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fntdata" ContentType="application/x-fontdata"/>
  <Default Extension="wdp" ContentType="image/vnd.ms-photo"/>
  <Default Extension="xlsx" ContentType="application/vnd.openxmlformats-officedocument.spreadsheetml.sheet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charts/chart9.xml" ContentType="application/vnd.openxmlformats-officedocument.drawingml.chart+xml"/>
  <Override PartName="/ppt/theme/themeOverride3.xml" ContentType="application/vnd.openxmlformats-officedocument.themeOverride+xml"/>
  <Override PartName="/ppt/charts/chart10.xml" ContentType="application/vnd.openxmlformats-officedocument.drawingml.chart+xml"/>
  <Override PartName="/ppt/theme/themeOverride4.xml" ContentType="application/vnd.openxmlformats-officedocument.themeOverride+xml"/>
  <Override PartName="/ppt/charts/chart11.xml" ContentType="application/vnd.openxmlformats-officedocument.drawingml.chart+xml"/>
  <Override PartName="/ppt/theme/themeOverride5.xml" ContentType="application/vnd.openxmlformats-officedocument.themeOverride+xml"/>
  <Override PartName="/ppt/charts/chart12.xml" ContentType="application/vnd.openxmlformats-officedocument.drawingml.chart+xml"/>
  <Override PartName="/ppt/theme/themeOverride6.xml" ContentType="application/vnd.openxmlformats-officedocument.themeOverride+xml"/>
  <Override PartName="/ppt/charts/chart13.xml" ContentType="application/vnd.openxmlformats-officedocument.drawingml.chart+xml"/>
  <Override PartName="/ppt/theme/themeOverride7.xml" ContentType="application/vnd.openxmlformats-officedocument.themeOverride+xml"/>
  <Override PartName="/ppt/charts/chart14.xml" ContentType="application/vnd.openxmlformats-officedocument.drawingml.chart+xml"/>
  <Override PartName="/ppt/theme/themeOverride8.xml" ContentType="application/vnd.openxmlformats-officedocument.themeOverride+xml"/>
  <Override PartName="/ppt/charts/chart15.xml" ContentType="application/vnd.openxmlformats-officedocument.drawingml.chart+xml"/>
  <Override PartName="/ppt/charts/chart16.xml" ContentType="application/vnd.openxmlformats-officedocument.drawingml.chart+xml"/>
  <Override PartName="/ppt/charts/chart17.xml" ContentType="application/vnd.openxmlformats-officedocument.drawingml.chart+xml"/>
  <Override PartName="/ppt/charts/chart18.xml" ContentType="application/vnd.openxmlformats-officedocument.drawingml.chart+xml"/>
  <Override PartName="/ppt/charts/chart19.xml" ContentType="application/vnd.openxmlformats-officedocument.drawingml.chart+xml"/>
  <Override PartName="/ppt/charts/chart20.xml" ContentType="application/vnd.openxmlformats-officedocument.drawingml.chart+xml"/>
  <Override PartName="/ppt/charts/chart21.xml" ContentType="application/vnd.openxmlformats-officedocument.drawingml.chart+xml"/>
  <Override PartName="/ppt/theme/themeOverride9.xml" ContentType="application/vnd.openxmlformats-officedocument.themeOverride+xml"/>
  <Override PartName="/ppt/drawings/drawing1.xml" ContentType="application/vnd.openxmlformats-officedocument.drawingml.chartshapes+xml"/>
  <Override PartName="/ppt/charts/chart22.xml" ContentType="application/vnd.openxmlformats-officedocument.drawingml.chart+xml"/>
  <Override PartName="/ppt/charts/chart23.xml" ContentType="application/vnd.openxmlformats-officedocument.drawingml.chart+xml"/>
  <Override PartName="/ppt/charts/chart24.xml" ContentType="application/vnd.openxmlformats-officedocument.drawingml.chart+xml"/>
  <Override PartName="/ppt/drawings/drawing2.xml" ContentType="application/vnd.openxmlformats-officedocument.drawingml.chartshapes+xml"/>
  <Override PartName="/ppt/charts/chart25.xml" ContentType="application/vnd.openxmlformats-officedocument.drawingml.chart+xml"/>
  <Override PartName="/ppt/theme/themeOverride10.xml" ContentType="application/vnd.openxmlformats-officedocument.themeOverride+xml"/>
  <Override PartName="/ppt/charts/chart26.xml" ContentType="application/vnd.openxmlformats-officedocument.drawingml.chart+xml"/>
  <Override PartName="/ppt/charts/chart27.xml" ContentType="application/vnd.openxmlformats-officedocument.drawingml.chart+xml"/>
  <Override PartName="/ppt/theme/themeOverride11.xml" ContentType="application/vnd.openxmlformats-officedocument.themeOverride+xml"/>
  <Override PartName="/ppt/charts/chart28.xml" ContentType="application/vnd.openxmlformats-officedocument.drawingml.chart+xml"/>
  <Override PartName="/ppt/charts/chart29.xml" ContentType="application/vnd.openxmlformats-officedocument.drawingml.chart+xml"/>
  <Override PartName="/ppt/charts/chart30.xml" ContentType="application/vnd.openxmlformats-officedocument.drawingml.chart+xml"/>
  <Override PartName="/ppt/charts/chart31.xml" ContentType="application/vnd.openxmlformats-officedocument.drawingml.chart+xml"/>
  <Override PartName="/ppt/charts/chart32.xml" ContentType="application/vnd.openxmlformats-officedocument.drawingml.chart+xml"/>
  <Override PartName="/ppt/charts/chart33.xml" ContentType="application/vnd.openxmlformats-officedocument.drawingml.chart+xml"/>
  <Override PartName="/ppt/charts/chart34.xml" ContentType="application/vnd.openxmlformats-officedocument.drawingml.chart+xml"/>
  <Override PartName="/ppt/charts/chart35.xml" ContentType="application/vnd.openxmlformats-officedocument.drawingml.chart+xml"/>
  <Override PartName="/ppt/charts/chart36.xml" ContentType="application/vnd.openxmlformats-officedocument.drawingml.chart+xml"/>
  <Override PartName="/ppt/charts/chart37.xml" ContentType="application/vnd.openxmlformats-officedocument.drawingml.chart+xml"/>
  <Override PartName="/ppt/charts/chart38.xml" ContentType="application/vnd.openxmlformats-officedocument.drawingml.chart+xml"/>
  <Override PartName="/ppt/charts/chart39.xml" ContentType="application/vnd.openxmlformats-officedocument.drawingml.chart+xml"/>
  <Override PartName="/ppt/theme/themeOverride12.xml" ContentType="application/vnd.openxmlformats-officedocument.themeOverride+xml"/>
  <Override PartName="/ppt/charts/chart40.xml" ContentType="application/vnd.openxmlformats-officedocument.drawingml.chart+xml"/>
  <Override PartName="/ppt/theme/themeOverride13.xml" ContentType="application/vnd.openxmlformats-officedocument.themeOverride+xml"/>
  <Override PartName="/ppt/charts/chart41.xml" ContentType="application/vnd.openxmlformats-officedocument.drawingml.chart+xml"/>
  <Override PartName="/ppt/theme/themeOverride14.xml" ContentType="application/vnd.openxmlformats-officedocument.themeOverride+xml"/>
  <Override PartName="/ppt/charts/chart42.xml" ContentType="application/vnd.openxmlformats-officedocument.drawingml.chart+xml"/>
  <Override PartName="/ppt/theme/themeOverride15.xml" ContentType="application/vnd.openxmlformats-officedocument.themeOverride+xml"/>
  <Override PartName="/ppt/charts/chart43.xml" ContentType="application/vnd.openxmlformats-officedocument.drawingml.chart+xml"/>
  <Override PartName="/ppt/theme/themeOverride16.xml" ContentType="application/vnd.openxmlformats-officedocument.themeOverride+xml"/>
  <Override PartName="/ppt/charts/chart44.xml" ContentType="application/vnd.openxmlformats-officedocument.drawingml.chart+xml"/>
  <Override PartName="/ppt/charts/chart45.xml" ContentType="application/vnd.openxmlformats-officedocument.drawingml.chart+xml"/>
  <Override PartName="/ppt/charts/chart46.xml" ContentType="application/vnd.openxmlformats-officedocument.drawingml.chart+xml"/>
  <Override PartName="/ppt/charts/chart47.xml" ContentType="application/vnd.openxmlformats-officedocument.drawingml.chart+xml"/>
  <Override PartName="/ppt/charts/chart48.xml" ContentType="application/vnd.openxmlformats-officedocument.drawingml.chart+xml"/>
  <Override PartName="/ppt/theme/themeOverride17.xml" ContentType="application/vnd.openxmlformats-officedocument.themeOverride+xml"/>
  <Override PartName="/ppt/charts/chart49.xml" ContentType="application/vnd.openxmlformats-officedocument.drawingml.chart+xml"/>
  <Override PartName="/ppt/theme/themeOverride18.xml" ContentType="application/vnd.openxmlformats-officedocument.themeOverride+xml"/>
  <Override PartName="/ppt/charts/chart50.xml" ContentType="application/vnd.openxmlformats-officedocument.drawingml.chart+xml"/>
  <Override PartName="/ppt/theme/themeOverride19.xml" ContentType="application/vnd.openxmlformats-officedocument.themeOverride+xml"/>
  <Override PartName="/ppt/charts/chart51.xml" ContentType="application/vnd.openxmlformats-officedocument.drawingml.chart+xml"/>
  <Override PartName="/ppt/theme/themeOverride20.xml" ContentType="application/vnd.openxmlformats-officedocument.themeOverride+xml"/>
  <Override PartName="/ppt/charts/chart52.xml" ContentType="application/vnd.openxmlformats-officedocument.drawingml.chart+xml"/>
  <Override PartName="/ppt/theme/themeOverride21.xml" ContentType="application/vnd.openxmlformats-officedocument.themeOverride+xml"/>
  <Override PartName="/ppt/charts/chart53.xml" ContentType="application/vnd.openxmlformats-officedocument.drawingml.chart+xml"/>
  <Override PartName="/ppt/theme/themeOverride22.xml" ContentType="application/vnd.openxmlformats-officedocument.themeOverride+xml"/>
  <Override PartName="/ppt/charts/chart54.xml" ContentType="application/vnd.openxmlformats-officedocument.drawingml.chart+xml"/>
  <Override PartName="/ppt/theme/themeOverride23.xml" ContentType="application/vnd.openxmlformats-officedocument.themeOverride+xml"/>
  <Override PartName="/ppt/charts/chart55.xml" ContentType="application/vnd.openxmlformats-officedocument.drawingml.chart+xml"/>
  <Override PartName="/ppt/theme/themeOverride24.xml" ContentType="application/vnd.openxmlformats-officedocument.themeOverride+xml"/>
  <Override PartName="/ppt/charts/chart56.xml" ContentType="application/vnd.openxmlformats-officedocument.drawingml.chart+xml"/>
  <Override PartName="/ppt/theme/themeOverride25.xml" ContentType="application/vnd.openxmlformats-officedocument.themeOverride+xml"/>
  <Override PartName="/ppt/charts/chart57.xml" ContentType="application/vnd.openxmlformats-officedocument.drawingml.chart+xml"/>
  <Override PartName="/ppt/theme/themeOverride26.xml" ContentType="application/vnd.openxmlformats-officedocument.themeOverride+xml"/>
  <Override PartName="/ppt/charts/chart58.xml" ContentType="application/vnd.openxmlformats-officedocument.drawingml.chart+xml"/>
  <Override PartName="/ppt/charts/chart59.xml" ContentType="application/vnd.openxmlformats-officedocument.drawingml.chart+xml"/>
  <Override PartName="/ppt/theme/themeOverride27.xml" ContentType="application/vnd.openxmlformats-officedocument.themeOverride+xml"/>
  <Override PartName="/ppt/charts/chart60.xml" ContentType="application/vnd.openxmlformats-officedocument.drawingml.chart+xml"/>
  <Override PartName="/ppt/theme/themeOverride28.xml" ContentType="application/vnd.openxmlformats-officedocument.themeOverride+xml"/>
  <Override PartName="/ppt/charts/chart61.xml" ContentType="application/vnd.openxmlformats-officedocument.drawingml.chart+xml"/>
  <Override PartName="/ppt/theme/themeOverride29.xml" ContentType="application/vnd.openxmlformats-officedocument.themeOverride+xml"/>
  <Override PartName="/ppt/charts/chart62.xml" ContentType="application/vnd.openxmlformats-officedocument.drawingml.chart+xml"/>
  <Override PartName="/ppt/theme/themeOverride30.xml" ContentType="application/vnd.openxmlformats-officedocument.themeOverride+xml"/>
  <Override PartName="/ppt/charts/chart63.xml" ContentType="application/vnd.openxmlformats-officedocument.drawingml.chart+xml"/>
  <Override PartName="/ppt/charts/chart64.xml" ContentType="application/vnd.openxmlformats-officedocument.drawingml.chart+xml"/>
  <Override PartName="/ppt/charts/chart65.xml" ContentType="application/vnd.openxmlformats-officedocument.drawingml.chart+xml"/>
  <Override PartName="/ppt/charts/chart66.xml" ContentType="application/vnd.openxmlformats-officedocument.drawingml.chart+xml"/>
  <Override PartName="/ppt/charts/chart67.xml" ContentType="application/vnd.openxmlformats-officedocument.drawingml.chart+xml"/>
  <Override PartName="/ppt/theme/themeOverride31.xml" ContentType="application/vnd.openxmlformats-officedocument.themeOverride+xml"/>
  <Override PartName="/ppt/charts/chart68.xml" ContentType="application/vnd.openxmlformats-officedocument.drawingml.chart+xml"/>
  <Override PartName="/ppt/theme/themeOverride32.xml" ContentType="application/vnd.openxmlformats-officedocument.themeOverride+xml"/>
  <Override PartName="/ppt/charts/chart69.xml" ContentType="application/vnd.openxmlformats-officedocument.drawingml.chart+xml"/>
  <Override PartName="/ppt/theme/themeOverride33.xml" ContentType="application/vnd.openxmlformats-officedocument.themeOverride+xml"/>
  <Override PartName="/ppt/charts/chart70.xml" ContentType="application/vnd.openxmlformats-officedocument.drawingml.chart+xml"/>
  <Override PartName="/ppt/theme/themeOverride34.xml" ContentType="application/vnd.openxmlformats-officedocument.themeOverride+xml"/>
  <Override PartName="/ppt/charts/chart71.xml" ContentType="application/vnd.openxmlformats-officedocument.drawingml.chart+xml"/>
  <Override PartName="/ppt/theme/themeOverride35.xml" ContentType="application/vnd.openxmlformats-officedocument.themeOverride+xml"/>
  <Override PartName="/ppt/charts/chart72.xml" ContentType="application/vnd.openxmlformats-officedocument.drawingml.chart+xml"/>
  <Override PartName="/ppt/theme/themeOverride36.xml" ContentType="application/vnd.openxmlformats-officedocument.themeOverride+xml"/>
  <Override PartName="/ppt/charts/chart73.xml" ContentType="application/vnd.openxmlformats-officedocument.drawingml.chart+xml"/>
  <Override PartName="/ppt/theme/themeOverride37.xml" ContentType="application/vnd.openxmlformats-officedocument.themeOverride+xml"/>
  <Override PartName="/ppt/charts/chart74.xml" ContentType="application/vnd.openxmlformats-officedocument.drawingml.chart+xml"/>
  <Override PartName="/ppt/charts/chart75.xml" ContentType="application/vnd.openxmlformats-officedocument.drawingml.chart+xml"/>
  <Override PartName="/ppt/charts/chart76.xml" ContentType="application/vnd.openxmlformats-officedocument.drawingml.chart+xml"/>
  <Override PartName="/ppt/charts/chart77.xml" ContentType="application/vnd.openxmlformats-officedocument.drawingml.chart+xml"/>
  <Override PartName="/ppt/charts/chart78.xml" ContentType="application/vnd.openxmlformats-officedocument.drawingml.chart+xml"/>
  <Override PartName="/ppt/charts/chart79.xml" ContentType="application/vnd.openxmlformats-officedocument.drawingml.chart+xml"/>
  <Override PartName="/ppt/charts/chart80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  <Override PartName="/ppt/charts/style1.xml" ContentType="application/vnd.ms-office.chartstyle+xml"/>
  <Override PartName="/ppt/charts/colors1.xml" ContentType="application/vnd.ms-office.chartcolorstyl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notesMasterIdLst>
    <p:notesMasterId r:id="rId46"/>
  </p:notesMasterIdLst>
  <p:handoutMasterIdLst>
    <p:handoutMasterId r:id="rId47"/>
  </p:handoutMasterIdLst>
  <p:sldIdLst>
    <p:sldId id="538" r:id="rId2"/>
    <p:sldId id="257" r:id="rId3"/>
    <p:sldId id="258" r:id="rId4"/>
    <p:sldId id="683" r:id="rId5"/>
    <p:sldId id="550" r:id="rId6"/>
    <p:sldId id="562" r:id="rId7"/>
    <p:sldId id="565" r:id="rId8"/>
    <p:sldId id="636" r:id="rId9"/>
    <p:sldId id="567" r:id="rId10"/>
    <p:sldId id="642" r:id="rId11"/>
    <p:sldId id="643" r:id="rId12"/>
    <p:sldId id="666" r:id="rId13"/>
    <p:sldId id="644" r:id="rId14"/>
    <p:sldId id="645" r:id="rId15"/>
    <p:sldId id="685" r:id="rId16"/>
    <p:sldId id="674" r:id="rId17"/>
    <p:sldId id="678" r:id="rId18"/>
    <p:sldId id="673" r:id="rId19"/>
    <p:sldId id="676" r:id="rId20"/>
    <p:sldId id="670" r:id="rId21"/>
    <p:sldId id="671" r:id="rId22"/>
    <p:sldId id="566" r:id="rId23"/>
    <p:sldId id="652" r:id="rId24"/>
    <p:sldId id="647" r:id="rId25"/>
    <p:sldId id="648" r:id="rId26"/>
    <p:sldId id="649" r:id="rId27"/>
    <p:sldId id="650" r:id="rId28"/>
    <p:sldId id="686" r:id="rId29"/>
    <p:sldId id="653" r:id="rId30"/>
    <p:sldId id="654" r:id="rId31"/>
    <p:sldId id="655" r:id="rId32"/>
    <p:sldId id="656" r:id="rId33"/>
    <p:sldId id="658" r:id="rId34"/>
    <p:sldId id="659" r:id="rId35"/>
    <p:sldId id="660" r:id="rId36"/>
    <p:sldId id="661" r:id="rId37"/>
    <p:sldId id="662" r:id="rId38"/>
    <p:sldId id="663" r:id="rId39"/>
    <p:sldId id="664" r:id="rId40"/>
    <p:sldId id="679" r:id="rId41"/>
    <p:sldId id="680" r:id="rId42"/>
    <p:sldId id="681" r:id="rId43"/>
    <p:sldId id="682" r:id="rId44"/>
    <p:sldId id="651" r:id="rId45"/>
  </p:sldIdLst>
  <p:sldSz cx="9904413" cy="6859588"/>
  <p:notesSz cx="6797675" cy="9926638"/>
  <p:embeddedFontLst>
    <p:embeddedFont>
      <p:font typeface="나눔바른고딕" panose="020B0603020101020101" pitchFamily="50" charset="-127"/>
      <p:regular r:id="rId48"/>
      <p:bold r:id="rId49"/>
    </p:embeddedFont>
    <p:embeddedFont>
      <p:font typeface="KoPub돋움체 Medium" panose="02020603020101020101" pitchFamily="18" charset="-127"/>
      <p:regular r:id="rId50"/>
    </p:embeddedFont>
    <p:embeddedFont>
      <p:font typeface="Rix모던고딕 M" panose="02020603020101020101" pitchFamily="18" charset="-127"/>
      <p:regular r:id="rId51"/>
    </p:embeddedFont>
    <p:embeddedFont>
      <p:font typeface="나눔고딕" panose="020D0604000000000000" pitchFamily="50" charset="-127"/>
      <p:regular r:id="rId52"/>
      <p:bold r:id="rId53"/>
    </p:embeddedFont>
    <p:embeddedFont>
      <p:font typeface="HY견명조" panose="02030600000101010101" pitchFamily="18" charset="-127"/>
      <p:regular r:id="rId54"/>
    </p:embeddedFont>
    <p:embeddedFont>
      <p:font typeface="HY중고딕" panose="02030600000101010101" pitchFamily="18" charset="-127"/>
      <p:regular r:id="rId55"/>
    </p:embeddedFont>
    <p:embeddedFont>
      <p:font typeface="KoPub돋움체 Bold" panose="02020603020101020101" pitchFamily="18" charset="-127"/>
      <p:regular r:id="rId56"/>
    </p:embeddedFont>
    <p:embeddedFont>
      <p:font typeface="KoPub바탕체 Bold" panose="02020603020101020101" pitchFamily="18" charset="-127"/>
      <p:regular r:id="rId57"/>
    </p:embeddedFont>
    <p:embeddedFont>
      <p:font typeface="KoPub돋움체 Light" panose="02020603020101020101" pitchFamily="18" charset="-127"/>
      <p:regular r:id="rId58"/>
    </p:embeddedFont>
    <p:embeddedFont>
      <p:font typeface="함초롬돋움" panose="020B0504000101010101" pitchFamily="50" charset="-127"/>
      <p:regular r:id="rId59"/>
      <p:bold r:id="rId60"/>
    </p:embeddedFont>
    <p:embeddedFont>
      <p:font typeface="JBold" panose="02020603020101020101" pitchFamily="18" charset="-127"/>
      <p:regular r:id="rId61"/>
    </p:embeddedFont>
    <p:embeddedFont>
      <p:font typeface="Rix모던고딕 EB" panose="02020603020101020101" pitchFamily="18" charset="-127"/>
      <p:regular r:id="rId62"/>
    </p:embeddedFont>
    <p:embeddedFont>
      <p:font typeface="Rix모던고딕 B" panose="02020603020101020101" pitchFamily="18" charset="-127"/>
      <p:regular r:id="rId63"/>
    </p:embeddedFont>
    <p:embeddedFont>
      <p:font typeface="맑은 고딕" panose="020B0503020000020004" pitchFamily="50" charset="-127"/>
      <p:regular r:id="rId64"/>
      <p:bold r:id="rId65"/>
    </p:embeddedFont>
    <p:embeddedFont>
      <p:font typeface="함초롬바탕" panose="02030504000101010101" pitchFamily="18" charset="-127"/>
      <p:regular r:id="rId66"/>
      <p:bold r:id="rId67"/>
    </p:embeddedFont>
  </p:embeddedFontLst>
  <p:defaultTextStyle>
    <a:defPPr>
      <a:defRPr lang="ko-KR"/>
    </a:defPPr>
    <a:lvl1pPr marL="0" algn="l" defTabSz="957862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1pPr>
    <a:lvl2pPr marL="478931" algn="l" defTabSz="957862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2pPr>
    <a:lvl3pPr marL="957862" algn="l" defTabSz="957862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3pPr>
    <a:lvl4pPr marL="1436794" algn="l" defTabSz="957862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4pPr>
    <a:lvl5pPr marL="1915725" algn="l" defTabSz="957862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5pPr>
    <a:lvl6pPr marL="2394656" algn="l" defTabSz="957862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6pPr>
    <a:lvl7pPr marL="2873587" algn="l" defTabSz="957862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7pPr>
    <a:lvl8pPr marL="3352518" algn="l" defTabSz="957862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8pPr>
    <a:lvl9pPr marL="3831450" algn="l" defTabSz="957862" rtl="0" eaLnBrk="1" latinLnBrk="1" hangingPunct="1">
      <a:defRPr sz="19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709">
          <p15:clr>
            <a:srgbClr val="A4A3A4"/>
          </p15:clr>
        </p15:guide>
        <p15:guide id="2" pos="6022">
          <p15:clr>
            <a:srgbClr val="A4A3A4"/>
          </p15:clr>
        </p15:guide>
        <p15:guide id="3" pos="3119">
          <p15:clr>
            <a:srgbClr val="A4A3A4"/>
          </p15:clr>
        </p15:guide>
        <p15:guide id="4" orient="horz" pos="618">
          <p15:clr>
            <a:srgbClr val="A4A3A4"/>
          </p15:clr>
        </p15:guide>
        <p15:guide id="5" orient="horz" pos="3974">
          <p15:clr>
            <a:srgbClr val="A4A3A4"/>
          </p15:clr>
        </p15:guide>
        <p15:guide id="6" pos="216">
          <p15:clr>
            <a:srgbClr val="A4A3A4"/>
          </p15:clr>
        </p15:guide>
        <p15:guide id="7" orient="horz" pos="4320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 xmlns="">
        <p15:guide id="1" orient="horz" pos="3126">
          <p15:clr>
            <a:srgbClr val="A4A3A4"/>
          </p15:clr>
        </p15:guide>
        <p15:guide id="2" pos="2141">
          <p15:clr>
            <a:srgbClr val="A4A3A4"/>
          </p15:clr>
        </p15:guide>
      </p15:notes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DCECEC"/>
    <a:srgbClr val="B8E08C"/>
    <a:srgbClr val="ABDB77"/>
    <a:srgbClr val="33CAFF"/>
    <a:srgbClr val="76B630"/>
    <a:srgbClr val="FFECAF"/>
    <a:srgbClr val="E7F2FC"/>
    <a:srgbClr val="0099CC"/>
    <a:srgbClr val="EC7A64"/>
    <a:srgbClr val="EEF8E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473" autoAdjust="0"/>
    <p:restoredTop sz="93583" autoAdjust="0"/>
  </p:normalViewPr>
  <p:slideViewPr>
    <p:cSldViewPr>
      <p:cViewPr varScale="1">
        <p:scale>
          <a:sx n="112" d="100"/>
          <a:sy n="112" d="100"/>
        </p:scale>
        <p:origin x="-1560" y="-90"/>
      </p:cViewPr>
      <p:guideLst>
        <p:guide orient="horz" pos="709"/>
        <p:guide orient="horz" pos="618"/>
        <p:guide orient="horz" pos="3974"/>
        <p:guide orient="horz" pos="4320"/>
        <p:guide pos="6022"/>
        <p:guide pos="3119"/>
        <p:guide pos="216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200" d="100"/>
        <a:sy n="200" d="100"/>
      </p:scale>
      <p:origin x="0" y="44898"/>
    </p:cViewPr>
  </p:sorterViewPr>
  <p:notesViewPr>
    <p:cSldViewPr showGuides="1">
      <p:cViewPr varScale="1">
        <p:scale>
          <a:sx n="78" d="100"/>
          <a:sy n="78" d="100"/>
        </p:scale>
        <p:origin x="-3954" y="-96"/>
      </p:cViewPr>
      <p:guideLst>
        <p:guide orient="horz" pos="3126"/>
        <p:guide pos="2141"/>
      </p:guideLst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handoutMaster" Target="handoutMasters/handoutMaster1.xml"/><Relationship Id="rId50" Type="http://schemas.openxmlformats.org/officeDocument/2006/relationships/font" Target="fonts/font3.fntdata"/><Relationship Id="rId55" Type="http://schemas.openxmlformats.org/officeDocument/2006/relationships/font" Target="fonts/font8.fntdata"/><Relationship Id="rId63" Type="http://schemas.openxmlformats.org/officeDocument/2006/relationships/font" Target="fonts/font16.fntdata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font" Target="fonts/font6.fntdata"/><Relationship Id="rId58" Type="http://schemas.openxmlformats.org/officeDocument/2006/relationships/font" Target="fonts/font11.fntdata"/><Relationship Id="rId66" Type="http://schemas.openxmlformats.org/officeDocument/2006/relationships/font" Target="fonts/font19.fntdata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font" Target="fonts/font2.fntdata"/><Relationship Id="rId57" Type="http://schemas.openxmlformats.org/officeDocument/2006/relationships/font" Target="fonts/font10.fntdata"/><Relationship Id="rId61" Type="http://schemas.openxmlformats.org/officeDocument/2006/relationships/font" Target="fonts/font14.fntdata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font" Target="fonts/font5.fntdata"/><Relationship Id="rId60" Type="http://schemas.openxmlformats.org/officeDocument/2006/relationships/font" Target="fonts/font13.fntdata"/><Relationship Id="rId65" Type="http://schemas.openxmlformats.org/officeDocument/2006/relationships/font" Target="fonts/font18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font" Target="fonts/font1.fntdata"/><Relationship Id="rId56" Type="http://schemas.openxmlformats.org/officeDocument/2006/relationships/font" Target="fonts/font9.fntdata"/><Relationship Id="rId64" Type="http://schemas.openxmlformats.org/officeDocument/2006/relationships/font" Target="fonts/font17.fntdata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font" Target="fonts/font4.fntdata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notesMaster" Target="notesMasters/notesMaster1.xml"/><Relationship Id="rId59" Type="http://schemas.openxmlformats.org/officeDocument/2006/relationships/font" Target="fonts/font12.fntdata"/><Relationship Id="rId67" Type="http://schemas.openxmlformats.org/officeDocument/2006/relationships/font" Target="fonts/font20.fntdata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font" Target="fonts/font7.fntdata"/><Relationship Id="rId62" Type="http://schemas.openxmlformats.org/officeDocument/2006/relationships/font" Target="fonts/font15.fntdata"/><Relationship Id="rId70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3" Type="http://schemas.microsoft.com/office/2011/relationships/chartStyle" Target="style1.xml"/><Relationship Id="rId2" Type="http://schemas.microsoft.com/office/2011/relationships/chartColorStyle" Target="colors1.xml"/><Relationship Id="rId1" Type="http://schemas.openxmlformats.org/officeDocument/2006/relationships/package" Target="../embeddings/Microsoft_Excel_Worksheet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.xlsx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.xlsx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.xlsx"/></Relationships>
</file>

<file path=ppt/charts/_rels/chart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9.xlsx"/><Relationship Id="rId1" Type="http://schemas.openxmlformats.org/officeDocument/2006/relationships/themeOverride" Target="../theme/themeOverride3.xml"/></Relationships>
</file>

<file path=ppt/charts/_rels/chart1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0.xlsx"/><Relationship Id="rId1" Type="http://schemas.openxmlformats.org/officeDocument/2006/relationships/themeOverride" Target="../theme/themeOverride4.xml"/></Relationships>
</file>

<file path=ppt/charts/_rels/chart1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1.xlsx"/><Relationship Id="rId1" Type="http://schemas.openxmlformats.org/officeDocument/2006/relationships/themeOverride" Target="../theme/themeOverride5.xml"/></Relationships>
</file>

<file path=ppt/charts/_rels/chart1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2.xlsx"/><Relationship Id="rId1" Type="http://schemas.openxmlformats.org/officeDocument/2006/relationships/themeOverride" Target="../theme/themeOverride6.xml"/></Relationships>
</file>

<file path=ppt/charts/_rels/chart1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3.xlsx"/><Relationship Id="rId1" Type="http://schemas.openxmlformats.org/officeDocument/2006/relationships/themeOverride" Target="../theme/themeOverride7.xml"/></Relationships>
</file>

<file path=ppt/charts/_rels/chart1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14.xlsx"/><Relationship Id="rId1" Type="http://schemas.openxmlformats.org/officeDocument/2006/relationships/themeOverride" Target="../theme/themeOverride8.xml"/></Relationships>
</file>

<file path=ppt/charts/_rels/chart1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5.xlsx"/></Relationships>
</file>

<file path=ppt/charts/_rels/chart1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6.xlsx"/></Relationships>
</file>

<file path=ppt/charts/_rels/chart1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7.xlsx"/></Relationships>
</file>

<file path=ppt/charts/_rels/chart1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8.xlsx"/></Relationships>
</file>

<file path=ppt/charts/_rels/chart1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9.xlsx"/></Relationships>
</file>

<file path=ppt/charts/_rels/chart2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0.xlsx"/></Relationships>
</file>

<file path=ppt/charts/_rels/chart21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package" Target="../embeddings/Microsoft_Excel_Worksheet21.xlsx"/><Relationship Id="rId1" Type="http://schemas.openxmlformats.org/officeDocument/2006/relationships/themeOverride" Target="../theme/themeOverride9.xml"/></Relationships>
</file>

<file path=ppt/charts/_rels/chart2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2.xlsx"/></Relationships>
</file>

<file path=ppt/charts/_rels/chart2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3.xlsx"/></Relationships>
</file>

<file path=ppt/charts/_rels/chart24.xml.rels><?xml version="1.0" encoding="UTF-8" standalone="yes"?>
<Relationships xmlns="http://schemas.openxmlformats.org/package/2006/relationships"><Relationship Id="rId2" Type="http://schemas.openxmlformats.org/officeDocument/2006/relationships/chartUserShapes" Target="../drawings/drawing2.xml"/><Relationship Id="rId1" Type="http://schemas.openxmlformats.org/officeDocument/2006/relationships/package" Target="../embeddings/Microsoft_Excel_Worksheet24.xlsx"/></Relationships>
</file>

<file path=ppt/charts/_rels/chart2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5.xlsx"/><Relationship Id="rId1" Type="http://schemas.openxmlformats.org/officeDocument/2006/relationships/themeOverride" Target="../theme/themeOverride10.xml"/></Relationships>
</file>

<file path=ppt/charts/_rels/chart2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6.xlsx"/></Relationships>
</file>

<file path=ppt/charts/_rels/chart2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27.xlsx"/><Relationship Id="rId1" Type="http://schemas.openxmlformats.org/officeDocument/2006/relationships/themeOverride" Target="../theme/themeOverride11.xml"/></Relationships>
</file>

<file path=ppt/charts/_rels/chart2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8.xlsx"/></Relationships>
</file>

<file path=ppt/charts/_rels/chart2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29.xlsx"/></Relationships>
</file>

<file path=ppt/charts/_rels/chart3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0.xlsx"/></Relationships>
</file>

<file path=ppt/charts/_rels/chart3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1.xlsx"/></Relationships>
</file>

<file path=ppt/charts/_rels/chart3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2.xlsx"/></Relationships>
</file>

<file path=ppt/charts/_rels/chart3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3.xlsx"/></Relationships>
</file>

<file path=ppt/charts/_rels/chart3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4.xlsx"/></Relationships>
</file>

<file path=ppt/charts/_rels/chart3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5.xlsx"/></Relationships>
</file>

<file path=ppt/charts/_rels/chart3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6.xlsx"/></Relationships>
</file>

<file path=ppt/charts/_rels/chart3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7.xlsx"/></Relationships>
</file>

<file path=ppt/charts/_rels/chart3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38.xlsx"/></Relationships>
</file>

<file path=ppt/charts/_rels/chart3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39.xlsx"/><Relationship Id="rId1" Type="http://schemas.openxmlformats.org/officeDocument/2006/relationships/themeOverride" Target="../theme/themeOverride12.xml"/></Relationships>
</file>

<file path=ppt/charts/_rels/chart4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0.xlsx"/><Relationship Id="rId1" Type="http://schemas.openxmlformats.org/officeDocument/2006/relationships/themeOverride" Target="../theme/themeOverride13.xml"/></Relationships>
</file>

<file path=ppt/charts/_rels/chart4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1.xlsx"/><Relationship Id="rId1" Type="http://schemas.openxmlformats.org/officeDocument/2006/relationships/themeOverride" Target="../theme/themeOverride14.xml"/></Relationships>
</file>

<file path=ppt/charts/_rels/chart4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2.xlsx"/><Relationship Id="rId1" Type="http://schemas.openxmlformats.org/officeDocument/2006/relationships/themeOverride" Target="../theme/themeOverride15.xml"/></Relationships>
</file>

<file path=ppt/charts/_rels/chart4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3.xlsx"/><Relationship Id="rId1" Type="http://schemas.openxmlformats.org/officeDocument/2006/relationships/themeOverride" Target="../theme/themeOverride16.xml"/></Relationships>
</file>

<file path=ppt/charts/_rels/chart4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4.xlsx"/></Relationships>
</file>

<file path=ppt/charts/_rels/chart4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5.xlsx"/></Relationships>
</file>

<file path=ppt/charts/_rels/chart4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6.xlsx"/></Relationships>
</file>

<file path=ppt/charts/_rels/chart4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47.xlsx"/></Relationships>
</file>

<file path=ppt/charts/_rels/chart4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8.xlsx"/><Relationship Id="rId1" Type="http://schemas.openxmlformats.org/officeDocument/2006/relationships/themeOverride" Target="../theme/themeOverride17.xml"/></Relationships>
</file>

<file path=ppt/charts/_rels/chart4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49.xlsx"/><Relationship Id="rId1" Type="http://schemas.openxmlformats.org/officeDocument/2006/relationships/themeOverride" Target="../theme/themeOverride18.xml"/></Relationships>
</file>

<file path=ppt/charts/_rels/chart5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0.xlsx"/><Relationship Id="rId1" Type="http://schemas.openxmlformats.org/officeDocument/2006/relationships/themeOverride" Target="../theme/themeOverride19.xml"/></Relationships>
</file>

<file path=ppt/charts/_rels/chart5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1.xlsx"/><Relationship Id="rId1" Type="http://schemas.openxmlformats.org/officeDocument/2006/relationships/themeOverride" Target="../theme/themeOverride20.xml"/></Relationships>
</file>

<file path=ppt/charts/_rels/chart5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2.xlsx"/><Relationship Id="rId1" Type="http://schemas.openxmlformats.org/officeDocument/2006/relationships/themeOverride" Target="../theme/themeOverride21.xml"/></Relationships>
</file>

<file path=ppt/charts/_rels/chart5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3.xlsx"/><Relationship Id="rId1" Type="http://schemas.openxmlformats.org/officeDocument/2006/relationships/themeOverride" Target="../theme/themeOverride22.xml"/></Relationships>
</file>

<file path=ppt/charts/_rels/chart54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4.xlsx"/><Relationship Id="rId1" Type="http://schemas.openxmlformats.org/officeDocument/2006/relationships/themeOverride" Target="../theme/themeOverride23.xml"/></Relationships>
</file>

<file path=ppt/charts/_rels/chart55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5.xlsx"/><Relationship Id="rId1" Type="http://schemas.openxmlformats.org/officeDocument/2006/relationships/themeOverride" Target="../theme/themeOverride24.xml"/></Relationships>
</file>

<file path=ppt/charts/_rels/chart56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6.xlsx"/><Relationship Id="rId1" Type="http://schemas.openxmlformats.org/officeDocument/2006/relationships/themeOverride" Target="../theme/themeOverride25.xml"/></Relationships>
</file>

<file path=ppt/charts/_rels/chart5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7.xlsx"/><Relationship Id="rId1" Type="http://schemas.openxmlformats.org/officeDocument/2006/relationships/themeOverride" Target="../theme/themeOverride26.xml"/></Relationships>
</file>

<file path=ppt/charts/_rels/chart5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58.xlsx"/></Relationships>
</file>

<file path=ppt/charts/_rels/chart5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59.xlsx"/><Relationship Id="rId1" Type="http://schemas.openxmlformats.org/officeDocument/2006/relationships/themeOverride" Target="../theme/themeOverride27.xml"/></Relationships>
</file>

<file path=ppt/charts/_rels/chart6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0.xlsx"/><Relationship Id="rId1" Type="http://schemas.openxmlformats.org/officeDocument/2006/relationships/themeOverride" Target="../theme/themeOverride28.xml"/></Relationships>
</file>

<file path=ppt/charts/_rels/chart6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1.xlsx"/><Relationship Id="rId1" Type="http://schemas.openxmlformats.org/officeDocument/2006/relationships/themeOverride" Target="../theme/themeOverride29.xml"/></Relationships>
</file>

<file path=ppt/charts/_rels/chart6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2.xlsx"/><Relationship Id="rId1" Type="http://schemas.openxmlformats.org/officeDocument/2006/relationships/themeOverride" Target="../theme/themeOverride30.xml"/></Relationships>
</file>

<file path=ppt/charts/_rels/chart6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3.xlsx"/></Relationships>
</file>

<file path=ppt/charts/_rels/chart6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4.xlsx"/></Relationships>
</file>

<file path=ppt/charts/_rels/chart6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5.xlsx"/></Relationships>
</file>

<file path=ppt/charts/_rels/chart6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66.xlsx"/></Relationships>
</file>

<file path=ppt/charts/_rels/chart67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7.xlsx"/><Relationship Id="rId1" Type="http://schemas.openxmlformats.org/officeDocument/2006/relationships/themeOverride" Target="../theme/themeOverride31.xml"/></Relationships>
</file>

<file path=ppt/charts/_rels/chart68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8.xlsx"/><Relationship Id="rId1" Type="http://schemas.openxmlformats.org/officeDocument/2006/relationships/themeOverride" Target="../theme/themeOverride32.xml"/></Relationships>
</file>

<file path=ppt/charts/_rels/chart69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69.xlsx"/><Relationship Id="rId1" Type="http://schemas.openxmlformats.org/officeDocument/2006/relationships/themeOverride" Target="../theme/themeOverride33.xml"/></Relationships>
</file>

<file path=ppt/charts/_rels/chart70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0.xlsx"/><Relationship Id="rId1" Type="http://schemas.openxmlformats.org/officeDocument/2006/relationships/themeOverride" Target="../theme/themeOverride34.xml"/></Relationships>
</file>

<file path=ppt/charts/_rels/chart71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1.xlsx"/><Relationship Id="rId1" Type="http://schemas.openxmlformats.org/officeDocument/2006/relationships/themeOverride" Target="../theme/themeOverride35.xml"/></Relationships>
</file>

<file path=ppt/charts/_rels/chart72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2.xlsx"/><Relationship Id="rId1" Type="http://schemas.openxmlformats.org/officeDocument/2006/relationships/themeOverride" Target="../theme/themeOverride36.xml"/></Relationships>
</file>

<file path=ppt/charts/_rels/chart73.xml.rels><?xml version="1.0" encoding="UTF-8" standalone="yes"?>
<Relationships xmlns="http://schemas.openxmlformats.org/package/2006/relationships"><Relationship Id="rId2" Type="http://schemas.openxmlformats.org/officeDocument/2006/relationships/package" Target="../embeddings/Microsoft_Excel_Worksheet73.xlsx"/><Relationship Id="rId1" Type="http://schemas.openxmlformats.org/officeDocument/2006/relationships/themeOverride" Target="../theme/themeOverride37.xml"/></Relationships>
</file>

<file path=ppt/charts/_rels/chart7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4.xlsx"/></Relationships>
</file>

<file path=ppt/charts/_rels/chart7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5.xlsx"/></Relationships>
</file>

<file path=ppt/charts/_rels/chart7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6.xlsx"/></Relationships>
</file>

<file path=ppt/charts/_rels/chart7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7.xlsx"/></Relationships>
</file>

<file path=ppt/charts/_rels/chart7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8.xlsx"/></Relationships>
</file>

<file path=ppt/charts/_rels/chart7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79.xlsx"/></Relationships>
</file>

<file path=ppt/charts/_rels/chart80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80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shade val="65000"/>
                </a:schemeClr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accent1">
                  <a:lumMod val="40000"/>
                  <a:lumOff val="60000"/>
                </a:schemeClr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/>
            </c:spPr>
          </c:dPt>
          <c:cat>
            <c:strRef>
              <c:f>Sheet1!$A$2:$A$4</c:f>
              <c:strCache>
                <c:ptCount val="3"/>
                <c:pt idx="0">
                  <c:v>그렇다</c:v>
                </c:pt>
                <c:pt idx="1">
                  <c:v>보통</c:v>
                </c:pt>
                <c:pt idx="2">
                  <c:v>그렇지 않다</c:v>
                </c:pt>
              </c:strCache>
            </c:strRef>
          </c:cat>
          <c:val>
            <c:numRef>
              <c:f>Sheet1!$B$2:$B$4</c:f>
              <c:numCache>
                <c:formatCode>###0.0</c:formatCode>
                <c:ptCount val="3"/>
                <c:pt idx="0">
                  <c:v>70.599999999999994</c:v>
                </c:pt>
                <c:pt idx="1">
                  <c:v>26.5</c:v>
                </c:pt>
                <c:pt idx="2">
                  <c:v>2.9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08"/>
        <c:holeSize val="5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770869398909262"/>
          <c:y val="8.7431477895655488E-2"/>
          <c:w val="0.79946448781295698"/>
          <c:h val="0.9065258497650020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rgbClr val="33CCFF">
                <a:alpha val="35000"/>
              </a:srgb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vertOverflow="overflow" horzOverflow="overflow" wrap="none" lIns="0" tIns="0" rIns="0" bIns="0" anchor="ctr" anchorCtr="0">
                <a:noAutofit/>
              </a:bodyPr>
              <a:lstStyle/>
              <a:p>
                <a:pPr algn="ctr">
                  <a:defRPr lang="ko-KR" altLang="en-US" sz="1050" b="0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Sheet1!$B$2:$B$6</c:f>
              <c:numCache>
                <c:formatCode>###0.0</c:formatCode>
                <c:ptCount val="5"/>
                <c:pt idx="0">
                  <c:v>65.600000000000009</c:v>
                </c:pt>
                <c:pt idx="1">
                  <c:v>11.966666666666667</c:v>
                </c:pt>
                <c:pt idx="2">
                  <c:v>10.966666666666667</c:v>
                </c:pt>
                <c:pt idx="3">
                  <c:v>3.3666666666666663</c:v>
                </c:pt>
                <c:pt idx="4">
                  <c:v>2.5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C66-4287-880B-3026577EB70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axId val="441501952"/>
        <c:axId val="441554048"/>
      </c:barChart>
      <c:catAx>
        <c:axId val="441501952"/>
        <c:scaling>
          <c:orientation val="maxMin"/>
        </c:scaling>
        <c:delete val="1"/>
        <c:axPos val="l"/>
        <c:numFmt formatCode="General" sourceLinked="0"/>
        <c:majorTickMark val="none"/>
        <c:minorTickMark val="none"/>
        <c:tickLblPos val="none"/>
        <c:crossAx val="441554048"/>
        <c:crosses val="autoZero"/>
        <c:auto val="1"/>
        <c:lblAlgn val="ctr"/>
        <c:lblOffset val="100"/>
        <c:noMultiLvlLbl val="0"/>
      </c:catAx>
      <c:valAx>
        <c:axId val="441554048"/>
        <c:scaling>
          <c:orientation val="minMax"/>
          <c:min val="0"/>
        </c:scaling>
        <c:delete val="1"/>
        <c:axPos val="t"/>
        <c:numFmt formatCode="###0.0" sourceLinked="1"/>
        <c:majorTickMark val="out"/>
        <c:minorTickMark val="none"/>
        <c:tickLblPos val="none"/>
        <c:crossAx val="44150195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9126830894237362E-2"/>
          <c:y val="0"/>
          <c:w val="1"/>
          <c:h val="0.6077380291078768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spPr>
              <a:solidFill>
                <a:sysClr val="window" lastClr="FFFFFF">
                  <a:lumMod val="65000"/>
                  <a:alpha val="70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spPr>
              <a:solidFill>
                <a:sysClr val="window" lastClr="FFFFFF">
                  <a:lumMod val="65000"/>
                  <a:alpha val="70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휴양/
휴식</c:v>
                </c:pt>
                <c:pt idx="1">
                  <c:v>맛집 
체험</c:v>
                </c:pt>
                <c:pt idx="2">
                  <c:v>카페 
방문</c:v>
                </c:pt>
                <c:pt idx="3">
                  <c:v>자연/
명승/
경관 감상</c:v>
                </c:pt>
                <c:pt idx="4">
                  <c:v>문화시설 
관람</c:v>
                </c:pt>
                <c:pt idx="5">
                  <c:v>전통시장</c:v>
                </c:pt>
                <c:pt idx="6">
                  <c:v>역사/문화재
유적지 
방문</c:v>
                </c:pt>
              </c:strCache>
            </c:strRef>
          </c:cat>
          <c:val>
            <c:numRef>
              <c:f>Sheet1!$B$2:$B$8</c:f>
              <c:numCache>
                <c:formatCode>###0.0</c:formatCode>
                <c:ptCount val="7"/>
                <c:pt idx="0">
                  <c:v>72.266666666666666</c:v>
                </c:pt>
                <c:pt idx="1">
                  <c:v>43.766666666666666</c:v>
                </c:pt>
                <c:pt idx="2">
                  <c:v>24.1</c:v>
                </c:pt>
                <c:pt idx="3">
                  <c:v>19.2</c:v>
                </c:pt>
                <c:pt idx="4">
                  <c:v>17.133333333333333</c:v>
                </c:pt>
                <c:pt idx="5">
                  <c:v>12.466666666666667</c:v>
                </c:pt>
                <c:pt idx="6">
                  <c:v>12.1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47198336"/>
        <c:axId val="447199872"/>
      </c:barChart>
      <c:catAx>
        <c:axId val="4471983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8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47199872"/>
        <c:crosses val="autoZero"/>
        <c:auto val="1"/>
        <c:lblAlgn val="ctr"/>
        <c:lblOffset val="100"/>
        <c:noMultiLvlLbl val="0"/>
      </c:catAx>
      <c:valAx>
        <c:axId val="447199872"/>
        <c:scaling>
          <c:orientation val="minMax"/>
          <c:max val="90"/>
          <c:min val="0"/>
        </c:scaling>
        <c:delete val="1"/>
        <c:axPos val="l"/>
        <c:numFmt formatCode="###0.0" sourceLinked="1"/>
        <c:majorTickMark val="out"/>
        <c:minorTickMark val="none"/>
        <c:tickLblPos val="nextTo"/>
        <c:crossAx val="4471983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9126830894237362E-2"/>
          <c:y val="0"/>
          <c:w val="1"/>
          <c:h val="0.6077380291078768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spPr>
              <a:solidFill>
                <a:srgbClr val="00B0F0">
                  <a:alpha val="70000"/>
                </a:srgb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spPr>
              <a:solidFill>
                <a:sysClr val="window" lastClr="FFFFFF">
                  <a:lumMod val="65000"/>
                  <a:alpha val="70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잡화</c:v>
                </c:pt>
                <c:pt idx="1">
                  <c:v>수산물</c:v>
                </c:pt>
                <c:pt idx="2">
                  <c:v>수산
가공품</c:v>
                </c:pt>
                <c:pt idx="3">
                  <c:v>의류</c:v>
                </c:pt>
                <c:pt idx="4">
                  <c:v>액젓</c:v>
                </c:pt>
              </c:strCache>
            </c:strRef>
          </c:cat>
          <c:val>
            <c:numRef>
              <c:f>Sheet1!$B$2:$B$6</c:f>
              <c:numCache>
                <c:formatCode>###0.0</c:formatCode>
                <c:ptCount val="5"/>
                <c:pt idx="0">
                  <c:v>20.83897158322057</c:v>
                </c:pt>
                <c:pt idx="1">
                  <c:v>20.703653585926929</c:v>
                </c:pt>
                <c:pt idx="2">
                  <c:v>15.426251691474965</c:v>
                </c:pt>
                <c:pt idx="3">
                  <c:v>14.208389715832206</c:v>
                </c:pt>
                <c:pt idx="4">
                  <c:v>13.667117726657645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47545728"/>
        <c:axId val="447547264"/>
      </c:barChart>
      <c:catAx>
        <c:axId val="44754572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9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47547264"/>
        <c:crosses val="autoZero"/>
        <c:auto val="1"/>
        <c:lblAlgn val="ctr"/>
        <c:lblOffset val="100"/>
        <c:noMultiLvlLbl val="0"/>
      </c:catAx>
      <c:valAx>
        <c:axId val="447547264"/>
        <c:scaling>
          <c:orientation val="minMax"/>
          <c:max val="50"/>
          <c:min val="0"/>
        </c:scaling>
        <c:delete val="1"/>
        <c:axPos val="l"/>
        <c:numFmt formatCode="###0.0" sourceLinked="1"/>
        <c:majorTickMark val="out"/>
        <c:minorTickMark val="none"/>
        <c:tickLblPos val="nextTo"/>
        <c:crossAx val="44754572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5909745147364582"/>
          <c:y val="0.12267605067451177"/>
          <c:w val="0.47792011205104201"/>
          <c:h val="0.72333854796914465"/>
        </c:manualLayout>
      </c:layout>
      <c:radarChart>
        <c:radarStyle val="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dLbls>
            <c:dLbl>
              <c:idx val="0"/>
              <c:layout>
                <c:manualLayout>
                  <c:x val="0"/>
                  <c:y val="1.9066950519011402E-2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kumimoji="0" lang="en-US" altLang="ko-KR" sz="1050" b="0" i="0" u="none" strike="noStrike" kern="120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tx1">
                          <a:lumMod val="65000"/>
                          <a:lumOff val="35000"/>
                        </a:schemeClr>
                      </a:solidFill>
                      <a:latin typeface="Rix모던고딕 B" panose="02020603020101020101" pitchFamily="18" charset="-127"/>
                      <a:ea typeface="Rix모던고딕 B" panose="0202060302010102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3.7793419778754625E-2"/>
                  <c:y val="7.150106444629271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kumimoji="0" lang="en-US" altLang="ko-KR" sz="1200" b="0" i="0" u="none" strike="noStrike" kern="120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rgbClr val="00B0F0"/>
                      </a:solidFill>
                      <a:latin typeface="Rix모던고딕 B" panose="02020603020101020101" pitchFamily="18" charset="-127"/>
                      <a:ea typeface="Rix모던고딕 B" panose="0202060302010102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kumimoji="0" lang="ko-KR" altLang="en-US" sz="1050" b="0" i="0" u="none" strike="noStrike" kern="120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accent4"/>
                      </a:solidFill>
                      <a:latin typeface="Rix모던고딕 B" panose="02020603020101020101" pitchFamily="18" charset="-127"/>
                      <a:ea typeface="Rix모던고딕 B" panose="0202060302010102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5301375244020506E-2"/>
                  <c:y val="-1.6934679930458177E-2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kumimoji="0" lang="en-US" altLang="ko-KR" sz="1050" b="0" i="0" u="none" strike="noStrike" kern="120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accent4"/>
                      </a:solidFill>
                      <a:latin typeface="Rix모던고딕 B" panose="02020603020101020101" pitchFamily="18" charset="-127"/>
                      <a:ea typeface="Rix모던고딕 B" panose="0202060302010102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3.4941058136397543E-2"/>
                  <c:y val="-6.3221954317388071E-2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kumimoji="0" lang="en-US" altLang="ko-KR" sz="1050" b="0" i="0" u="none" strike="noStrike" kern="120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prstClr val="black">
                          <a:lumMod val="65000"/>
                          <a:lumOff val="35000"/>
                        </a:prstClr>
                      </a:solidFill>
                      <a:latin typeface="Rix모던고딕 B" panose="02020603020101020101" pitchFamily="18" charset="-127"/>
                      <a:ea typeface="Rix모던고딕 B" panose="0202060302010102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9.4483549446886857E-3"/>
                  <c:y val="-1.43002128892585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1.574725824114781E-2"/>
                  <c:y val="-9.5334752595057012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2.2046161537606933E-2"/>
                  <c:y val="4.2900638667775652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-6.2989032964591235E-3"/>
                  <c:y val="7.150106444629275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0"/>
                  <c:y val="3.813390103802275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kumimoji="0" lang="ko-KR" altLang="en-US" sz="1200" b="0" i="0" u="none" strike="noStrike" kern="120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rgbClr val="00B0F0"/>
                      </a:solidFill>
                      <a:latin typeface="Rix모던고딕 B" panose="02020603020101020101" pitchFamily="18" charset="-127"/>
                      <a:ea typeface="Rix모던고딕 B" panose="0202060302010102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kumimoji="0" lang="ko-KR" altLang="en-US" sz="1050" b="0" i="0" u="none" strike="noStrike" kern="120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Sheet1!$A$2:$A$13</c:f>
              <c:strCache>
                <c:ptCount val="12"/>
                <c:pt idx="0">
                  <c:v>볼거리/즐길거리</c:v>
                </c:pt>
                <c:pt idx="1">
                  <c:v>교통편/접근성</c:v>
                </c:pt>
                <c:pt idx="2">
                  <c:v>식당 및 음식</c:v>
                </c:pt>
                <c:pt idx="3">
                  <c:v>쇼핑 품목 다양성</c:v>
                </c:pt>
                <c:pt idx="4">
                  <c:v>쇼핑 품목 가격</c:v>
                </c:pt>
                <c:pt idx="5">
                  <c:v>숙박시설 수준</c:v>
                </c:pt>
                <c:pt idx="6">
                  <c:v>숙박시설 위치의 편리성</c:v>
                </c:pt>
                <c:pt idx="7">
                  <c:v>관광정보 및 안내시설</c:v>
                </c:pt>
                <c:pt idx="8">
                  <c:v>여행지 편의시설</c:v>
                </c:pt>
                <c:pt idx="9">
                  <c:v>여행지 청결도</c:v>
                </c:pt>
                <c:pt idx="10">
                  <c:v>관광 종사자 친절성</c:v>
                </c:pt>
                <c:pt idx="11">
                  <c:v>안전, 치안</c:v>
                </c:pt>
              </c:strCache>
            </c:strRef>
          </c:cat>
          <c:val>
            <c:numRef>
              <c:f>Sheet1!$B$2:$B$13</c:f>
              <c:numCache>
                <c:formatCode>###0.0</c:formatCode>
                <c:ptCount val="12"/>
                <c:pt idx="0">
                  <c:v>76.166666666666671</c:v>
                </c:pt>
                <c:pt idx="1">
                  <c:v>81.566666666666663</c:v>
                </c:pt>
                <c:pt idx="2">
                  <c:v>70.766666666666666</c:v>
                </c:pt>
                <c:pt idx="3">
                  <c:v>62.652232746955349</c:v>
                </c:pt>
                <c:pt idx="4">
                  <c:v>51.014884979702302</c:v>
                </c:pt>
                <c:pt idx="5">
                  <c:v>70.138017565872019</c:v>
                </c:pt>
                <c:pt idx="6">
                  <c:v>71.518193224592224</c:v>
                </c:pt>
                <c:pt idx="7">
                  <c:v>64.466666666666669</c:v>
                </c:pt>
                <c:pt idx="8">
                  <c:v>72.566666666666663</c:v>
                </c:pt>
                <c:pt idx="9">
                  <c:v>74.233333333333334</c:v>
                </c:pt>
                <c:pt idx="10">
                  <c:v>75.633333333333326</c:v>
                </c:pt>
                <c:pt idx="11">
                  <c:v>78.166666666666657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46795776"/>
        <c:axId val="446797312"/>
      </c:radarChart>
      <c:catAx>
        <c:axId val="446795776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 algn="ctr">
              <a:lnSpc>
                <a:spcPct val="100000"/>
              </a:lnSpc>
              <a:defRPr kumimoji="0" lang="ko-KR" altLang="en-US" sz="1050" b="0" i="0" u="none" strike="noStrike" kern="1200" spc="-50" baseline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+mn-cs"/>
              </a:defRPr>
            </a:pPr>
            <a:endParaRPr lang="ko-KR"/>
          </a:p>
        </c:txPr>
        <c:crossAx val="446797312"/>
        <c:crosses val="autoZero"/>
        <c:auto val="1"/>
        <c:lblAlgn val="ctr"/>
        <c:lblOffset val="100"/>
        <c:noMultiLvlLbl val="0"/>
      </c:catAx>
      <c:valAx>
        <c:axId val="446797312"/>
        <c:scaling>
          <c:orientation val="minMax"/>
        </c:scaling>
        <c:delete val="1"/>
        <c:axPos val="l"/>
        <c:majorGridlines/>
        <c:numFmt formatCode="###0.0" sourceLinked="1"/>
        <c:majorTickMark val="cross"/>
        <c:minorTickMark val="none"/>
        <c:tickLblPos val="nextTo"/>
        <c:crossAx val="4467957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40091121745954E-3"/>
          <c:y val="6.3069815159426737E-2"/>
          <c:w val="0.98167017254677302"/>
          <c:h val="0.90642923355738247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rgbClr val="33CCFF"/>
            </a:solidFill>
          </c:spPr>
          <c:invertIfNegative val="0"/>
          <c:dPt>
            <c:idx val="6"/>
            <c:invertIfNegative val="0"/>
            <c:bubble3D val="0"/>
          </c:dPt>
          <c:dPt>
            <c:idx val="7"/>
            <c:invertIfNegative val="0"/>
            <c:bubble3D val="0"/>
          </c:dPt>
          <c:dPt>
            <c:idx val="8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 rtl="0">
                  <a:lnSpc>
                    <a:spcPct val="100000"/>
                  </a:lnSpc>
                  <a:defRPr kumimoji="0" lang="ko-KR" altLang="en-US" sz="900" b="0" i="0" u="none" strike="noStrike" kern="120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bg1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숙박</c:v>
                </c:pt>
                <c:pt idx="1">
                  <c:v>당일</c:v>
                </c:pt>
                <c:pt idx="3">
                  <c:v>개별</c:v>
                </c:pt>
                <c:pt idx="4">
                  <c:v>단체/패키지</c:v>
                </c:pt>
                <c:pt idx="6">
                  <c:v>첫 방문</c:v>
                </c:pt>
                <c:pt idx="7">
                  <c:v>재 방문</c:v>
                </c:pt>
              </c:strCache>
            </c:strRef>
          </c:cat>
          <c:val>
            <c:numRef>
              <c:f>Sheet1!$B$2:$B$9</c:f>
              <c:numCache>
                <c:formatCode>####.0</c:formatCode>
                <c:ptCount val="8"/>
                <c:pt idx="0">
                  <c:v>84.2</c:v>
                </c:pt>
                <c:pt idx="1">
                  <c:v>79.2</c:v>
                </c:pt>
                <c:pt idx="3">
                  <c:v>81</c:v>
                </c:pt>
                <c:pt idx="4">
                  <c:v>77.2</c:v>
                </c:pt>
                <c:pt idx="6" formatCode="###0.0">
                  <c:v>77.7</c:v>
                </c:pt>
                <c:pt idx="7" formatCode="###0.0">
                  <c:v>81.5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19"/>
        <c:overlap val="100"/>
        <c:axId val="446628224"/>
        <c:axId val="446630912"/>
      </c:barChart>
      <c:catAx>
        <c:axId val="44662822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 algn="ctr">
              <a:lnSpc>
                <a:spcPct val="100000"/>
              </a:lnSpc>
              <a:defRPr kumimoji="0" lang="ko-KR" altLang="en-US" sz="900" b="0" i="0" u="none" strike="noStrike" kern="1200" spc="-50" baseline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+mn-cs"/>
              </a:defRPr>
            </a:pPr>
            <a:endParaRPr lang="ko-KR"/>
          </a:p>
        </c:txPr>
        <c:crossAx val="446630912"/>
        <c:crosses val="autoZero"/>
        <c:auto val="1"/>
        <c:lblAlgn val="ctr"/>
        <c:lblOffset val="100"/>
        <c:noMultiLvlLbl val="0"/>
      </c:catAx>
      <c:valAx>
        <c:axId val="446630912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4466282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40091121745954E-3"/>
          <c:y val="6.3069815159426737E-2"/>
          <c:w val="0.98167017254677302"/>
          <c:h val="0.90642923355738247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rgbClr val="33CCFF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 rtl="0">
                  <a:lnSpc>
                    <a:spcPct val="100000"/>
                  </a:lnSpc>
                  <a:defRPr kumimoji="0" lang="ko-KR" altLang="en-US" sz="900" b="0" i="0" u="none" strike="noStrike" kern="120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white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서울</c:v>
                </c:pt>
                <c:pt idx="1">
                  <c:v>경기</c:v>
                </c:pt>
                <c:pt idx="2">
                  <c:v>그 외 지역</c:v>
                </c:pt>
                <c:pt idx="4">
                  <c:v>청년층
(1020)</c:v>
                </c:pt>
                <c:pt idx="5">
                  <c:v>중년층
(3040)</c:v>
                </c:pt>
                <c:pt idx="6">
                  <c:v>장년층
(5060)</c:v>
                </c:pt>
              </c:strCache>
            </c:strRef>
          </c:cat>
          <c:val>
            <c:numRef>
              <c:f>Sheet1!$B$2:$B$8</c:f>
              <c:numCache>
                <c:formatCode>###0.0</c:formatCode>
                <c:ptCount val="7"/>
                <c:pt idx="0">
                  <c:v>83.066361556064066</c:v>
                </c:pt>
                <c:pt idx="1">
                  <c:v>79.571810883140046</c:v>
                </c:pt>
                <c:pt idx="2">
                  <c:v>78.037383177570092</c:v>
                </c:pt>
                <c:pt idx="4">
                  <c:v>78.733031674208149</c:v>
                </c:pt>
                <c:pt idx="5">
                  <c:v>78.427205100956428</c:v>
                </c:pt>
                <c:pt idx="6">
                  <c:v>86.776859504132233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45"/>
        <c:overlap val="100"/>
        <c:axId val="446695296"/>
        <c:axId val="446698240"/>
      </c:barChart>
      <c:catAx>
        <c:axId val="44669529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 algn="ctr">
              <a:lnSpc>
                <a:spcPct val="100000"/>
              </a:lnSpc>
              <a:defRPr kumimoji="0" lang="ko-KR" altLang="en-US" sz="900" b="0" i="0" u="none" strike="noStrike" kern="1200" spc="-50" baseline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+mn-cs"/>
              </a:defRPr>
            </a:pPr>
            <a:endParaRPr lang="ko-KR"/>
          </a:p>
        </c:txPr>
        <c:crossAx val="446698240"/>
        <c:crosses val="autoZero"/>
        <c:auto val="1"/>
        <c:lblAlgn val="ctr"/>
        <c:lblOffset val="100"/>
        <c:noMultiLvlLbl val="0"/>
      </c:catAx>
      <c:valAx>
        <c:axId val="44669824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4466952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</c:dPt>
          <c:dPt>
            <c:idx val="1"/>
            <c:bubble3D val="0"/>
          </c:dPt>
          <c:dPt>
            <c:idx val="2"/>
            <c:bubble3D val="0"/>
          </c:dPt>
          <c:dPt>
            <c:idx val="4"/>
            <c:bubble3D val="0"/>
            <c:spPr>
              <a:solidFill>
                <a:schemeClr val="accent4"/>
              </a:solidFill>
              <a:ln>
                <a:solidFill>
                  <a:schemeClr val="accent4"/>
                </a:solidFill>
              </a:ln>
            </c:spPr>
          </c:dPt>
          <c:cat>
            <c:strRef>
              <c:f>Sheet1!$A$2:$A$9</c:f>
              <c:strCache>
                <c:ptCount val="8"/>
                <c:pt idx="0">
                  <c:v>포털사이트</c:v>
                </c:pt>
                <c:pt idx="1">
                  <c:v>SNS</c:v>
                </c:pt>
                <c:pt idx="2">
                  <c:v>동영상 사이트</c:v>
                </c:pt>
                <c:pt idx="3">
                  <c:v>여행 및 숙박 전문 사이트 또는 앱</c:v>
                </c:pt>
                <c:pt idx="4">
                  <c:v>지역 지자체 및 공공기관 홈페이지</c:v>
                </c:pt>
                <c:pt idx="5">
                  <c:v>중앙 공공기관 홈페이지</c:v>
                </c:pt>
                <c:pt idx="6">
                  <c:v>개별 관광지 또는 관광시설 홈페이지</c:v>
                </c:pt>
                <c:pt idx="7">
                  <c:v>여행사 홈페이지</c:v>
                </c:pt>
              </c:strCache>
            </c:strRef>
          </c:cat>
          <c:val>
            <c:numRef>
              <c:f>Sheet1!$B$2:$B$9</c:f>
              <c:numCache>
                <c:formatCode>###0.0</c:formatCode>
                <c:ptCount val="8"/>
                <c:pt idx="0">
                  <c:v>91.151079136690655</c:v>
                </c:pt>
                <c:pt idx="1">
                  <c:v>37.625899280575545</c:v>
                </c:pt>
                <c:pt idx="2">
                  <c:v>3.3093525179856114</c:v>
                </c:pt>
                <c:pt idx="3">
                  <c:v>2.4460431654676258</c:v>
                </c:pt>
                <c:pt idx="4">
                  <c:v>2.0863309352517989</c:v>
                </c:pt>
                <c:pt idx="5">
                  <c:v>1.5827338129496402</c:v>
                </c:pt>
                <c:pt idx="6">
                  <c:v>1.1510791366906474</c:v>
                </c:pt>
                <c:pt idx="7">
                  <c:v>0.43165467625899279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08"/>
        <c:holeSize val="5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4676062022006023E-2"/>
          <c:y val="0"/>
          <c:w val="0.98310853851053814"/>
          <c:h val="0.5666781548918824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1순위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Sheet1!$A$2:$A$11</c:f>
              <c:strCache>
                <c:ptCount val="10"/>
                <c:pt idx="0">
                  <c:v>축제 및 이벤트 활성화</c:v>
                </c:pt>
                <c:pt idx="1">
                  <c:v>자연/생태계 관리 보존</c:v>
                </c:pt>
                <c:pt idx="2">
                  <c:v>다양한 레저시설 개발</c:v>
                </c:pt>
                <c:pt idx="3">
                  <c:v>역사/전통문화 관광자원 개발</c:v>
                </c:pt>
                <c:pt idx="4">
                  <c:v>다양한 교육/체험 프로그램 개발</c:v>
                </c:pt>
                <c:pt idx="5">
                  <c:v>유명 먹거리 개발</c:v>
                </c:pt>
                <c:pt idx="6">
                  <c:v>관광숙박시설 개선</c:v>
                </c:pt>
                <c:pt idx="7">
                  <c:v>관광지 편의시설 확충</c:v>
                </c:pt>
                <c:pt idx="8">
                  <c:v>특산/기념품 개발</c:v>
                </c:pt>
                <c:pt idx="9">
                  <c:v>대중교통시설 확충</c:v>
                </c:pt>
              </c:strCache>
            </c:strRef>
          </c:cat>
          <c:val>
            <c:numRef>
              <c:f>Sheet1!$B$2:$B$11</c:f>
              <c:numCache>
                <c:formatCode>###0.0</c:formatCode>
                <c:ptCount val="10"/>
                <c:pt idx="0">
                  <c:v>20.733333333333334</c:v>
                </c:pt>
                <c:pt idx="1">
                  <c:v>18</c:v>
                </c:pt>
                <c:pt idx="2">
                  <c:v>14.099999999999998</c:v>
                </c:pt>
                <c:pt idx="3">
                  <c:v>11.733333333333333</c:v>
                </c:pt>
                <c:pt idx="4">
                  <c:v>7.0333333333333332</c:v>
                </c:pt>
                <c:pt idx="5">
                  <c:v>7.0333333333333332</c:v>
                </c:pt>
                <c:pt idx="6">
                  <c:v>5</c:v>
                </c:pt>
                <c:pt idx="7">
                  <c:v>4.5</c:v>
                </c:pt>
                <c:pt idx="8">
                  <c:v>4.0666666666666664</c:v>
                </c:pt>
                <c:pt idx="9">
                  <c:v>4.0666666666666664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1+2+3순위</c:v>
                </c:pt>
              </c:strCache>
            </c:strRef>
          </c:tx>
          <c:spPr>
            <a:solidFill>
              <a:srgbClr val="00B0F0">
                <a:lumMod val="40000"/>
                <a:lumOff val="60000"/>
              </a:srgb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Sheet1!$A$2:$A$11</c:f>
              <c:strCache>
                <c:ptCount val="10"/>
                <c:pt idx="0">
                  <c:v>축제 및 이벤트 활성화</c:v>
                </c:pt>
                <c:pt idx="1">
                  <c:v>자연/생태계 관리 보존</c:v>
                </c:pt>
                <c:pt idx="2">
                  <c:v>다양한 레저시설 개발</c:v>
                </c:pt>
                <c:pt idx="3">
                  <c:v>역사/전통문화 관광자원 개발</c:v>
                </c:pt>
                <c:pt idx="4">
                  <c:v>다양한 교육/체험 프로그램 개발</c:v>
                </c:pt>
                <c:pt idx="5">
                  <c:v>유명 먹거리 개발</c:v>
                </c:pt>
                <c:pt idx="6">
                  <c:v>관광숙박시설 개선</c:v>
                </c:pt>
                <c:pt idx="7">
                  <c:v>관광지 편의시설 확충</c:v>
                </c:pt>
                <c:pt idx="8">
                  <c:v>특산/기념품 개발</c:v>
                </c:pt>
                <c:pt idx="9">
                  <c:v>대중교통시설 확충</c:v>
                </c:pt>
              </c:strCache>
            </c:strRef>
          </c:cat>
          <c:val>
            <c:numRef>
              <c:f>Sheet1!$C$2:$C$11</c:f>
              <c:numCache>
                <c:formatCode>###0.0</c:formatCode>
                <c:ptCount val="10"/>
                <c:pt idx="0">
                  <c:v>45.466666666666669</c:v>
                </c:pt>
                <c:pt idx="1">
                  <c:v>28.766666666666669</c:v>
                </c:pt>
                <c:pt idx="2">
                  <c:v>31.966666666666665</c:v>
                </c:pt>
                <c:pt idx="3">
                  <c:v>26.6</c:v>
                </c:pt>
                <c:pt idx="4">
                  <c:v>19.133333333333333</c:v>
                </c:pt>
                <c:pt idx="5">
                  <c:v>23.533333333333335</c:v>
                </c:pt>
                <c:pt idx="6">
                  <c:v>11.4</c:v>
                </c:pt>
                <c:pt idx="7">
                  <c:v>12.666666666666668</c:v>
                </c:pt>
                <c:pt idx="8">
                  <c:v>13.733333333333334</c:v>
                </c:pt>
                <c:pt idx="9">
                  <c:v>12.9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47717760"/>
        <c:axId val="447719296"/>
      </c:barChart>
      <c:catAx>
        <c:axId val="44771776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10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47719296"/>
        <c:crosses val="autoZero"/>
        <c:auto val="1"/>
        <c:lblAlgn val="ctr"/>
        <c:lblOffset val="100"/>
        <c:noMultiLvlLbl val="0"/>
      </c:catAx>
      <c:valAx>
        <c:axId val="447719296"/>
        <c:scaling>
          <c:orientation val="minMax"/>
          <c:max val="65"/>
          <c:min val="0"/>
        </c:scaling>
        <c:delete val="1"/>
        <c:axPos val="l"/>
        <c:numFmt formatCode="###0.0" sourceLinked="1"/>
        <c:majorTickMark val="out"/>
        <c:minorTickMark val="none"/>
        <c:tickLblPos val="nextTo"/>
        <c:crossAx val="4477177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81475000890211247"/>
          <c:y val="4.9272200456382143E-2"/>
          <c:w val="0.18450893969906901"/>
          <c:h val="0.12081517687232746"/>
        </c:manualLayout>
      </c:layout>
      <c:overlay val="0"/>
      <c:txPr>
        <a:bodyPr/>
        <a:lstStyle/>
        <a:p>
          <a:pPr>
            <a:defRPr lang="ko-KR" altLang="en-US" sz="800" b="0" i="0" u="none" strike="noStrike" kern="1200" spc="-100" baseline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1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9126830894237362E-2"/>
          <c:y val="0"/>
          <c:w val="1"/>
          <c:h val="0.6077380291078768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spPr>
              <a:solidFill>
                <a:sysClr val="window" lastClr="FFFFFF">
                  <a:lumMod val="65000"/>
                  <a:alpha val="70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spPr>
              <a:solidFill>
                <a:sysClr val="window" lastClr="FFFFFF">
                  <a:lumMod val="65000"/>
                  <a:alpha val="70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Sheet1!$A$2:$A$5</c:f>
              <c:strCache>
                <c:ptCount val="4"/>
                <c:pt idx="0">
                  <c:v>인천관광공사 
홈페이지</c:v>
                </c:pt>
                <c:pt idx="1">
                  <c:v>인천관광공사 
블로그</c:v>
                </c:pt>
                <c:pt idx="2">
                  <c:v>인천관광
안내소</c:v>
                </c:pt>
                <c:pt idx="3">
                  <c:v>기사,뉴스,
기획취재 등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>
                  <c:v>60.7</c:v>
                </c:pt>
                <c:pt idx="1">
                  <c:v>17.899999999999999</c:v>
                </c:pt>
                <c:pt idx="2">
                  <c:v>17.899999999999999</c:v>
                </c:pt>
                <c:pt idx="3">
                  <c:v>10.7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48077184"/>
        <c:axId val="448087168"/>
      </c:barChart>
      <c:catAx>
        <c:axId val="448077184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8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48087168"/>
        <c:crosses val="autoZero"/>
        <c:auto val="1"/>
        <c:lblAlgn val="ctr"/>
        <c:lblOffset val="100"/>
        <c:noMultiLvlLbl val="0"/>
      </c:catAx>
      <c:valAx>
        <c:axId val="448087168"/>
        <c:scaling>
          <c:orientation val="minMax"/>
          <c:max val="90"/>
          <c:min val="0"/>
        </c:scaling>
        <c:delete val="1"/>
        <c:axPos val="l"/>
        <c:numFmt formatCode="General" sourceLinked="1"/>
        <c:majorTickMark val="out"/>
        <c:minorTickMark val="none"/>
        <c:tickLblPos val="nextTo"/>
        <c:crossAx val="44807718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1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9126830894237362E-2"/>
          <c:y val="0"/>
          <c:w val="1"/>
          <c:h val="0.6077380291078768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spPr>
              <a:solidFill>
                <a:sysClr val="window" lastClr="FFFFFF">
                  <a:lumMod val="65000"/>
                  <a:alpha val="70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spPr>
              <a:solidFill>
                <a:sysClr val="window" lastClr="FFFFFF">
                  <a:lumMod val="65000"/>
                  <a:alpha val="70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정보 신뢰도</c:v>
                </c:pt>
                <c:pt idx="1">
                  <c:v>다양한 정보 제공</c:v>
                </c:pt>
                <c:pt idx="2">
                  <c:v>숨어있는 관광 정보 제공</c:v>
                </c:pt>
              </c:strCache>
            </c:strRef>
          </c:cat>
          <c:val>
            <c:numRef>
              <c:f>Sheet1!$B$2:$B$4</c:f>
              <c:numCache>
                <c:formatCode>###0.0</c:formatCode>
                <c:ptCount val="3"/>
                <c:pt idx="0">
                  <c:v>60.714285714285708</c:v>
                </c:pt>
                <c:pt idx="1">
                  <c:v>25</c:v>
                </c:pt>
                <c:pt idx="2">
                  <c:v>17.857142857142858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0"/>
        <c:axId val="448133376"/>
        <c:axId val="448143360"/>
      </c:barChart>
      <c:catAx>
        <c:axId val="448133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9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48143360"/>
        <c:crosses val="autoZero"/>
        <c:auto val="1"/>
        <c:lblAlgn val="ctr"/>
        <c:lblOffset val="100"/>
        <c:noMultiLvlLbl val="0"/>
      </c:catAx>
      <c:valAx>
        <c:axId val="448143360"/>
        <c:scaling>
          <c:orientation val="minMax"/>
          <c:max val="90"/>
          <c:min val="0"/>
        </c:scaling>
        <c:delete val="1"/>
        <c:axPos val="l"/>
        <c:numFmt formatCode="###0.0" sourceLinked="1"/>
        <c:majorTickMark val="out"/>
        <c:minorTickMark val="none"/>
        <c:tickLblPos val="nextTo"/>
        <c:crossAx val="448133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1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9126830894237362E-2"/>
          <c:y val="0"/>
          <c:w val="1"/>
          <c:h val="0.6077380291078768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ysClr val="windowText" lastClr="000000">
                  <a:lumMod val="75000"/>
                  <a:lumOff val="25000"/>
                </a:sysClr>
              </a:solidFill>
              <a:ln>
                <a:solidFill>
                  <a:sysClr val="windowText" lastClr="000000">
                    <a:lumMod val="75000"/>
                    <a:lumOff val="25000"/>
                  </a:sysClr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spPr>
              <a:solidFill>
                <a:sysClr val="window" lastClr="FFFFFF">
                  <a:lumMod val="65000"/>
                  <a:alpha val="70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spPr>
              <a:solidFill>
                <a:sysClr val="window" lastClr="FFFFFF">
                  <a:lumMod val="65000"/>
                  <a:alpha val="70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도움이 되지 않았다</c:v>
                </c:pt>
                <c:pt idx="1">
                  <c:v>보통</c:v>
                </c:pt>
                <c:pt idx="2">
                  <c:v>도움이 되었다</c:v>
                </c:pt>
              </c:strCache>
            </c:strRef>
          </c:cat>
          <c:val>
            <c:numRef>
              <c:f>Sheet1!$B$2:$B$4</c:f>
              <c:numCache>
                <c:formatCode>###0.0</c:formatCode>
                <c:ptCount val="3"/>
                <c:pt idx="0">
                  <c:v>7.1428571428571423</c:v>
                </c:pt>
                <c:pt idx="1">
                  <c:v>32.142857142857146</c:v>
                </c:pt>
                <c:pt idx="2">
                  <c:v>60.714285714285708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90"/>
        <c:axId val="448213376"/>
        <c:axId val="448214912"/>
      </c:barChart>
      <c:catAx>
        <c:axId val="4482133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9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48214912"/>
        <c:crosses val="autoZero"/>
        <c:auto val="1"/>
        <c:lblAlgn val="ctr"/>
        <c:lblOffset val="100"/>
        <c:noMultiLvlLbl val="0"/>
      </c:catAx>
      <c:valAx>
        <c:axId val="448214912"/>
        <c:scaling>
          <c:orientation val="minMax"/>
          <c:max val="90"/>
          <c:min val="0"/>
        </c:scaling>
        <c:delete val="1"/>
        <c:axPos val="l"/>
        <c:numFmt formatCode="###0.0" sourceLinked="1"/>
        <c:majorTickMark val="out"/>
        <c:minorTickMark val="none"/>
        <c:tickLblPos val="nextTo"/>
        <c:crossAx val="4482133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1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9126830894237362E-2"/>
          <c:y val="0"/>
          <c:w val="1"/>
          <c:h val="0.6077380291078768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>
                <a:solidFill>
                  <a:srgbClr val="00B0F0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spPr>
              <a:solidFill>
                <a:srgbClr val="00B0F0">
                  <a:alpha val="70000"/>
                </a:srgbClr>
              </a:solidFill>
              <a:ln>
                <a:solidFill>
                  <a:srgbClr val="00B0F0"/>
                </a:solidFill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spPr>
              <a:solidFill>
                <a:sysClr val="window" lastClr="FFFFFF">
                  <a:lumMod val="65000"/>
                  <a:alpha val="70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인천에 대한 좋은 이미지를 가지게 되었다</c:v>
                </c:pt>
                <c:pt idx="1">
                  <c:v>향후 인천 재방문을 계획하게 되었다</c:v>
                </c:pt>
                <c:pt idx="2">
                  <c:v>여행 체류시간이 증대되었다</c:v>
                </c:pt>
                <c:pt idx="3">
                  <c:v>기타</c:v>
                </c:pt>
                <c:pt idx="4">
                  <c:v>없음</c:v>
                </c:pt>
              </c:strCache>
            </c:strRef>
          </c:cat>
          <c:val>
            <c:numRef>
              <c:f>Sheet1!$B$2:$B$6</c:f>
              <c:numCache>
                <c:formatCode>###0.0</c:formatCode>
                <c:ptCount val="5"/>
                <c:pt idx="0">
                  <c:v>39.285714285714285</c:v>
                </c:pt>
                <c:pt idx="1">
                  <c:v>39.285714285714285</c:v>
                </c:pt>
                <c:pt idx="2">
                  <c:v>7.1428571428571423</c:v>
                </c:pt>
                <c:pt idx="3">
                  <c:v>3.5714285714285712</c:v>
                </c:pt>
                <c:pt idx="4">
                  <c:v>17.857142857142858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48338176"/>
        <c:axId val="448344064"/>
      </c:barChart>
      <c:catAx>
        <c:axId val="44833817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8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48344064"/>
        <c:crosses val="autoZero"/>
        <c:auto val="1"/>
        <c:lblAlgn val="ctr"/>
        <c:lblOffset val="100"/>
        <c:noMultiLvlLbl val="0"/>
      </c:catAx>
      <c:valAx>
        <c:axId val="448344064"/>
        <c:scaling>
          <c:orientation val="minMax"/>
          <c:max val="90"/>
          <c:min val="0"/>
        </c:scaling>
        <c:delete val="1"/>
        <c:axPos val="l"/>
        <c:numFmt formatCode="###0.0" sourceLinked="1"/>
        <c:majorTickMark val="out"/>
        <c:minorTickMark val="none"/>
        <c:tickLblPos val="nextTo"/>
        <c:crossAx val="44833817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1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1.9126830894237362E-2"/>
          <c:y val="0"/>
          <c:w val="1"/>
          <c:h val="0.91979559149595447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chemeClr val="accent1">
                <a:lumMod val="40000"/>
                <a:lumOff val="60000"/>
              </a:scheme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00B0F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spPr>
              <a:solidFill>
                <a:sysClr val="window" lastClr="FFFFFF">
                  <a:lumMod val="65000"/>
                  <a:alpha val="70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spPr>
              <a:solidFill>
                <a:sysClr val="window" lastClr="FFFFFF">
                  <a:lumMod val="65000"/>
                  <a:alpha val="70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Pt>
            <c:idx val="6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정보 제공을 알지 못함</c:v>
                </c:pt>
                <c:pt idx="1">
                  <c:v>블로그 등 일반 관광 정보의 다양성</c:v>
                </c:pt>
                <c:pt idx="2">
                  <c:v>일반 관광 정보와 차별성 없음</c:v>
                </c:pt>
                <c:pt idx="3">
                  <c:v>제공 정보의 흥미도 낮음</c:v>
                </c:pt>
                <c:pt idx="4">
                  <c:v>정보 접근이 어려움</c:v>
                </c:pt>
                <c:pt idx="5">
                  <c:v>제공되는 정보 질 낮음</c:v>
                </c:pt>
                <c:pt idx="6">
                  <c:v>제공되는 정보 오류</c:v>
                </c:pt>
                <c:pt idx="7">
                  <c:v>기타</c:v>
                </c:pt>
              </c:strCache>
            </c:strRef>
          </c:cat>
          <c:val>
            <c:numRef>
              <c:f>Sheet1!$B$2:$B$9</c:f>
              <c:numCache>
                <c:formatCode>###0.0</c:formatCode>
                <c:ptCount val="8"/>
                <c:pt idx="0">
                  <c:v>65.47779273216689</c:v>
                </c:pt>
                <c:pt idx="1">
                  <c:v>12.516823687752353</c:v>
                </c:pt>
                <c:pt idx="2">
                  <c:v>11.574697173620457</c:v>
                </c:pt>
                <c:pt idx="3">
                  <c:v>9.3539703903095557</c:v>
                </c:pt>
                <c:pt idx="4">
                  <c:v>8.7483176312247632</c:v>
                </c:pt>
                <c:pt idx="5">
                  <c:v>2.7590847913862722</c:v>
                </c:pt>
                <c:pt idx="6">
                  <c:v>1.0094212651413188</c:v>
                </c:pt>
                <c:pt idx="7">
                  <c:v>0.16823687752355315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48840448"/>
        <c:axId val="448841984"/>
      </c:barChart>
      <c:catAx>
        <c:axId val="448840448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9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48841984"/>
        <c:crosses val="autoZero"/>
        <c:auto val="1"/>
        <c:lblAlgn val="ctr"/>
        <c:lblOffset val="100"/>
        <c:noMultiLvlLbl val="0"/>
      </c:catAx>
      <c:valAx>
        <c:axId val="448841984"/>
        <c:scaling>
          <c:orientation val="minMax"/>
          <c:max val="90"/>
          <c:min val="0"/>
        </c:scaling>
        <c:delete val="1"/>
        <c:axPos val="t"/>
        <c:numFmt formatCode="###0.0" sourceLinked="1"/>
        <c:majorTickMark val="out"/>
        <c:minorTickMark val="none"/>
        <c:tickLblPos val="nextTo"/>
        <c:crossAx val="4488404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1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770869398909262"/>
          <c:y val="8.7431477895655488E-2"/>
          <c:w val="0.79946448781295698"/>
          <c:h val="0.9065258497650020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rgbClr val="33CCFF">
                <a:alpha val="35000"/>
              </a:srgb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vertOverflow="overflow" horzOverflow="overflow" wrap="none" lIns="0" tIns="0" rIns="0" bIns="0" anchor="ctr" anchorCtr="0">
                <a:noAutofit/>
              </a:bodyPr>
              <a:lstStyle/>
              <a:p>
                <a:pPr algn="ctr">
                  <a:defRPr lang="ko-KR" altLang="en-US" sz="1050" b="0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Sheet1!$B$2:$B$4</c:f>
              <c:numCache>
                <c:formatCode>###0.0</c:formatCode>
                <c:ptCount val="3"/>
                <c:pt idx="0">
                  <c:v>72.340425531914903</c:v>
                </c:pt>
                <c:pt idx="1">
                  <c:v>68.852459016393439</c:v>
                </c:pt>
                <c:pt idx="2">
                  <c:v>57.142857142857139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C66-4287-880B-3026577EB70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axId val="449048576"/>
        <c:axId val="449051264"/>
      </c:barChart>
      <c:catAx>
        <c:axId val="449048576"/>
        <c:scaling>
          <c:orientation val="maxMin"/>
        </c:scaling>
        <c:delete val="1"/>
        <c:axPos val="l"/>
        <c:numFmt formatCode="General" sourceLinked="0"/>
        <c:majorTickMark val="none"/>
        <c:minorTickMark val="none"/>
        <c:tickLblPos val="none"/>
        <c:crossAx val="449051264"/>
        <c:crosses val="autoZero"/>
        <c:auto val="1"/>
        <c:lblAlgn val="ctr"/>
        <c:lblOffset val="100"/>
        <c:noMultiLvlLbl val="0"/>
      </c:catAx>
      <c:valAx>
        <c:axId val="449051264"/>
        <c:scaling>
          <c:orientation val="minMax"/>
          <c:min val="0"/>
        </c:scaling>
        <c:delete val="1"/>
        <c:axPos val="t"/>
        <c:numFmt formatCode="###0.0" sourceLinked="1"/>
        <c:majorTickMark val="out"/>
        <c:minorTickMark val="none"/>
        <c:tickLblPos val="none"/>
        <c:crossAx val="44904857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1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770869398909262"/>
          <c:y val="8.7431477895655488E-2"/>
          <c:w val="0.46131981732552058"/>
          <c:h val="0.9065258497650020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chemeClr val="accent4">
                <a:alpha val="3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vertOverflow="overflow" horzOverflow="overflow" wrap="none" lIns="0" tIns="0" rIns="0" bIns="0" anchor="ctr" anchorCtr="0">
                <a:noAutofit/>
              </a:bodyPr>
              <a:lstStyle/>
              <a:p>
                <a:pPr algn="ctr">
                  <a:defRPr lang="ko-KR" altLang="en-US" sz="1050" b="0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numRef>
              <c:f>Sheet1!$A$2:$A$4</c:f>
              <c:numCache>
                <c:formatCode>General</c:formatCode>
                <c:ptCount val="3"/>
              </c:numCache>
            </c:numRef>
          </c:cat>
          <c:val>
            <c:numRef>
              <c:f>Sheet1!$B$2:$B$4</c:f>
              <c:numCache>
                <c:formatCode>###0.0</c:formatCode>
                <c:ptCount val="3"/>
                <c:pt idx="0">
                  <c:v>31.914893617021278</c:v>
                </c:pt>
                <c:pt idx="1">
                  <c:v>24.590163934426229</c:v>
                </c:pt>
                <c:pt idx="2">
                  <c:v>27.678571428571431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C66-4287-880B-3026577EB70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axId val="449218432"/>
        <c:axId val="449282816"/>
      </c:barChart>
      <c:catAx>
        <c:axId val="449218432"/>
        <c:scaling>
          <c:orientation val="maxMin"/>
        </c:scaling>
        <c:delete val="1"/>
        <c:axPos val="l"/>
        <c:numFmt formatCode="General" sourceLinked="0"/>
        <c:majorTickMark val="none"/>
        <c:minorTickMark val="none"/>
        <c:tickLblPos val="none"/>
        <c:crossAx val="449282816"/>
        <c:crosses val="autoZero"/>
        <c:auto val="1"/>
        <c:lblAlgn val="ctr"/>
        <c:lblOffset val="100"/>
        <c:noMultiLvlLbl val="0"/>
      </c:catAx>
      <c:valAx>
        <c:axId val="449282816"/>
        <c:scaling>
          <c:orientation val="minMax"/>
          <c:min val="0"/>
        </c:scaling>
        <c:delete val="1"/>
        <c:axPos val="t"/>
        <c:numFmt formatCode="###0.0" sourceLinked="1"/>
        <c:majorTickMark val="out"/>
        <c:minorTickMark val="none"/>
        <c:tickLblPos val="none"/>
        <c:crossAx val="4492184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1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770869398909262"/>
          <c:y val="8.7431477895655488E-2"/>
          <c:w val="0.46131981732552058"/>
          <c:h val="0.9065258497650020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chemeClr val="accent4">
                <a:alpha val="35000"/>
              </a:schemeClr>
            </a:solidFill>
          </c:spPr>
          <c:invertIfNegative val="0"/>
          <c:dLbls>
            <c:dLbl>
              <c:idx val="0"/>
              <c:layout>
                <c:manualLayout>
                  <c:x val="-2.4503230760622729E-2"/>
                  <c:y val="0.20137713418139006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vertOverflow="overflow" horzOverflow="overflow" wrap="none" lIns="0" tIns="0" rIns="0" bIns="0" anchor="ctr" anchorCtr="0">
                <a:noAutofit/>
              </a:bodyPr>
              <a:lstStyle/>
              <a:p>
                <a:pPr algn="ctr">
                  <a:defRPr lang="ko-KR" altLang="en-US" sz="1050" b="0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###0.0</c:formatCode>
                <c:ptCount val="1"/>
                <c:pt idx="0">
                  <c:v>21.2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C66-4287-880B-3026577EB70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axId val="449507712"/>
        <c:axId val="449510400"/>
      </c:barChart>
      <c:catAx>
        <c:axId val="449507712"/>
        <c:scaling>
          <c:orientation val="maxMin"/>
        </c:scaling>
        <c:delete val="1"/>
        <c:axPos val="l"/>
        <c:numFmt formatCode="General" sourceLinked="0"/>
        <c:majorTickMark val="none"/>
        <c:minorTickMark val="none"/>
        <c:tickLblPos val="none"/>
        <c:crossAx val="449510400"/>
        <c:crosses val="autoZero"/>
        <c:auto val="1"/>
        <c:lblAlgn val="ctr"/>
        <c:lblOffset val="100"/>
        <c:noMultiLvlLbl val="0"/>
      </c:catAx>
      <c:valAx>
        <c:axId val="449510400"/>
        <c:scaling>
          <c:orientation val="minMax"/>
          <c:min val="0"/>
        </c:scaling>
        <c:delete val="1"/>
        <c:axPos val="t"/>
        <c:numFmt formatCode="###0.0" sourceLinked="1"/>
        <c:majorTickMark val="out"/>
        <c:minorTickMark val="none"/>
        <c:tickLblPos val="none"/>
        <c:crossAx val="4495077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1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913846746681097"/>
          <c:y val="0.20717267695809174"/>
          <c:w val="0.83333986734833188"/>
          <c:h val="0.75672968631120408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거리가 멀어서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전체</c:v>
                </c:pt>
                <c:pt idx="2">
                  <c:v>남성</c:v>
                </c:pt>
                <c:pt idx="3">
                  <c:v>여성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 formatCode="###0.0">
                  <c:v>45.333333333333329</c:v>
                </c:pt>
                <c:pt idx="2" formatCode="###0.0">
                  <c:v>44.705882352941181</c:v>
                </c:pt>
                <c:pt idx="3" formatCode="###0.0">
                  <c:v>46.153846153846153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인천을 잘 몰라서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1">
                        <a:lumMod val="65000"/>
                        <a:lumOff val="35000"/>
                      </a:schemeClr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전체</c:v>
                </c:pt>
                <c:pt idx="2">
                  <c:v>남성</c:v>
                </c:pt>
                <c:pt idx="3">
                  <c:v>여성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 formatCode="###0.0">
                  <c:v>35.333333333333336</c:v>
                </c:pt>
                <c:pt idx="2" formatCode="###0.0">
                  <c:v>35.294117647058826</c:v>
                </c:pt>
                <c:pt idx="3" formatCode="###0.0">
                  <c:v>35.384615384615387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다른 지역을 가는 것이 더 나을 것 같아서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전체</c:v>
                </c:pt>
                <c:pt idx="2">
                  <c:v>남성</c:v>
                </c:pt>
                <c:pt idx="3">
                  <c:v>여성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 formatCode="###0.0">
                  <c:v>19.333333333333332</c:v>
                </c:pt>
                <c:pt idx="2" formatCode="###0.0">
                  <c:v>20</c:v>
                </c:pt>
                <c:pt idx="3" formatCode="###0.0">
                  <c:v>18.461538461538463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"/>
        <c:overlap val="100"/>
        <c:axId val="449433600"/>
        <c:axId val="449435136"/>
      </c:barChart>
      <c:catAx>
        <c:axId val="449433600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/>
            </a:pPr>
            <a:endParaRPr lang="ko-KR"/>
          </a:p>
        </c:txPr>
        <c:crossAx val="449435136"/>
        <c:crosses val="autoZero"/>
        <c:auto val="1"/>
        <c:lblAlgn val="ctr"/>
        <c:lblOffset val="100"/>
        <c:noMultiLvlLbl val="0"/>
      </c:catAx>
      <c:valAx>
        <c:axId val="449435136"/>
        <c:scaling>
          <c:orientation val="minMax"/>
        </c:scaling>
        <c:delete val="1"/>
        <c:axPos val="t"/>
        <c:numFmt formatCode="0%" sourceLinked="1"/>
        <c:majorTickMark val="none"/>
        <c:minorTickMark val="none"/>
        <c:tickLblPos val="nextTo"/>
        <c:crossAx val="4494336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 algn="ctr">
        <a:lnSpc>
          <a:spcPct val="100000"/>
        </a:lnSpc>
        <a:defRPr lang="ko-KR" altLang="en-US" sz="800" b="0" i="0" u="none" strike="noStrike" kern="1200" spc="-100" baseline="0">
          <a:ln>
            <a:solidFill>
              <a:prstClr val="white">
                <a:alpha val="5000"/>
              </a:prstClr>
            </a:solidFill>
          </a:ln>
          <a:solidFill>
            <a:prstClr val="black">
              <a:lumMod val="75000"/>
              <a:lumOff val="25000"/>
            </a:prstClr>
          </a:solidFill>
          <a:latin typeface="+mj-ea"/>
          <a:ea typeface="+mj-ea"/>
          <a:cs typeface="+mn-cs"/>
        </a:defRPr>
      </a:pPr>
      <a:endParaRPr lang="ko-KR"/>
    </a:p>
  </c:txPr>
  <c:externalData r:id="rId1">
    <c:autoUpdate val="0"/>
  </c:externalData>
</c:chartSpace>
</file>

<file path=ppt/charts/chart1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913846746681097"/>
          <c:y val="0.20717267695809174"/>
          <c:w val="0.83333986734833188"/>
          <c:h val="0.75672968631120408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Bot2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전체</c:v>
                </c:pt>
                <c:pt idx="2">
                  <c:v>남성</c:v>
                </c:pt>
                <c:pt idx="3">
                  <c:v>여성</c:v>
                </c:pt>
              </c:strCache>
            </c:strRef>
          </c:cat>
          <c:val>
            <c:numRef>
              <c:f>Sheet1!$B$2:$B$5</c:f>
              <c:numCache>
                <c:formatCode>General</c:formatCode>
                <c:ptCount val="4"/>
                <c:pt idx="0" formatCode="###0.0">
                  <c:v>22.333333333333332</c:v>
                </c:pt>
                <c:pt idx="2" formatCode="###0.0">
                  <c:v>21.764705882352942</c:v>
                </c:pt>
                <c:pt idx="3" formatCode="###0.0">
                  <c:v>23.076923076923077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보통/ 반반이다</c:v>
                </c:pt>
              </c:strCache>
            </c:strRef>
          </c:tx>
          <c:spPr>
            <a:solidFill>
              <a:schemeClr val="bg1">
                <a:lumMod val="8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tx1">
                        <a:lumMod val="65000"/>
                        <a:lumOff val="35000"/>
                      </a:schemeClr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전체</c:v>
                </c:pt>
                <c:pt idx="2">
                  <c:v>남성</c:v>
                </c:pt>
                <c:pt idx="3">
                  <c:v>여성</c:v>
                </c:pt>
              </c:strCache>
            </c:strRef>
          </c:cat>
          <c:val>
            <c:numRef>
              <c:f>Sheet1!$C$2:$C$5</c:f>
              <c:numCache>
                <c:formatCode>General</c:formatCode>
                <c:ptCount val="4"/>
                <c:pt idx="0" formatCode="###0.0">
                  <c:v>51.666666666666671</c:v>
                </c:pt>
                <c:pt idx="2" formatCode="###0.0">
                  <c:v>49.411764705882355</c:v>
                </c:pt>
                <c:pt idx="3" formatCode="###0.0">
                  <c:v>54.615384615384613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Top2</c:v>
                </c:pt>
              </c:strCache>
            </c:strRef>
          </c:tx>
          <c:spPr>
            <a:solidFill>
              <a:srgbClr val="00B0F0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Sheet1!$A$2:$A$5</c:f>
              <c:strCache>
                <c:ptCount val="4"/>
                <c:pt idx="0">
                  <c:v>전체</c:v>
                </c:pt>
                <c:pt idx="2">
                  <c:v>남성</c:v>
                </c:pt>
                <c:pt idx="3">
                  <c:v>여성</c:v>
                </c:pt>
              </c:strCache>
            </c:strRef>
          </c:cat>
          <c:val>
            <c:numRef>
              <c:f>Sheet1!$D$2:$D$5</c:f>
              <c:numCache>
                <c:formatCode>General</c:formatCode>
                <c:ptCount val="4"/>
                <c:pt idx="0" formatCode="###0.0">
                  <c:v>26</c:v>
                </c:pt>
                <c:pt idx="2" formatCode="###0.0">
                  <c:v>28.823529411764703</c:v>
                </c:pt>
                <c:pt idx="3" formatCode="###0.0">
                  <c:v>22.30769230769231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26"/>
        <c:overlap val="100"/>
        <c:axId val="451183360"/>
        <c:axId val="451184896"/>
      </c:barChart>
      <c:catAx>
        <c:axId val="451183360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800"/>
            </a:pPr>
            <a:endParaRPr lang="ko-KR"/>
          </a:p>
        </c:txPr>
        <c:crossAx val="451184896"/>
        <c:crosses val="autoZero"/>
        <c:auto val="1"/>
        <c:lblAlgn val="ctr"/>
        <c:lblOffset val="100"/>
        <c:noMultiLvlLbl val="0"/>
      </c:catAx>
      <c:valAx>
        <c:axId val="451184896"/>
        <c:scaling>
          <c:orientation val="minMax"/>
        </c:scaling>
        <c:delete val="1"/>
        <c:axPos val="t"/>
        <c:numFmt formatCode="0%" sourceLinked="1"/>
        <c:majorTickMark val="none"/>
        <c:minorTickMark val="none"/>
        <c:tickLblPos val="nextTo"/>
        <c:crossAx val="45118336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 algn="ctr">
        <a:lnSpc>
          <a:spcPct val="100000"/>
        </a:lnSpc>
        <a:defRPr lang="ko-KR" altLang="en-US" sz="800" b="0" i="0" u="none" strike="noStrike" kern="1200" spc="-100" baseline="0">
          <a:ln>
            <a:solidFill>
              <a:prstClr val="white">
                <a:alpha val="5000"/>
              </a:prstClr>
            </a:solidFill>
          </a:ln>
          <a:solidFill>
            <a:prstClr val="black">
              <a:lumMod val="75000"/>
              <a:lumOff val="25000"/>
            </a:prstClr>
          </a:solidFill>
          <a:latin typeface="+mj-ea"/>
          <a:ea typeface="+mj-ea"/>
          <a:cs typeface="+mn-cs"/>
        </a:defRPr>
      </a:pPr>
      <a:endParaRPr lang="ko-KR"/>
    </a:p>
  </c:txPr>
  <c:externalData r:id="rId1">
    <c:autoUpdate val="0"/>
  </c:externalData>
</c:chartSpace>
</file>

<file path=ppt/charts/chart2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chemeClr val="accent1">
                  <a:shade val="65000"/>
                </a:schemeClr>
              </a:solidFill>
              <a:ln>
                <a:noFill/>
              </a:ln>
              <a:effectLst/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  <a:ln>
                <a:noFill/>
              </a:ln>
              <a:effectLst/>
            </c:spPr>
          </c:dPt>
          <c:dPt>
            <c:idx val="2"/>
            <c:bubble3D val="0"/>
            <c:spPr>
              <a:solidFill>
                <a:schemeClr val="tx1">
                  <a:lumMod val="50000"/>
                  <a:lumOff val="50000"/>
                </a:schemeClr>
              </a:solidFill>
              <a:ln>
                <a:noFill/>
              </a:ln>
              <a:effectLst/>
            </c:spPr>
          </c:dPt>
          <c:cat>
            <c:strRef>
              <c:f>Sheet1!$A$2:$A$4</c:f>
              <c:strCache>
                <c:ptCount val="2"/>
                <c:pt idx="0">
                  <c:v>그렇다</c:v>
                </c:pt>
                <c:pt idx="1">
                  <c:v>보통</c:v>
                </c:pt>
              </c:strCache>
            </c:strRef>
          </c:cat>
          <c:val>
            <c:numRef>
              <c:f>Sheet1!$B$2:$B$4</c:f>
              <c:numCache>
                <c:formatCode>###0.0</c:formatCode>
                <c:ptCount val="3"/>
                <c:pt idx="0">
                  <c:v>24.6</c:v>
                </c:pt>
                <c:pt idx="1">
                  <c:v>75.400000000000006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308"/>
        <c:holeSize val="54"/>
      </c:doughnutChart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 w="9525" cap="flat" cmpd="sng" algn="ctr">
      <a:noFill/>
      <a:prstDash val="solid"/>
    </a:ln>
    <a:effectLst/>
  </c:spPr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0"/>
    <c:plotArea>
      <c:layout>
        <c:manualLayout>
          <c:layoutTarget val="inner"/>
          <c:xMode val="edge"/>
          <c:yMode val="edge"/>
          <c:x val="2.984795719545421E-2"/>
          <c:y val="0"/>
          <c:w val="0.95930009200093824"/>
          <c:h val="0.7192478613487390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만족</c:v>
                </c:pt>
              </c:strCache>
            </c:strRef>
          </c:tx>
          <c:spPr>
            <a:solidFill>
              <a:srgbClr val="00B0F0"/>
            </a:solidFill>
            <a:ln>
              <a:solidFill>
                <a:schemeClr val="bg1"/>
              </a:solidFill>
            </a:ln>
          </c:spPr>
          <c:invertIfNegative val="0"/>
          <c:dPt>
            <c:idx val="1"/>
            <c:invertIfNegative val="0"/>
            <c:bubble3D val="0"/>
          </c:dPt>
          <c:dPt>
            <c:idx val="4"/>
            <c:invertIfNegative val="0"/>
            <c:bubble3D val="0"/>
          </c:dPt>
          <c:dPt>
            <c:idx val="7"/>
            <c:invertIfNegative val="0"/>
            <c:bubble3D val="0"/>
          </c:dPt>
          <c:dPt>
            <c:idx val="10"/>
            <c:invertIfNegative val="0"/>
            <c:bubble3D val="0"/>
          </c:dPt>
          <c:dPt>
            <c:idx val="13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 rtl="0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white"/>
                    </a:solidFill>
                    <a:effectLst/>
                    <a:latin typeface="+mj-ea"/>
                    <a:ea typeface="+mj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Sheet1!$A$2:$A$16</c:f>
              <c:strCache>
                <c:ptCount val="15"/>
                <c:pt idx="0">
                  <c:v>바다가 
좋은 곳</c:v>
                </c:pt>
                <c:pt idx="1">
                  <c:v>사진 찍기 
좋은 곳</c:v>
                </c:pt>
                <c:pt idx="2">
                  <c:v>데이트하기 
좋은 곳</c:v>
                </c:pt>
                <c:pt idx="3">
                  <c:v>드라이브 하기 
좋은 곳</c:v>
                </c:pt>
                <c:pt idx="4">
                  <c:v>시장 구경하기 
좋은 곳</c:v>
                </c:pt>
                <c:pt idx="5">
                  <c:v>주말 나들이 
가기 
좋은 곳</c:v>
                </c:pt>
                <c:pt idx="6">
                  <c:v>당일치기 
여행가기 
좋은 곳</c:v>
                </c:pt>
                <c:pt idx="7">
                  <c:v>가족여행 가기 
좋은 곳</c:v>
                </c:pt>
                <c:pt idx="8">
                  <c:v> 맛집이 
많은 곳</c:v>
                </c:pt>
                <c:pt idx="9">
                  <c:v>축제/행사가 
좋은 곳</c:v>
                </c:pt>
                <c:pt idx="10">
                  <c:v>힐링하기 
좋은 곳</c:v>
                </c:pt>
                <c:pt idx="11">
                  <c:v>예쁜 카페가 
많은 곳</c:v>
                </c:pt>
                <c:pt idx="12">
                  <c:v>쇼핑하기 
좋은 곳</c:v>
                </c:pt>
                <c:pt idx="13">
                  <c:v>호캉스 가기 
좋은 곳</c:v>
                </c:pt>
                <c:pt idx="14">
                  <c:v>캠핑하기 
좋은 곳</c:v>
                </c:pt>
              </c:strCache>
            </c:strRef>
          </c:cat>
          <c:val>
            <c:numRef>
              <c:f>Sheet1!$B$2:$B$16</c:f>
              <c:numCache>
                <c:formatCode>0.0_ </c:formatCode>
                <c:ptCount val="15"/>
                <c:pt idx="0">
                  <c:v>56.8</c:v>
                </c:pt>
                <c:pt idx="1">
                  <c:v>47.3</c:v>
                </c:pt>
                <c:pt idx="2">
                  <c:v>45.800000000000004</c:v>
                </c:pt>
                <c:pt idx="3">
                  <c:v>45.4</c:v>
                </c:pt>
                <c:pt idx="4">
                  <c:v>44.2</c:v>
                </c:pt>
                <c:pt idx="5">
                  <c:v>43.4</c:v>
                </c:pt>
                <c:pt idx="6">
                  <c:v>43.1</c:v>
                </c:pt>
                <c:pt idx="7">
                  <c:v>41.8</c:v>
                </c:pt>
                <c:pt idx="8">
                  <c:v>40.1</c:v>
                </c:pt>
                <c:pt idx="9">
                  <c:v>36</c:v>
                </c:pt>
                <c:pt idx="10">
                  <c:v>33.800000000000004</c:v>
                </c:pt>
                <c:pt idx="11">
                  <c:v>33.300000000000004</c:v>
                </c:pt>
                <c:pt idx="12">
                  <c:v>27</c:v>
                </c:pt>
                <c:pt idx="13">
                  <c:v>22.2</c:v>
                </c:pt>
                <c:pt idx="14">
                  <c:v>20.399999999999999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6832-41C5-AAFD-E614C4F28D3A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보통</c:v>
                </c:pt>
              </c:strCache>
            </c:strRef>
          </c:tx>
          <c:spPr>
            <a:solidFill>
              <a:sysClr val="window" lastClr="FFFFFF">
                <a:lumMod val="95000"/>
              </a:sysClr>
            </a:solidFill>
            <a:ln>
              <a:solidFill>
                <a:schemeClr val="bg1"/>
              </a:solidFill>
            </a:ln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 rtl="0">
                  <a:defRPr lang="ko-KR" altLang="en-US" sz="800" b="0" i="0" u="none" strike="noStrike" kern="1200" spc="-10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effectLst/>
                    <a:latin typeface="+mj-ea"/>
                    <a:ea typeface="+mj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Sheet1!$A$2:$A$16</c:f>
              <c:strCache>
                <c:ptCount val="15"/>
                <c:pt idx="0">
                  <c:v>바다가 
좋은 곳</c:v>
                </c:pt>
                <c:pt idx="1">
                  <c:v>사진 찍기 
좋은 곳</c:v>
                </c:pt>
                <c:pt idx="2">
                  <c:v>데이트하기 
좋은 곳</c:v>
                </c:pt>
                <c:pt idx="3">
                  <c:v>드라이브 하기 
좋은 곳</c:v>
                </c:pt>
                <c:pt idx="4">
                  <c:v>시장 구경하기 
좋은 곳</c:v>
                </c:pt>
                <c:pt idx="5">
                  <c:v>주말 나들이 
가기 
좋은 곳</c:v>
                </c:pt>
                <c:pt idx="6">
                  <c:v>당일치기 
여행가기 
좋은 곳</c:v>
                </c:pt>
                <c:pt idx="7">
                  <c:v>가족여행 가기 
좋은 곳</c:v>
                </c:pt>
                <c:pt idx="8">
                  <c:v> 맛집이 
많은 곳</c:v>
                </c:pt>
                <c:pt idx="9">
                  <c:v>축제/행사가 
좋은 곳</c:v>
                </c:pt>
                <c:pt idx="10">
                  <c:v>힐링하기 
좋은 곳</c:v>
                </c:pt>
                <c:pt idx="11">
                  <c:v>예쁜 카페가 
많은 곳</c:v>
                </c:pt>
                <c:pt idx="12">
                  <c:v>쇼핑하기 
좋은 곳</c:v>
                </c:pt>
                <c:pt idx="13">
                  <c:v>호캉스 가기 
좋은 곳</c:v>
                </c:pt>
                <c:pt idx="14">
                  <c:v>캠핑하기 
좋은 곳</c:v>
                </c:pt>
              </c:strCache>
            </c:strRef>
          </c:cat>
          <c:val>
            <c:numRef>
              <c:f>Sheet1!$C$2:$C$16</c:f>
              <c:numCache>
                <c:formatCode>0.0_ </c:formatCode>
                <c:ptCount val="15"/>
                <c:pt idx="0">
                  <c:v>43.2</c:v>
                </c:pt>
                <c:pt idx="1">
                  <c:v>52.7</c:v>
                </c:pt>
                <c:pt idx="2">
                  <c:v>54.199999999999996</c:v>
                </c:pt>
                <c:pt idx="3">
                  <c:v>54.6</c:v>
                </c:pt>
                <c:pt idx="4">
                  <c:v>55.8</c:v>
                </c:pt>
                <c:pt idx="5">
                  <c:v>56.6</c:v>
                </c:pt>
                <c:pt idx="6">
                  <c:v>56.9</c:v>
                </c:pt>
                <c:pt idx="7">
                  <c:v>58.2</c:v>
                </c:pt>
                <c:pt idx="8">
                  <c:v>59.9</c:v>
                </c:pt>
                <c:pt idx="9">
                  <c:v>64</c:v>
                </c:pt>
                <c:pt idx="10">
                  <c:v>66.199999999999989</c:v>
                </c:pt>
                <c:pt idx="11">
                  <c:v>66.699999999999989</c:v>
                </c:pt>
                <c:pt idx="12">
                  <c:v>73</c:v>
                </c:pt>
                <c:pt idx="13">
                  <c:v>77.8</c:v>
                </c:pt>
                <c:pt idx="14">
                  <c:v>79.599999999999994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6832-41C5-AAFD-E614C4F28D3A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89"/>
        <c:overlap val="100"/>
        <c:axId val="449795968"/>
        <c:axId val="449797504"/>
      </c:barChart>
      <c:catAx>
        <c:axId val="4497959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49797504"/>
        <c:crosses val="autoZero"/>
        <c:auto val="1"/>
        <c:lblAlgn val="ctr"/>
        <c:lblOffset val="100"/>
        <c:noMultiLvlLbl val="0"/>
      </c:catAx>
      <c:valAx>
        <c:axId val="449797504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one"/>
        <c:crossAx val="449795968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000"/>
      </a:pPr>
      <a:endParaRPr lang="ko-KR"/>
    </a:p>
  </c:txPr>
  <c:externalData r:id="rId2">
    <c:autoUpdate val="0"/>
  </c:externalData>
  <c:userShapes r:id="rId3"/>
</c:chartSpace>
</file>

<file path=ppt/charts/chart2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913846746681097"/>
          <c:y val="9.5299431400722195E-2"/>
          <c:w val="0.76720143074380631"/>
          <c:h val="0.86860293186857351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있다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20대</c:v>
                </c:pt>
                <c:pt idx="1">
                  <c:v>30대</c:v>
                </c:pt>
                <c:pt idx="2">
                  <c:v>40대</c:v>
                </c:pt>
                <c:pt idx="3">
                  <c:v>50대 이상</c:v>
                </c:pt>
                <c:pt idx="5">
                  <c:v>서울</c:v>
                </c:pt>
                <c:pt idx="6">
                  <c:v>경기</c:v>
                </c:pt>
                <c:pt idx="7">
                  <c:v>그 외 지역</c:v>
                </c:pt>
              </c:strCache>
            </c:strRef>
          </c:cat>
          <c:val>
            <c:numRef>
              <c:f>Sheet1!$B$2:$B$9</c:f>
              <c:numCache>
                <c:formatCode>###0.0</c:formatCode>
                <c:ptCount val="8"/>
                <c:pt idx="0">
                  <c:v>42.307692307692307</c:v>
                </c:pt>
                <c:pt idx="1">
                  <c:v>45.63758389261745</c:v>
                </c:pt>
                <c:pt idx="2">
                  <c:v>47.643979057591622</c:v>
                </c:pt>
                <c:pt idx="3">
                  <c:v>53.431372549019606</c:v>
                </c:pt>
                <c:pt idx="5">
                  <c:v>63.636363636363633</c:v>
                </c:pt>
                <c:pt idx="6">
                  <c:v>58.22784810126582</c:v>
                </c:pt>
                <c:pt idx="7">
                  <c:v>44.379844961240309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없다</c:v>
                </c:pt>
              </c:strCache>
            </c:strRef>
          </c:tx>
          <c:spPr>
            <a:solidFill>
              <a:schemeClr val="bg1">
                <a:lumMod val="7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20대</c:v>
                </c:pt>
                <c:pt idx="1">
                  <c:v>30대</c:v>
                </c:pt>
                <c:pt idx="2">
                  <c:v>40대</c:v>
                </c:pt>
                <c:pt idx="3">
                  <c:v>50대 이상</c:v>
                </c:pt>
                <c:pt idx="5">
                  <c:v>서울</c:v>
                </c:pt>
                <c:pt idx="6">
                  <c:v>경기</c:v>
                </c:pt>
                <c:pt idx="7">
                  <c:v>그 외 지역</c:v>
                </c:pt>
              </c:strCache>
            </c:strRef>
          </c:cat>
          <c:val>
            <c:numRef>
              <c:f>Sheet1!$C$2:$C$9</c:f>
              <c:numCache>
                <c:formatCode>###0.0</c:formatCode>
                <c:ptCount val="8"/>
                <c:pt idx="0">
                  <c:v>57.692307692307686</c:v>
                </c:pt>
                <c:pt idx="1">
                  <c:v>54.36241610738255</c:v>
                </c:pt>
                <c:pt idx="2">
                  <c:v>52.356020942408378</c:v>
                </c:pt>
                <c:pt idx="3">
                  <c:v>46.568627450980394</c:v>
                </c:pt>
                <c:pt idx="5">
                  <c:v>36.363636363636367</c:v>
                </c:pt>
                <c:pt idx="6">
                  <c:v>41.77215189873418</c:v>
                </c:pt>
                <c:pt idx="7">
                  <c:v>55.620155038759691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452771840"/>
        <c:axId val="452773376"/>
      </c:barChart>
      <c:catAx>
        <c:axId val="452771840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050"/>
            </a:pPr>
            <a:endParaRPr lang="ko-KR"/>
          </a:p>
        </c:txPr>
        <c:crossAx val="452773376"/>
        <c:crosses val="autoZero"/>
        <c:auto val="1"/>
        <c:lblAlgn val="ctr"/>
        <c:lblOffset val="100"/>
        <c:noMultiLvlLbl val="0"/>
      </c:catAx>
      <c:valAx>
        <c:axId val="452773376"/>
        <c:scaling>
          <c:orientation val="minMax"/>
        </c:scaling>
        <c:delete val="1"/>
        <c:axPos val="t"/>
        <c:numFmt formatCode="0%" sourceLinked="1"/>
        <c:majorTickMark val="none"/>
        <c:minorTickMark val="none"/>
        <c:tickLblPos val="nextTo"/>
        <c:crossAx val="45277184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 algn="ctr">
        <a:lnSpc>
          <a:spcPct val="100000"/>
        </a:lnSpc>
        <a:defRPr lang="ko-KR" altLang="en-US" sz="800" b="0" i="0" u="none" strike="noStrike" kern="1200" spc="-100" baseline="0">
          <a:ln>
            <a:solidFill>
              <a:prstClr val="white">
                <a:alpha val="5000"/>
              </a:prstClr>
            </a:solidFill>
          </a:ln>
          <a:solidFill>
            <a:prstClr val="black">
              <a:lumMod val="75000"/>
              <a:lumOff val="25000"/>
            </a:prstClr>
          </a:solidFill>
          <a:latin typeface="+mj-ea"/>
          <a:ea typeface="+mj-ea"/>
          <a:cs typeface="+mn-cs"/>
        </a:defRPr>
      </a:pPr>
      <a:endParaRPr lang="ko-KR"/>
    </a:p>
  </c:txPr>
  <c:externalData r:id="rId1">
    <c:autoUpdate val="0"/>
  </c:externalData>
</c:chartSpace>
</file>

<file path=ppt/charts/chart2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explosion val="1"/>
          <c:dPt>
            <c:idx val="0"/>
            <c:bubble3D val="0"/>
            <c:spPr>
              <a:solidFill>
                <a:schemeClr val="accent1"/>
              </a:solidFill>
            </c:spPr>
          </c:dPt>
          <c:dPt>
            <c:idx val="1"/>
            <c:bubble3D val="0"/>
            <c:spPr>
              <a:solidFill>
                <a:schemeClr val="bg1">
                  <a:lumMod val="65000"/>
                </a:schemeClr>
              </a:solidFill>
            </c:spPr>
          </c:dPt>
          <c:dLbls>
            <c:dLbl>
              <c:idx val="0"/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1164315076102655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7.087468852806666E-3"/>
                </c:manualLayout>
              </c:layout>
              <c:spPr/>
              <c:txPr>
                <a:bodyPr/>
                <a:lstStyle/>
                <a:p>
                  <a:pPr>
                    <a:defRPr sz="1000" b="1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0.10582157538051327"/>
                  <c:y val="-9.2137653154900273E-2"/>
                </c:manualLayout>
              </c:layout>
              <c:spPr/>
              <c:txPr>
                <a:bodyPr/>
                <a:lstStyle/>
                <a:p>
                  <a:pPr>
                    <a:defRPr sz="1000" b="1"/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4"/>
              <c:layout>
                <c:manualLayout>
                  <c:x val="-7.0547716920342188E-2"/>
                  <c:y val="-0.10631203279209998"/>
                </c:manualLayout>
              </c:layout>
              <c:spPr/>
              <c:txPr>
                <a:bodyPr/>
                <a:lstStyle/>
                <a:p>
                  <a:pPr>
                    <a:defRPr sz="1000" b="1"/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5"/>
              <c:layout>
                <c:manualLayout>
                  <c:x val="-2.1164315076102655E-2"/>
                  <c:y val="-0.12912698567717418"/>
                </c:manualLayout>
              </c:layout>
              <c:spPr/>
              <c:txPr>
                <a:bodyPr/>
                <a:lstStyle/>
                <a:p>
                  <a:pPr>
                    <a:defRPr sz="1000" b="1"/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1000" b="1"/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Sheet1!$A$2:$A$3</c:f>
              <c:strCache>
                <c:ptCount val="2"/>
                <c:pt idx="0">
                  <c:v>있다</c:v>
                </c:pt>
                <c:pt idx="1">
                  <c:v>없다</c:v>
                </c:pt>
              </c:strCache>
            </c:strRef>
          </c:cat>
          <c:val>
            <c:numRef>
              <c:f>Sheet1!$B$2:$B$3</c:f>
              <c:numCache>
                <c:formatCode>###0.0</c:formatCode>
                <c:ptCount val="2"/>
                <c:pt idx="0">
                  <c:v>47.714285714285715</c:v>
                </c:pt>
                <c:pt idx="1">
                  <c:v>52.285714285714292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3913846746681097"/>
          <c:y val="0.20717267695809174"/>
          <c:w val="0.83333986734833188"/>
          <c:h val="0.75672968631120408"/>
        </c:manualLayout>
      </c:layout>
      <c:barChart>
        <c:barDir val="bar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거리가 멀어서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20대</c:v>
                </c:pt>
                <c:pt idx="1">
                  <c:v>30대</c:v>
                </c:pt>
                <c:pt idx="2">
                  <c:v>40대</c:v>
                </c:pt>
                <c:pt idx="3">
                  <c:v>50대 이상</c:v>
                </c:pt>
                <c:pt idx="5">
                  <c:v>서울</c:v>
                </c:pt>
                <c:pt idx="6">
                  <c:v>경기</c:v>
                </c:pt>
                <c:pt idx="7">
                  <c:v>그 외 지역</c:v>
                </c:pt>
              </c:strCache>
            </c:strRef>
          </c:cat>
          <c:val>
            <c:numRef>
              <c:f>Sheet1!$B$2:$B$9</c:f>
              <c:numCache>
                <c:formatCode>###0.0</c:formatCode>
                <c:ptCount val="8"/>
                <c:pt idx="0">
                  <c:v>22.435897435897438</c:v>
                </c:pt>
                <c:pt idx="1">
                  <c:v>22.818791946308725</c:v>
                </c:pt>
                <c:pt idx="2">
                  <c:v>30.366492146596858</c:v>
                </c:pt>
                <c:pt idx="3">
                  <c:v>18.137254901960784</c:v>
                </c:pt>
                <c:pt idx="5">
                  <c:v>3.0303030303030303</c:v>
                </c:pt>
                <c:pt idx="6">
                  <c:v>2.5316455696202533</c:v>
                </c:pt>
                <c:pt idx="7">
                  <c:v>30.426356589147286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인천을 잘 몰라서</c:v>
                </c:pt>
              </c:strCache>
            </c:strRef>
          </c:tx>
          <c:spPr>
            <a:solidFill>
              <a:schemeClr val="accent6"/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20대</c:v>
                </c:pt>
                <c:pt idx="1">
                  <c:v>30대</c:v>
                </c:pt>
                <c:pt idx="2">
                  <c:v>40대</c:v>
                </c:pt>
                <c:pt idx="3">
                  <c:v>50대 이상</c:v>
                </c:pt>
                <c:pt idx="5">
                  <c:v>서울</c:v>
                </c:pt>
                <c:pt idx="6">
                  <c:v>경기</c:v>
                </c:pt>
                <c:pt idx="7">
                  <c:v>그 외 지역</c:v>
                </c:pt>
              </c:strCache>
            </c:strRef>
          </c:cat>
          <c:val>
            <c:numRef>
              <c:f>Sheet1!$C$2:$C$9</c:f>
              <c:numCache>
                <c:formatCode>###0.0</c:formatCode>
                <c:ptCount val="8"/>
                <c:pt idx="0">
                  <c:v>28.846153846153843</c:v>
                </c:pt>
                <c:pt idx="1">
                  <c:v>26.845637583892618</c:v>
                </c:pt>
                <c:pt idx="2">
                  <c:v>21.465968586387437</c:v>
                </c:pt>
                <c:pt idx="3">
                  <c:v>17.156862745098039</c:v>
                </c:pt>
                <c:pt idx="5">
                  <c:v>18.181818181818183</c:v>
                </c:pt>
                <c:pt idx="6">
                  <c:v>17.721518987341771</c:v>
                </c:pt>
                <c:pt idx="7">
                  <c:v>23.837209302325583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다른 지역을 가는 것이 더 나을 것 같아서</c:v>
                </c:pt>
              </c:strCache>
            </c:strRef>
          </c:tx>
          <c:spPr>
            <a:solidFill>
              <a:schemeClr val="tx1">
                <a:lumMod val="50000"/>
                <a:lumOff val="5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20대</c:v>
                </c:pt>
                <c:pt idx="1">
                  <c:v>30대</c:v>
                </c:pt>
                <c:pt idx="2">
                  <c:v>40대</c:v>
                </c:pt>
                <c:pt idx="3">
                  <c:v>50대 이상</c:v>
                </c:pt>
                <c:pt idx="5">
                  <c:v>서울</c:v>
                </c:pt>
                <c:pt idx="6">
                  <c:v>경기</c:v>
                </c:pt>
                <c:pt idx="7">
                  <c:v>그 외 지역</c:v>
                </c:pt>
              </c:strCache>
            </c:strRef>
          </c:cat>
          <c:val>
            <c:numRef>
              <c:f>Sheet1!$D$2:$D$9</c:f>
              <c:numCache>
                <c:formatCode>###0.0</c:formatCode>
                <c:ptCount val="8"/>
                <c:pt idx="0">
                  <c:v>19.871794871794872</c:v>
                </c:pt>
                <c:pt idx="1">
                  <c:v>18.791946308724832</c:v>
                </c:pt>
                <c:pt idx="2">
                  <c:v>17.801047120418847</c:v>
                </c:pt>
                <c:pt idx="3">
                  <c:v>20.588235294117645</c:v>
                </c:pt>
                <c:pt idx="5">
                  <c:v>42.424242424242422</c:v>
                </c:pt>
                <c:pt idx="6">
                  <c:v>34.177215189873415</c:v>
                </c:pt>
                <c:pt idx="7">
                  <c:v>13.953488372093023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여행 정보가 부족해서</c:v>
                </c:pt>
              </c:strCache>
            </c:strRef>
          </c:tx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20대</c:v>
                </c:pt>
                <c:pt idx="1">
                  <c:v>30대</c:v>
                </c:pt>
                <c:pt idx="2">
                  <c:v>40대</c:v>
                </c:pt>
                <c:pt idx="3">
                  <c:v>50대 이상</c:v>
                </c:pt>
                <c:pt idx="5">
                  <c:v>서울</c:v>
                </c:pt>
                <c:pt idx="6">
                  <c:v>경기</c:v>
                </c:pt>
                <c:pt idx="7">
                  <c:v>그 외 지역</c:v>
                </c:pt>
              </c:strCache>
            </c:strRef>
          </c:cat>
          <c:val>
            <c:numRef>
              <c:f>Sheet1!$E$2:$E$9</c:f>
              <c:numCache>
                <c:formatCode>###0.0</c:formatCode>
                <c:ptCount val="8"/>
                <c:pt idx="0">
                  <c:v>6.4102564102564097</c:v>
                </c:pt>
                <c:pt idx="1">
                  <c:v>11.409395973154362</c:v>
                </c:pt>
                <c:pt idx="2">
                  <c:v>15.183246073298429</c:v>
                </c:pt>
                <c:pt idx="3">
                  <c:v>19.117647058823529</c:v>
                </c:pt>
                <c:pt idx="5">
                  <c:v>12.121212121212121</c:v>
                </c:pt>
                <c:pt idx="6">
                  <c:v>22.784810126582279</c:v>
                </c:pt>
                <c:pt idx="7">
                  <c:v>12.015503875968992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재미없을 것 같아서</c:v>
                </c:pt>
              </c:strCache>
            </c:strRef>
          </c:tx>
          <c:spPr>
            <a:solidFill>
              <a:schemeClr val="bg1">
                <a:lumMod val="6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>
                    <a:solidFill>
                      <a:schemeClr val="bg1"/>
                    </a:solidFill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20대</c:v>
                </c:pt>
                <c:pt idx="1">
                  <c:v>30대</c:v>
                </c:pt>
                <c:pt idx="2">
                  <c:v>40대</c:v>
                </c:pt>
                <c:pt idx="3">
                  <c:v>50대 이상</c:v>
                </c:pt>
                <c:pt idx="5">
                  <c:v>서울</c:v>
                </c:pt>
                <c:pt idx="6">
                  <c:v>경기</c:v>
                </c:pt>
                <c:pt idx="7">
                  <c:v>그 외 지역</c:v>
                </c:pt>
              </c:strCache>
            </c:strRef>
          </c:cat>
          <c:val>
            <c:numRef>
              <c:f>Sheet1!$F$2:$F$9</c:f>
              <c:numCache>
                <c:formatCode>###0.0</c:formatCode>
                <c:ptCount val="8"/>
                <c:pt idx="0">
                  <c:v>14.743589743589745</c:v>
                </c:pt>
                <c:pt idx="1">
                  <c:v>9.3959731543624159</c:v>
                </c:pt>
                <c:pt idx="2">
                  <c:v>6.8062827225130889</c:v>
                </c:pt>
                <c:pt idx="3">
                  <c:v>7.8431372549019605</c:v>
                </c:pt>
                <c:pt idx="5">
                  <c:v>15.151515151515152</c:v>
                </c:pt>
                <c:pt idx="6">
                  <c:v>10.126582278481013</c:v>
                </c:pt>
                <c:pt idx="7">
                  <c:v>8.3333333333333321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75"/>
        <c:overlap val="100"/>
        <c:axId val="451379200"/>
        <c:axId val="451380736"/>
      </c:barChart>
      <c:catAx>
        <c:axId val="451379200"/>
        <c:scaling>
          <c:orientation val="maxMin"/>
        </c:scaling>
        <c:delete val="0"/>
        <c:axPos val="l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000"/>
            </a:pPr>
            <a:endParaRPr lang="ko-KR"/>
          </a:p>
        </c:txPr>
        <c:crossAx val="451380736"/>
        <c:crosses val="autoZero"/>
        <c:auto val="1"/>
        <c:lblAlgn val="ctr"/>
        <c:lblOffset val="100"/>
        <c:noMultiLvlLbl val="0"/>
      </c:catAx>
      <c:valAx>
        <c:axId val="451380736"/>
        <c:scaling>
          <c:orientation val="minMax"/>
        </c:scaling>
        <c:delete val="1"/>
        <c:axPos val="t"/>
        <c:numFmt formatCode="0%" sourceLinked="1"/>
        <c:majorTickMark val="none"/>
        <c:minorTickMark val="none"/>
        <c:tickLblPos val="nextTo"/>
        <c:crossAx val="4513792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 algn="ctr">
        <a:lnSpc>
          <a:spcPct val="100000"/>
        </a:lnSpc>
        <a:defRPr lang="ko-KR" altLang="en-US" sz="800" b="0" i="0" u="none" strike="noStrike" kern="1200" spc="-100" baseline="0">
          <a:ln>
            <a:solidFill>
              <a:prstClr val="white">
                <a:alpha val="5000"/>
              </a:prstClr>
            </a:solidFill>
          </a:ln>
          <a:solidFill>
            <a:prstClr val="black">
              <a:lumMod val="75000"/>
              <a:lumOff val="25000"/>
            </a:prstClr>
          </a:solidFill>
          <a:latin typeface="+mj-ea"/>
          <a:ea typeface="+mj-ea"/>
          <a:cs typeface="+mn-cs"/>
        </a:defRPr>
      </a:pPr>
      <a:endParaRPr lang="ko-KR"/>
    </a:p>
  </c:txPr>
  <c:externalData r:id="rId1">
    <c:autoUpdate val="0"/>
  </c:externalData>
  <c:userShapes r:id="rId2"/>
</c:chartSpace>
</file>

<file path=ppt/charts/chart2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7.4676062022006023E-2"/>
          <c:y val="0"/>
          <c:w val="0.98310853851053814"/>
          <c:h val="0.5666781548918824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1순위</c:v>
                </c:pt>
              </c:strCache>
            </c:strRef>
          </c:tx>
          <c:spPr>
            <a:solidFill>
              <a:srgbClr val="00B0F0"/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거리가 
멀어서</c:v>
                </c:pt>
                <c:pt idx="1">
                  <c:v>인천을 
잘 몰라서</c:v>
                </c:pt>
                <c:pt idx="2">
                  <c:v>다른 지역을
가는 것이 
더 나을 것 
같아서</c:v>
                </c:pt>
                <c:pt idx="3">
                  <c:v>여행 정보가
부족해서</c:v>
                </c:pt>
                <c:pt idx="4">
                  <c:v>재미없을 것
같아서</c:v>
                </c:pt>
                <c:pt idx="5">
                  <c:v>교통편이 
불편해서</c:v>
                </c:pt>
                <c:pt idx="6">
                  <c:v>여행 경비가
많이 들어서</c:v>
                </c:pt>
                <c:pt idx="7">
                  <c:v>기타</c:v>
                </c:pt>
              </c:strCache>
            </c:strRef>
          </c:cat>
          <c:val>
            <c:numRef>
              <c:f>Sheet1!$B$2:$B$9</c:f>
              <c:numCache>
                <c:formatCode>###0.0</c:formatCode>
                <c:ptCount val="8"/>
                <c:pt idx="0">
                  <c:v>23.428571428571431</c:v>
                </c:pt>
                <c:pt idx="1">
                  <c:v>23</c:v>
                </c:pt>
                <c:pt idx="2">
                  <c:v>19.285714285714288</c:v>
                </c:pt>
                <c:pt idx="3">
                  <c:v>13.571428571428571</c:v>
                </c:pt>
                <c:pt idx="4">
                  <c:v>9.4285714285714288</c:v>
                </c:pt>
                <c:pt idx="5">
                  <c:v>7.7142857142857135</c:v>
                </c:pt>
                <c:pt idx="6">
                  <c:v>1.1428571428571428</c:v>
                </c:pt>
                <c:pt idx="7">
                  <c:v>2.4285714285714284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1+2+3순위</c:v>
                </c:pt>
              </c:strCache>
            </c:strRef>
          </c:tx>
          <c:spPr>
            <a:solidFill>
              <a:srgbClr val="00B0F0">
                <a:lumMod val="40000"/>
                <a:lumOff val="60000"/>
              </a:srgb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tx1">
                        <a:lumMod val="65000"/>
                        <a:lumOff val="3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거리가 
멀어서</c:v>
                </c:pt>
                <c:pt idx="1">
                  <c:v>인천을 
잘 몰라서</c:v>
                </c:pt>
                <c:pt idx="2">
                  <c:v>다른 지역을
가는 것이 
더 나을 것 
같아서</c:v>
                </c:pt>
                <c:pt idx="3">
                  <c:v>여행 정보가
부족해서</c:v>
                </c:pt>
                <c:pt idx="4">
                  <c:v>재미없을 것
같아서</c:v>
                </c:pt>
                <c:pt idx="5">
                  <c:v>교통편이 
불편해서</c:v>
                </c:pt>
                <c:pt idx="6">
                  <c:v>여행 경비가
많이 들어서</c:v>
                </c:pt>
                <c:pt idx="7">
                  <c:v>기타</c:v>
                </c:pt>
              </c:strCache>
            </c:strRef>
          </c:cat>
          <c:val>
            <c:numRef>
              <c:f>Sheet1!$C$2:$C$9</c:f>
              <c:numCache>
                <c:formatCode>###0.0</c:formatCode>
                <c:ptCount val="8"/>
                <c:pt idx="0">
                  <c:v>53</c:v>
                </c:pt>
                <c:pt idx="1">
                  <c:v>56.999999999999993</c:v>
                </c:pt>
                <c:pt idx="2">
                  <c:v>57.142857142857139</c:v>
                </c:pt>
                <c:pt idx="3">
                  <c:v>59.571428571428577</c:v>
                </c:pt>
                <c:pt idx="4">
                  <c:v>28.285714285714285</c:v>
                </c:pt>
                <c:pt idx="5">
                  <c:v>24.142857142857142</c:v>
                </c:pt>
                <c:pt idx="6">
                  <c:v>15.571428571428573</c:v>
                </c:pt>
                <c:pt idx="7">
                  <c:v>5.2857142857142856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54231552"/>
        <c:axId val="454233088"/>
      </c:barChart>
      <c:catAx>
        <c:axId val="45423155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8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54233088"/>
        <c:crosses val="autoZero"/>
        <c:auto val="1"/>
        <c:lblAlgn val="ctr"/>
        <c:lblOffset val="100"/>
        <c:noMultiLvlLbl val="0"/>
      </c:catAx>
      <c:valAx>
        <c:axId val="454233088"/>
        <c:scaling>
          <c:orientation val="minMax"/>
          <c:max val="65"/>
          <c:min val="0"/>
        </c:scaling>
        <c:delete val="1"/>
        <c:axPos val="l"/>
        <c:numFmt formatCode="###0.0" sourceLinked="1"/>
        <c:majorTickMark val="out"/>
        <c:minorTickMark val="none"/>
        <c:tickLblPos val="nextTo"/>
        <c:crossAx val="454231552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81475000890211247"/>
          <c:y val="4.9272200456382143E-2"/>
          <c:w val="0.18450893969906901"/>
          <c:h val="0.12081517687232746"/>
        </c:manualLayout>
      </c:layout>
      <c:overlay val="0"/>
      <c:txPr>
        <a:bodyPr/>
        <a:lstStyle/>
        <a:p>
          <a:pPr>
            <a:defRPr lang="ko-KR" altLang="en-US" sz="800" b="0" i="0" u="none" strike="noStrike" kern="1200" spc="-100" baseline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2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explosion val="1"/>
          <c:dPt>
            <c:idx val="0"/>
            <c:bubble3D val="0"/>
            <c:spPr>
              <a:solidFill>
                <a:schemeClr val="tx1">
                  <a:lumMod val="65000"/>
                  <a:lumOff val="35000"/>
                </a:schemeClr>
              </a:solidFill>
            </c:spPr>
          </c:dPt>
          <c:dPt>
            <c:idx val="1"/>
            <c:bubble3D val="0"/>
            <c:spPr>
              <a:solidFill>
                <a:schemeClr val="bg1">
                  <a:lumMod val="50000"/>
                </a:schemeClr>
              </a:solidFill>
            </c:spPr>
          </c:dPt>
          <c:dPt>
            <c:idx val="2"/>
            <c:bubble3D val="0"/>
            <c:spPr>
              <a:solidFill>
                <a:schemeClr val="accent4">
                  <a:lumMod val="40000"/>
                  <a:lumOff val="60000"/>
                </a:schemeClr>
              </a:solidFill>
            </c:spPr>
          </c:dPt>
          <c:dPt>
            <c:idx val="3"/>
            <c:bubble3D val="0"/>
            <c:spPr>
              <a:solidFill>
                <a:schemeClr val="accent6"/>
              </a:solidFill>
            </c:spPr>
          </c:dPt>
          <c:dPt>
            <c:idx val="4"/>
            <c:bubble3D val="0"/>
            <c:spPr>
              <a:solidFill>
                <a:schemeClr val="accent4"/>
              </a:solidFill>
            </c:spPr>
          </c:dPt>
          <c:cat>
            <c:strRef>
              <c:f>Sheet1!$A$2:$A$6</c:f>
              <c:strCache>
                <c:ptCount val="5"/>
                <c:pt idx="0">
                  <c:v>전혀 
보지 못했다</c:v>
                </c:pt>
                <c:pt idx="1">
                  <c:v>보지 못했다</c:v>
                </c:pt>
                <c:pt idx="2">
                  <c:v>보통이다</c:v>
                </c:pt>
                <c:pt idx="3">
                  <c:v>자주 봤다</c:v>
                </c:pt>
                <c:pt idx="4">
                  <c:v>매우 
자주 봤다</c:v>
                </c:pt>
              </c:strCache>
            </c:strRef>
          </c:cat>
          <c:val>
            <c:numRef>
              <c:f>Sheet1!$B$2:$B$6</c:f>
              <c:numCache>
                <c:formatCode>###0.0</c:formatCode>
                <c:ptCount val="5"/>
                <c:pt idx="0">
                  <c:v>13.571428571428571</c:v>
                </c:pt>
                <c:pt idx="1">
                  <c:v>37.142857142857146</c:v>
                </c:pt>
                <c:pt idx="2">
                  <c:v>39.285714285714285</c:v>
                </c:pt>
                <c:pt idx="3">
                  <c:v>8.5714285714285712</c:v>
                </c:pt>
                <c:pt idx="4">
                  <c:v>1.4285714285714286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6077380291078768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ysClr val="window" lastClr="FFFFFF">
                <a:lumMod val="8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8299FA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00" b="1" i="0" u="none" strike="noStrike" kern="1200" spc="-100" baseline="0">
                      <a:ln>
                        <a:solidFill>
                          <a:schemeClr val="bg1">
                            <a:alpha val="5000"/>
                          </a:schemeClr>
                        </a:solidFill>
                      </a:ln>
                      <a:solidFill>
                        <a:schemeClr val="accent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자연/명승/
경관 감상</c:v>
                </c:pt>
                <c:pt idx="1">
                  <c:v>맛집 체험</c:v>
                </c:pt>
                <c:pt idx="2">
                  <c:v>전문 
쇼핑몰</c:v>
                </c:pt>
                <c:pt idx="3">
                  <c:v>체험 
관광지 
방문</c:v>
                </c:pt>
                <c:pt idx="4">
                  <c:v>도보체험</c:v>
                </c:pt>
                <c:pt idx="5">
                  <c:v>거리(로드샵)/
소규모 상점</c:v>
                </c:pt>
                <c:pt idx="6">
                  <c:v>카페 방문</c:v>
                </c:pt>
              </c:strCache>
            </c:strRef>
          </c:cat>
          <c:val>
            <c:numRef>
              <c:f>Sheet1!$B$2:$B$8</c:f>
              <c:numCache>
                <c:formatCode>###0.0</c:formatCode>
                <c:ptCount val="7"/>
                <c:pt idx="0">
                  <c:v>56.909090909090907</c:v>
                </c:pt>
                <c:pt idx="1">
                  <c:v>52.909090909090907</c:v>
                </c:pt>
                <c:pt idx="2">
                  <c:v>51.181818181818187</c:v>
                </c:pt>
                <c:pt idx="3">
                  <c:v>44.363636363636367</c:v>
                </c:pt>
                <c:pt idx="4">
                  <c:v>43.727272727272727</c:v>
                </c:pt>
                <c:pt idx="5">
                  <c:v>41.818181818181813</c:v>
                </c:pt>
                <c:pt idx="6">
                  <c:v>40.63636363636364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294951168"/>
        <c:axId val="294969344"/>
      </c:barChart>
      <c:catAx>
        <c:axId val="29495116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8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294969344"/>
        <c:crosses val="autoZero"/>
        <c:auto val="1"/>
        <c:lblAlgn val="ctr"/>
        <c:lblOffset val="100"/>
        <c:noMultiLvlLbl val="0"/>
      </c:catAx>
      <c:valAx>
        <c:axId val="294969344"/>
        <c:scaling>
          <c:orientation val="minMax"/>
          <c:max val="8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29495116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2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0.14770869398909262"/>
          <c:y val="8.7431477895655488E-2"/>
          <c:w val="0.71194610173229123"/>
          <c:h val="0.9065258497650020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spPr>
            <a:solidFill>
              <a:schemeClr val="accent3">
                <a:alpha val="35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 vertOverflow="overflow" horzOverflow="overflow" wrap="none" lIns="0" tIns="0" rIns="0" bIns="0" anchor="ctr" anchorCtr="0">
                <a:noAutofit/>
              </a:bodyPr>
              <a:lstStyle/>
              <a:p>
                <a:pPr algn="ctr">
                  <a:defRPr lang="ko-KR" altLang="en-US" sz="1050" b="0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ea"/>
                    <a:ea typeface="+mj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spPr xmlns:c15="http://schemas.microsoft.com/office/drawing/2012/chart">
                  <a:prstGeom prst="rect">
                    <a:avLst/>
                  </a:prstGeom>
                </c15:spPr>
                <c15:layout/>
                <c15:showLeaderLines val="0"/>
              </c:ext>
            </c:extLst>
          </c:dLbls>
          <c:cat>
            <c:numRef>
              <c:f>Sheet1!$A$2:$A$6</c:f>
              <c:numCache>
                <c:formatCode>General</c:formatCode>
                <c:ptCount val="5"/>
              </c:numCache>
            </c:numRef>
          </c:cat>
          <c:val>
            <c:numRef>
              <c:f>Sheet1!$B$2:$B$6</c:f>
              <c:numCache>
                <c:formatCode>###0.0</c:formatCode>
                <c:ptCount val="5"/>
                <c:pt idx="0">
                  <c:v>85</c:v>
                </c:pt>
                <c:pt idx="1">
                  <c:v>17.18181818181818</c:v>
                </c:pt>
                <c:pt idx="2">
                  <c:v>12.818181818181817</c:v>
                </c:pt>
                <c:pt idx="3">
                  <c:v>11.818181818181818</c:v>
                </c:pt>
                <c:pt idx="4">
                  <c:v>11.636363636363637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5C66-4287-880B-3026577EB70F}"/>
            </c:ext>
          </c:extLst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50"/>
        <c:axId val="294976512"/>
        <c:axId val="295688064"/>
      </c:barChart>
      <c:catAx>
        <c:axId val="294976512"/>
        <c:scaling>
          <c:orientation val="maxMin"/>
        </c:scaling>
        <c:delete val="1"/>
        <c:axPos val="l"/>
        <c:numFmt formatCode="General" sourceLinked="0"/>
        <c:majorTickMark val="none"/>
        <c:minorTickMark val="none"/>
        <c:tickLblPos val="none"/>
        <c:crossAx val="295688064"/>
        <c:crosses val="autoZero"/>
        <c:auto val="1"/>
        <c:lblAlgn val="ctr"/>
        <c:lblOffset val="100"/>
        <c:noMultiLvlLbl val="0"/>
      </c:catAx>
      <c:valAx>
        <c:axId val="295688064"/>
        <c:scaling>
          <c:orientation val="minMax"/>
          <c:min val="0"/>
        </c:scaling>
        <c:delete val="1"/>
        <c:axPos val="t"/>
        <c:numFmt formatCode="###0.0" sourceLinked="1"/>
        <c:majorTickMark val="out"/>
        <c:minorTickMark val="none"/>
        <c:tickLblPos val="none"/>
        <c:crossAx val="29497651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2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explosion val="1"/>
          <c:dLbls>
            <c:dLbl>
              <c:idx val="0"/>
              <c:spPr/>
              <c:txPr>
                <a:bodyPr/>
                <a:lstStyle/>
                <a:p>
                  <a:pPr>
                    <a:defRPr sz="900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1164315076102655E-2"/>
                  <c:y val="0"/>
                </c:manualLayout>
              </c:layout>
              <c:spPr/>
              <c:txPr>
                <a:bodyPr/>
                <a:lstStyle/>
                <a:p>
                  <a:pPr>
                    <a:defRPr sz="900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7.087468852806666E-3"/>
                </c:manualLayout>
              </c:layout>
              <c:spPr/>
              <c:txPr>
                <a:bodyPr/>
                <a:lstStyle/>
                <a:p>
                  <a:pPr>
                    <a:defRPr sz="900">
                      <a:solidFill>
                        <a:schemeClr val="bg1"/>
                      </a:solidFill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7.0547716920342186E-3"/>
                  <c:y val="-8.5050184302093587E-2"/>
                </c:manualLayout>
              </c:layout>
              <c:spPr/>
              <c:txPr>
                <a:bodyPr/>
                <a:lstStyle/>
                <a:p>
                  <a:pPr>
                    <a:defRPr sz="800"/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7.0547716920342188E-2"/>
                  <c:y val="-0.10631203279209998"/>
                </c:manualLayout>
              </c:layout>
              <c:spPr/>
              <c:txPr>
                <a:bodyPr/>
                <a:lstStyle/>
                <a:p>
                  <a:pPr>
                    <a:defRPr sz="800"/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2.1164315076102655E-2"/>
                  <c:y val="-0.12912698567717418"/>
                </c:manualLayout>
              </c:layout>
              <c:spPr/>
              <c:txPr>
                <a:bodyPr/>
                <a:lstStyle/>
                <a:p>
                  <a:pPr>
                    <a:defRPr sz="700"/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delete val="1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900"/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1일</c:v>
                </c:pt>
                <c:pt idx="1">
                  <c:v>2일</c:v>
                </c:pt>
                <c:pt idx="2">
                  <c:v>3일</c:v>
                </c:pt>
                <c:pt idx="3">
                  <c:v>4일 이상</c:v>
                </c:pt>
              </c:strCache>
            </c:strRef>
          </c:cat>
          <c:val>
            <c:numRef>
              <c:f>Sheet1!$B$2:$B$5</c:f>
              <c:numCache>
                <c:formatCode>###0.0</c:formatCode>
                <c:ptCount val="4"/>
                <c:pt idx="0">
                  <c:v>38.909090909090907</c:v>
                </c:pt>
                <c:pt idx="1">
                  <c:v>31.636363636363633</c:v>
                </c:pt>
                <c:pt idx="2">
                  <c:v>17.363636363636363</c:v>
                </c:pt>
                <c:pt idx="3">
                  <c:v>12.1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3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4664671791778287"/>
          <c:y val="0.12835155084735386"/>
          <c:w val="0.49536557645576706"/>
          <c:h val="0.7626332464049308"/>
        </c:manualLayout>
      </c:layout>
      <c:radarChart>
        <c:radarStyle val="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dLbls>
            <c:dLbl>
              <c:idx val="1"/>
              <c:layout>
                <c:manualLayout>
                  <c:x val="-1.7823356502917113E-2"/>
                  <c:y val="2.42817756669840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4.455839125729278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3.2676153588681374E-2"/>
                  <c:y val="-3.642266350047607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7823356502917113E-2"/>
                  <c:y val="-7.4193457448855199E-17"/>
                </c:manualLayout>
              </c:layout>
              <c:spPr/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kumimoji="0" lang="ko-KR" altLang="en-US" sz="1050" b="0" i="0" u="none" strike="noStrike" kern="120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rgbClr val="FF0000"/>
                      </a:solidFill>
                      <a:latin typeface="Rix모던고딕 B" panose="02020603020101020101" pitchFamily="18" charset="-127"/>
                      <a:ea typeface="Rix모던고딕 B" panose="0202060302010102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2.970559417152852E-3"/>
                  <c:y val="-6.0704439167460128E-2"/>
                </c:manualLayout>
              </c:layout>
              <c:spPr/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kumimoji="0" lang="ko-KR" altLang="en-US" sz="1050" b="0" i="0" u="none" strike="noStrike" kern="120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accent3">
                          <a:lumMod val="75000"/>
                        </a:schemeClr>
                      </a:solidFill>
                      <a:latin typeface="Rix모던고딕 B" panose="02020603020101020101" pitchFamily="18" charset="-127"/>
                      <a:ea typeface="Rix모던고딕 B" panose="0202060302010102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1.4852797085764261E-2"/>
                  <c:y val="-2.832873827814805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8"/>
              <c:layout>
                <c:manualLayout>
                  <c:x val="4.4558391257292725E-2"/>
                  <c:y val="-2.023481305582004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0"/>
                  <c:y val="-7.6892289612116166E-2"/>
                </c:manualLayout>
              </c:layout>
              <c:spPr/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kumimoji="0" lang="ko-KR" altLang="en-US" sz="1050" b="0" i="0" u="none" strike="noStrike" kern="120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accent3">
                          <a:lumMod val="75000"/>
                        </a:schemeClr>
                      </a:solidFill>
                      <a:latin typeface="Rix모던고딕 B" panose="02020603020101020101" pitchFamily="18" charset="-127"/>
                      <a:ea typeface="Rix모던고딕 B" panose="0202060302010102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2.3764475337222816E-2"/>
                  <c:y val="0"/>
                </c:manualLayout>
              </c:layout>
              <c:spPr/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kumimoji="0" lang="ko-KR" altLang="en-US" sz="1050" b="0" i="0" u="none" strike="noStrike" kern="120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rgbClr val="FF0000"/>
                      </a:solidFill>
                      <a:latin typeface="Rix모던고딕 B" panose="02020603020101020101" pitchFamily="18" charset="-127"/>
                      <a:ea typeface="Rix모던고딕 B" panose="0202060302010102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2"/>
              <c:layout>
                <c:manualLayout>
                  <c:x val="0"/>
                  <c:y val="2.0234813055820079E-2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kumimoji="0" lang="ko-KR" altLang="en-US" sz="1050" b="0" i="0" u="none" strike="noStrike" kern="120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rgbClr val="FF0000"/>
                      </a:solidFill>
                      <a:latin typeface="Rix모던고딕 B" panose="02020603020101020101" pitchFamily="18" charset="-127"/>
                      <a:ea typeface="Rix모던고딕 B" panose="0202060302010102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3"/>
              <c:layout>
                <c:manualLayout>
                  <c:x val="-1.1882237668611408E-2"/>
                  <c:y val="9.308014005677219E-2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kumimoji="0" lang="ko-KR" altLang="en-US" sz="1050" b="0" i="0" u="none" strike="noStrike" kern="1200" spc="-50" baseline="0">
                      <a:ln>
                        <a:solidFill>
                          <a:prstClr val="white">
                            <a:alpha val="0"/>
                          </a:prstClr>
                        </a:solidFill>
                      </a:ln>
                      <a:solidFill>
                        <a:schemeClr val="accent3">
                          <a:lumMod val="75000"/>
                        </a:schemeClr>
                      </a:solidFill>
                      <a:latin typeface="Rix모던고딕 B" panose="02020603020101020101" pitchFamily="18" charset="-127"/>
                      <a:ea typeface="Rix모던고딕 B" panose="02020603020101020101" pitchFamily="18" charset="-127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kumimoji="0" lang="ko-KR" altLang="en-US" sz="1050" b="0" i="0" u="none" strike="noStrike" kern="120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prstClr val="black">
                        <a:lumMod val="65000"/>
                        <a:lumOff val="35000"/>
                      </a:prstClr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Sheet1!$A$2:$A$15</c:f>
              <c:strCache>
                <c:ptCount val="14"/>
                <c:pt idx="0">
                  <c:v>볼거리/즐길거리</c:v>
                </c:pt>
                <c:pt idx="1">
                  <c:v>교통편/접근성</c:v>
                </c:pt>
                <c:pt idx="2">
                  <c:v>식당 및 음식</c:v>
                </c:pt>
                <c:pt idx="3">
                  <c:v>쇼핑 품목 다양성</c:v>
                </c:pt>
                <c:pt idx="4">
                  <c:v>쇼핑 품목 가격</c:v>
                </c:pt>
                <c:pt idx="5">
                  <c:v>숙박시설 수준</c:v>
                </c:pt>
                <c:pt idx="6">
                  <c:v>숙박시설 위치의 편리성</c:v>
                </c:pt>
                <c:pt idx="7">
                  <c:v>관광정보 및 
안내시설</c:v>
                </c:pt>
                <c:pt idx="8">
                  <c:v>여행지 편의시설</c:v>
                </c:pt>
                <c:pt idx="9">
                  <c:v>여행지 청결도</c:v>
                </c:pt>
                <c:pt idx="10">
                  <c:v>관광 종사자 친절성</c:v>
                </c:pt>
                <c:pt idx="11">
                  <c:v>환전</c:v>
                </c:pt>
                <c:pt idx="12">
                  <c:v>언어소통</c:v>
                </c:pt>
                <c:pt idx="13">
                  <c:v>안전, 치안</c:v>
                </c:pt>
              </c:strCache>
            </c:strRef>
          </c:cat>
          <c:val>
            <c:numRef>
              <c:f>Sheet1!$B$2:$B$15</c:f>
              <c:numCache>
                <c:formatCode>###0.0</c:formatCode>
                <c:ptCount val="14"/>
                <c:pt idx="0">
                  <c:v>84.909090909090907</c:v>
                </c:pt>
                <c:pt idx="1">
                  <c:v>85.818181818181813</c:v>
                </c:pt>
                <c:pt idx="2">
                  <c:v>85.636363636363626</c:v>
                </c:pt>
                <c:pt idx="3">
                  <c:v>79.900990099009903</c:v>
                </c:pt>
                <c:pt idx="4">
                  <c:v>75.247524752475243</c:v>
                </c:pt>
                <c:pt idx="5">
                  <c:v>87.347560975609767</c:v>
                </c:pt>
                <c:pt idx="6">
                  <c:v>85.365853658536579</c:v>
                </c:pt>
                <c:pt idx="7">
                  <c:v>81.72727272727272</c:v>
                </c:pt>
                <c:pt idx="8">
                  <c:v>86.545454545454547</c:v>
                </c:pt>
                <c:pt idx="9">
                  <c:v>89.818181818181813</c:v>
                </c:pt>
                <c:pt idx="10">
                  <c:v>84.545454545454547</c:v>
                </c:pt>
                <c:pt idx="11">
                  <c:v>74.259681093394079</c:v>
                </c:pt>
                <c:pt idx="12" formatCode="####.0">
                  <c:v>68.181818181818173</c:v>
                </c:pt>
                <c:pt idx="13" formatCode="####.0">
                  <c:v>93.090909090909093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295397632"/>
        <c:axId val="295415808"/>
      </c:radarChart>
      <c:catAx>
        <c:axId val="295397632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 algn="ctr">
              <a:lnSpc>
                <a:spcPct val="100000"/>
              </a:lnSpc>
              <a:defRPr kumimoji="0" lang="ko-KR" altLang="en-US" sz="1100" b="0" i="0" u="none" strike="noStrike" kern="1200" spc="-50" baseline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+mn-cs"/>
              </a:defRPr>
            </a:pPr>
            <a:endParaRPr lang="ko-KR"/>
          </a:p>
        </c:txPr>
        <c:crossAx val="295415808"/>
        <c:crosses val="autoZero"/>
        <c:auto val="1"/>
        <c:lblAlgn val="ctr"/>
        <c:lblOffset val="100"/>
        <c:noMultiLvlLbl val="0"/>
      </c:catAx>
      <c:valAx>
        <c:axId val="295415808"/>
        <c:scaling>
          <c:orientation val="minMax"/>
        </c:scaling>
        <c:delete val="1"/>
        <c:axPos val="l"/>
        <c:majorGridlines/>
        <c:numFmt formatCode="###0.0" sourceLinked="1"/>
        <c:majorTickMark val="cross"/>
        <c:minorTickMark val="none"/>
        <c:tickLblPos val="nextTo"/>
        <c:crossAx val="2953976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3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40091121745954E-3"/>
          <c:y val="6.3069815159426737E-2"/>
          <c:w val="0.98167017254677302"/>
          <c:h val="0.90642923355738247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3">
                <a:lumMod val="40000"/>
                <a:lumOff val="60000"/>
              </a:schemeClr>
            </a:solidFill>
          </c:spPr>
          <c:invertIfNegative val="0"/>
          <c:dPt>
            <c:idx val="6"/>
            <c:invertIfNegative val="0"/>
            <c:bubble3D val="0"/>
          </c:dPt>
          <c:dPt>
            <c:idx val="7"/>
            <c:invertIfNegative val="0"/>
            <c:bubble3D val="0"/>
          </c:dPt>
          <c:dPt>
            <c:idx val="8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 rtl="0">
                  <a:lnSpc>
                    <a:spcPct val="100000"/>
                  </a:lnSpc>
                  <a:defRPr kumimoji="0" lang="ko-KR" altLang="en-US" sz="900" b="0" i="0" u="none" strike="noStrike" kern="120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Sheet1!$A$2:$A$14</c:f>
              <c:strCache>
                <c:ptCount val="13"/>
                <c:pt idx="0">
                  <c:v>중국</c:v>
                </c:pt>
                <c:pt idx="1">
                  <c:v>일본</c:v>
                </c:pt>
                <c:pt idx="2">
                  <c:v>동남
아시아</c:v>
                </c:pt>
                <c:pt idx="3">
                  <c:v>대만</c:v>
                </c:pt>
                <c:pt idx="4">
                  <c:v>구주</c:v>
                </c:pt>
                <c:pt idx="5">
                  <c:v>미주</c:v>
                </c:pt>
                <c:pt idx="6">
                  <c:v>기타</c:v>
                </c:pt>
                <c:pt idx="8">
                  <c:v>당일</c:v>
                </c:pt>
                <c:pt idx="9">
                  <c:v>숙박</c:v>
                </c:pt>
                <c:pt idx="11">
                  <c:v>개별</c:v>
                </c:pt>
                <c:pt idx="12">
                  <c:v>단체/
패키지</c:v>
                </c:pt>
              </c:strCache>
            </c:strRef>
          </c:cat>
          <c:val>
            <c:numRef>
              <c:f>Sheet1!$B$2:$B$14</c:f>
              <c:numCache>
                <c:formatCode>###0.0</c:formatCode>
                <c:ptCount val="13"/>
                <c:pt idx="0">
                  <c:v>96.56357388316151</c:v>
                </c:pt>
                <c:pt idx="1">
                  <c:v>90.963855421686745</c:v>
                </c:pt>
                <c:pt idx="2">
                  <c:v>88.546255506607935</c:v>
                </c:pt>
                <c:pt idx="3">
                  <c:v>83.720930232558146</c:v>
                </c:pt>
                <c:pt idx="4">
                  <c:v>100</c:v>
                </c:pt>
                <c:pt idx="5">
                  <c:v>93.75</c:v>
                </c:pt>
                <c:pt idx="6">
                  <c:v>100</c:v>
                </c:pt>
                <c:pt idx="8">
                  <c:v>88.095238095238088</c:v>
                </c:pt>
                <c:pt idx="9">
                  <c:v>93.418647166361978</c:v>
                </c:pt>
                <c:pt idx="11">
                  <c:v>91.891891891891902</c:v>
                </c:pt>
                <c:pt idx="12">
                  <c:v>90.417690417690423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solidFill>
              <a:schemeClr val="bg1"/>
            </a:solidFill>
          </c:spPr>
          <c:invertIfNegative val="0"/>
          <c:dLbls>
            <c:delete val="1"/>
          </c:dLbls>
          <c:cat>
            <c:strRef>
              <c:f>Sheet1!$A$2:$A$14</c:f>
              <c:strCache>
                <c:ptCount val="13"/>
                <c:pt idx="0">
                  <c:v>중국</c:v>
                </c:pt>
                <c:pt idx="1">
                  <c:v>일본</c:v>
                </c:pt>
                <c:pt idx="2">
                  <c:v>동남
아시아</c:v>
                </c:pt>
                <c:pt idx="3">
                  <c:v>대만</c:v>
                </c:pt>
                <c:pt idx="4">
                  <c:v>구주</c:v>
                </c:pt>
                <c:pt idx="5">
                  <c:v>미주</c:v>
                </c:pt>
                <c:pt idx="6">
                  <c:v>기타</c:v>
                </c:pt>
                <c:pt idx="8">
                  <c:v>당일</c:v>
                </c:pt>
                <c:pt idx="9">
                  <c:v>숙박</c:v>
                </c:pt>
                <c:pt idx="11">
                  <c:v>개별</c:v>
                </c:pt>
                <c:pt idx="12">
                  <c:v>단체/
패키지</c:v>
                </c:pt>
              </c:strCache>
            </c:strRef>
          </c:cat>
          <c:val>
            <c:numRef>
              <c:f>Sheet1!$C$2:$C$14</c:f>
              <c:numCache>
                <c:formatCode>####.0</c:formatCode>
                <c:ptCount val="13"/>
                <c:pt idx="0">
                  <c:v>3.43642611683849</c:v>
                </c:pt>
                <c:pt idx="1">
                  <c:v>9.0361445783132552</c:v>
                </c:pt>
                <c:pt idx="2">
                  <c:v>11.453744493392065</c:v>
                </c:pt>
                <c:pt idx="3">
                  <c:v>16.279069767441854</c:v>
                </c:pt>
                <c:pt idx="4">
                  <c:v>0</c:v>
                </c:pt>
                <c:pt idx="5">
                  <c:v>6.25</c:v>
                </c:pt>
                <c:pt idx="6">
                  <c:v>0</c:v>
                </c:pt>
                <c:pt idx="8">
                  <c:v>11.904761904761912</c:v>
                </c:pt>
                <c:pt idx="9">
                  <c:v>6.5813528336380216</c:v>
                </c:pt>
                <c:pt idx="11">
                  <c:v>8.1081081081080981</c:v>
                </c:pt>
                <c:pt idx="12">
                  <c:v>9.582309582309577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67"/>
        <c:overlap val="100"/>
        <c:axId val="295428864"/>
        <c:axId val="295430400"/>
      </c:barChart>
      <c:catAx>
        <c:axId val="2954288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 algn="ctr">
              <a:lnSpc>
                <a:spcPct val="100000"/>
              </a:lnSpc>
              <a:defRPr kumimoji="0" lang="ko-KR" altLang="en-US" sz="900" b="0" i="0" u="none" strike="noStrike" kern="1200" spc="-50" baseline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+mn-cs"/>
              </a:defRPr>
            </a:pPr>
            <a:endParaRPr lang="ko-KR"/>
          </a:p>
        </c:txPr>
        <c:crossAx val="295430400"/>
        <c:crosses val="autoZero"/>
        <c:auto val="1"/>
        <c:lblAlgn val="ctr"/>
        <c:lblOffset val="100"/>
        <c:noMultiLvlLbl val="0"/>
      </c:catAx>
      <c:valAx>
        <c:axId val="29543040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29542886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3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>
        <c:manualLayout>
          <c:layoutTarget val="inner"/>
          <c:xMode val="edge"/>
          <c:yMode val="edge"/>
          <c:x val="4.540091121745954E-3"/>
          <c:y val="6.3069815159426737E-2"/>
          <c:w val="0.98167017254677302"/>
          <c:h val="0.90642923355738247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계열 1</c:v>
                </c:pt>
              </c:strCache>
            </c:strRef>
          </c:tx>
          <c:spPr>
            <a:solidFill>
              <a:schemeClr val="accent3">
                <a:lumMod val="40000"/>
                <a:lumOff val="60000"/>
              </a:schemeClr>
            </a:solidFill>
          </c:spPr>
          <c:invertIfNegative val="0"/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 rtl="0">
                  <a:lnSpc>
                    <a:spcPct val="100000"/>
                  </a:lnSpc>
                  <a:defRPr kumimoji="0" lang="ko-KR" altLang="en-US" sz="900" b="0" i="0" u="none" strike="noStrike" kern="1200" spc="-50" baseline="0">
                    <a:ln>
                      <a:solidFill>
                        <a:prstClr val="white">
                          <a:alpha val="0"/>
                        </a:prst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남성</c:v>
                </c:pt>
                <c:pt idx="1">
                  <c:v>여성</c:v>
                </c:pt>
                <c:pt idx="3">
                  <c:v>청년층
(1020)</c:v>
                </c:pt>
                <c:pt idx="4">
                  <c:v>중년층
(3040)</c:v>
                </c:pt>
                <c:pt idx="5">
                  <c:v>장년층
(5060)</c:v>
                </c:pt>
              </c:strCache>
            </c:strRef>
          </c:cat>
          <c:val>
            <c:numRef>
              <c:f>Sheet1!$B$2:$B$7</c:f>
              <c:numCache>
                <c:formatCode>###0.0</c:formatCode>
                <c:ptCount val="6"/>
                <c:pt idx="0">
                  <c:v>93.134328358208947</c:v>
                </c:pt>
                <c:pt idx="1">
                  <c:v>90.169491525423723</c:v>
                </c:pt>
                <c:pt idx="3">
                  <c:v>92.125984251968504</c:v>
                </c:pt>
                <c:pt idx="4">
                  <c:v>91.501976284584984</c:v>
                </c:pt>
                <c:pt idx="5">
                  <c:v>89.090909090909093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계열 2</c:v>
                </c:pt>
              </c:strCache>
            </c:strRef>
          </c:tx>
          <c:spPr>
            <a:solidFill>
              <a:schemeClr val="bg1"/>
            </a:solidFill>
          </c:spPr>
          <c:invertIfNegative val="0"/>
          <c:dLbls>
            <c:delete val="1"/>
          </c:dLbls>
          <c:cat>
            <c:strRef>
              <c:f>Sheet1!$A$2:$A$7</c:f>
              <c:strCache>
                <c:ptCount val="6"/>
                <c:pt idx="0">
                  <c:v>남성</c:v>
                </c:pt>
                <c:pt idx="1">
                  <c:v>여성</c:v>
                </c:pt>
                <c:pt idx="3">
                  <c:v>청년층
(1020)</c:v>
                </c:pt>
                <c:pt idx="4">
                  <c:v>중년층
(3040)</c:v>
                </c:pt>
                <c:pt idx="5">
                  <c:v>장년층
(5060)</c:v>
                </c:pt>
              </c:strCache>
            </c:strRef>
          </c:cat>
          <c:val>
            <c:numRef>
              <c:f>Sheet1!$C$2:$C$7</c:f>
              <c:numCache>
                <c:formatCode>0.00_ </c:formatCode>
                <c:ptCount val="6"/>
                <c:pt idx="0">
                  <c:v>6.865671641791053</c:v>
                </c:pt>
                <c:pt idx="1">
                  <c:v>9.830508474576277</c:v>
                </c:pt>
                <c:pt idx="3">
                  <c:v>7.8740157480314963</c:v>
                </c:pt>
                <c:pt idx="4">
                  <c:v>8.498023715415016</c:v>
                </c:pt>
                <c:pt idx="5">
                  <c:v>10.909090909090907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145"/>
        <c:overlap val="100"/>
        <c:axId val="295496704"/>
        <c:axId val="295498496"/>
      </c:barChart>
      <c:catAx>
        <c:axId val="29549670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 algn="ctr">
              <a:lnSpc>
                <a:spcPct val="100000"/>
              </a:lnSpc>
              <a:defRPr kumimoji="0" lang="ko-KR" altLang="en-US" sz="900" b="0" i="0" u="none" strike="noStrike" kern="1200" spc="-50" baseline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+mn-cs"/>
              </a:defRPr>
            </a:pPr>
            <a:endParaRPr lang="ko-KR"/>
          </a:p>
        </c:txPr>
        <c:crossAx val="295498496"/>
        <c:crosses val="autoZero"/>
        <c:auto val="1"/>
        <c:lblAlgn val="ctr"/>
        <c:lblOffset val="100"/>
        <c:noMultiLvlLbl val="0"/>
      </c:catAx>
      <c:valAx>
        <c:axId val="295498496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29549670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3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explosion val="1"/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###0.0</c:formatCode>
                <c:ptCount val="2"/>
                <c:pt idx="0">
                  <c:v>87.9</c:v>
                </c:pt>
                <c:pt idx="1">
                  <c:v>12.099999999999994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3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explosion val="1"/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###0.0</c:formatCode>
                <c:ptCount val="2"/>
                <c:pt idx="0">
                  <c:v>86.1</c:v>
                </c:pt>
                <c:pt idx="1">
                  <c:v>13.900000000000006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3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2557986214957524"/>
          <c:y val="3.7600081845147536E-2"/>
          <c:w val="0.62645096448255266"/>
          <c:h val="0.8184616730819270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개별</c:v>
                </c:pt>
              </c:strCache>
            </c:strRef>
          </c:tx>
          <c:spPr>
            <a:solidFill>
              <a:srgbClr val="EC7A64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1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중국</c:v>
                </c:pt>
              </c:strCache>
            </c:strRef>
          </c:cat>
          <c:val>
            <c:numRef>
              <c:f>Sheet1!$B$2:$B$3</c:f>
              <c:numCache>
                <c:formatCode>###0.0</c:formatCode>
                <c:ptCount val="2"/>
                <c:pt idx="0">
                  <c:v>56.9</c:v>
                </c:pt>
                <c:pt idx="1">
                  <c:v>51.8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단체/
패키지</c:v>
                </c:pt>
              </c:strCache>
            </c:strRef>
          </c:tx>
          <c:spPr>
            <a:solidFill>
              <a:srgbClr val="F19F8F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Pt>
            <c:idx val="1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중국</c:v>
                </c:pt>
              </c:strCache>
            </c:strRef>
          </c:cat>
          <c:val>
            <c:numRef>
              <c:f>Sheet1!$C$2:$C$3</c:f>
              <c:numCache>
                <c:formatCode>###0.0</c:formatCode>
                <c:ptCount val="2"/>
                <c:pt idx="0">
                  <c:v>43.1</c:v>
                </c:pt>
                <c:pt idx="1">
                  <c:v>48.2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296246272"/>
        <c:axId val="296256256"/>
      </c:barChart>
      <c:catAx>
        <c:axId val="29624627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296256256"/>
        <c:crosses val="autoZero"/>
        <c:auto val="1"/>
        <c:lblAlgn val="ctr"/>
        <c:lblOffset val="100"/>
        <c:noMultiLvlLbl val="0"/>
      </c:catAx>
      <c:valAx>
        <c:axId val="296256256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296246272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2.616500365520294E-2"/>
          <c:y val="6.8376463558634355E-4"/>
          <c:w val="0.32558146546331068"/>
          <c:h val="0.87956050561238286"/>
        </c:manualLayout>
      </c:layout>
      <c:overlay val="0"/>
      <c:txPr>
        <a:bodyPr/>
        <a:lstStyle/>
        <a:p>
          <a:pPr>
            <a:defRPr sz="1000"/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ko-KR"/>
    </a:p>
  </c:txPr>
  <c:externalData r:id="rId1">
    <c:autoUpdate val="0"/>
  </c:externalData>
</c:chartSpace>
</file>

<file path=ppt/charts/chart3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2557986214957524"/>
          <c:y val="3.7600081845147536E-2"/>
          <c:w val="0.62645096448255266"/>
          <c:h val="0.8184616730819270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청년층</c:v>
                </c:pt>
              </c:strCache>
            </c:strRef>
          </c:tx>
          <c:spPr>
            <a:solidFill>
              <a:srgbClr val="EC7A64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중국</c:v>
                </c:pt>
              </c:strCache>
            </c:strRef>
          </c:cat>
          <c:val>
            <c:numRef>
              <c:f>Sheet1!$B$2:$B$3</c:f>
              <c:numCache>
                <c:formatCode>###0.0</c:formatCode>
                <c:ptCount val="2"/>
                <c:pt idx="0">
                  <c:v>28.636363636363637</c:v>
                </c:pt>
                <c:pt idx="1">
                  <c:v>17.5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중년층</c:v>
                </c:pt>
              </c:strCache>
            </c:strRef>
          </c:tx>
          <c:spPr>
            <a:solidFill>
              <a:srgbClr val="F19F8F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중국</c:v>
                </c:pt>
              </c:strCache>
            </c:strRef>
          </c:cat>
          <c:val>
            <c:numRef>
              <c:f>Sheet1!$C$2:$C$3</c:f>
              <c:numCache>
                <c:formatCode>###0.0</c:formatCode>
                <c:ptCount val="2"/>
                <c:pt idx="0">
                  <c:v>53.54545454545454</c:v>
                </c:pt>
                <c:pt idx="1">
                  <c:v>60.7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장년층</c:v>
                </c:pt>
              </c:strCache>
            </c:strRef>
          </c:tx>
          <c:spPr>
            <a:solidFill>
              <a:srgbClr val="F8CDC4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중국</c:v>
                </c:pt>
              </c:strCache>
            </c:strRef>
          </c:cat>
          <c:val>
            <c:numRef>
              <c:f>Sheet1!$D$2:$D$3</c:f>
              <c:numCache>
                <c:formatCode>###0.0</c:formatCode>
                <c:ptCount val="2"/>
                <c:pt idx="0">
                  <c:v>17.81818181818182</c:v>
                </c:pt>
                <c:pt idx="1">
                  <c:v>21.9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296314368"/>
        <c:axId val="296315904"/>
      </c:barChart>
      <c:catAx>
        <c:axId val="29631436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296315904"/>
        <c:crosses val="autoZero"/>
        <c:auto val="1"/>
        <c:lblAlgn val="ctr"/>
        <c:lblOffset val="100"/>
        <c:noMultiLvlLbl val="0"/>
      </c:catAx>
      <c:valAx>
        <c:axId val="296315904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296314368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2.1876184242257207E-2"/>
          <c:y val="1.0289856168995807E-3"/>
          <c:w val="0.26404554380404449"/>
          <c:h val="0.92815002987580197"/>
        </c:manualLayout>
      </c:layout>
      <c:overlay val="0"/>
      <c:txPr>
        <a:bodyPr/>
        <a:lstStyle/>
        <a:p>
          <a:pPr>
            <a:defRPr sz="1000"/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ko-KR"/>
    </a:p>
  </c:txPr>
  <c:externalData r:id="rId1">
    <c:autoUpdate val="0"/>
  </c:externalData>
</c:chartSpace>
</file>

<file path=ppt/charts/chart3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2557986214957524"/>
          <c:y val="3.7600081845147536E-2"/>
          <c:w val="0.62645096448255266"/>
          <c:h val="0.8184616730819270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당일 여행</c:v>
                </c:pt>
              </c:strCache>
            </c:strRef>
          </c:tx>
          <c:spPr>
            <a:solidFill>
              <a:srgbClr val="EC7A64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1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중국</c:v>
                </c:pt>
              </c:strCache>
            </c:strRef>
          </c:cat>
          <c:val>
            <c:numRef>
              <c:f>Sheet1!$B$2:$B$3</c:f>
              <c:numCache>
                <c:formatCode>###0.0</c:formatCode>
                <c:ptCount val="2"/>
                <c:pt idx="0">
                  <c:v>38.9</c:v>
                </c:pt>
                <c:pt idx="1">
                  <c:v>31.1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숙박 여행</c:v>
                </c:pt>
              </c:strCache>
            </c:strRef>
          </c:tx>
          <c:spPr>
            <a:solidFill>
              <a:srgbClr val="F19F8F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Pt>
            <c:idx val="1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중국</c:v>
                </c:pt>
              </c:strCache>
            </c:strRef>
          </c:cat>
          <c:val>
            <c:numRef>
              <c:f>Sheet1!$C$2:$C$3</c:f>
              <c:numCache>
                <c:formatCode>###0.0</c:formatCode>
                <c:ptCount val="2"/>
                <c:pt idx="0">
                  <c:v>61.1</c:v>
                </c:pt>
                <c:pt idx="1">
                  <c:v>68.900000000000006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299407232"/>
        <c:axId val="299408768"/>
      </c:barChart>
      <c:catAx>
        <c:axId val="299407232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299408768"/>
        <c:crosses val="autoZero"/>
        <c:auto val="1"/>
        <c:lblAlgn val="ctr"/>
        <c:lblOffset val="100"/>
        <c:noMultiLvlLbl val="0"/>
      </c:catAx>
      <c:valAx>
        <c:axId val="299408768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299407232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2.616500365520294E-2"/>
          <c:y val="6.8376463558634355E-4"/>
          <c:w val="0.25480223124089357"/>
          <c:h val="0.85747819777780943"/>
        </c:manualLayout>
      </c:layout>
      <c:overlay val="0"/>
      <c:txPr>
        <a:bodyPr/>
        <a:lstStyle/>
        <a:p>
          <a:pPr>
            <a:defRPr sz="1000"/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ko-KR"/>
    </a:p>
  </c:txPr>
  <c:externalData r:id="rId1">
    <c:autoUpdate val="0"/>
  </c:externalData>
</c:chartSpace>
</file>

<file path=ppt/charts/chart3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rgbClr val="FF33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F5A-4102-ACE1-53106B8248DB}"/>
              </c:ext>
            </c:extLst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F5A-4102-ACE1-53106B8248DB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chemeClr val="bg1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2.5981762848288601E-2"/>
                  <c:y val="5.104638387952512E-2"/>
                </c:manualLayout>
              </c:layout>
              <c:spPr/>
              <c:txPr>
                <a:bodyPr/>
                <a:lstStyle/>
                <a:p>
                  <a:pPr>
                    <a:defRPr lang="ko-KR" altLang="en-US" sz="1300" kern="1200">
                      <a:solidFill>
                        <a:prstClr val="white"/>
                      </a:solidFill>
                      <a:latin typeface="Rix모던고딕 EB"/>
                      <a:ea typeface="Rix모던고딕 EB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spPr/>
              <c:txPr>
                <a:bodyPr/>
                <a:lstStyle/>
                <a:p>
                  <a:pPr>
                    <a:defRPr lang="ko-KR" altLang="en-US" sz="900" kern="12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Rix모던고딕 EB"/>
                      <a:ea typeface="Rix모던고딕 EB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2"/>
              <c:spPr/>
              <c:txPr>
                <a:bodyPr/>
                <a:lstStyle/>
                <a:p>
                  <a:pPr>
                    <a:defRPr lang="ko-KR" altLang="en-US" sz="900" kern="12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Rix모던고딕 EB"/>
                      <a:ea typeface="Rix모던고딕 EB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spPr/>
              <c:txPr>
                <a:bodyPr/>
                <a:lstStyle/>
                <a:p>
                  <a:pPr>
                    <a:defRPr lang="ko-KR" altLang="en-US" sz="900" kern="1200">
                      <a:solidFill>
                        <a:prstClr val="white"/>
                      </a:solidFill>
                      <a:latin typeface="Rix모던고딕 EB"/>
                      <a:ea typeface="Rix모던고딕 EB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ko-KR" altLang="en-US" sz="1050" kern="1200">
                    <a:solidFill>
                      <a:prstClr val="white"/>
                    </a:solidFill>
                    <a:latin typeface="Rix모던고딕 EB"/>
                    <a:ea typeface="Rix모던고딕 EB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중국</c:v>
                </c:pt>
                <c:pt idx="1">
                  <c:v>일본</c:v>
                </c:pt>
                <c:pt idx="2">
                  <c:v>동남
아시아</c:v>
                </c:pt>
                <c:pt idx="3">
                  <c:v>그 외 지역</c:v>
                </c:pt>
              </c:strCache>
            </c:strRef>
          </c:cat>
          <c:val>
            <c:numRef>
              <c:f>Sheet1!$B$2:$B$5</c:f>
              <c:numCache>
                <c:formatCode>###0.0</c:formatCode>
                <c:ptCount val="4"/>
                <c:pt idx="0">
                  <c:v>30.727272727272727</c:v>
                </c:pt>
                <c:pt idx="1">
                  <c:v>17.454545454545457</c:v>
                </c:pt>
                <c:pt idx="2">
                  <c:v>25.6</c:v>
                </c:pt>
                <c:pt idx="3">
                  <c:v>26.2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F5A-4102-ACE1-53106B8248DB}"/>
            </c:ext>
          </c:extLst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3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3"/>
              <c:layout>
                <c:manualLayout>
                  <c:x val="0"/>
                  <c:y val="4.35773454991521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"/>
                  <c:y val="7.262890916525364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6371678449526925E-16"/>
                  <c:y val="7.989180008177894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여행지 지명도</c:v>
                </c:pt>
                <c:pt idx="1">
                  <c:v>풍부한 볼/즐길거리</c:v>
                </c:pt>
                <c:pt idx="2">
                  <c:v>접근성(이동거리 짧음)</c:v>
                </c:pt>
                <c:pt idx="3">
                  <c:v>쇼핑</c:v>
                </c:pt>
                <c:pt idx="4">
                  <c:v>경험자 추천</c:v>
                </c:pt>
                <c:pt idx="5">
                  <c:v>적당한 여행경비</c:v>
                </c:pt>
                <c:pt idx="6">
                  <c:v>음식</c:v>
                </c:pt>
              </c:strCache>
            </c:strRef>
          </c:cat>
          <c:val>
            <c:numRef>
              <c:f>Sheet1!$B$2:$B$8</c:f>
              <c:numCache>
                <c:formatCode>###0.0</c:formatCode>
                <c:ptCount val="7"/>
                <c:pt idx="0">
                  <c:v>30.09090909090909</c:v>
                </c:pt>
                <c:pt idx="1">
                  <c:v>21.636363636363637</c:v>
                </c:pt>
                <c:pt idx="2">
                  <c:v>20.636363636363637</c:v>
                </c:pt>
                <c:pt idx="3">
                  <c:v>19.545454545454547</c:v>
                </c:pt>
                <c:pt idx="4">
                  <c:v>16.90909090909091</c:v>
                </c:pt>
                <c:pt idx="5">
                  <c:v>15.363636363636363</c:v>
                </c:pt>
                <c:pt idx="6">
                  <c:v>14.454545454545453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중국인</c:v>
                </c:pt>
              </c:strCache>
            </c:strRef>
          </c:tx>
          <c:spPr>
            <a:solidFill>
              <a:srgbClr val="EC7A64"/>
            </a:solidFill>
          </c:spPr>
          <c:invertIfNegative val="0"/>
          <c:dLbls>
            <c:dLbl>
              <c:idx val="0"/>
              <c:layout>
                <c:manualLayout>
                  <c:x val="-8.9301095872109573E-3"/>
                  <c:y val="0.1484534903337784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4.4650547936054786E-3"/>
                  <c:y val="0.1314028531151797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4.0929196123817313E-17"/>
                  <c:y val="0.1899972263763035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9301095872109573E-3"/>
                  <c:y val="4.1322989909156678E-2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4.4650547936054786E-3"/>
                  <c:y val="0.14899620556840706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6371678449526925E-16"/>
                  <c:y val="3.7476517129270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3.7476517129270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여행지 지명도</c:v>
                </c:pt>
                <c:pt idx="1">
                  <c:v>풍부한 볼/즐길거리</c:v>
                </c:pt>
                <c:pt idx="2">
                  <c:v>접근성(이동거리 짧음)</c:v>
                </c:pt>
                <c:pt idx="3">
                  <c:v>쇼핑</c:v>
                </c:pt>
                <c:pt idx="4">
                  <c:v>경험자 추천</c:v>
                </c:pt>
                <c:pt idx="5">
                  <c:v>적당한 여행경비</c:v>
                </c:pt>
                <c:pt idx="6">
                  <c:v>음식</c:v>
                </c:pt>
              </c:strCache>
            </c:strRef>
          </c:cat>
          <c:val>
            <c:numRef>
              <c:f>Sheet1!$C$2:$C$8</c:f>
              <c:numCache>
                <c:formatCode>###0.0</c:formatCode>
                <c:ptCount val="7"/>
                <c:pt idx="0">
                  <c:v>28.402366863905325</c:v>
                </c:pt>
                <c:pt idx="1">
                  <c:v>11.242603550295858</c:v>
                </c:pt>
                <c:pt idx="2">
                  <c:v>20.710059171597635</c:v>
                </c:pt>
                <c:pt idx="3">
                  <c:v>26.035502958579883</c:v>
                </c:pt>
                <c:pt idx="4">
                  <c:v>16.863905325443788</c:v>
                </c:pt>
                <c:pt idx="5">
                  <c:v>21.005917159763314</c:v>
                </c:pt>
                <c:pt idx="6">
                  <c:v>18.639053254437872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46700160"/>
        <c:axId val="448088704"/>
      </c:barChart>
      <c:catAx>
        <c:axId val="44670016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48088704"/>
        <c:crosses val="autoZero"/>
        <c:auto val="1"/>
        <c:lblAlgn val="ctr"/>
        <c:lblOffset val="100"/>
        <c:noMultiLvlLbl val="0"/>
      </c:catAx>
      <c:valAx>
        <c:axId val="448088704"/>
        <c:scaling>
          <c:orientation val="minMax"/>
          <c:max val="7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4670016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62706918849013904"/>
          <c:y val="0"/>
          <c:w val="0.37293086899810501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4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2"/>
              <c:layout>
                <c:manualLayout>
                  <c:x val="0"/>
                  <c:y val="4.35773454991521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"/>
                  <c:y val="2.905156366610145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6371678449526925E-16"/>
                  <c:y val="5.810312733220298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음식, 맛집</c:v>
                </c:pt>
                <c:pt idx="1">
                  <c:v>여행코스(주변 관광지 정보)</c:v>
                </c:pt>
                <c:pt idx="2">
                  <c:v>쇼핑</c:v>
                </c:pt>
                <c:pt idx="3">
                  <c:v>방문지 정보(개장시간, 입장료, 휴무일 등)</c:v>
                </c:pt>
                <c:pt idx="4">
                  <c:v>방문자 후기</c:v>
                </c:pt>
                <c:pt idx="5">
                  <c:v>교통 상황 및 이동시간</c:v>
                </c:pt>
                <c:pt idx="6">
                  <c:v>여행경비</c:v>
                </c:pt>
              </c:strCache>
            </c:strRef>
          </c:cat>
          <c:val>
            <c:numRef>
              <c:f>Sheet1!$B$2:$B$8</c:f>
              <c:numCache>
                <c:formatCode>###0.0</c:formatCode>
                <c:ptCount val="7"/>
                <c:pt idx="0">
                  <c:v>40.81818181818182</c:v>
                </c:pt>
                <c:pt idx="1">
                  <c:v>30.454545454545457</c:v>
                </c:pt>
                <c:pt idx="2">
                  <c:v>29.909090909090907</c:v>
                </c:pt>
                <c:pt idx="3">
                  <c:v>26.181818181818183</c:v>
                </c:pt>
                <c:pt idx="4">
                  <c:v>19.90909090909091</c:v>
                </c:pt>
                <c:pt idx="5">
                  <c:v>12.818181818181817</c:v>
                </c:pt>
                <c:pt idx="6">
                  <c:v>11.181818181818182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중국인</c:v>
                </c:pt>
              </c:strCache>
            </c:strRef>
          </c:tx>
          <c:spPr>
            <a:solidFill>
              <a:srgbClr val="EC7A64"/>
            </a:solidFill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3.7476517129270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1858392247634627E-17"/>
                  <c:y val="0.14300346274051179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0.11994464190230554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"/>
                  <c:y val="3.7476517129270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ctr" rtl="0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rgbClr val="EC7A64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음식, 맛집</c:v>
                </c:pt>
                <c:pt idx="1">
                  <c:v>여행코스(주변 관광지 정보)</c:v>
                </c:pt>
                <c:pt idx="2">
                  <c:v>쇼핑</c:v>
                </c:pt>
                <c:pt idx="3">
                  <c:v>방문지 정보(개장시간, 입장료, 휴무일 등)</c:v>
                </c:pt>
                <c:pt idx="4">
                  <c:v>방문자 후기</c:v>
                </c:pt>
                <c:pt idx="5">
                  <c:v>교통 상황 및 이동시간</c:v>
                </c:pt>
                <c:pt idx="6">
                  <c:v>여행경비</c:v>
                </c:pt>
              </c:strCache>
            </c:strRef>
          </c:cat>
          <c:val>
            <c:numRef>
              <c:f>Sheet1!$C$2:$C$8</c:f>
              <c:numCache>
                <c:formatCode>###0.0</c:formatCode>
                <c:ptCount val="7"/>
                <c:pt idx="0">
                  <c:v>39.053254437869825</c:v>
                </c:pt>
                <c:pt idx="1">
                  <c:v>29.88165680473373</c:v>
                </c:pt>
                <c:pt idx="2">
                  <c:v>37.278106508875744</c:v>
                </c:pt>
                <c:pt idx="3">
                  <c:v>15.088757396449704</c:v>
                </c:pt>
                <c:pt idx="4">
                  <c:v>13.017751479289942</c:v>
                </c:pt>
                <c:pt idx="5">
                  <c:v>12.42603550295858</c:v>
                </c:pt>
                <c:pt idx="6">
                  <c:v>23.372781065088759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51558016"/>
        <c:axId val="453086208"/>
      </c:barChart>
      <c:catAx>
        <c:axId val="4515580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53086208"/>
        <c:crosses val="autoZero"/>
        <c:auto val="1"/>
        <c:lblAlgn val="ctr"/>
        <c:lblOffset val="100"/>
        <c:noMultiLvlLbl val="0"/>
      </c:catAx>
      <c:valAx>
        <c:axId val="453086208"/>
        <c:scaling>
          <c:orientation val="minMax"/>
          <c:max val="7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51558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6270691065920081"/>
          <c:y val="0"/>
          <c:w val="0.37293086899810501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4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인터넷 
검색/추천</c:v>
                </c:pt>
                <c:pt idx="1">
                  <c:v>가족/지인
추천</c:v>
                </c:pt>
                <c:pt idx="2">
                  <c:v>TV, 영화 등
방송매체</c:v>
                </c:pt>
                <c:pt idx="3">
                  <c:v>여행사 
추천</c:v>
                </c:pt>
                <c:pt idx="4">
                  <c:v>가이드 북, 
잡지 등</c:v>
                </c:pt>
              </c:strCache>
            </c:strRef>
          </c:cat>
          <c:val>
            <c:numRef>
              <c:f>Sheet1!$B$2:$B$6</c:f>
              <c:numCache>
                <c:formatCode>###0.0</c:formatCode>
                <c:ptCount val="5"/>
                <c:pt idx="0">
                  <c:v>44.272727272727273</c:v>
                </c:pt>
                <c:pt idx="1">
                  <c:v>35.545454545454547</c:v>
                </c:pt>
                <c:pt idx="2">
                  <c:v>28.272727272727273</c:v>
                </c:pt>
                <c:pt idx="3">
                  <c:v>27.636363636363637</c:v>
                </c:pt>
                <c:pt idx="4">
                  <c:v>14.272727272727273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중국인</c:v>
                </c:pt>
              </c:strCache>
            </c:strRef>
          </c:tx>
          <c:spPr>
            <a:solidFill>
              <a:srgbClr val="EC7A64"/>
            </a:solidFill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0763472327988886E-16"/>
                  <c:y val="5.6483559845935213E-2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인터넷 
검색/추천</c:v>
                </c:pt>
                <c:pt idx="1">
                  <c:v>가족/지인
추천</c:v>
                </c:pt>
                <c:pt idx="2">
                  <c:v>TV, 영화 등
방송매체</c:v>
                </c:pt>
                <c:pt idx="3">
                  <c:v>여행사 
추천</c:v>
                </c:pt>
                <c:pt idx="4">
                  <c:v>가이드 북, 
잡지 등</c:v>
                </c:pt>
              </c:strCache>
            </c:strRef>
          </c:cat>
          <c:val>
            <c:numRef>
              <c:f>Sheet1!$C$2:$C$6</c:f>
              <c:numCache>
                <c:formatCode>###0.0</c:formatCode>
                <c:ptCount val="5"/>
                <c:pt idx="0">
                  <c:v>26.331360946745562</c:v>
                </c:pt>
                <c:pt idx="1">
                  <c:v>41.715976331360949</c:v>
                </c:pt>
                <c:pt idx="2">
                  <c:v>22.189349112426036</c:v>
                </c:pt>
                <c:pt idx="3">
                  <c:v>36.094674556213022</c:v>
                </c:pt>
                <c:pt idx="4">
                  <c:v>11.538461538461538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41830784"/>
        <c:axId val="449836160"/>
      </c:barChart>
      <c:catAx>
        <c:axId val="44183078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49836160"/>
        <c:crosses val="autoZero"/>
        <c:auto val="1"/>
        <c:lblAlgn val="ctr"/>
        <c:lblOffset val="100"/>
        <c:noMultiLvlLbl val="0"/>
      </c:catAx>
      <c:valAx>
        <c:axId val="449836160"/>
        <c:scaling>
          <c:orientation val="minMax"/>
          <c:max val="5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4183078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6995088887507157"/>
          <c:y val="4.3577345499152188E-2"/>
          <c:w val="0.22333484578431834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4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자국의 인터넷 사이트/앱</c:v>
                </c:pt>
                <c:pt idx="1">
                  <c:v>주변인(가족, 친구, 동료 등)</c:v>
                </c:pt>
                <c:pt idx="2">
                  <c:v>여행사(방문,전화)</c:v>
                </c:pt>
                <c:pt idx="3">
                  <c:v>관광 안내 서적</c:v>
                </c:pt>
                <c:pt idx="4">
                  <c:v>한국의 인터넷 사이트/앱</c:v>
                </c:pt>
              </c:strCache>
            </c:strRef>
          </c:cat>
          <c:val>
            <c:numRef>
              <c:f>Sheet1!$B$2:$B$6</c:f>
              <c:numCache>
                <c:formatCode>###0.0</c:formatCode>
                <c:ptCount val="5"/>
                <c:pt idx="0">
                  <c:v>49</c:v>
                </c:pt>
                <c:pt idx="1">
                  <c:v>37.363636363636367</c:v>
                </c:pt>
                <c:pt idx="2">
                  <c:v>28.545454545454547</c:v>
                </c:pt>
                <c:pt idx="3">
                  <c:v>14.545454545454545</c:v>
                </c:pt>
                <c:pt idx="4">
                  <c:v>9.1818181818181817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중국인</c:v>
                </c:pt>
              </c:strCache>
            </c:strRef>
          </c:tx>
          <c:spPr>
            <a:solidFill>
              <a:srgbClr val="EC7A64"/>
            </a:solidFill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9355263641471915E-3"/>
                  <c:y val="5.0085353265298532E-3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1.0763472327988886E-16"/>
                  <c:y val="4.0052841820526534E-2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자국의 인터넷 사이트/앱</c:v>
                </c:pt>
                <c:pt idx="1">
                  <c:v>주변인(가족, 친구, 동료 등)</c:v>
                </c:pt>
                <c:pt idx="2">
                  <c:v>여행사(방문,전화)</c:v>
                </c:pt>
                <c:pt idx="3">
                  <c:v>관광 안내 서적</c:v>
                </c:pt>
                <c:pt idx="4">
                  <c:v>한국의 인터넷 사이트/앱</c:v>
                </c:pt>
              </c:strCache>
            </c:strRef>
          </c:cat>
          <c:val>
            <c:numRef>
              <c:f>Sheet1!$C$2:$C$6</c:f>
              <c:numCache>
                <c:formatCode>###0.0</c:formatCode>
                <c:ptCount val="5"/>
                <c:pt idx="0">
                  <c:v>26.923076923076923</c:v>
                </c:pt>
                <c:pt idx="1">
                  <c:v>42.603550295857993</c:v>
                </c:pt>
                <c:pt idx="2">
                  <c:v>35.207100591715978</c:v>
                </c:pt>
                <c:pt idx="3">
                  <c:v>14.497041420118343</c:v>
                </c:pt>
                <c:pt idx="4">
                  <c:v>5.9171597633136095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52171648"/>
        <c:axId val="452173184"/>
      </c:barChart>
      <c:catAx>
        <c:axId val="4521716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52173184"/>
        <c:crosses val="autoZero"/>
        <c:auto val="1"/>
        <c:lblAlgn val="ctr"/>
        <c:lblOffset val="100"/>
        <c:noMultiLvlLbl val="0"/>
      </c:catAx>
      <c:valAx>
        <c:axId val="452173184"/>
        <c:scaling>
          <c:orientation val="minMax"/>
          <c:max val="5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521716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6995088887507157"/>
          <c:y val="4.3577345499152188E-2"/>
          <c:w val="0.22333484578431834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4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Sheet1!$A$2:$A$12</c:f>
              <c:strCache>
                <c:ptCount val="11"/>
                <c:pt idx="0">
                  <c:v>자연/명승/경관 감상</c:v>
                </c:pt>
                <c:pt idx="1">
                  <c:v>맛집 체험</c:v>
                </c:pt>
                <c:pt idx="2">
                  <c:v>전문 쇼핑몰(백화점, 대형마트, 아울렛)</c:v>
                </c:pt>
                <c:pt idx="3">
                  <c:v>체험 관광지 방문</c:v>
                </c:pt>
                <c:pt idx="4">
                  <c:v>도보체험(걷기)</c:v>
                </c:pt>
                <c:pt idx="5">
                  <c:v>거리(로드샵)/소규모 상점</c:v>
                </c:pt>
                <c:pt idx="6">
                  <c:v>카페 방문</c:v>
                </c:pt>
                <c:pt idx="7">
                  <c:v>바베큐</c:v>
                </c:pt>
                <c:pt idx="8">
                  <c:v>문화시설 관람</c:v>
                </c:pt>
                <c:pt idx="9">
                  <c:v>휴양/휴식</c:v>
                </c:pt>
                <c:pt idx="10">
                  <c:v>전통시장</c:v>
                </c:pt>
              </c:strCache>
            </c:strRef>
          </c:cat>
          <c:val>
            <c:numRef>
              <c:f>Sheet1!$B$2:$B$12</c:f>
              <c:numCache>
                <c:formatCode>###0.0</c:formatCode>
                <c:ptCount val="11"/>
                <c:pt idx="0">
                  <c:v>56.909090909090907</c:v>
                </c:pt>
                <c:pt idx="1">
                  <c:v>52.909090909090907</c:v>
                </c:pt>
                <c:pt idx="2">
                  <c:v>51.181818181818187</c:v>
                </c:pt>
                <c:pt idx="3">
                  <c:v>44.363636363636367</c:v>
                </c:pt>
                <c:pt idx="4">
                  <c:v>43.727272727272727</c:v>
                </c:pt>
                <c:pt idx="5">
                  <c:v>41.818181818181813</c:v>
                </c:pt>
                <c:pt idx="6">
                  <c:v>40.63636363636364</c:v>
                </c:pt>
                <c:pt idx="7">
                  <c:v>31.90909090909091</c:v>
                </c:pt>
                <c:pt idx="8">
                  <c:v>30.272727272727273</c:v>
                </c:pt>
                <c:pt idx="9">
                  <c:v>25.90909090909091</c:v>
                </c:pt>
                <c:pt idx="10">
                  <c:v>25.181818181818183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중국인</c:v>
                </c:pt>
              </c:strCache>
            </c:strRef>
          </c:tx>
          <c:spPr>
            <a:solidFill>
              <a:srgbClr val="EC7A64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4.473940804579623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5.200229896232157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1.458834951434006E-3"/>
                  <c:y val="0.16542692359381567"/>
                </c:manualLayout>
              </c:layout>
              <c:spPr/>
              <c:txPr>
                <a:bodyPr anchorCtr="0"/>
                <a:lstStyle/>
                <a:p>
                  <a:pPr algn="ctr">
                    <a:lnSpc>
                      <a:spcPct val="100000"/>
                    </a:lnSpc>
                    <a:defRPr lang="en-US" altLang="ko-KR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"/>
                  <c:y val="4.473940804579620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0697999392980827E-16"/>
                  <c:y val="3.747651712927091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9"/>
              <c:layout>
                <c:manualLayout>
                  <c:x val="-1.4588349514338991E-3"/>
                  <c:y val="0.1477254855986023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0"/>
              <c:layout>
                <c:manualLayout>
                  <c:x val="-2.1395998785961655E-16"/>
                  <c:y val="3.74765171292708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Sheet1!$A$2:$A$12</c:f>
              <c:strCache>
                <c:ptCount val="11"/>
                <c:pt idx="0">
                  <c:v>자연/명승/경관 감상</c:v>
                </c:pt>
                <c:pt idx="1">
                  <c:v>맛집 체험</c:v>
                </c:pt>
                <c:pt idx="2">
                  <c:v>전문 쇼핑몰(백화점, 대형마트, 아울렛)</c:v>
                </c:pt>
                <c:pt idx="3">
                  <c:v>체험 관광지 방문</c:v>
                </c:pt>
                <c:pt idx="4">
                  <c:v>도보체험(걷기)</c:v>
                </c:pt>
                <c:pt idx="5">
                  <c:v>거리(로드샵)/소규모 상점</c:v>
                </c:pt>
                <c:pt idx="6">
                  <c:v>카페 방문</c:v>
                </c:pt>
                <c:pt idx="7">
                  <c:v>바베큐</c:v>
                </c:pt>
                <c:pt idx="8">
                  <c:v>문화시설 관람</c:v>
                </c:pt>
                <c:pt idx="9">
                  <c:v>휴양/휴식</c:v>
                </c:pt>
                <c:pt idx="10">
                  <c:v>전통시장</c:v>
                </c:pt>
              </c:strCache>
            </c:strRef>
          </c:cat>
          <c:val>
            <c:numRef>
              <c:f>Sheet1!$C$2:$C$12</c:f>
              <c:numCache>
                <c:formatCode>###0.0</c:formatCode>
                <c:ptCount val="11"/>
                <c:pt idx="0">
                  <c:v>73.372781065088759</c:v>
                </c:pt>
                <c:pt idx="1">
                  <c:v>51.479289940828401</c:v>
                </c:pt>
                <c:pt idx="2">
                  <c:v>58.57988165680473</c:v>
                </c:pt>
                <c:pt idx="3">
                  <c:v>49.704142011834321</c:v>
                </c:pt>
                <c:pt idx="4">
                  <c:v>39.940828402366861</c:v>
                </c:pt>
                <c:pt idx="5">
                  <c:v>47.041420118343197</c:v>
                </c:pt>
                <c:pt idx="6">
                  <c:v>55.621301775147927</c:v>
                </c:pt>
                <c:pt idx="7">
                  <c:v>44.082840236686387</c:v>
                </c:pt>
                <c:pt idx="8">
                  <c:v>23.668639053254438</c:v>
                </c:pt>
                <c:pt idx="9">
                  <c:v>13.313609467455622</c:v>
                </c:pt>
                <c:pt idx="10">
                  <c:v>32.248520710059168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300118016"/>
        <c:axId val="300119552"/>
      </c:barChart>
      <c:catAx>
        <c:axId val="3001180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300119552"/>
        <c:crosses val="autoZero"/>
        <c:auto val="1"/>
        <c:lblAlgn val="ctr"/>
        <c:lblOffset val="100"/>
        <c:noMultiLvlLbl val="0"/>
      </c:catAx>
      <c:valAx>
        <c:axId val="300119552"/>
        <c:scaling>
          <c:orientation val="minMax"/>
          <c:max val="10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3001180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7140975262179645"/>
          <c:y val="0"/>
          <c:w val="0.22333484578431834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4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2557986214957524"/>
          <c:y val="3.7600081845147536E-2"/>
          <c:w val="0.62645096448255266"/>
          <c:h val="0.8184616730819270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개별</c:v>
                </c:pt>
              </c:strCache>
            </c:strRef>
          </c:tx>
          <c:spPr>
            <a:solidFill>
              <a:srgbClr val="76B63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1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일본</c:v>
                </c:pt>
              </c:strCache>
            </c:strRef>
          </c:cat>
          <c:val>
            <c:numRef>
              <c:f>Sheet1!$B$2:$B$3</c:f>
              <c:numCache>
                <c:formatCode>###0.0</c:formatCode>
                <c:ptCount val="2"/>
                <c:pt idx="0">
                  <c:v>56.9</c:v>
                </c:pt>
                <c:pt idx="1">
                  <c:v>85.416666666666657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단체/
패키지</c:v>
                </c:pt>
              </c:strCache>
            </c:strRef>
          </c:tx>
          <c:spPr>
            <a:solidFill>
              <a:srgbClr val="ABDB77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Pt>
            <c:idx val="1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일본</c:v>
                </c:pt>
              </c:strCache>
            </c:strRef>
          </c:cat>
          <c:val>
            <c:numRef>
              <c:f>Sheet1!$C$2:$C$3</c:f>
              <c:numCache>
                <c:formatCode>###0.0</c:formatCode>
                <c:ptCount val="2"/>
                <c:pt idx="0">
                  <c:v>43.1</c:v>
                </c:pt>
                <c:pt idx="1">
                  <c:v>14.583333333333334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455952640"/>
        <c:axId val="455983104"/>
      </c:barChart>
      <c:catAx>
        <c:axId val="455952640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455983104"/>
        <c:crosses val="autoZero"/>
        <c:auto val="1"/>
        <c:lblAlgn val="ctr"/>
        <c:lblOffset val="100"/>
        <c:noMultiLvlLbl val="0"/>
      </c:catAx>
      <c:valAx>
        <c:axId val="455983104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455952640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2.616500365520294E-2"/>
          <c:y val="6.8376463558634355E-4"/>
          <c:w val="0.32558146546331068"/>
          <c:h val="0.87956050561238286"/>
        </c:manualLayout>
      </c:layout>
      <c:overlay val="0"/>
      <c:txPr>
        <a:bodyPr/>
        <a:lstStyle/>
        <a:p>
          <a:pPr>
            <a:defRPr sz="1000"/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ko-KR"/>
    </a:p>
  </c:txPr>
  <c:externalData r:id="rId1">
    <c:autoUpdate val="0"/>
  </c:externalData>
</c:chartSpace>
</file>

<file path=ppt/charts/chart4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2557986214957524"/>
          <c:y val="3.7600081845147536E-2"/>
          <c:w val="0.62645096448255266"/>
          <c:h val="0.8184616730819270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청년층</c:v>
                </c:pt>
              </c:strCache>
            </c:strRef>
          </c:tx>
          <c:spPr>
            <a:solidFill>
              <a:srgbClr val="76B63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일본</c:v>
                </c:pt>
              </c:strCache>
            </c:strRef>
          </c:cat>
          <c:val>
            <c:numRef>
              <c:f>Sheet1!$B$2:$B$3</c:f>
              <c:numCache>
                <c:formatCode>###0.0</c:formatCode>
                <c:ptCount val="2"/>
                <c:pt idx="0">
                  <c:v>28.636363636363637</c:v>
                </c:pt>
                <c:pt idx="1">
                  <c:v>29.166666666666668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중년층</c:v>
                </c:pt>
              </c:strCache>
            </c:strRef>
          </c:tx>
          <c:spPr>
            <a:solidFill>
              <a:srgbClr val="ABDB77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일본</c:v>
                </c:pt>
              </c:strCache>
            </c:strRef>
          </c:cat>
          <c:val>
            <c:numRef>
              <c:f>Sheet1!$C$2:$C$3</c:f>
              <c:numCache>
                <c:formatCode>###0.0</c:formatCode>
                <c:ptCount val="2"/>
                <c:pt idx="0">
                  <c:v>53.54545454545454</c:v>
                </c:pt>
                <c:pt idx="1">
                  <c:v>45.833333333333329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장년층</c:v>
                </c:pt>
              </c:strCache>
            </c:strRef>
          </c:tx>
          <c:spPr>
            <a:solidFill>
              <a:srgbClr val="EEF8E4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일본</c:v>
                </c:pt>
              </c:strCache>
            </c:strRef>
          </c:cat>
          <c:val>
            <c:numRef>
              <c:f>Sheet1!$D$2:$D$3</c:f>
              <c:numCache>
                <c:formatCode>###0.0</c:formatCode>
                <c:ptCount val="2"/>
                <c:pt idx="0">
                  <c:v>17.81818181818182</c:v>
                </c:pt>
                <c:pt idx="1">
                  <c:v>25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456076288"/>
        <c:axId val="456082176"/>
      </c:barChart>
      <c:catAx>
        <c:axId val="456076288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456082176"/>
        <c:crosses val="autoZero"/>
        <c:auto val="1"/>
        <c:lblAlgn val="ctr"/>
        <c:lblOffset val="100"/>
        <c:noMultiLvlLbl val="0"/>
      </c:catAx>
      <c:valAx>
        <c:axId val="456082176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456076288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3.8289513949292024E-2"/>
          <c:y val="9.5723047758603533E-2"/>
          <c:w val="0.32086612689506716"/>
          <c:h val="0.7690302634761208"/>
        </c:manualLayout>
      </c:layout>
      <c:overlay val="1"/>
      <c:txPr>
        <a:bodyPr/>
        <a:lstStyle/>
        <a:p>
          <a:pPr>
            <a:defRPr sz="1050"/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ko-KR"/>
    </a:p>
  </c:txPr>
  <c:externalData r:id="rId1">
    <c:autoUpdate val="0"/>
  </c:externalData>
</c:chartSpace>
</file>

<file path=ppt/charts/chart4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2557986214957524"/>
          <c:y val="3.7600081845147536E-2"/>
          <c:w val="0.62645096448255266"/>
          <c:h val="0.8184616730819270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당일 여행</c:v>
                </c:pt>
              </c:strCache>
            </c:strRef>
          </c:tx>
          <c:spPr>
            <a:solidFill>
              <a:srgbClr val="76B630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1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일본</c:v>
                </c:pt>
              </c:strCache>
            </c:strRef>
          </c:cat>
          <c:val>
            <c:numRef>
              <c:f>Sheet1!$B$2:$B$3</c:f>
              <c:numCache>
                <c:formatCode>###0.0</c:formatCode>
                <c:ptCount val="2"/>
                <c:pt idx="0">
                  <c:v>38.9</c:v>
                </c:pt>
                <c:pt idx="1">
                  <c:v>31.25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숙박 여행</c:v>
                </c:pt>
              </c:strCache>
            </c:strRef>
          </c:tx>
          <c:spPr>
            <a:solidFill>
              <a:srgbClr val="ABDB77"/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Pt>
            <c:idx val="1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일본</c:v>
                </c:pt>
              </c:strCache>
            </c:strRef>
          </c:cat>
          <c:val>
            <c:numRef>
              <c:f>Sheet1!$C$2:$C$3</c:f>
              <c:numCache>
                <c:formatCode>###0.0</c:formatCode>
                <c:ptCount val="2"/>
                <c:pt idx="0">
                  <c:v>61.1</c:v>
                </c:pt>
                <c:pt idx="1">
                  <c:v>68.75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456105344"/>
        <c:axId val="456111232"/>
      </c:barChart>
      <c:catAx>
        <c:axId val="45610534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1100"/>
            </a:pPr>
            <a:endParaRPr lang="ko-KR"/>
          </a:p>
        </c:txPr>
        <c:crossAx val="456111232"/>
        <c:crosses val="autoZero"/>
        <c:auto val="1"/>
        <c:lblAlgn val="ctr"/>
        <c:lblOffset val="100"/>
        <c:noMultiLvlLbl val="0"/>
      </c:catAx>
      <c:valAx>
        <c:axId val="456111232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456105344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2.616500365520294E-2"/>
          <c:y val="6.8376463558634355E-4"/>
          <c:w val="0.25480223124089357"/>
          <c:h val="0.85747819777780943"/>
        </c:manualLayout>
      </c:layout>
      <c:overlay val="0"/>
      <c:txPr>
        <a:bodyPr/>
        <a:lstStyle/>
        <a:p>
          <a:pPr>
            <a:defRPr sz="1000"/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ko-KR"/>
    </a:p>
  </c:txPr>
  <c:externalData r:id="rId1">
    <c:autoUpdate val="0"/>
  </c:externalData>
</c:chartSpace>
</file>

<file path=ppt/charts/chart4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F5A-4102-ACE1-53106B8248DB}"/>
              </c:ext>
            </c:extLst>
          </c:dPt>
          <c:dPt>
            <c:idx val="1"/>
            <c:bubble3D val="0"/>
            <c:spPr>
              <a:solidFill>
                <a:srgbClr val="92D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F5A-4102-ACE1-53106B8248DB}"/>
              </c:ext>
            </c:extLst>
          </c:dPt>
          <c:dPt>
            <c:idx val="2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3"/>
            <c:bubble3D val="0"/>
            <c:spPr>
              <a:solidFill>
                <a:schemeClr val="bg1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2.5981762848288601E-2"/>
                  <c:y val="5.104638387952512E-2"/>
                </c:manualLayout>
              </c:layout>
              <c:spPr/>
              <c:txPr>
                <a:bodyPr/>
                <a:lstStyle/>
                <a:p>
                  <a:pPr algn="ctr" rtl="0">
                    <a:defRPr lang="ko-KR" altLang="en-US" sz="900" b="0" i="0" u="none" strike="noStrike" kern="1200" baseline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Rix모던고딕 EB"/>
                      <a:ea typeface="Rix모던고딕 EB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3.6374467987604041E-2"/>
                  <c:y val="3.4030922586350119E-2"/>
                </c:manualLayout>
              </c:layout>
              <c:spPr/>
              <c:txPr>
                <a:bodyPr/>
                <a:lstStyle/>
                <a:p>
                  <a:pPr algn="ctr" rtl="0">
                    <a:defRPr lang="ko-KR" altLang="en-US" sz="1200" b="0" i="0" u="none" strike="noStrike" kern="1200" baseline="0">
                      <a:solidFill>
                        <a:schemeClr val="bg1"/>
                      </a:solidFill>
                      <a:latin typeface="Rix모던고딕 EB"/>
                      <a:ea typeface="Rix모던고딕 EB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spPr/>
              <c:txPr>
                <a:bodyPr/>
                <a:lstStyle/>
                <a:p>
                  <a:pPr>
                    <a:defRPr lang="ko-KR" altLang="en-US" sz="900" kern="1200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latin typeface="Rix모던고딕 EB"/>
                      <a:ea typeface="Rix모던고딕 EB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</c:dLbl>
            <c:dLbl>
              <c:idx val="3"/>
              <c:spPr/>
              <c:txPr>
                <a:bodyPr/>
                <a:lstStyle/>
                <a:p>
                  <a:pPr>
                    <a:defRPr lang="ko-KR" altLang="en-US" sz="900" kern="1200">
                      <a:solidFill>
                        <a:prstClr val="white"/>
                      </a:solidFill>
                      <a:latin typeface="Rix모던고딕 EB"/>
                      <a:ea typeface="Rix모던고딕 EB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ko-KR" altLang="en-US" sz="1050" kern="1200">
                    <a:solidFill>
                      <a:prstClr val="white"/>
                    </a:solidFill>
                    <a:latin typeface="Rix모던고딕 EB"/>
                    <a:ea typeface="Rix모던고딕 EB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중국</c:v>
                </c:pt>
                <c:pt idx="1">
                  <c:v>일본</c:v>
                </c:pt>
                <c:pt idx="2">
                  <c:v>동남
아시아</c:v>
                </c:pt>
                <c:pt idx="3">
                  <c:v>그 외 지역</c:v>
                </c:pt>
              </c:strCache>
            </c:strRef>
          </c:cat>
          <c:val>
            <c:numRef>
              <c:f>Sheet1!$B$2:$B$5</c:f>
              <c:numCache>
                <c:formatCode>###0.0</c:formatCode>
                <c:ptCount val="4"/>
                <c:pt idx="0">
                  <c:v>30.727272727272727</c:v>
                </c:pt>
                <c:pt idx="1">
                  <c:v>17.454545454545457</c:v>
                </c:pt>
                <c:pt idx="2">
                  <c:v>25.6</c:v>
                </c:pt>
                <c:pt idx="3">
                  <c:v>26.2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F5A-4102-ACE1-53106B8248DB}"/>
            </c:ext>
          </c:extLst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4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3"/>
              <c:layout>
                <c:manualLayout>
                  <c:x val="0"/>
                  <c:y val="4.35773454991521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"/>
                  <c:y val="7.262890916525364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6371678449526925E-16"/>
                  <c:y val="7.989180008177894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여행지 지명도</c:v>
                </c:pt>
                <c:pt idx="1">
                  <c:v>풍부한 볼/즐길거리</c:v>
                </c:pt>
                <c:pt idx="2">
                  <c:v>접근성(이동거리 짧음)</c:v>
                </c:pt>
                <c:pt idx="3">
                  <c:v>쇼핑</c:v>
                </c:pt>
                <c:pt idx="4">
                  <c:v>경험자 추천</c:v>
                </c:pt>
                <c:pt idx="5">
                  <c:v>적당한 여행경비</c:v>
                </c:pt>
                <c:pt idx="6">
                  <c:v>음식</c:v>
                </c:pt>
              </c:strCache>
            </c:strRef>
          </c:cat>
          <c:val>
            <c:numRef>
              <c:f>Sheet1!$B$2:$B$8</c:f>
              <c:numCache>
                <c:formatCode>###0.0</c:formatCode>
                <c:ptCount val="7"/>
                <c:pt idx="0">
                  <c:v>30.09090909090909</c:v>
                </c:pt>
                <c:pt idx="1">
                  <c:v>21.636363636363637</c:v>
                </c:pt>
                <c:pt idx="2">
                  <c:v>20.636363636363637</c:v>
                </c:pt>
                <c:pt idx="3">
                  <c:v>19.545454545454547</c:v>
                </c:pt>
                <c:pt idx="4">
                  <c:v>16.90909090909091</c:v>
                </c:pt>
                <c:pt idx="5">
                  <c:v>15.363636363636363</c:v>
                </c:pt>
                <c:pt idx="6">
                  <c:v>14.454545454545453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일본인</c:v>
                </c:pt>
              </c:strCache>
            </c:strRef>
          </c:tx>
          <c:spPr>
            <a:solidFill>
              <a:srgbClr val="76B630"/>
            </a:solidFill>
          </c:spPr>
          <c:invertIfNegative val="0"/>
          <c:dLbls>
            <c:dLbl>
              <c:idx val="0"/>
              <c:layout>
                <c:manualLayout>
                  <c:x val="-8.9301095872109573E-3"/>
                  <c:y val="0.14845349033377844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4.4651718659750829E-3"/>
                  <c:y val="2.681046841257864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en-US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3.310895194104712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en-US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8.9301095872109573E-3"/>
                  <c:y val="4.1322989909156678E-2"/>
                </c:manualLayout>
              </c:layout>
              <c:spPr/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en-US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4.4650547936054786E-3"/>
                  <c:y val="0.14899620556840706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6371678449526925E-16"/>
                  <c:y val="3.7476517129270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3.7476517129270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여행지 지명도</c:v>
                </c:pt>
                <c:pt idx="1">
                  <c:v>풍부한 볼/즐길거리</c:v>
                </c:pt>
                <c:pt idx="2">
                  <c:v>접근성(이동거리 짧음)</c:v>
                </c:pt>
                <c:pt idx="3">
                  <c:v>쇼핑</c:v>
                </c:pt>
                <c:pt idx="4">
                  <c:v>경험자 추천</c:v>
                </c:pt>
                <c:pt idx="5">
                  <c:v>적당한 여행경비</c:v>
                </c:pt>
                <c:pt idx="6">
                  <c:v>음식</c:v>
                </c:pt>
              </c:strCache>
            </c:strRef>
          </c:cat>
          <c:val>
            <c:numRef>
              <c:f>Sheet1!$C$2:$C$8</c:f>
              <c:numCache>
                <c:formatCode>###0.0</c:formatCode>
                <c:ptCount val="7"/>
                <c:pt idx="0">
                  <c:v>25</c:v>
                </c:pt>
                <c:pt idx="1">
                  <c:v>34.375</c:v>
                </c:pt>
                <c:pt idx="2">
                  <c:v>31.25</c:v>
                </c:pt>
                <c:pt idx="3">
                  <c:v>3.6458333333333335</c:v>
                </c:pt>
                <c:pt idx="4">
                  <c:v>12.5</c:v>
                </c:pt>
                <c:pt idx="5">
                  <c:v>20.3125</c:v>
                </c:pt>
                <c:pt idx="6">
                  <c:v>10.416666666666668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55031424"/>
        <c:axId val="455045504"/>
      </c:barChart>
      <c:catAx>
        <c:axId val="4550314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55045504"/>
        <c:crosses val="autoZero"/>
        <c:auto val="1"/>
        <c:lblAlgn val="ctr"/>
        <c:lblOffset val="100"/>
        <c:noMultiLvlLbl val="0"/>
      </c:catAx>
      <c:valAx>
        <c:axId val="455045504"/>
        <c:scaling>
          <c:orientation val="minMax"/>
          <c:max val="7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550314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62706918849013904"/>
          <c:y val="0"/>
          <c:w val="0.37293086899810501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4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2"/>
              <c:layout>
                <c:manualLayout>
                  <c:x val="0"/>
                  <c:y val="4.35773454991521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5.810312733220291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"/>
                  <c:y val="2.905156366610145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6371678449526925E-16"/>
                  <c:y val="5.810312733220298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음식, 맛집</c:v>
                </c:pt>
                <c:pt idx="1">
                  <c:v>여행코스(주변 관광지 정보)</c:v>
                </c:pt>
                <c:pt idx="2">
                  <c:v>쇼핑</c:v>
                </c:pt>
                <c:pt idx="3">
                  <c:v>방문지 정보(개장시간, 입장료, 휴무일 등)</c:v>
                </c:pt>
                <c:pt idx="4">
                  <c:v>방문자 후기</c:v>
                </c:pt>
                <c:pt idx="5">
                  <c:v>교통 상황 및 이동시간</c:v>
                </c:pt>
                <c:pt idx="6">
                  <c:v>여행경비</c:v>
                </c:pt>
              </c:strCache>
            </c:strRef>
          </c:cat>
          <c:val>
            <c:numRef>
              <c:f>Sheet1!$B$2:$B$8</c:f>
              <c:numCache>
                <c:formatCode>###0.0</c:formatCode>
                <c:ptCount val="7"/>
                <c:pt idx="0">
                  <c:v>40.81818181818182</c:v>
                </c:pt>
                <c:pt idx="1">
                  <c:v>30.454545454545457</c:v>
                </c:pt>
                <c:pt idx="2">
                  <c:v>29.909090909090907</c:v>
                </c:pt>
                <c:pt idx="3">
                  <c:v>26.181818181818183</c:v>
                </c:pt>
                <c:pt idx="4">
                  <c:v>19.90909090909091</c:v>
                </c:pt>
                <c:pt idx="5">
                  <c:v>12.818181818181817</c:v>
                </c:pt>
                <c:pt idx="6">
                  <c:v>11.181818181818182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일본인</c:v>
                </c:pt>
              </c:strCache>
            </c:strRef>
          </c:tx>
          <c:spPr>
            <a:solidFill>
              <a:srgbClr val="76B630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3.7476517129270873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874248678185086E-3"/>
                  <c:y val="0.1101054262945245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5.0085353265298532E-3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3.7383872378997092E-3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"/>
                  <c:y val="1.3482098689534289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3.74765171292708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ctr" rtl="0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rgbClr val="EC7A64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음식, 맛집</c:v>
                </c:pt>
                <c:pt idx="1">
                  <c:v>여행코스(주변 관광지 정보)</c:v>
                </c:pt>
                <c:pt idx="2">
                  <c:v>쇼핑</c:v>
                </c:pt>
                <c:pt idx="3">
                  <c:v>방문지 정보(개장시간, 입장료, 휴무일 등)</c:v>
                </c:pt>
                <c:pt idx="4">
                  <c:v>방문자 후기</c:v>
                </c:pt>
                <c:pt idx="5">
                  <c:v>교통 상황 및 이동시간</c:v>
                </c:pt>
                <c:pt idx="6">
                  <c:v>여행경비</c:v>
                </c:pt>
              </c:strCache>
            </c:strRef>
          </c:cat>
          <c:val>
            <c:numRef>
              <c:f>Sheet1!$C$2:$C$8</c:f>
              <c:numCache>
                <c:formatCode>###0.0</c:formatCode>
                <c:ptCount val="7"/>
                <c:pt idx="0">
                  <c:v>51.5625</c:v>
                </c:pt>
                <c:pt idx="1">
                  <c:v>29.166666666666668</c:v>
                </c:pt>
                <c:pt idx="2">
                  <c:v>8.3333333333333321</c:v>
                </c:pt>
                <c:pt idx="3">
                  <c:v>33.333333333333329</c:v>
                </c:pt>
                <c:pt idx="4">
                  <c:v>22.395833333333336</c:v>
                </c:pt>
                <c:pt idx="5">
                  <c:v>16.666666666666664</c:v>
                </c:pt>
                <c:pt idx="6">
                  <c:v>1.5625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54929024"/>
        <c:axId val="454943104"/>
      </c:barChart>
      <c:catAx>
        <c:axId val="45492902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54943104"/>
        <c:crosses val="autoZero"/>
        <c:auto val="1"/>
        <c:lblAlgn val="ctr"/>
        <c:lblOffset val="100"/>
        <c:noMultiLvlLbl val="0"/>
      </c:catAx>
      <c:valAx>
        <c:axId val="454943104"/>
        <c:scaling>
          <c:orientation val="minMax"/>
          <c:max val="7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5492902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6270691065920081"/>
          <c:y val="0"/>
          <c:w val="0.37293086899810501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5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인터넷 
검색/추천</c:v>
                </c:pt>
                <c:pt idx="1">
                  <c:v>가족/지인
추천</c:v>
                </c:pt>
                <c:pt idx="2">
                  <c:v>TV, 영화 등
방송매체</c:v>
                </c:pt>
                <c:pt idx="3">
                  <c:v>여행사 
추천</c:v>
                </c:pt>
                <c:pt idx="4">
                  <c:v>가이드 북, 
잡지 등</c:v>
                </c:pt>
              </c:strCache>
            </c:strRef>
          </c:cat>
          <c:val>
            <c:numRef>
              <c:f>Sheet1!$B$2:$B$6</c:f>
              <c:numCache>
                <c:formatCode>###0.0</c:formatCode>
                <c:ptCount val="5"/>
                <c:pt idx="0">
                  <c:v>44.272727272727273</c:v>
                </c:pt>
                <c:pt idx="1">
                  <c:v>35.545454545454547</c:v>
                </c:pt>
                <c:pt idx="2">
                  <c:v>28.272727272727273</c:v>
                </c:pt>
                <c:pt idx="3">
                  <c:v>27.636363636363637</c:v>
                </c:pt>
                <c:pt idx="4">
                  <c:v>14.272727272727273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일본인</c:v>
                </c:pt>
              </c:strCache>
            </c:strRef>
          </c:tx>
          <c:spPr>
            <a:solidFill>
              <a:srgbClr val="76B630"/>
            </a:solidFill>
          </c:spPr>
          <c:invertIfNegative val="0"/>
          <c:dLbls>
            <c:dLbl>
              <c:idx val="0"/>
              <c:layout>
                <c:manualLayout>
                  <c:x val="-1.3454340409986107E-17"/>
                  <c:y val="9.5046651206812261E-3"/>
                </c:manualLayout>
              </c:layout>
              <c:spPr/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ea"/>
                      <a:ea typeface="+mj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3.747651712927088E-2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ea"/>
                      <a:ea typeface="+mj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2.9355263641471915E-3"/>
                  <c:y val="0.13643197616399264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2.9357575079553919E-3"/>
                  <c:y val="0.16542692359381567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인터넷 
검색/추천</c:v>
                </c:pt>
                <c:pt idx="1">
                  <c:v>가족/지인
추천</c:v>
                </c:pt>
                <c:pt idx="2">
                  <c:v>TV, 영화 등
방송매체</c:v>
                </c:pt>
                <c:pt idx="3">
                  <c:v>여행사 
추천</c:v>
                </c:pt>
                <c:pt idx="4">
                  <c:v>가이드 북, 
잡지 등</c:v>
                </c:pt>
              </c:strCache>
            </c:strRef>
          </c:cat>
          <c:val>
            <c:numRef>
              <c:f>Sheet1!$C$2:$C$6</c:f>
              <c:numCache>
                <c:formatCode>###0.0</c:formatCode>
                <c:ptCount val="5"/>
                <c:pt idx="0">
                  <c:v>64.583333333333343</c:v>
                </c:pt>
                <c:pt idx="1">
                  <c:v>46.875</c:v>
                </c:pt>
                <c:pt idx="2">
                  <c:v>18.75</c:v>
                </c:pt>
                <c:pt idx="3">
                  <c:v>7.8125</c:v>
                </c:pt>
                <c:pt idx="4">
                  <c:v>14.0625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56910720"/>
        <c:axId val="456912256"/>
      </c:barChart>
      <c:catAx>
        <c:axId val="45691072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56912256"/>
        <c:crosses val="autoZero"/>
        <c:auto val="1"/>
        <c:lblAlgn val="ctr"/>
        <c:lblOffset val="100"/>
        <c:noMultiLvlLbl val="0"/>
      </c:catAx>
      <c:valAx>
        <c:axId val="456912256"/>
        <c:scaling>
          <c:orientation val="minMax"/>
          <c:max val="8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5691072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6995088887507157"/>
          <c:y val="4.3577345499152188E-2"/>
          <c:w val="0.22333484578431834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5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자국의 인터넷 사이트/앱</c:v>
                </c:pt>
                <c:pt idx="1">
                  <c:v>주변인(가족, 친구, 동료 등)</c:v>
                </c:pt>
                <c:pt idx="2">
                  <c:v>여행사(방문,전화)</c:v>
                </c:pt>
                <c:pt idx="3">
                  <c:v>관광 안내 서적</c:v>
                </c:pt>
                <c:pt idx="4">
                  <c:v>한국의 인터넷 사이트/앱</c:v>
                </c:pt>
              </c:strCache>
            </c:strRef>
          </c:cat>
          <c:val>
            <c:numRef>
              <c:f>Sheet1!$B$2:$B$6</c:f>
              <c:numCache>
                <c:formatCode>###0.0</c:formatCode>
                <c:ptCount val="5"/>
                <c:pt idx="0">
                  <c:v>49</c:v>
                </c:pt>
                <c:pt idx="1">
                  <c:v>37.363636363636367</c:v>
                </c:pt>
                <c:pt idx="2">
                  <c:v>28.545454545454547</c:v>
                </c:pt>
                <c:pt idx="3">
                  <c:v>14.545454545454545</c:v>
                </c:pt>
                <c:pt idx="4">
                  <c:v>9.1818181818181817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일본인</c:v>
                </c:pt>
              </c:strCache>
            </c:strRef>
          </c:tx>
          <c:spPr>
            <a:solidFill>
              <a:srgbClr val="76B630"/>
            </a:solidFill>
          </c:spPr>
          <c:invertIfNegative val="0"/>
          <c:dLbls>
            <c:dLbl>
              <c:idx val="0"/>
              <c:layout>
                <c:manualLayout>
                  <c:x val="-2.3114380820056624E-7"/>
                  <c:y val="2.1924780469114134E-2"/>
                </c:manualLayout>
              </c:layout>
              <c:spPr/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3.747651712927088E-2"/>
                </c:manualLayout>
              </c:layout>
              <c:spPr/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0.12432410793685288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-2.9355263641471915E-3"/>
                  <c:y val="0.15026578177586261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en-US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2.9352952203389911E-3"/>
                  <c:y val="-1.0787394595151019E-2"/>
                </c:manualLayout>
              </c:layout>
              <c:spPr/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en-US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black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자국의 인터넷 사이트/앱</c:v>
                </c:pt>
                <c:pt idx="1">
                  <c:v>주변인(가족, 친구, 동료 등)</c:v>
                </c:pt>
                <c:pt idx="2">
                  <c:v>여행사(방문,전화)</c:v>
                </c:pt>
                <c:pt idx="3">
                  <c:v>관광 안내 서적</c:v>
                </c:pt>
                <c:pt idx="4">
                  <c:v>한국의 인터넷 사이트/앱</c:v>
                </c:pt>
              </c:strCache>
            </c:strRef>
          </c:cat>
          <c:val>
            <c:numRef>
              <c:f>Sheet1!$C$2:$C$6</c:f>
              <c:numCache>
                <c:formatCode>###0.0</c:formatCode>
                <c:ptCount val="5"/>
                <c:pt idx="0">
                  <c:v>72.916666666666657</c:v>
                </c:pt>
                <c:pt idx="1">
                  <c:v>44.270833333333329</c:v>
                </c:pt>
                <c:pt idx="2">
                  <c:v>7.291666666666667</c:v>
                </c:pt>
                <c:pt idx="3">
                  <c:v>11.458333333333332</c:v>
                </c:pt>
                <c:pt idx="4">
                  <c:v>9.375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56839936"/>
        <c:axId val="456841472"/>
      </c:barChart>
      <c:catAx>
        <c:axId val="4568399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56841472"/>
        <c:crosses val="autoZero"/>
        <c:auto val="1"/>
        <c:lblAlgn val="ctr"/>
        <c:lblOffset val="100"/>
        <c:noMultiLvlLbl val="0"/>
      </c:catAx>
      <c:valAx>
        <c:axId val="456841472"/>
        <c:scaling>
          <c:orientation val="minMax"/>
          <c:max val="9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568399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6995088887507157"/>
          <c:y val="4.3577345499152188E-2"/>
          <c:w val="0.22333484578431834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5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Sheet1!$A$2:$A$13</c:f>
              <c:strCache>
                <c:ptCount val="12"/>
                <c:pt idx="0">
                  <c:v>자연/명승/경관 감상</c:v>
                </c:pt>
                <c:pt idx="1">
                  <c:v>맛집 체험</c:v>
                </c:pt>
                <c:pt idx="2">
                  <c:v>전문 쇼핑몰(백화점, 대형마트, 아울렛)</c:v>
                </c:pt>
                <c:pt idx="3">
                  <c:v>체험 관광지 방문</c:v>
                </c:pt>
                <c:pt idx="4">
                  <c:v>도보체험(걷기)</c:v>
                </c:pt>
                <c:pt idx="5">
                  <c:v>거리(로드샵)/소규모 상점</c:v>
                </c:pt>
                <c:pt idx="6">
                  <c:v>카페 방문</c:v>
                </c:pt>
                <c:pt idx="7">
                  <c:v>바베큐</c:v>
                </c:pt>
                <c:pt idx="8">
                  <c:v>문화시설 관람</c:v>
                </c:pt>
                <c:pt idx="9">
                  <c:v>휴양/휴식</c:v>
                </c:pt>
                <c:pt idx="10">
                  <c:v>전통시장</c:v>
                </c:pt>
                <c:pt idx="11">
                  <c:v>카지노</c:v>
                </c:pt>
              </c:strCache>
            </c:strRef>
          </c:cat>
          <c:val>
            <c:numRef>
              <c:f>Sheet1!$B$2:$B$13</c:f>
              <c:numCache>
                <c:formatCode>###0.0</c:formatCode>
                <c:ptCount val="12"/>
                <c:pt idx="0">
                  <c:v>56.909090909090907</c:v>
                </c:pt>
                <c:pt idx="1">
                  <c:v>52.909090909090907</c:v>
                </c:pt>
                <c:pt idx="2">
                  <c:v>51.181818181818187</c:v>
                </c:pt>
                <c:pt idx="3">
                  <c:v>44.363636363636367</c:v>
                </c:pt>
                <c:pt idx="4">
                  <c:v>43.727272727272727</c:v>
                </c:pt>
                <c:pt idx="5">
                  <c:v>41.818181818181813</c:v>
                </c:pt>
                <c:pt idx="6">
                  <c:v>40.63636363636364</c:v>
                </c:pt>
                <c:pt idx="7">
                  <c:v>31.90909090909091</c:v>
                </c:pt>
                <c:pt idx="8">
                  <c:v>30.272727272727273</c:v>
                </c:pt>
                <c:pt idx="9">
                  <c:v>25.90909090909091</c:v>
                </c:pt>
                <c:pt idx="10">
                  <c:v>25.181818181818183</c:v>
                </c:pt>
                <c:pt idx="11">
                  <c:v>7.5454545454545459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일본인</c:v>
                </c:pt>
              </c:strCache>
            </c:strRef>
          </c:tx>
          <c:spPr>
            <a:solidFill>
              <a:srgbClr val="76B630"/>
            </a:solidFill>
          </c:spPr>
          <c:invertIfNegative val="0"/>
          <c:dLbls>
            <c:dLbl>
              <c:idx val="0"/>
              <c:layout>
                <c:manualLayout>
                  <c:x val="-2.917669902868012E-3"/>
                  <c:y val="0.1464198808771514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458834951434006E-3"/>
                  <c:y val="0.1553972715549163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9177847717618524E-3"/>
                  <c:y val="0.16094566271020208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5.8353398057360241E-3"/>
                  <c:y val="0.1827343354597781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1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-5.8353398057360241E-3"/>
                  <c:y val="0.16542692359381567"/>
                </c:manualLayout>
              </c:layout>
              <c:spPr/>
              <c:txPr>
                <a:bodyPr anchorCtr="0"/>
                <a:lstStyle/>
                <a:p>
                  <a:pPr algn="ctr">
                    <a:lnSpc>
                      <a:spcPct val="100000"/>
                    </a:lnSpc>
                    <a:defRPr lang="en-US" altLang="ko-KR" sz="11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458834951434006E-3"/>
                  <c:y val="0.1650855105326215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1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layout>
                <c:manualLayout>
                  <c:x val="0"/>
                  <c:y val="0.1754714445432528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0697999392980827E-16"/>
                  <c:y val="3.747651712927091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11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8"/>
              <c:layout>
                <c:manualLayout>
                  <c:x val="1.0697999392980827E-16"/>
                  <c:y val="8.4249534631694219E-3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9"/>
              <c:layout>
                <c:manualLayout>
                  <c:x val="0"/>
                  <c:y val="1.568784437969478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2.1395998785961655E-16"/>
                  <c:y val="3.74765171292708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11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0"/>
                  <c:y val="1.568784437969478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Sheet1!$A$2:$A$13</c:f>
              <c:strCache>
                <c:ptCount val="12"/>
                <c:pt idx="0">
                  <c:v>자연/명승/경관 감상</c:v>
                </c:pt>
                <c:pt idx="1">
                  <c:v>맛집 체험</c:v>
                </c:pt>
                <c:pt idx="2">
                  <c:v>전문 쇼핑몰(백화점, 대형마트, 아울렛)</c:v>
                </c:pt>
                <c:pt idx="3">
                  <c:v>체험 관광지 방문</c:v>
                </c:pt>
                <c:pt idx="4">
                  <c:v>도보체험(걷기)</c:v>
                </c:pt>
                <c:pt idx="5">
                  <c:v>거리(로드샵)/소규모 상점</c:v>
                </c:pt>
                <c:pt idx="6">
                  <c:v>카페 방문</c:v>
                </c:pt>
                <c:pt idx="7">
                  <c:v>바베큐</c:v>
                </c:pt>
                <c:pt idx="8">
                  <c:v>문화시설 관람</c:v>
                </c:pt>
                <c:pt idx="9">
                  <c:v>휴양/휴식</c:v>
                </c:pt>
                <c:pt idx="10">
                  <c:v>전통시장</c:v>
                </c:pt>
                <c:pt idx="11">
                  <c:v>카지노</c:v>
                </c:pt>
              </c:strCache>
            </c:strRef>
          </c:cat>
          <c:val>
            <c:numRef>
              <c:f>Sheet1!$C$2:$C$13</c:f>
              <c:numCache>
                <c:formatCode>###0.0</c:formatCode>
                <c:ptCount val="12"/>
                <c:pt idx="0">
                  <c:v>27.083333333333332</c:v>
                </c:pt>
                <c:pt idx="1">
                  <c:v>21.354166666666664</c:v>
                </c:pt>
                <c:pt idx="2">
                  <c:v>38.541666666666671</c:v>
                </c:pt>
                <c:pt idx="3">
                  <c:v>27.604166666666668</c:v>
                </c:pt>
                <c:pt idx="4">
                  <c:v>30.208333333333332</c:v>
                </c:pt>
                <c:pt idx="5">
                  <c:v>27.083333333333332</c:v>
                </c:pt>
                <c:pt idx="6">
                  <c:v>42.1875</c:v>
                </c:pt>
                <c:pt idx="7">
                  <c:v>2.083333333333333</c:v>
                </c:pt>
                <c:pt idx="8">
                  <c:v>42.708333333333329</c:v>
                </c:pt>
                <c:pt idx="9">
                  <c:v>52.604166666666664</c:v>
                </c:pt>
                <c:pt idx="10">
                  <c:v>3.6458333333333335</c:v>
                </c:pt>
                <c:pt idx="11">
                  <c:v>36.979166666666671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6706304"/>
        <c:axId val="455675904"/>
      </c:barChart>
      <c:catAx>
        <c:axId val="456706304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55675904"/>
        <c:crosses val="autoZero"/>
        <c:auto val="1"/>
        <c:lblAlgn val="ctr"/>
        <c:lblOffset val="100"/>
        <c:noMultiLvlLbl val="0"/>
      </c:catAx>
      <c:valAx>
        <c:axId val="455675904"/>
        <c:scaling>
          <c:orientation val="minMax"/>
          <c:max val="10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56706304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6995091767036239"/>
          <c:y val="0"/>
          <c:w val="0.22333484578431834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5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6990048534100544E-2"/>
          <c:y val="1.1914087235509609E-2"/>
          <c:w val="1"/>
          <c:h val="0.920066793937887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6B63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1" i="0" u="none" strike="noStrike" kern="1200" spc="-100" baseline="0">
                      <a:ln>
                        <a:solidFill>
                          <a:schemeClr val="bg1">
                            <a:alpha val="5000"/>
                          </a:scheme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-2.2869091378586643E-3"/>
                  <c:y val="4.464968362000628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1" i="0" u="none" strike="noStrike" kern="1200" spc="-100" baseline="0">
                      <a:ln>
                        <a:solidFill>
                          <a:sysClr val="windowText" lastClr="000000">
                            <a:alpha val="5000"/>
                          </a:sys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Sheet1!$A$2:$A$10</c:f>
              <c:strCache>
                <c:ptCount val="9"/>
                <c:pt idx="0">
                  <c:v>인천
국제공항</c:v>
                </c:pt>
                <c:pt idx="1">
                  <c:v>차이나타운</c:v>
                </c:pt>
                <c:pt idx="2">
                  <c:v>송월동 
동화마을</c:v>
                </c:pt>
                <c:pt idx="3">
                  <c:v>페루(인천역)</c:v>
                </c:pt>
                <c:pt idx="4">
                  <c:v>월미
문화의거리</c:v>
                </c:pt>
                <c:pt idx="5">
                  <c:v>신포국제시장</c:v>
                </c:pt>
                <c:pt idx="6">
                  <c:v>센트럴파크</c:v>
                </c:pt>
                <c:pt idx="7">
                  <c:v>현대아울렛</c:v>
                </c:pt>
                <c:pt idx="8">
                  <c:v>인천
시립박물관</c:v>
                </c:pt>
              </c:strCache>
            </c:strRef>
          </c:cat>
          <c:val>
            <c:numRef>
              <c:f>Sheet1!$B$2:$B$10</c:f>
              <c:numCache>
                <c:formatCode>###0.0</c:formatCode>
                <c:ptCount val="9"/>
                <c:pt idx="0">
                  <c:v>39.75903614457831</c:v>
                </c:pt>
                <c:pt idx="1">
                  <c:v>10.843373493975903</c:v>
                </c:pt>
                <c:pt idx="2">
                  <c:v>6.024096385542169</c:v>
                </c:pt>
                <c:pt idx="3">
                  <c:v>2.4096385542168677</c:v>
                </c:pt>
                <c:pt idx="4">
                  <c:v>2.4096385542168677</c:v>
                </c:pt>
                <c:pt idx="5">
                  <c:v>1.2048192771084338</c:v>
                </c:pt>
                <c:pt idx="6">
                  <c:v>1.2048192771084338</c:v>
                </c:pt>
                <c:pt idx="7">
                  <c:v>1.2048192771084338</c:v>
                </c:pt>
                <c:pt idx="8">
                  <c:v>1.2048192771084338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56629632"/>
        <c:axId val="456635520"/>
      </c:barChart>
      <c:catAx>
        <c:axId val="456629632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81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56635520"/>
        <c:crosses val="autoZero"/>
        <c:auto val="1"/>
        <c:lblAlgn val="ctr"/>
        <c:lblOffset val="100"/>
        <c:noMultiLvlLbl val="0"/>
      </c:catAx>
      <c:valAx>
        <c:axId val="456635520"/>
        <c:scaling>
          <c:orientation val="minMax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56629632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5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2.6990048534100544E-2"/>
          <c:y val="8.3398610648567267E-2"/>
          <c:w val="1"/>
          <c:h val="0.8828451215565239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rgbClr val="76B63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1" i="0" u="none" strike="noStrike" kern="1200" spc="-100" baseline="0">
                      <a:ln>
                        <a:solidFill>
                          <a:schemeClr val="bg1">
                            <a:alpha val="5000"/>
                          </a:scheme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1" i="0" u="none" strike="noStrike" kern="1200" spc="-100" baseline="0">
                      <a:ln>
                        <a:solidFill>
                          <a:sysClr val="windowText" lastClr="000000">
                            <a:alpha val="5000"/>
                          </a:sys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영종도 파라다이스 시티</c:v>
                </c:pt>
                <c:pt idx="1">
                  <c:v>차이나타운</c:v>
                </c:pt>
                <c:pt idx="2">
                  <c:v>송월동 동화마을</c:v>
                </c:pt>
              </c:strCache>
            </c:strRef>
          </c:cat>
          <c:val>
            <c:numRef>
              <c:f>Sheet1!$B$2:$B$4</c:f>
              <c:numCache>
                <c:formatCode>###0.0</c:formatCode>
                <c:ptCount val="3"/>
                <c:pt idx="0">
                  <c:v>89.024390243902445</c:v>
                </c:pt>
                <c:pt idx="1">
                  <c:v>6.0975609756097562</c:v>
                </c:pt>
                <c:pt idx="2">
                  <c:v>4.8780487804878048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00"/>
        <c:axId val="482988416"/>
        <c:axId val="482989952"/>
      </c:barChart>
      <c:catAx>
        <c:axId val="48298841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one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10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82989952"/>
        <c:crosses val="autoZero"/>
        <c:auto val="1"/>
        <c:lblAlgn val="ctr"/>
        <c:lblOffset val="100"/>
        <c:noMultiLvlLbl val="0"/>
      </c:catAx>
      <c:valAx>
        <c:axId val="482989952"/>
        <c:scaling>
          <c:orientation val="minMax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8298841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5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622214305506076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6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spPr>
              <a:solidFill>
                <a:srgbClr val="76B63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1" i="0" u="none" strike="noStrike" kern="1200" spc="-100" baseline="0">
                      <a:ln>
                        <a:solidFill>
                          <a:schemeClr val="bg1">
                            <a:alpha val="5000"/>
                          </a:scheme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일본인</c:v>
                </c:pt>
              </c:strCache>
            </c:strRef>
          </c:cat>
          <c:val>
            <c:numRef>
              <c:f>Sheet1!$B$2:$B$3</c:f>
              <c:numCache>
                <c:formatCode>0.0_ </c:formatCode>
                <c:ptCount val="2"/>
                <c:pt idx="0">
                  <c:v>61.1</c:v>
                </c:pt>
                <c:pt idx="1">
                  <c:v>68.8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231"/>
        <c:axId val="458521600"/>
        <c:axId val="458527488"/>
      </c:barChart>
      <c:catAx>
        <c:axId val="4585216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10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58527488"/>
        <c:crosses val="autoZero"/>
        <c:auto val="1"/>
        <c:lblAlgn val="ctr"/>
        <c:lblOffset val="100"/>
        <c:noMultiLvlLbl val="0"/>
      </c:catAx>
      <c:valAx>
        <c:axId val="458527488"/>
        <c:scaling>
          <c:orientation val="minMax"/>
        </c:scaling>
        <c:delete val="0"/>
        <c:axPos val="l"/>
        <c:numFmt formatCode="0.0_ " sourceLinked="1"/>
        <c:majorTickMark val="none"/>
        <c:minorTickMark val="none"/>
        <c:tickLblPos val="none"/>
        <c:spPr>
          <a:ln>
            <a:noFill/>
          </a:ln>
        </c:spPr>
        <c:crossAx val="458521600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5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3415724376801528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solidFill>
                <a:sysClr val="window" lastClr="FFFFFF">
                  <a:lumMod val="75000"/>
                </a:sysClr>
              </a:solidFill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0"/>
              <c:layout>
                <c:manualLayout>
                  <c:x val="-6.8221874726373958E-3"/>
                  <c:y val="0.2038623584227216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숙박시설 수준</c:v>
                </c:pt>
                <c:pt idx="2">
                  <c:v>숙박시설 위치의 편리성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 formatCode="###0.0">
                  <c:v>12.864963503649635</c:v>
                </c:pt>
                <c:pt idx="2" formatCode="###0.0">
                  <c:v>7.0255474452554738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일본인</c:v>
                </c:pt>
              </c:strCache>
            </c:strRef>
          </c:tx>
          <c:spPr>
            <a:solidFill>
              <a:srgbClr val="76B630"/>
            </a:solidFill>
          </c:spPr>
          <c:invertIfNegative val="0"/>
          <c:dLbls>
            <c:dLbl>
              <c:idx val="2"/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5.3468641273412528E-3"/>
                  <c:y val="0.1190633730123554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05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숙박시설 수준</c:v>
                </c:pt>
                <c:pt idx="2">
                  <c:v>숙박시설 위치의 편리성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 formatCode="###0.0">
                  <c:v>32.8125</c:v>
                </c:pt>
                <c:pt idx="2" formatCode="###0.0">
                  <c:v>5.7291666666666661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58482048"/>
        <c:axId val="458483584"/>
      </c:barChart>
      <c:catAx>
        <c:axId val="45848204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10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58483584"/>
        <c:crosses val="autoZero"/>
        <c:auto val="1"/>
        <c:lblAlgn val="ctr"/>
        <c:lblOffset val="100"/>
        <c:noMultiLvlLbl val="0"/>
      </c:catAx>
      <c:valAx>
        <c:axId val="458483584"/>
        <c:scaling>
          <c:orientation val="minMax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5848204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5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.48867990693735086"/>
          <c:y val="0.19263610780484061"/>
          <c:w val="1"/>
          <c:h val="0.80214603226721726"/>
        </c:manualLayout>
      </c:layout>
      <c:barChart>
        <c:barDir val="bar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8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8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호텔</c:v>
                </c:pt>
                <c:pt idx="1">
                  <c:v>여관/모텔</c:v>
                </c:pt>
                <c:pt idx="2">
                  <c:v>민박/게스트하우스</c:v>
                </c:pt>
              </c:strCache>
            </c:strRef>
          </c:cat>
          <c:val>
            <c:numRef>
              <c:f>Sheet1!$B$2:$B$4</c:f>
              <c:numCache>
                <c:formatCode>###0.0</c:formatCode>
                <c:ptCount val="3"/>
                <c:pt idx="0">
                  <c:v>72.321428571428569</c:v>
                </c:pt>
                <c:pt idx="1">
                  <c:v>11.904761904761903</c:v>
                </c:pt>
                <c:pt idx="2">
                  <c:v>6.3988095238095237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일본인</c:v>
                </c:pt>
              </c:strCache>
            </c:strRef>
          </c:tx>
          <c:spPr>
            <a:solidFill>
              <a:srgbClr val="76B630"/>
            </a:solidFill>
          </c:spPr>
          <c:invertIfNegative val="0"/>
          <c:dLbls>
            <c:dLbl>
              <c:idx val="0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1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9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9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ctr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5.3468641273412528E-3"/>
                  <c:y val="0.1190633730123554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9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호텔</c:v>
                </c:pt>
                <c:pt idx="1">
                  <c:v>여관/모텔</c:v>
                </c:pt>
                <c:pt idx="2">
                  <c:v>민박/게스트하우스</c:v>
                </c:pt>
              </c:strCache>
            </c:strRef>
          </c:cat>
          <c:val>
            <c:numRef>
              <c:f>Sheet1!$C$2:$C$4</c:f>
              <c:numCache>
                <c:formatCode>###0.0</c:formatCode>
                <c:ptCount val="3"/>
                <c:pt idx="0">
                  <c:v>87.121212121212125</c:v>
                </c:pt>
                <c:pt idx="1">
                  <c:v>4.5454545454545459</c:v>
                </c:pt>
                <c:pt idx="2">
                  <c:v>4.5454545454545459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48"/>
        <c:axId val="482957568"/>
        <c:axId val="467087360"/>
      </c:barChart>
      <c:catAx>
        <c:axId val="482957568"/>
        <c:scaling>
          <c:orientation val="maxMin"/>
        </c:scaling>
        <c:delete val="0"/>
        <c:axPos val="l"/>
        <c:numFmt formatCode="General" sourceLinked="1"/>
        <c:majorTickMark val="out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10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67087360"/>
        <c:crosses val="autoZero"/>
        <c:auto val="1"/>
        <c:lblAlgn val="ctr"/>
        <c:lblOffset val="100"/>
        <c:noMultiLvlLbl val="0"/>
      </c:catAx>
      <c:valAx>
        <c:axId val="467087360"/>
        <c:scaling>
          <c:orientation val="minMax"/>
        </c:scaling>
        <c:delete val="0"/>
        <c:axPos val="t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829575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50135502744404803"/>
          <c:y val="1.1331535753225919E-2"/>
          <c:w val="0.49536481153172957"/>
          <c:h val="0.19138963887198576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5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8"/>
    </mc:Choice>
    <mc:Fallback>
      <c:style val="8"/>
    </mc:Fallback>
  </mc:AlternateContent>
  <c:chart>
    <c:autoTitleDeleted val="1"/>
    <c:plotArea>
      <c:layout>
        <c:manualLayout>
          <c:layoutTarget val="inner"/>
          <c:xMode val="edge"/>
          <c:yMode val="edge"/>
          <c:x val="0.28341063368031788"/>
          <c:y val="0.17831787922918521"/>
          <c:w val="0.44778311240798485"/>
          <c:h val="0.68232090229259201"/>
        </c:manualLayout>
      </c:layout>
      <c:radarChart>
        <c:radarStyle val="marker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ln>
              <a:solidFill>
                <a:schemeClr val="bg1">
                  <a:lumMod val="65000"/>
                </a:schemeClr>
              </a:solidFill>
            </a:ln>
          </c:spPr>
          <c:marker>
            <c:symbol val="diamond"/>
            <c:size val="4"/>
            <c:spPr>
              <a:solidFill>
                <a:schemeClr val="bg1">
                  <a:lumMod val="75000"/>
                </a:schemeClr>
              </a:solidFill>
              <a:ln>
                <a:solidFill>
                  <a:schemeClr val="bg1">
                    <a:lumMod val="65000"/>
                  </a:schemeClr>
                </a:solidFill>
              </a:ln>
            </c:spPr>
          </c:marker>
          <c:cat>
            <c:strRef>
              <c:f>Sheet1!$A$2:$A$8</c:f>
              <c:strCache>
                <c:ptCount val="7"/>
                <c:pt idx="0">
                  <c:v>비용/가격</c:v>
                </c:pt>
                <c:pt idx="1">
                  <c:v>교통 편리</c:v>
                </c:pt>
                <c:pt idx="2">
                  <c:v>객실 청결 및 위생상태</c:v>
                </c:pt>
                <c:pt idx="3">
                  <c:v>주변 먹거리</c:v>
                </c:pt>
                <c:pt idx="4">
                  <c:v>주변 볼거리/
놀거리</c:v>
                </c:pt>
                <c:pt idx="5">
                  <c:v>숙박시설 
인테리어</c:v>
                </c:pt>
                <c:pt idx="6">
                  <c:v>화장실 및 샤워시설 수준</c:v>
                </c:pt>
              </c:strCache>
            </c:strRef>
          </c:cat>
          <c:val>
            <c:numRef>
              <c:f>Sheet1!$B$2:$B$8</c:f>
              <c:numCache>
                <c:formatCode>###0.0</c:formatCode>
                <c:ptCount val="7"/>
                <c:pt idx="0">
                  <c:v>56.5</c:v>
                </c:pt>
                <c:pt idx="1">
                  <c:v>44.1</c:v>
                </c:pt>
                <c:pt idx="2">
                  <c:v>37.4</c:v>
                </c:pt>
                <c:pt idx="3">
                  <c:v>23.2</c:v>
                </c:pt>
                <c:pt idx="4">
                  <c:v>23.1</c:v>
                </c:pt>
                <c:pt idx="5">
                  <c:v>18.7</c:v>
                </c:pt>
                <c:pt idx="6">
                  <c:v>14.6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9-64E6-4B5D-9D94-46F6F4ADE1B7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일본인</c:v>
                </c:pt>
              </c:strCache>
            </c:strRef>
          </c:tx>
          <c:spPr>
            <a:ln>
              <a:solidFill>
                <a:srgbClr val="76B630"/>
              </a:solidFill>
            </a:ln>
          </c:spPr>
          <c:marker>
            <c:symbol val="square"/>
            <c:size val="4"/>
            <c:spPr>
              <a:solidFill>
                <a:srgbClr val="76B630"/>
              </a:solidFill>
              <a:ln>
                <a:solidFill>
                  <a:srgbClr val="76B630"/>
                </a:solidFill>
              </a:ln>
            </c:spPr>
          </c:marker>
          <c:dLbls>
            <c:dLbl>
              <c:idx val="0"/>
              <c:layout>
                <c:manualLayout>
                  <c:x val="6.2364158123422712E-2"/>
                  <c:y val="5.3439392995820789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7323377256506293E-2"/>
                  <c:y val="0.11222272529122365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2.4252728159108811E-2"/>
                  <c:y val="6.412727159498495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sz="800">
                    <a:solidFill>
                      <a:srgbClr val="76B630"/>
                    </a:solidFill>
                    <a:latin typeface="+mj-ea"/>
                    <a:ea typeface="+mj-ea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비용/가격</c:v>
                </c:pt>
                <c:pt idx="1">
                  <c:v>교통 편리</c:v>
                </c:pt>
                <c:pt idx="2">
                  <c:v>객실 청결 및 위생상태</c:v>
                </c:pt>
                <c:pt idx="3">
                  <c:v>주변 먹거리</c:v>
                </c:pt>
                <c:pt idx="4">
                  <c:v>주변 볼거리/
놀거리</c:v>
                </c:pt>
                <c:pt idx="5">
                  <c:v>숙박시설 
인테리어</c:v>
                </c:pt>
                <c:pt idx="6">
                  <c:v>화장실 및 샤워시설 수준</c:v>
                </c:pt>
              </c:strCache>
            </c:strRef>
          </c:cat>
          <c:val>
            <c:numRef>
              <c:f>Sheet1!$C$2:$C$8</c:f>
              <c:numCache>
                <c:formatCode>General</c:formatCode>
                <c:ptCount val="7"/>
                <c:pt idx="0">
                  <c:v>73.400000000000006</c:v>
                </c:pt>
                <c:pt idx="1">
                  <c:v>75.8</c:v>
                </c:pt>
                <c:pt idx="2">
                  <c:v>62.9</c:v>
                </c:pt>
                <c:pt idx="3">
                  <c:v>45.2</c:v>
                </c:pt>
                <c:pt idx="4">
                  <c:v>38.700000000000003</c:v>
                </c:pt>
                <c:pt idx="5">
                  <c:v>34.700000000000003</c:v>
                </c:pt>
                <c:pt idx="6">
                  <c:v>31.5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axId val="467208064"/>
        <c:axId val="467209600"/>
      </c:radarChart>
      <c:catAx>
        <c:axId val="467208064"/>
        <c:scaling>
          <c:orientation val="minMax"/>
        </c:scaling>
        <c:delete val="0"/>
        <c:axPos val="b"/>
        <c:majorGridlines/>
        <c:numFmt formatCode="General" sourceLinked="1"/>
        <c:majorTickMark val="out"/>
        <c:minorTickMark val="none"/>
        <c:tickLblPos val="nextTo"/>
        <c:txPr>
          <a:bodyPr/>
          <a:lstStyle/>
          <a:p>
            <a:pPr algn="ctr">
              <a:lnSpc>
                <a:spcPct val="100000"/>
              </a:lnSpc>
              <a:defRPr kumimoji="0" lang="ko-KR" altLang="en-US" sz="800" b="0" i="0" u="none" strike="noStrike" kern="1200" spc="0" baseline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KoPub돋움체 Bold" panose="02020603020101020101" pitchFamily="18" charset="-127"/>
                <a:ea typeface="KoPub돋움체 Bold" panose="02020603020101020101" pitchFamily="18" charset="-127"/>
                <a:cs typeface="+mn-cs"/>
              </a:defRPr>
            </a:pPr>
            <a:endParaRPr lang="ko-KR"/>
          </a:p>
        </c:txPr>
        <c:crossAx val="467209600"/>
        <c:crosses val="autoZero"/>
        <c:auto val="1"/>
        <c:lblAlgn val="ctr"/>
        <c:lblOffset val="100"/>
        <c:noMultiLvlLbl val="0"/>
      </c:catAx>
      <c:valAx>
        <c:axId val="467209600"/>
        <c:scaling>
          <c:orientation val="minMax"/>
          <c:max val="80"/>
          <c:min val="-20"/>
        </c:scaling>
        <c:delete val="1"/>
        <c:axPos val="l"/>
        <c:majorGridlines/>
        <c:numFmt formatCode="###0.0" sourceLinked="1"/>
        <c:majorTickMark val="cross"/>
        <c:minorTickMark val="none"/>
        <c:tickLblPos val="nextTo"/>
        <c:crossAx val="467208064"/>
        <c:crosses val="autoZero"/>
        <c:crossBetween val="between"/>
        <c:majorUnit val="100"/>
        <c:minorUnit val="10"/>
      </c:valAx>
    </c:plotArea>
    <c:legend>
      <c:legendPos val="tr"/>
      <c:layout>
        <c:manualLayout>
          <c:xMode val="edge"/>
          <c:yMode val="edge"/>
          <c:x val="0.74930447940452272"/>
          <c:y val="4.8200322492146438E-2"/>
          <c:w val="0.23922769013421238"/>
          <c:h val="0.20260617896687569"/>
        </c:manualLayout>
      </c:layout>
      <c:overlay val="0"/>
      <c:txPr>
        <a:bodyPr/>
        <a:lstStyle/>
        <a:p>
          <a:pPr>
            <a:defRPr lang="ko-KR" altLang="en-US" sz="800" b="0" i="0" u="none" strike="noStrike" kern="1200" baseline="0">
              <a:solidFill>
                <a:prstClr val="black"/>
              </a:solidFill>
              <a:latin typeface="+mn-lt"/>
              <a:ea typeface="+mn-ea"/>
              <a:cs typeface="+mn-cs"/>
            </a:defRPr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5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081473257311159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solidFill>
                <a:sysClr val="window" lastClr="FFFFFF">
                  <a:lumMod val="75000"/>
                </a:sysClr>
              </a:solidFill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0"/>
              <c:layout>
                <c:manualLayout>
                  <c:x val="-6.8221874726373958E-3"/>
                  <c:y val="0.2038623584227216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숙박시설 수준</c:v>
                </c:pt>
                <c:pt idx="2">
                  <c:v>숙박시설 위치의 편리성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 formatCode="###0.0">
                  <c:v>87.347560975609767</c:v>
                </c:pt>
                <c:pt idx="2" formatCode="###0.0">
                  <c:v>85.365853658536579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일본인</c:v>
                </c:pt>
              </c:strCache>
            </c:strRef>
          </c:tx>
          <c:spPr>
            <a:solidFill>
              <a:srgbClr val="76B630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0.17352421118641367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0"/>
                  <c:y val="0.16922194208642063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1"/>
              <c:layout>
                <c:manualLayout>
                  <c:x val="-5.3468641273412528E-3"/>
                  <c:y val="0.1190633730123554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05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숙박시설 수준</c:v>
                </c:pt>
                <c:pt idx="2">
                  <c:v>숙박시설 위치의 편리성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 formatCode="###0.0">
                  <c:v>88.28125</c:v>
                </c:pt>
                <c:pt idx="2" formatCode="###0.0">
                  <c:v>89.84375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0"/>
        <c:axId val="467275136"/>
        <c:axId val="467276928"/>
      </c:barChart>
      <c:catAx>
        <c:axId val="467275136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10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67276928"/>
        <c:crosses val="autoZero"/>
        <c:auto val="1"/>
        <c:lblAlgn val="ctr"/>
        <c:lblOffset val="100"/>
        <c:noMultiLvlLbl val="0"/>
      </c:catAx>
      <c:valAx>
        <c:axId val="467276928"/>
        <c:scaling>
          <c:orientation val="minMax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67275136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6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62221430550607604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6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spPr>
              <a:solidFill>
                <a:srgbClr val="76B630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spPr>
              <a:solidFill>
                <a:srgbClr val="ABDB77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spPr>
              <a:solidFill>
                <a:srgbClr val="ABDB77"/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  <c:spPr>
              <a:solidFill>
                <a:srgbClr val="ABDB77"/>
              </a:solidFill>
              <a:ln>
                <a:noFill/>
              </a:ln>
              <a:effectLst/>
            </c:spPr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050" b="1" i="0" u="none" strike="noStrike" kern="1200" spc="-100" baseline="0">
                      <a:ln>
                        <a:solidFill>
                          <a:sysClr val="windowText" lastClr="000000">
                            <a:alpha val="5000"/>
                          </a:sys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 rot="0" spcFirstLastPara="1" vertOverflow="ellipsis" vert="horz" wrap="square" lIns="38100" tIns="19050" rIns="38100" bIns="19050" anchor="ctr" anchorCtr="1">
                  <a:spAutoFit/>
                </a:bodyPr>
                <a:lstStyle/>
                <a:p>
                  <a:pPr>
                    <a:defRPr sz="1200" b="1" i="0" u="none" strike="noStrike" kern="1200" spc="-100" baseline="0">
                      <a:ln>
                        <a:solidFill>
                          <a:schemeClr val="bg1">
                            <a:alpha val="5000"/>
                          </a:schemeClr>
                        </a:solidFill>
                      </a:ln>
                      <a:solidFill>
                        <a:schemeClr val="accent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5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전체</c:v>
                </c:pt>
                <c:pt idx="1">
                  <c:v>일본인</c:v>
                </c:pt>
                <c:pt idx="2">
                  <c:v>청년층</c:v>
                </c:pt>
                <c:pt idx="3">
                  <c:v>중년층</c:v>
                </c:pt>
                <c:pt idx="4">
                  <c:v>장년층</c:v>
                </c:pt>
              </c:strCache>
            </c:strRef>
          </c:cat>
          <c:val>
            <c:numRef>
              <c:f>Sheet1!$B$2:$B$6</c:f>
              <c:numCache>
                <c:formatCode>###0.0</c:formatCode>
                <c:ptCount val="5"/>
                <c:pt idx="0" formatCode="0.0_ ">
                  <c:v>85.6</c:v>
                </c:pt>
                <c:pt idx="1">
                  <c:v>85.9375</c:v>
                </c:pt>
                <c:pt idx="2">
                  <c:v>92.857142857142861</c:v>
                </c:pt>
                <c:pt idx="3">
                  <c:v>85.227272727272734</c:v>
                </c:pt>
                <c:pt idx="4">
                  <c:v>79.166666666666657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68924288"/>
        <c:axId val="468925824"/>
      </c:barChart>
      <c:catAx>
        <c:axId val="468924288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10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68925824"/>
        <c:crosses val="autoZero"/>
        <c:auto val="1"/>
        <c:lblAlgn val="ctr"/>
        <c:lblOffset val="100"/>
        <c:noMultiLvlLbl val="0"/>
      </c:catAx>
      <c:valAx>
        <c:axId val="468925824"/>
        <c:scaling>
          <c:orientation val="minMax"/>
        </c:scaling>
        <c:delete val="0"/>
        <c:axPos val="l"/>
        <c:numFmt formatCode="0.0_ " sourceLinked="1"/>
        <c:majorTickMark val="none"/>
        <c:minorTickMark val="none"/>
        <c:tickLblPos val="none"/>
        <c:spPr>
          <a:ln>
            <a:noFill/>
          </a:ln>
        </c:spPr>
        <c:crossAx val="468924288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6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9.0652286025807355E-2"/>
          <c:w val="1"/>
          <c:h val="0.643504531722054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solidFill>
                <a:sysClr val="window" lastClr="FFFFFF">
                  <a:lumMod val="75000"/>
                </a:sysClr>
              </a:solidFill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0"/>
              <c:layout>
                <c:manualLayout>
                  <c:x val="-6.8221874726373958E-3"/>
                  <c:y val="0.2038623584227216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화장품/향수</c:v>
                </c:pt>
                <c:pt idx="1">
                  <c:v>식료품</c:v>
                </c:pt>
                <c:pt idx="2">
                  <c:v>의류/신발/가방</c:v>
                </c:pt>
              </c:strCache>
            </c:strRef>
          </c:cat>
          <c:val>
            <c:numRef>
              <c:f>Sheet1!$B$2:$B$4</c:f>
              <c:numCache>
                <c:formatCode>###0.0</c:formatCode>
                <c:ptCount val="3"/>
                <c:pt idx="0">
                  <c:v>59.745762711864401</c:v>
                </c:pt>
                <c:pt idx="1">
                  <c:v>49.152542372881356</c:v>
                </c:pt>
                <c:pt idx="2">
                  <c:v>38.559322033898304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일본인</c:v>
                </c:pt>
              </c:strCache>
            </c:strRef>
          </c:tx>
          <c:spPr>
            <a:solidFill>
              <a:srgbClr val="76B630"/>
            </a:solidFill>
          </c:spPr>
          <c:invertIfNegative val="0"/>
          <c:dLbls>
            <c:dLbl>
              <c:idx val="1"/>
              <c:layout>
                <c:manualLayout>
                  <c:x val="0"/>
                  <c:y val="0.14701641555864473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200" b="0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FF0000"/>
                      </a:solidFill>
                      <a:latin typeface="+mj-ea"/>
                      <a:ea typeface="+mj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5.3468641273412528E-3"/>
                  <c:y val="0.1190633730123554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화장품/향수</c:v>
                </c:pt>
                <c:pt idx="1">
                  <c:v>식료품</c:v>
                </c:pt>
                <c:pt idx="2">
                  <c:v>의류/신발/가방</c:v>
                </c:pt>
              </c:strCache>
            </c:strRef>
          </c:cat>
          <c:val>
            <c:numRef>
              <c:f>Sheet1!$C$2:$C$4</c:f>
              <c:numCache>
                <c:formatCode>###0.0</c:formatCode>
                <c:ptCount val="3"/>
                <c:pt idx="0">
                  <c:v>54.205607476635507</c:v>
                </c:pt>
                <c:pt idx="1">
                  <c:v>73.831775700934571</c:v>
                </c:pt>
                <c:pt idx="2">
                  <c:v>42.990654205607477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68659200"/>
        <c:axId val="468677376"/>
      </c:barChart>
      <c:catAx>
        <c:axId val="468659200"/>
        <c:scaling>
          <c:orientation val="minMax"/>
        </c:scaling>
        <c:delete val="0"/>
        <c:axPos val="b"/>
        <c:numFmt formatCode="General" sourceLinked="1"/>
        <c:majorTickMark val="none"/>
        <c:minorTickMark val="none"/>
        <c:tickLblPos val="nextTo"/>
        <c:spPr>
          <a:noFill/>
          <a:ln w="12700" cap="flat" cmpd="sng" algn="ctr">
            <a:solidFill>
              <a:schemeClr val="tx1">
                <a:lumMod val="75000"/>
                <a:lumOff val="25000"/>
              </a:schemeClr>
            </a:solidFill>
            <a:round/>
          </a:ln>
          <a:effectLst/>
        </c:spPr>
        <c:txPr>
          <a:bodyPr rot="-60000000" spcFirstLastPara="1" vertOverflow="ellipsis" vert="horz" wrap="square" anchor="ctr" anchorCtr="1"/>
          <a:lstStyle/>
          <a:p>
            <a:pPr>
              <a:lnSpc>
                <a:spcPct val="100000"/>
              </a:lnSpc>
              <a:defRPr sz="1000" b="0" i="0" u="none" strike="noStrike" kern="1200" spc="-100" baseline="0">
                <a:ln>
                  <a:solidFill>
                    <a:schemeClr val="bg1">
                      <a:alpha val="500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  <a:cs typeface="+mn-cs"/>
              </a:defRPr>
            </a:pPr>
            <a:endParaRPr lang="ko-KR"/>
          </a:p>
        </c:txPr>
        <c:crossAx val="468677376"/>
        <c:crosses val="autoZero"/>
        <c:auto val="1"/>
        <c:lblAlgn val="ctr"/>
        <c:lblOffset val="100"/>
        <c:noMultiLvlLbl val="0"/>
      </c:catAx>
      <c:valAx>
        <c:axId val="468677376"/>
        <c:scaling>
          <c:orientation val="minMax"/>
          <c:max val="10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686592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2.9652879580870591E-2"/>
          <c:y val="0"/>
          <c:w val="0.94692065783685753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6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9.0652286025807355E-2"/>
          <c:w val="1"/>
          <c:h val="0.64350453172205435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solidFill>
                <a:sysClr val="window" lastClr="FFFFFF">
                  <a:lumMod val="75000"/>
                </a:sysClr>
              </a:solidFill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0"/>
              <c:layout>
                <c:manualLayout>
                  <c:x val="-6.8221874726373958E-3"/>
                  <c:y val="0.2038623584227216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Sheet1!$A$2:$A$4</c:f>
              <c:strCache>
                <c:ptCount val="3"/>
                <c:pt idx="0">
                  <c:v>음식, 맛집</c:v>
                </c:pt>
                <c:pt idx="1">
                  <c:v>여행코스</c:v>
                </c:pt>
                <c:pt idx="2">
                  <c:v>쇼핑</c:v>
                </c:pt>
              </c:strCache>
            </c:strRef>
          </c:cat>
          <c:val>
            <c:numRef>
              <c:f>Sheet1!$B$2:$B$4</c:f>
              <c:numCache>
                <c:formatCode>General</c:formatCode>
                <c:ptCount val="3"/>
                <c:pt idx="0">
                  <c:v>40.799999999999997</c:v>
                </c:pt>
                <c:pt idx="1">
                  <c:v>30.5</c:v>
                </c:pt>
                <c:pt idx="2">
                  <c:v>29.9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일본인</c:v>
                </c:pt>
              </c:strCache>
            </c:strRef>
          </c:tx>
          <c:spPr>
            <a:solidFill>
              <a:srgbClr val="76B630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0.1782620100895279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0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FF0000"/>
                      </a:solidFill>
                      <a:latin typeface="+mj-ea"/>
                      <a:ea typeface="+mj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0"/>
                  <c:y val="0.24900023733767798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10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8.740539952139865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1"/>
              <c:layout>
                <c:manualLayout>
                  <c:x val="-5.3468641273412528E-3"/>
                  <c:y val="0.1190633730123554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ctr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Sheet1!$A$2:$A$4</c:f>
              <c:strCache>
                <c:ptCount val="3"/>
                <c:pt idx="0">
                  <c:v>음식, 맛집</c:v>
                </c:pt>
                <c:pt idx="1">
                  <c:v>여행코스</c:v>
                </c:pt>
                <c:pt idx="2">
                  <c:v>쇼핑</c:v>
                </c:pt>
              </c:strCache>
            </c:strRef>
          </c:cat>
          <c:val>
            <c:numRef>
              <c:f>Sheet1!$C$2:$C$4</c:f>
              <c:numCache>
                <c:formatCode>General</c:formatCode>
                <c:ptCount val="3"/>
                <c:pt idx="0">
                  <c:v>51.6</c:v>
                </c:pt>
                <c:pt idx="1">
                  <c:v>29.2</c:v>
                </c:pt>
                <c:pt idx="2">
                  <c:v>8.3000000000000007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67896576"/>
        <c:axId val="467910656"/>
      </c:barChart>
      <c:catAx>
        <c:axId val="46789657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67910656"/>
        <c:crosses val="autoZero"/>
        <c:auto val="1"/>
        <c:lblAlgn val="ctr"/>
        <c:lblOffset val="100"/>
        <c:noMultiLvlLbl val="0"/>
      </c:catAx>
      <c:valAx>
        <c:axId val="467910656"/>
        <c:scaling>
          <c:orientation val="minMax"/>
          <c:max val="100"/>
        </c:scaling>
        <c:delete val="0"/>
        <c:axPos val="l"/>
        <c:numFmt formatCode="General" sourceLinked="1"/>
        <c:majorTickMark val="none"/>
        <c:minorTickMark val="none"/>
        <c:tickLblPos val="none"/>
        <c:spPr>
          <a:ln>
            <a:noFill/>
          </a:ln>
        </c:spPr>
        <c:crossAx val="46789657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2.965298769309439E-2"/>
          <c:y val="0.18130457205161471"/>
          <c:w val="0.94692065783685753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6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2557995800213158"/>
          <c:y val="6.2611145096811829E-2"/>
          <c:w val="0.62645096448255266"/>
          <c:h val="0.7450616010584569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개별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1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동남
아시아</c:v>
                </c:pt>
              </c:strCache>
            </c:strRef>
          </c:cat>
          <c:val>
            <c:numRef>
              <c:f>Sheet1!$B$2:$B$3</c:f>
              <c:numCache>
                <c:formatCode>###0.0</c:formatCode>
                <c:ptCount val="2"/>
                <c:pt idx="0">
                  <c:v>56.9</c:v>
                </c:pt>
                <c:pt idx="1">
                  <c:v>52.5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단체/
패키지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Pt>
            <c:idx val="1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동남
아시아</c:v>
                </c:pt>
              </c:strCache>
            </c:strRef>
          </c:cat>
          <c:val>
            <c:numRef>
              <c:f>Sheet1!$C$2:$C$3</c:f>
              <c:numCache>
                <c:formatCode>###0.0</c:formatCode>
                <c:ptCount val="2"/>
                <c:pt idx="0">
                  <c:v>43.1</c:v>
                </c:pt>
                <c:pt idx="1">
                  <c:v>47.5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468865024"/>
        <c:axId val="468866560"/>
      </c:barChart>
      <c:catAx>
        <c:axId val="46886502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950"/>
            </a:pPr>
            <a:endParaRPr lang="ko-KR"/>
          </a:p>
        </c:txPr>
        <c:crossAx val="468866560"/>
        <c:crosses val="autoZero"/>
        <c:auto val="1"/>
        <c:lblAlgn val="ctr"/>
        <c:lblOffset val="100"/>
        <c:noMultiLvlLbl val="0"/>
      </c:catAx>
      <c:valAx>
        <c:axId val="468866560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468865024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2.616500365520294E-2"/>
          <c:y val="6.8376463558634355E-4"/>
          <c:w val="0.32558146546331068"/>
          <c:h val="0.87956050561238286"/>
        </c:manualLayout>
      </c:layout>
      <c:overlay val="0"/>
      <c:txPr>
        <a:bodyPr/>
        <a:lstStyle/>
        <a:p>
          <a:pPr>
            <a:defRPr sz="1000"/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ko-KR"/>
    </a:p>
  </c:txPr>
  <c:externalData r:id="rId1">
    <c:autoUpdate val="0"/>
  </c:externalData>
</c:chartSpace>
</file>

<file path=ppt/charts/chart6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2557995800213158"/>
          <c:y val="3.759994167105319E-2"/>
          <c:w val="0.62645096448255266"/>
          <c:h val="0.767646284730619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청년층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tx1">
                        <a:lumMod val="75000"/>
                        <a:lumOff val="25000"/>
                      </a:scheme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동남
아시아</c:v>
                </c:pt>
              </c:strCache>
            </c:strRef>
          </c:cat>
          <c:val>
            <c:numRef>
              <c:f>Sheet1!$B$2:$B$3</c:f>
              <c:numCache>
                <c:formatCode>###0.0</c:formatCode>
                <c:ptCount val="2"/>
                <c:pt idx="0">
                  <c:v>28.636363636363637</c:v>
                </c:pt>
                <c:pt idx="1">
                  <c:v>40.799999999999997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중년층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동남
아시아</c:v>
                </c:pt>
              </c:strCache>
            </c:strRef>
          </c:cat>
          <c:val>
            <c:numRef>
              <c:f>Sheet1!$C$2:$C$3</c:f>
              <c:numCache>
                <c:formatCode>###0.0</c:formatCode>
                <c:ptCount val="2"/>
                <c:pt idx="0">
                  <c:v>53.54545454545454</c:v>
                </c:pt>
                <c:pt idx="1">
                  <c:v>47.9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장년층</c:v>
                </c:pt>
              </c:strCache>
            </c:strRef>
          </c:tx>
          <c:spPr>
            <a:solidFill>
              <a:schemeClr val="accent5">
                <a:lumMod val="20000"/>
                <a:lumOff val="8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95000"/>
                </a:schemeClr>
              </a:solidFill>
            </c:spPr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동남
아시아</c:v>
                </c:pt>
              </c:strCache>
            </c:strRef>
          </c:cat>
          <c:val>
            <c:numRef>
              <c:f>Sheet1!$D$2:$D$3</c:f>
              <c:numCache>
                <c:formatCode>###0.0</c:formatCode>
                <c:ptCount val="2"/>
                <c:pt idx="0">
                  <c:v>17.81818181818182</c:v>
                </c:pt>
                <c:pt idx="1">
                  <c:v>11.3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468326656"/>
        <c:axId val="468873216"/>
      </c:barChart>
      <c:catAx>
        <c:axId val="468326656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950"/>
            </a:pPr>
            <a:endParaRPr lang="ko-KR"/>
          </a:p>
        </c:txPr>
        <c:crossAx val="468873216"/>
        <c:crosses val="autoZero"/>
        <c:auto val="1"/>
        <c:lblAlgn val="ctr"/>
        <c:lblOffset val="100"/>
        <c:noMultiLvlLbl val="0"/>
      </c:catAx>
      <c:valAx>
        <c:axId val="468873216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468326656"/>
        <c:crosses val="autoZero"/>
        <c:crossBetween val="between"/>
      </c:valAx>
    </c:plotArea>
    <c:legend>
      <c:legendPos val="l"/>
      <c:overlay val="1"/>
    </c:legend>
    <c:plotVisOnly val="1"/>
    <c:dispBlanksAs val="gap"/>
    <c:showDLblsOverMax val="0"/>
  </c:chart>
  <c:txPr>
    <a:bodyPr/>
    <a:lstStyle/>
    <a:p>
      <a:pPr>
        <a:defRPr sz="1200"/>
      </a:pPr>
      <a:endParaRPr lang="ko-KR"/>
    </a:p>
  </c:txPr>
  <c:externalData r:id="rId1">
    <c:autoUpdate val="0"/>
  </c:externalData>
</c:chartSpace>
</file>

<file path=ppt/charts/chart6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.32558005324808692"/>
          <c:y val="6.0184625343216044E-2"/>
          <c:w val="0.62645096448255266"/>
          <c:h val="0.74506160105845698"/>
        </c:manualLayout>
      </c:layout>
      <c:barChart>
        <c:barDir val="col"/>
        <c:grouping val="percentStack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당일 여행</c:v>
                </c:pt>
              </c:strCache>
            </c:strRef>
          </c:tx>
          <c:spPr>
            <a:solidFill>
              <a:schemeClr val="accent5">
                <a:lumMod val="60000"/>
                <a:lumOff val="4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75000"/>
                </a:schemeClr>
              </a:solidFill>
            </c:spPr>
          </c:dPt>
          <c:dPt>
            <c:idx val="1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동남
아시아</c:v>
                </c:pt>
              </c:strCache>
            </c:strRef>
          </c:cat>
          <c:val>
            <c:numRef>
              <c:f>Sheet1!$B$2:$B$3</c:f>
              <c:numCache>
                <c:formatCode>###0.0</c:formatCode>
                <c:ptCount val="2"/>
                <c:pt idx="0">
                  <c:v>38.9</c:v>
                </c:pt>
                <c:pt idx="1">
                  <c:v>48.2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숙박 여행</c:v>
                </c:pt>
              </c:strCache>
            </c:strRef>
          </c:tx>
          <c:spPr>
            <a:solidFill>
              <a:schemeClr val="accent5">
                <a:lumMod val="40000"/>
                <a:lumOff val="60000"/>
              </a:scheme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dPt>
            <c:idx val="1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defRPr lang="ko-KR" altLang="en-US" sz="10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prstClr val="black">
                        <a:lumMod val="75000"/>
                        <a:lumOff val="25000"/>
                      </a:prstClr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Sheet1!$A$2:$A$3</c:f>
              <c:strCache>
                <c:ptCount val="2"/>
                <c:pt idx="0">
                  <c:v>전체</c:v>
                </c:pt>
                <c:pt idx="1">
                  <c:v>동남
아시아</c:v>
                </c:pt>
              </c:strCache>
            </c:strRef>
          </c:cat>
          <c:val>
            <c:numRef>
              <c:f>Sheet1!$C$2:$C$3</c:f>
              <c:numCache>
                <c:formatCode>###0.0</c:formatCode>
                <c:ptCount val="2"/>
                <c:pt idx="0">
                  <c:v>61.1</c:v>
                </c:pt>
                <c:pt idx="1">
                  <c:v>51.8</c:v>
                </c:pt>
              </c:numCache>
            </c:numRef>
          </c:val>
        </c:ser>
        <c:dLbls>
          <c:showLegendKey val="0"/>
          <c:showVal val="1"/>
          <c:showCatName val="0"/>
          <c:showSerName val="0"/>
          <c:showPercent val="0"/>
          <c:showBubbleSize val="0"/>
        </c:dLbls>
        <c:gapWidth val="95"/>
        <c:overlap val="100"/>
        <c:axId val="469019264"/>
        <c:axId val="469840256"/>
      </c:barChart>
      <c:catAx>
        <c:axId val="469019264"/>
        <c:scaling>
          <c:orientation val="minMax"/>
        </c:scaling>
        <c:delete val="0"/>
        <c:axPos val="b"/>
        <c:numFmt formatCode="General" sourceLinked="0"/>
        <c:majorTickMark val="none"/>
        <c:minorTickMark val="none"/>
        <c:tickLblPos val="nextTo"/>
        <c:txPr>
          <a:bodyPr/>
          <a:lstStyle/>
          <a:p>
            <a:pPr>
              <a:defRPr sz="950"/>
            </a:pPr>
            <a:endParaRPr lang="ko-KR"/>
          </a:p>
        </c:txPr>
        <c:crossAx val="469840256"/>
        <c:crosses val="autoZero"/>
        <c:auto val="1"/>
        <c:lblAlgn val="ctr"/>
        <c:lblOffset val="100"/>
        <c:noMultiLvlLbl val="0"/>
      </c:catAx>
      <c:valAx>
        <c:axId val="469840256"/>
        <c:scaling>
          <c:orientation val="minMax"/>
        </c:scaling>
        <c:delete val="1"/>
        <c:axPos val="l"/>
        <c:numFmt formatCode="0%" sourceLinked="1"/>
        <c:majorTickMark val="out"/>
        <c:minorTickMark val="none"/>
        <c:tickLblPos val="nextTo"/>
        <c:crossAx val="469019264"/>
        <c:crosses val="autoZero"/>
        <c:crossBetween val="between"/>
      </c:valAx>
    </c:plotArea>
    <c:legend>
      <c:legendPos val="l"/>
      <c:layout>
        <c:manualLayout>
          <c:xMode val="edge"/>
          <c:yMode val="edge"/>
          <c:x val="2.616500365520294E-2"/>
          <c:y val="6.8376463558634355E-4"/>
          <c:w val="0.25480223124089357"/>
          <c:h val="0.85747819777780943"/>
        </c:manualLayout>
      </c:layout>
      <c:overlay val="0"/>
      <c:txPr>
        <a:bodyPr/>
        <a:lstStyle/>
        <a:p>
          <a:pPr>
            <a:defRPr sz="1000"/>
          </a:pPr>
          <a:endParaRPr lang="ko-KR"/>
        </a:p>
      </c:txPr>
    </c:legend>
    <c:plotVisOnly val="1"/>
    <c:dispBlanksAs val="gap"/>
    <c:showDLblsOverMax val="0"/>
  </c:chart>
  <c:txPr>
    <a:bodyPr/>
    <a:lstStyle/>
    <a:p>
      <a:pPr>
        <a:defRPr sz="1200"/>
      </a:pPr>
      <a:endParaRPr lang="ko-KR"/>
    </a:p>
  </c:txPr>
  <c:externalData r:id="rId1">
    <c:autoUpdate val="0"/>
  </c:externalData>
</c:chartSpace>
</file>

<file path=ppt/charts/chart6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6"/>
    </mc:Choice>
    <mc:Fallback>
      <c:style val="6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chemeClr val="bg1">
                  <a:lumMod val="8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2F5A-4102-ACE1-53106B8248DB}"/>
              </c:ext>
            </c:extLst>
          </c:dPt>
          <c:dPt>
            <c:idx val="1"/>
            <c:bubble3D val="0"/>
            <c:spPr>
              <a:solidFill>
                <a:schemeClr val="bg1">
                  <a:lumMod val="75000"/>
                </a:schemeClr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2F5A-4102-ACE1-53106B8248DB}"/>
              </c:ext>
            </c:extLst>
          </c:dPt>
          <c:dPt>
            <c:idx val="2"/>
            <c:bubble3D val="0"/>
            <c:spPr>
              <a:solidFill>
                <a:schemeClr val="accent5"/>
              </a:solidFill>
            </c:spPr>
          </c:dPt>
          <c:dPt>
            <c:idx val="3"/>
            <c:bubble3D val="0"/>
            <c:spPr>
              <a:solidFill>
                <a:schemeClr val="bg1">
                  <a:lumMod val="50000"/>
                </a:schemeClr>
              </a:solidFill>
            </c:spPr>
          </c:dPt>
          <c:dLbls>
            <c:dLbl>
              <c:idx val="0"/>
              <c:layout>
                <c:manualLayout>
                  <c:x val="2.5981762848288601E-2"/>
                  <c:y val="9.0749126896933638E-2"/>
                </c:manualLayout>
              </c:layout>
              <c:spPr/>
              <c:txPr>
                <a:bodyPr/>
                <a:lstStyle/>
                <a:p>
                  <a:pPr algn="ctr" rtl="0">
                    <a:defRPr lang="ko-KR" altLang="en-US" sz="900" b="0" i="0" u="none" strike="noStrike" kern="1200" baseline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Rix모던고딕 EB"/>
                      <a:ea typeface="Rix모던고딕 EB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6.2356230835892638E-2"/>
                  <c:y val="6.8061845172700239E-2"/>
                </c:manualLayout>
              </c:layout>
              <c:spPr/>
              <c:txPr>
                <a:bodyPr anchorCtr="0"/>
                <a:lstStyle/>
                <a:p>
                  <a:pPr algn="ctr" rtl="0">
                    <a:defRPr lang="ko-KR" altLang="en-US" sz="900" b="0" i="0" u="none" strike="noStrike" kern="1200" baseline="0">
                      <a:solidFill>
                        <a:prstClr val="black">
                          <a:lumMod val="75000"/>
                          <a:lumOff val="25000"/>
                        </a:prstClr>
                      </a:solidFill>
                      <a:latin typeface="Rix모던고딕 EB"/>
                      <a:ea typeface="Rix모던고딕 EB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delete val="1"/>
              <c:extLst>
                <c:ext xmlns:c15="http://schemas.microsoft.com/office/drawing/2012/chart" uri="{CE6537A1-D6FC-4f65-9D91-7224C49458BB}"/>
              </c:extLst>
            </c:dLbl>
            <c:dLbl>
              <c:idx val="3"/>
              <c:layout>
                <c:manualLayout>
                  <c:x val="-1.558905770897316E-2"/>
                  <c:y val="2.8359102155291738E-2"/>
                </c:manualLayout>
              </c:layout>
              <c:spPr/>
              <c:txPr>
                <a:bodyPr/>
                <a:lstStyle/>
                <a:p>
                  <a:pPr>
                    <a:defRPr lang="ko-KR" altLang="en-US" sz="900" kern="1200">
                      <a:solidFill>
                        <a:prstClr val="white"/>
                      </a:solidFill>
                      <a:latin typeface="Rix모던고딕 EB"/>
                      <a:ea typeface="Rix모던고딕 EB"/>
                      <a:cs typeface="+mn-cs"/>
                    </a:defRPr>
                  </a:pPr>
                  <a:endParaRPr lang="ko-KR"/>
                </a:p>
              </c:txPr>
              <c:showLegendKey val="0"/>
              <c:showVal val="1"/>
              <c:showCatName val="1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>
                  <a:defRPr lang="ko-KR" altLang="en-US" sz="1050" kern="1200">
                    <a:solidFill>
                      <a:prstClr val="white"/>
                    </a:solidFill>
                    <a:latin typeface="Rix모던고딕 EB"/>
                    <a:ea typeface="Rix모던고딕 EB"/>
                    <a:cs typeface="+mn-cs"/>
                  </a:defRPr>
                </a:pPr>
                <a:endParaRPr lang="ko-KR"/>
              </a:p>
            </c:txPr>
            <c:showLegendKey val="0"/>
            <c:showVal val="1"/>
            <c:showCatName val="1"/>
            <c:showSerName val="0"/>
            <c:showPercent val="0"/>
            <c:showBubbleSize val="0"/>
            <c:showLeaderLines val="1"/>
            <c:extLst>
              <c:ext xmlns:c15="http://schemas.microsoft.com/office/drawing/2012/chart" uri="{CE6537A1-D6FC-4f65-9D91-7224C49458BB}"/>
            </c:extLst>
          </c:dLbls>
          <c:cat>
            <c:strRef>
              <c:f>Sheet1!$A$2:$A$5</c:f>
              <c:strCache>
                <c:ptCount val="4"/>
                <c:pt idx="0">
                  <c:v>중국</c:v>
                </c:pt>
                <c:pt idx="1">
                  <c:v>일본</c:v>
                </c:pt>
                <c:pt idx="2">
                  <c:v>동남
아시아</c:v>
                </c:pt>
                <c:pt idx="3">
                  <c:v>그 외 지역</c:v>
                </c:pt>
              </c:strCache>
            </c:strRef>
          </c:cat>
          <c:val>
            <c:numRef>
              <c:f>Sheet1!$B$2:$B$5</c:f>
              <c:numCache>
                <c:formatCode>###0.0</c:formatCode>
                <c:ptCount val="4"/>
                <c:pt idx="0">
                  <c:v>30.727272727272727</c:v>
                </c:pt>
                <c:pt idx="1">
                  <c:v>17.454545454545457</c:v>
                </c:pt>
                <c:pt idx="2">
                  <c:v>25.6</c:v>
                </c:pt>
                <c:pt idx="3">
                  <c:v>26.2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4-2F5A-4102-ACE1-53106B8248DB}"/>
            </c:ext>
          </c:extLst>
        </c:ser>
        <c:dLbls>
          <c:showLegendKey val="0"/>
          <c:showVal val="0"/>
          <c:showCatName val="1"/>
          <c:showSerName val="0"/>
          <c:showPercent val="0"/>
          <c:showBubbleSize val="0"/>
          <c:showLeaderLines val="1"/>
        </c:dLbls>
        <c:firstSliceAng val="0"/>
        <c:holeSize val="50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6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3"/>
              <c:layout>
                <c:manualLayout>
                  <c:x val="0"/>
                  <c:y val="4.35773454991521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1.0685875625245438E-16"/>
                  <c:y val="3.5273743141641466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6371678449526925E-16"/>
                  <c:y val="7.989180008177894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여행지 지명도</c:v>
                </c:pt>
                <c:pt idx="1">
                  <c:v>풍부한 볼/즐길거리</c:v>
                </c:pt>
                <c:pt idx="2">
                  <c:v>접근성(이동거리 짧음)</c:v>
                </c:pt>
                <c:pt idx="3">
                  <c:v>쇼핑</c:v>
                </c:pt>
                <c:pt idx="4">
                  <c:v>경험자 추천</c:v>
                </c:pt>
                <c:pt idx="5">
                  <c:v>인터넷/방송매체 추천</c:v>
                </c:pt>
              </c:strCache>
            </c:strRef>
          </c:cat>
          <c:val>
            <c:numRef>
              <c:f>Sheet1!$B$2:$B$7</c:f>
              <c:numCache>
                <c:formatCode>###0.0</c:formatCode>
                <c:ptCount val="6"/>
                <c:pt idx="0">
                  <c:v>30.09090909090909</c:v>
                </c:pt>
                <c:pt idx="1">
                  <c:v>21.636363636363637</c:v>
                </c:pt>
                <c:pt idx="2">
                  <c:v>20.636363636363637</c:v>
                </c:pt>
                <c:pt idx="3">
                  <c:v>19.545454545454547</c:v>
                </c:pt>
                <c:pt idx="4">
                  <c:v>16.90909090909091</c:v>
                </c:pt>
                <c:pt idx="5">
                  <c:v>9.9090909090909083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동남아시아인</c:v>
                </c:pt>
              </c:strCache>
            </c:strRef>
          </c:tx>
          <c:spPr>
            <a:solidFill>
              <a:srgbClr val="0099CC"/>
            </a:solidFill>
          </c:spPr>
          <c:invertIfNegative val="0"/>
          <c:dLbls>
            <c:dLbl>
              <c:idx val="0"/>
              <c:layout>
                <c:manualLayout>
                  <c:x val="-1.8702410683367728E-4"/>
                  <c:y val="0.14845349787315146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1.550808483413486E-3"/>
                  <c:y val="0.1762275336733859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0.16758484010840427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8.5560660408511135E-3"/>
                  <c:y val="1.8910157047365983E-2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4.2781477591414055E-3"/>
                  <c:y val="-7.8920757465147148E-3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-1.6371678449526925E-16"/>
                  <c:y val="3.7476517129270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3.7476517129270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tx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여행지 지명도</c:v>
                </c:pt>
                <c:pt idx="1">
                  <c:v>풍부한 볼/즐길거리</c:v>
                </c:pt>
                <c:pt idx="2">
                  <c:v>접근성(이동거리 짧음)</c:v>
                </c:pt>
                <c:pt idx="3">
                  <c:v>쇼핑</c:v>
                </c:pt>
                <c:pt idx="4">
                  <c:v>경험자 추천</c:v>
                </c:pt>
                <c:pt idx="5">
                  <c:v>인터넷/방송매체 추천</c:v>
                </c:pt>
              </c:strCache>
            </c:strRef>
          </c:cat>
          <c:val>
            <c:numRef>
              <c:f>Sheet1!$C$2:$C$7</c:f>
              <c:numCache>
                <c:formatCode>###0.0</c:formatCode>
                <c:ptCount val="6"/>
                <c:pt idx="0">
                  <c:v>27.659574468085108</c:v>
                </c:pt>
                <c:pt idx="1">
                  <c:v>21.98581560283688</c:v>
                </c:pt>
                <c:pt idx="2">
                  <c:v>15.957446808510639</c:v>
                </c:pt>
                <c:pt idx="3">
                  <c:v>22.340425531914892</c:v>
                </c:pt>
                <c:pt idx="4">
                  <c:v>17.730496453900709</c:v>
                </c:pt>
                <c:pt idx="5">
                  <c:v>18.794326241134751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70172416"/>
        <c:axId val="470173952"/>
      </c:barChart>
      <c:catAx>
        <c:axId val="4701724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70173952"/>
        <c:crosses val="autoZero"/>
        <c:auto val="1"/>
        <c:lblAlgn val="ctr"/>
        <c:lblOffset val="100"/>
        <c:noMultiLvlLbl val="0"/>
      </c:catAx>
      <c:valAx>
        <c:axId val="470173952"/>
        <c:scaling>
          <c:orientation val="minMax"/>
          <c:max val="7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70172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62706918849013904"/>
          <c:y val="0"/>
          <c:w val="0.37293086899810501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6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0"/>
              <c:layout>
                <c:manualLayout>
                  <c:x val="0"/>
                  <c:y val="2.1788672749576094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0"/>
                  <c:y val="4.357734549915218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5.810312733220291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0"/>
                  <c:y val="2.9051563666101458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6371678449526925E-16"/>
                  <c:y val="5.8103127332202985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음식, 맛집</c:v>
                </c:pt>
                <c:pt idx="1">
                  <c:v>여행코스(주변 관광지 정보)</c:v>
                </c:pt>
                <c:pt idx="2">
                  <c:v>쇼핑</c:v>
                </c:pt>
                <c:pt idx="3">
                  <c:v>방문지 정보(개장시간, 입장료, 휴무일 등)</c:v>
                </c:pt>
                <c:pt idx="4">
                  <c:v>방문자 후기</c:v>
                </c:pt>
                <c:pt idx="5">
                  <c:v>교통 상황 및 이동시간</c:v>
                </c:pt>
                <c:pt idx="6">
                  <c:v>여행경비</c:v>
                </c:pt>
              </c:strCache>
            </c:strRef>
          </c:cat>
          <c:val>
            <c:numRef>
              <c:f>Sheet1!$B$2:$B$8</c:f>
              <c:numCache>
                <c:formatCode>###0.0</c:formatCode>
                <c:ptCount val="7"/>
                <c:pt idx="0">
                  <c:v>40.81818181818182</c:v>
                </c:pt>
                <c:pt idx="1">
                  <c:v>30.454545454545457</c:v>
                </c:pt>
                <c:pt idx="2">
                  <c:v>29.909090909090907</c:v>
                </c:pt>
                <c:pt idx="3">
                  <c:v>26.181818181818183</c:v>
                </c:pt>
                <c:pt idx="4">
                  <c:v>19.90909090909091</c:v>
                </c:pt>
                <c:pt idx="5">
                  <c:v>12.818181818181817</c:v>
                </c:pt>
                <c:pt idx="6">
                  <c:v>11.181818181818182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동남아시아인</c:v>
                </c:pt>
              </c:strCache>
            </c:strRef>
          </c:tx>
          <c:spPr>
            <a:solidFill>
              <a:srgbClr val="0099CC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-2.062661020293201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-5.7484973563701721E-3"/>
                  <c:y val="0.1744546398149393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-2.874248678185086E-3"/>
                  <c:y val="3.0213626212745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0"/>
                  <c:y val="5.0085353265298532E-3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0"/>
                  <c:y val="3.7383872378997092E-3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0538790075009726E-16"/>
                  <c:y val="0.1151625715208893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0"/>
                  <c:y val="0.11736831721104989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en-US" sz="8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anchorCtr="0"/>
              <a:lstStyle/>
              <a:p>
                <a:pPr algn="ctr" rtl="0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rgbClr val="EC7A64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음식, 맛집</c:v>
                </c:pt>
                <c:pt idx="1">
                  <c:v>여행코스(주변 관광지 정보)</c:v>
                </c:pt>
                <c:pt idx="2">
                  <c:v>쇼핑</c:v>
                </c:pt>
                <c:pt idx="3">
                  <c:v>방문지 정보(개장시간, 입장료, 휴무일 등)</c:v>
                </c:pt>
                <c:pt idx="4">
                  <c:v>방문자 후기</c:v>
                </c:pt>
                <c:pt idx="5">
                  <c:v>교통 상황 및 이동시간</c:v>
                </c:pt>
                <c:pt idx="6">
                  <c:v>여행경비</c:v>
                </c:pt>
              </c:strCache>
            </c:strRef>
          </c:cat>
          <c:val>
            <c:numRef>
              <c:f>Sheet1!$C$2:$C$8</c:f>
              <c:numCache>
                <c:formatCode>###0.0</c:formatCode>
                <c:ptCount val="7"/>
                <c:pt idx="0">
                  <c:v>41.48936170212766</c:v>
                </c:pt>
                <c:pt idx="1">
                  <c:v>28.368794326241137</c:v>
                </c:pt>
                <c:pt idx="2">
                  <c:v>34.042553191489361</c:v>
                </c:pt>
                <c:pt idx="3">
                  <c:v>31.914893617021278</c:v>
                </c:pt>
                <c:pt idx="4">
                  <c:v>25.886524822695034</c:v>
                </c:pt>
                <c:pt idx="5">
                  <c:v>9.5744680851063837</c:v>
                </c:pt>
                <c:pt idx="6">
                  <c:v>6.7375886524822697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70663936"/>
        <c:axId val="470665472"/>
      </c:barChart>
      <c:catAx>
        <c:axId val="47066393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70665472"/>
        <c:crosses val="autoZero"/>
        <c:auto val="1"/>
        <c:lblAlgn val="ctr"/>
        <c:lblOffset val="100"/>
        <c:noMultiLvlLbl val="0"/>
      </c:catAx>
      <c:valAx>
        <c:axId val="470665472"/>
        <c:scaling>
          <c:orientation val="minMax"/>
          <c:max val="7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7066393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6270691065920081"/>
          <c:y val="0"/>
          <c:w val="0.37293086899810501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6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Sheet1!$A$2:$A$6</c:f>
              <c:strCache>
                <c:ptCount val="5"/>
                <c:pt idx="0">
                  <c:v>인터넷 
검색/추천</c:v>
                </c:pt>
                <c:pt idx="1">
                  <c:v>가족/지인
추천</c:v>
                </c:pt>
                <c:pt idx="2">
                  <c:v>TV, 영화 등
방송매체</c:v>
                </c:pt>
                <c:pt idx="3">
                  <c:v>여행사 
추천</c:v>
                </c:pt>
                <c:pt idx="4">
                  <c:v>가이드 북, 
잡지 등</c:v>
                </c:pt>
              </c:strCache>
            </c:strRef>
          </c:cat>
          <c:val>
            <c:numRef>
              <c:f>Sheet1!$B$2:$B$6</c:f>
              <c:numCache>
                <c:formatCode>###0.0</c:formatCode>
                <c:ptCount val="5"/>
                <c:pt idx="0">
                  <c:v>44.272727272727273</c:v>
                </c:pt>
                <c:pt idx="1">
                  <c:v>35.545454545454547</c:v>
                </c:pt>
                <c:pt idx="2">
                  <c:v>28.272727272727273</c:v>
                </c:pt>
                <c:pt idx="3">
                  <c:v>27.636363636363637</c:v>
                </c:pt>
                <c:pt idx="4">
                  <c:v>14.272727272727273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동남아시아인</c:v>
                </c:pt>
              </c:strCache>
            </c:strRef>
          </c:tx>
          <c:spPr>
            <a:solidFill>
              <a:srgbClr val="0099CC"/>
            </a:solidFill>
          </c:spPr>
          <c:invertIfNegative val="0"/>
          <c:dLbls>
            <c:dLbl>
              <c:idx val="0"/>
              <c:layout>
                <c:manualLayout>
                  <c:x val="-1.3454340409986107E-17"/>
                  <c:y val="9.5046651206812261E-3"/>
                </c:manualLayout>
              </c:layout>
              <c:spPr/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ea"/>
                      <a:ea typeface="+mj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0"/>
                  <c:y val="0.16094566271020214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1.0763472327988886E-16"/>
                  <c:y val="3.021362621274548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ea"/>
                      <a:ea typeface="+mj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0763472327988886E-16"/>
                  <c:y val="5.6483559845935213E-2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ea"/>
                      <a:ea typeface="+mj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Sheet1!$A$2:$A$6</c:f>
              <c:strCache>
                <c:ptCount val="5"/>
                <c:pt idx="0">
                  <c:v>인터넷 
검색/추천</c:v>
                </c:pt>
                <c:pt idx="1">
                  <c:v>가족/지인
추천</c:v>
                </c:pt>
                <c:pt idx="2">
                  <c:v>TV, 영화 등
방송매체</c:v>
                </c:pt>
                <c:pt idx="3">
                  <c:v>여행사 
추천</c:v>
                </c:pt>
                <c:pt idx="4">
                  <c:v>가이드 북, 
잡지 등</c:v>
                </c:pt>
              </c:strCache>
            </c:strRef>
          </c:cat>
          <c:val>
            <c:numRef>
              <c:f>Sheet1!$C$2:$C$6</c:f>
              <c:numCache>
                <c:formatCode>###0.0</c:formatCode>
                <c:ptCount val="5"/>
                <c:pt idx="0">
                  <c:v>54.255319148936167</c:v>
                </c:pt>
                <c:pt idx="1">
                  <c:v>24.113475177304963</c:v>
                </c:pt>
                <c:pt idx="2">
                  <c:v>42.553191489361701</c:v>
                </c:pt>
                <c:pt idx="3">
                  <c:v>18.794326241134751</c:v>
                </c:pt>
                <c:pt idx="4">
                  <c:v>21.631205673758867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70458368"/>
        <c:axId val="470459904"/>
      </c:barChart>
      <c:catAx>
        <c:axId val="47045836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70459904"/>
        <c:crosses val="autoZero"/>
        <c:auto val="1"/>
        <c:lblAlgn val="ctr"/>
        <c:lblOffset val="100"/>
        <c:noMultiLvlLbl val="0"/>
      </c:catAx>
      <c:valAx>
        <c:axId val="470459904"/>
        <c:scaling>
          <c:orientation val="minMax"/>
          <c:max val="8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7045836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67014299249406706"/>
          <c:y val="4.3577345499152188E-2"/>
          <c:w val="0.32314274216532285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7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Sheet1!$A$2:$A$7</c:f>
              <c:strCache>
                <c:ptCount val="6"/>
                <c:pt idx="0">
                  <c:v>자국의 인터넷 사이트/앱</c:v>
                </c:pt>
                <c:pt idx="1">
                  <c:v>주변인(가족, 친구, 동료 등)</c:v>
                </c:pt>
                <c:pt idx="2">
                  <c:v>여행사(방문,전화)</c:v>
                </c:pt>
                <c:pt idx="3">
                  <c:v>관광 안내 서적</c:v>
                </c:pt>
                <c:pt idx="4">
                  <c:v>한국의 인터넷 사이트/앱</c:v>
                </c:pt>
                <c:pt idx="5">
                  <c:v>기사 및 방송 프로그램</c:v>
                </c:pt>
              </c:strCache>
            </c:strRef>
          </c:cat>
          <c:val>
            <c:numRef>
              <c:f>Sheet1!$B$2:$B$7</c:f>
              <c:numCache>
                <c:formatCode>###0.0</c:formatCode>
                <c:ptCount val="6"/>
                <c:pt idx="0">
                  <c:v>49</c:v>
                </c:pt>
                <c:pt idx="1">
                  <c:v>37.363636363636367</c:v>
                </c:pt>
                <c:pt idx="2">
                  <c:v>28.545454545454547</c:v>
                </c:pt>
                <c:pt idx="3">
                  <c:v>14.545454545454545</c:v>
                </c:pt>
                <c:pt idx="4">
                  <c:v>9.1818181818181817</c:v>
                </c:pt>
                <c:pt idx="5">
                  <c:v>7.8181818181818183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동남아시아인</c:v>
                </c:pt>
              </c:strCache>
            </c:strRef>
          </c:tx>
          <c:spPr>
            <a:solidFill>
              <a:srgbClr val="0099CC"/>
            </a:solidFill>
          </c:spPr>
          <c:invertIfNegative val="0"/>
          <c:dLbls>
            <c:dLbl>
              <c:idx val="0"/>
              <c:layout>
                <c:manualLayout>
                  <c:x val="-2.3114380820056624E-7"/>
                  <c:y val="2.1924780469114134E-2"/>
                </c:manualLayout>
              </c:layout>
              <c:spPr/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9352952203389911E-3"/>
                  <c:y val="0.18273433545977824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0"/>
                  <c:y val="0.14300289085933723"/>
                </c:manualLayout>
              </c:layout>
              <c:spPr/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en-US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5.871052728294383E-3"/>
                  <c:y val="0.14173331465188163"/>
                </c:manualLayout>
              </c:layout>
              <c:spPr/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en-US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layout>
                <c:manualLayout>
                  <c:x val="-1.0763472327988886E-16"/>
                  <c:y val="4.225172493659267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2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2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showLeaderLines val="0"/>
              </c:ext>
            </c:extLst>
          </c:dLbls>
          <c:cat>
            <c:strRef>
              <c:f>Sheet1!$A$2:$A$7</c:f>
              <c:strCache>
                <c:ptCount val="6"/>
                <c:pt idx="0">
                  <c:v>자국의 인터넷 사이트/앱</c:v>
                </c:pt>
                <c:pt idx="1">
                  <c:v>주변인(가족, 친구, 동료 등)</c:v>
                </c:pt>
                <c:pt idx="2">
                  <c:v>여행사(방문,전화)</c:v>
                </c:pt>
                <c:pt idx="3">
                  <c:v>관광 안내 서적</c:v>
                </c:pt>
                <c:pt idx="4">
                  <c:v>한국의 인터넷 사이트/앱</c:v>
                </c:pt>
                <c:pt idx="5">
                  <c:v>기사 및 방송 프로그램</c:v>
                </c:pt>
              </c:strCache>
            </c:strRef>
          </c:cat>
          <c:val>
            <c:numRef>
              <c:f>Sheet1!$C$2:$C$7</c:f>
              <c:numCache>
                <c:formatCode>###0.0</c:formatCode>
                <c:ptCount val="6"/>
                <c:pt idx="0">
                  <c:v>59.574468085106382</c:v>
                </c:pt>
                <c:pt idx="1">
                  <c:v>28.01418439716312</c:v>
                </c:pt>
                <c:pt idx="2">
                  <c:v>27.304964539007091</c:v>
                </c:pt>
                <c:pt idx="3">
                  <c:v>15.957446808510639</c:v>
                </c:pt>
                <c:pt idx="4">
                  <c:v>10.638297872340425</c:v>
                </c:pt>
                <c:pt idx="5">
                  <c:v>12.411347517730496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70502400"/>
        <c:axId val="470520576"/>
      </c:barChart>
      <c:catAx>
        <c:axId val="470502400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70520576"/>
        <c:crosses val="autoZero"/>
        <c:auto val="1"/>
        <c:lblAlgn val="ctr"/>
        <c:lblOffset val="100"/>
        <c:noMultiLvlLbl val="0"/>
      </c:catAx>
      <c:valAx>
        <c:axId val="470520576"/>
        <c:scaling>
          <c:orientation val="minMax"/>
          <c:max val="9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70502400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68775615067895013"/>
          <c:y val="4.3577345499152188E-2"/>
          <c:w val="0.30552958398043967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7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7277147914206386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dLbl>
              <c:idx val="0"/>
              <c:layout>
                <c:manualLayout>
                  <c:x val="-2.7541578483767563E-18"/>
                  <c:y val="0.15252070924703265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4"/>
              <c:layout>
                <c:manualLayout>
                  <c:x val="0"/>
                  <c:y val="7.262890916525364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2.4036564345976505E-3"/>
                  <c:y val="0.12346914558093119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4.8073128691954771E-3"/>
                  <c:y val="0.1162062546644058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Sheet1!$A$2:$A$9</c:f>
              <c:strCache>
                <c:ptCount val="8"/>
                <c:pt idx="0">
                  <c:v>자연/명승/경관 감상</c:v>
                </c:pt>
                <c:pt idx="1">
                  <c:v>맛집 체험</c:v>
                </c:pt>
                <c:pt idx="2">
                  <c:v>전문 쇼핑몰(백화점, 대형마트, 아울렛)</c:v>
                </c:pt>
                <c:pt idx="3">
                  <c:v>체험 관광지 방문</c:v>
                </c:pt>
                <c:pt idx="4">
                  <c:v>도보체험(걷기)</c:v>
                </c:pt>
                <c:pt idx="5">
                  <c:v>거리(로드샵)/소규모 상점</c:v>
                </c:pt>
                <c:pt idx="6">
                  <c:v>카페 방문</c:v>
                </c:pt>
                <c:pt idx="7">
                  <c:v>바베큐</c:v>
                </c:pt>
              </c:strCache>
            </c:strRef>
          </c:cat>
          <c:val>
            <c:numRef>
              <c:f>Sheet1!$B$2:$B$9</c:f>
              <c:numCache>
                <c:formatCode>###0.0</c:formatCode>
                <c:ptCount val="8"/>
                <c:pt idx="0">
                  <c:v>56.909090909090907</c:v>
                </c:pt>
                <c:pt idx="1">
                  <c:v>52.909090909090907</c:v>
                </c:pt>
                <c:pt idx="2">
                  <c:v>51.181818181818187</c:v>
                </c:pt>
                <c:pt idx="3">
                  <c:v>44.363636363636367</c:v>
                </c:pt>
                <c:pt idx="4">
                  <c:v>43.727272727272727</c:v>
                </c:pt>
                <c:pt idx="5">
                  <c:v>41.818181818181813</c:v>
                </c:pt>
                <c:pt idx="6">
                  <c:v>40.63636363636364</c:v>
                </c:pt>
                <c:pt idx="7">
                  <c:v>31.90909090909091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동남아시아인</c:v>
                </c:pt>
              </c:strCache>
            </c:strRef>
          </c:tx>
          <c:spPr>
            <a:solidFill>
              <a:srgbClr val="0099CC"/>
            </a:solidFill>
          </c:spPr>
          <c:invertIfNegative val="0"/>
          <c:dLbls>
            <c:dLbl>
              <c:idx val="0"/>
              <c:layout>
                <c:manualLayout>
                  <c:x val="0"/>
                  <c:y val="4.473940804579623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1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"/>
              <c:layout>
                <c:manualLayout>
                  <c:x val="1.458834951434006E-3"/>
                  <c:y val="2.2950735296220135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1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2"/>
              <c:layout>
                <c:manualLayout>
                  <c:x val="-8.0167877005222696E-3"/>
                  <c:y val="0.17547144454325281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9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3"/>
              <c:layout>
                <c:manualLayout>
                  <c:x val="-1.0689050267363026E-2"/>
                  <c:y val="0.1515765334278843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>
                    <a:lnSpc>
                      <a:spcPct val="100000"/>
                    </a:lnSpc>
                    <a:defRPr lang="ko-KR" altLang="en-US" sz="9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-1.0763472327988886E-16"/>
                  <c:y val="5.6483559845935213E-2"/>
                </c:manualLayout>
              </c:layout>
              <c:spPr/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11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5"/>
              <c:layout>
                <c:manualLayout>
                  <c:x val="2.9176699028679049E-3"/>
                  <c:y val="3.0213626212745516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1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6"/>
              <c:layout>
                <c:manualLayout>
                  <c:x val="-1.0689050267363026E-2"/>
                  <c:y val="0.16094509082902755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en-US" altLang="ko-KR" sz="9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7"/>
              <c:layout>
                <c:manualLayout>
                  <c:x val="-1.0697999392980827E-16"/>
                  <c:y val="3.7476517129270914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1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>
                  <c15:layout/>
                </c:ext>
              </c:extLst>
            </c:dLbl>
            <c:dLbl>
              <c:idx val="10"/>
              <c:layout>
                <c:manualLayout>
                  <c:x val="-2.1395998785961655E-16"/>
                  <c:y val="3.747651712927088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 anchorCtr="0"/>
                <a:lstStyle/>
                <a:p>
                  <a:pPr algn="ctr" rtl="0">
                    <a:lnSpc>
                      <a:spcPct val="100000"/>
                    </a:lnSpc>
                    <a:defRPr lang="ko-KR" altLang="en-US" sz="11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  <c:extLst>
                <c:ext xmlns:c15="http://schemas.microsoft.com/office/drawing/2012/chart" uri="{CE6537A1-D6FC-4f65-9D91-7224C49458BB}"/>
              </c:extLst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>
                  <a:lnSpc>
                    <a:spcPct val="100000"/>
                  </a:lnSpc>
                  <a:defRPr lang="ko-KR" altLang="en-US" sz="11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chemeClr val="bg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Sheet1!$A$2:$A$9</c:f>
              <c:strCache>
                <c:ptCount val="8"/>
                <c:pt idx="0">
                  <c:v>자연/명승/경관 감상</c:v>
                </c:pt>
                <c:pt idx="1">
                  <c:v>맛집 체험</c:v>
                </c:pt>
                <c:pt idx="2">
                  <c:v>전문 쇼핑몰(백화점, 대형마트, 아울렛)</c:v>
                </c:pt>
                <c:pt idx="3">
                  <c:v>체험 관광지 방문</c:v>
                </c:pt>
                <c:pt idx="4">
                  <c:v>도보체험(걷기)</c:v>
                </c:pt>
                <c:pt idx="5">
                  <c:v>거리(로드샵)/소규모 상점</c:v>
                </c:pt>
                <c:pt idx="6">
                  <c:v>카페 방문</c:v>
                </c:pt>
                <c:pt idx="7">
                  <c:v>바베큐</c:v>
                </c:pt>
              </c:strCache>
            </c:strRef>
          </c:cat>
          <c:val>
            <c:numRef>
              <c:f>Sheet1!$C$2:$C$9</c:f>
              <c:numCache>
                <c:formatCode>###0.0</c:formatCode>
                <c:ptCount val="8"/>
                <c:pt idx="0">
                  <c:v>58.156028368794324</c:v>
                </c:pt>
                <c:pt idx="1">
                  <c:v>64.893617021276597</c:v>
                </c:pt>
                <c:pt idx="2">
                  <c:v>52.4822695035461</c:v>
                </c:pt>
                <c:pt idx="3">
                  <c:v>42.198581560283685</c:v>
                </c:pt>
                <c:pt idx="4">
                  <c:v>51.063829787234042</c:v>
                </c:pt>
                <c:pt idx="5">
                  <c:v>45.035460992907801</c:v>
                </c:pt>
                <c:pt idx="6">
                  <c:v>27.304964539007091</c:v>
                </c:pt>
                <c:pt idx="7">
                  <c:v>36.87943262411347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469541248"/>
        <c:axId val="469542784"/>
      </c:barChart>
      <c:catAx>
        <c:axId val="469541248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69542784"/>
        <c:crosses val="autoZero"/>
        <c:auto val="1"/>
        <c:lblAlgn val="ctr"/>
        <c:lblOffset val="100"/>
        <c:noMultiLvlLbl val="0"/>
      </c:catAx>
      <c:valAx>
        <c:axId val="469542784"/>
        <c:scaling>
          <c:orientation val="minMax"/>
          <c:max val="100"/>
          <c:min val="0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69541248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59248428918525964"/>
          <c:y val="0"/>
          <c:w val="0.40226025610680932"/>
          <c:h val="0.12267022758011341"/>
        </c:manualLayout>
      </c:layout>
      <c:overlay val="0"/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7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4.9388957484663175E-2"/>
          <c:w val="1"/>
          <c:h val="0.63526060452861743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8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dLbls>
            <c:spPr>
              <a:noFill/>
              <a:ln>
                <a:noFill/>
              </a:ln>
              <a:effectLst/>
            </c:spPr>
            <c:txPr>
              <a:bodyPr rot="0" spcFirstLastPara="1" vertOverflow="ellipsis" vert="horz" wrap="square" lIns="38100" tIns="19050" rIns="38100" bIns="19050" anchor="ctr" anchorCtr="1">
                <a:spAutoFit/>
              </a:bodyPr>
              <a:lstStyle/>
              <a:p>
                <a:pPr>
                  <a:defRPr sz="1000" b="1" i="0" u="none" strike="noStrike" kern="1200" spc="-100" baseline="0">
                    <a:ln>
                      <a:solidFill>
                        <a:schemeClr val="bg1">
                          <a:alpha val="5000"/>
                        </a:schemeClr>
                      </a:solidFill>
                    </a:ln>
                    <a:solidFill>
                      <a:schemeClr val="tx1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 xmlns:c16r2="http://schemas.microsoft.com/office/drawing/2015/06/chart">
              <c:ext xmlns:c15="http://schemas.microsoft.com/office/drawing/2012/chart" uri="{CE6537A1-D6FC-4f65-9D91-7224C49458BB}">
                <c15:layout/>
                <c15:showLeaderLines val="1"/>
                <c15:leaderLines>
                  <c:spPr>
                    <a:ln w="9525" cap="flat" cmpd="sng" algn="ctr">
                      <a:solidFill>
                        <a:schemeClr val="tx1">
                          <a:lumMod val="35000"/>
                          <a:lumOff val="65000"/>
                        </a:schemeClr>
                      </a:solidFill>
                      <a:round/>
                    </a:ln>
                    <a:effectLst/>
                  </c:spPr>
                </c15:leaderLines>
              </c:ext>
            </c:extLst>
          </c:dLbls>
          <c:cat>
            <c:strRef>
              <c:f>Sheet1!$A$2:$A$8</c:f>
              <c:strCache>
                <c:ptCount val="7"/>
                <c:pt idx="0">
                  <c:v>갈비/고기</c:v>
                </c:pt>
                <c:pt idx="1">
                  <c:v>짜장면</c:v>
                </c:pt>
                <c:pt idx="2">
                  <c:v>닭강정/닭꼬치/치킨/닭갈비</c:v>
                </c:pt>
                <c:pt idx="3">
                  <c:v>생선회(횟집)</c:v>
                </c:pt>
                <c:pt idx="4">
                  <c:v>김치</c:v>
                </c:pt>
                <c:pt idx="5">
                  <c:v>국수요리(냉면, 칼국수, 수제비 등)</c:v>
                </c:pt>
                <c:pt idx="6">
                  <c:v>산채비빔밥</c:v>
                </c:pt>
              </c:strCache>
            </c:strRef>
          </c:cat>
          <c:val>
            <c:numRef>
              <c:f>Sheet1!$B$2:$B$8</c:f>
              <c:numCache>
                <c:formatCode>###0.0</c:formatCode>
                <c:ptCount val="7"/>
                <c:pt idx="0">
                  <c:v>27.795527156549522</c:v>
                </c:pt>
                <c:pt idx="1">
                  <c:v>13.418530351437699</c:v>
                </c:pt>
                <c:pt idx="2">
                  <c:v>12.460063897763577</c:v>
                </c:pt>
                <c:pt idx="3">
                  <c:v>10.862619808306709</c:v>
                </c:pt>
                <c:pt idx="4">
                  <c:v>7.8274760383386583</c:v>
                </c:pt>
                <c:pt idx="5">
                  <c:v>7.3482428115015974</c:v>
                </c:pt>
                <c:pt idx="6">
                  <c:v>5.1118210862619806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동남아시아인</c:v>
                </c:pt>
              </c:strCache>
            </c:strRef>
          </c:tx>
          <c:spPr>
            <a:solidFill>
              <a:srgbClr val="0099CC">
                <a:lumMod val="60000"/>
                <a:lumOff val="40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0099CC"/>
              </a:solidFill>
            </c:spPr>
          </c:dPt>
          <c:dLbls>
            <c:dLbl>
              <c:idx val="0"/>
              <c:layout>
                <c:manualLayout>
                  <c:x val="0"/>
                  <c:y val="1.1798419164471061E-2"/>
                </c:manualLayout>
              </c:layout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40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rgbClr val="EC7A64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schemeClr val="bg1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5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6"/>
              <c:spPr>
                <a:noFill/>
                <a:ln>
                  <a:noFill/>
                </a:ln>
                <a:effectLst/>
              </c:spPr>
              <c:txPr>
                <a:bodyPr/>
                <a:lstStyle/>
                <a:p>
                  <a:pPr algn="ctr" rtl="0">
                    <a:lnSpc>
                      <a:spcPct val="100000"/>
                    </a:lnSpc>
                    <a:defRPr lang="ko-KR" altLang="en-US" sz="1050" b="1" i="0" u="none" strike="noStrike" kern="1200" spc="-100" baseline="0">
                      <a:ln>
                        <a:solidFill>
                          <a:prstClr val="white">
                            <a:alpha val="5000"/>
                          </a:prstClr>
                        </a:solidFill>
                      </a:ln>
                      <a:solidFill>
                        <a:prstClr val="white"/>
                      </a:solidFill>
                      <a:latin typeface="+mj-lt"/>
                      <a:ea typeface="+mn-ea"/>
                      <a:cs typeface="+mn-cs"/>
                    </a:defRPr>
                  </a:pPr>
                  <a:endParaRPr lang="ko-KR"/>
                </a:p>
              </c:txPr>
              <c:dLblPos val="inEnd"/>
              <c:showLegendKey val="0"/>
              <c:showVal val="1"/>
              <c:showCatName val="0"/>
              <c:showSerName val="0"/>
              <c:showPercent val="0"/>
              <c:showBubbleSize val="0"/>
            </c:dLbl>
            <c:spPr>
              <a:noFill/>
              <a:ln>
                <a:noFill/>
              </a:ln>
              <a:effectLst/>
            </c:spPr>
            <c:txPr>
              <a:bodyPr/>
              <a:lstStyle/>
              <a:p>
                <a:pPr algn="ctr" rtl="0">
                  <a:lnSpc>
                    <a:spcPct val="100000"/>
                  </a:lnSpc>
                  <a:defRPr lang="ko-KR" altLang="en-US" sz="1100" b="1" i="0" u="none" strike="noStrike" kern="1200" spc="-100" baseline="0">
                    <a:ln>
                      <a:solidFill>
                        <a:prstClr val="white">
                          <a:alpha val="5000"/>
                        </a:prstClr>
                      </a:solidFill>
                    </a:ln>
                    <a:solidFill>
                      <a:srgbClr val="EC7A64"/>
                    </a:solidFill>
                    <a:latin typeface="+mj-lt"/>
                    <a:ea typeface="+mn-ea"/>
                    <a:cs typeface="+mn-cs"/>
                  </a:defRPr>
                </a:pPr>
                <a:endParaRPr lang="ko-KR"/>
              </a:p>
            </c:txPr>
            <c:dLblPos val="in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  <c:extLst>
              <c:ext xmlns:c15="http://schemas.microsoft.com/office/drawing/2012/chart" uri="{CE6537A1-D6FC-4f65-9D91-7224C49458BB}">
                <c15:layout/>
                <c15:showLeaderLines val="0"/>
              </c:ext>
            </c:extLst>
          </c:dLbls>
          <c:cat>
            <c:strRef>
              <c:f>Sheet1!$A$2:$A$8</c:f>
              <c:strCache>
                <c:ptCount val="7"/>
                <c:pt idx="0">
                  <c:v>갈비/고기</c:v>
                </c:pt>
                <c:pt idx="1">
                  <c:v>짜장면</c:v>
                </c:pt>
                <c:pt idx="2">
                  <c:v>닭강정/닭꼬치/치킨/닭갈비</c:v>
                </c:pt>
                <c:pt idx="3">
                  <c:v>생선회(횟집)</c:v>
                </c:pt>
                <c:pt idx="4">
                  <c:v>김치</c:v>
                </c:pt>
                <c:pt idx="5">
                  <c:v>국수요리(냉면, 칼국수, 수제비 등)</c:v>
                </c:pt>
                <c:pt idx="6">
                  <c:v>산채비빔밥</c:v>
                </c:pt>
              </c:strCache>
            </c:strRef>
          </c:cat>
          <c:val>
            <c:numRef>
              <c:f>Sheet1!$C$2:$C$8</c:f>
              <c:numCache>
                <c:formatCode>###0.0</c:formatCode>
                <c:ptCount val="7"/>
                <c:pt idx="0">
                  <c:v>37.313432835820898</c:v>
                </c:pt>
                <c:pt idx="1">
                  <c:v>11.940298507462686</c:v>
                </c:pt>
                <c:pt idx="2">
                  <c:v>5.9701492537313428</c:v>
                </c:pt>
                <c:pt idx="3">
                  <c:v>14.925373134328357</c:v>
                </c:pt>
                <c:pt idx="4">
                  <c:v>11.940298507462686</c:v>
                </c:pt>
                <c:pt idx="5">
                  <c:v>8.9552238805970141</c:v>
                </c:pt>
                <c:pt idx="6">
                  <c:v>9.7014925373134329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69644416"/>
        <c:axId val="469645952"/>
      </c:barChart>
      <c:catAx>
        <c:axId val="469644416"/>
        <c:scaling>
          <c:orientation val="minMax"/>
        </c:scaling>
        <c:delete val="1"/>
        <c:axPos val="b"/>
        <c:numFmt formatCode="General" sourceLinked="1"/>
        <c:majorTickMark val="none"/>
        <c:minorTickMark val="none"/>
        <c:tickLblPos val="nextTo"/>
        <c:crossAx val="469645952"/>
        <c:crosses val="autoZero"/>
        <c:auto val="1"/>
        <c:lblAlgn val="ctr"/>
        <c:lblOffset val="100"/>
        <c:noMultiLvlLbl val="0"/>
      </c:catAx>
      <c:valAx>
        <c:axId val="469645952"/>
        <c:scaling>
          <c:orientation val="minMax"/>
        </c:scaling>
        <c:delete val="0"/>
        <c:axPos val="l"/>
        <c:numFmt formatCode="###0.0" sourceLinked="1"/>
        <c:majorTickMark val="none"/>
        <c:minorTickMark val="none"/>
        <c:tickLblPos val="none"/>
        <c:spPr>
          <a:ln>
            <a:noFill/>
          </a:ln>
        </c:spPr>
        <c:crossAx val="469644416"/>
        <c:crosses val="autoZero"/>
        <c:crossBetween val="between"/>
      </c:valAx>
      <c:spPr>
        <a:noFill/>
        <a:ln>
          <a:noFill/>
        </a:ln>
        <a:effectLst/>
      </c:spPr>
    </c:plotArea>
    <c:legend>
      <c:legendPos val="t"/>
      <c:layout>
        <c:manualLayout>
          <c:xMode val="edge"/>
          <c:yMode val="edge"/>
          <c:x val="0.79844335951319612"/>
          <c:y val="4.3577345499152188E-2"/>
          <c:w val="0.1948423772074698"/>
          <c:h val="0.12267022758011341"/>
        </c:manualLayout>
      </c:layout>
      <c:overlay val="0"/>
      <c:txPr>
        <a:bodyPr/>
        <a:lstStyle/>
        <a:p>
          <a:pPr>
            <a:defRPr sz="900"/>
          </a:pPr>
          <a:endParaRPr lang="ko-KR"/>
        </a:p>
      </c:txPr>
    </c:legend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7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plotArea>
      <c:layout>
        <c:manualLayout>
          <c:layoutTarget val="inner"/>
          <c:xMode val="edge"/>
          <c:yMode val="edge"/>
          <c:x val="0"/>
          <c:y val="0"/>
          <c:w val="1"/>
          <c:h val="0.5536992382270483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전체</c:v>
                </c:pt>
              </c:strCache>
            </c:strRef>
          </c:tx>
          <c:spPr>
            <a:solidFill>
              <a:sysClr val="window" lastClr="FFFFFF">
                <a:lumMod val="75000"/>
              </a:sysClr>
            </a:solidFill>
            <a:ln>
              <a:noFill/>
            </a:ln>
            <a:effectLst/>
          </c:spPr>
          <c:invertIfNegative val="0"/>
          <c:dPt>
            <c:idx val="0"/>
            <c:invertIfNegative val="0"/>
            <c:bubble3D val="0"/>
            <c:spPr>
              <a:solidFill>
                <a:sysClr val="window" lastClr="FFFFFF">
                  <a:lumMod val="75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5EA2-4134-ABE2-8201BDCB728B}"/>
              </c:ext>
            </c:extLst>
          </c:dPt>
          <c:dPt>
            <c:idx val="1"/>
            <c:invertIfNegative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5EA2-4134-ABE2-8201BDCB728B}"/>
              </c:ext>
            </c:extLst>
          </c:dPt>
          <c:dPt>
            <c:idx val="2"/>
            <c:invertIfNegative val="0"/>
            <c:bubble3D val="0"/>
            <c:spPr>
              <a:solidFill>
                <a:sysClr val="window" lastClr="FFFFFF">
                  <a:lumMod val="85000"/>
                </a:sysClr>
              </a:solidFill>
              <a:ln>
                <a:noFill/>
              </a:ln>
              <a:effectLst/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5EA2-4134-ABE2-8201BDCB728B}"/>
              </c:ext>
            </c:extLst>
          </c:dPt>
          <c:dPt>
            <c:idx val="3"/>
            <c:invertIfNegative val="0"/>
            <c:bubble3D val="0"/>
            <c:extLst xmlns:c16r2="http://schemas.microsoft.com/office/drawing/2015/06/chart">
              <c:ext xmlns:c16="http://schemas.microsoft.com/office/drawing/2014/chart" uri="{C3380CC4-5D6E-409C-BE32-E72D297353CC}">
                <c16:uniqueId val="{00000007-5EA2-4134-ABE2-8201BDCB728B}"/>
              </c:ext>
            </c:extLst>
          </c:dPt>
          <c:dPt>
            <c:idx val="4"/>
            <c:invertIfNegative val="0"/>
            <c:bubble3D val="0"/>
          </c:dPt>
          <c:dPt>
            <c:idx val="5"/>
            <c:invertIfNegative val="0"/>
            <c:bubble3D val="0"/>
          </c:dPt>
          <c:dPt>
            <c:idx val="6"/>
            <c:invertIfNegative val="0"/>
            <c:bubble3D val="0"/>
          </c:dPt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Sheet1!$B$2</c:f>
              <c:numCache>
                <c:formatCode>0.0_ </c:formatCode>
                <c:ptCount val="1"/>
                <c:pt idx="0">
                  <c:v>85.6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5EA2-4134-ABE2-8201BDCB728B}"/>
            </c:ext>
          </c:extLst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동남아</c:v>
                </c:pt>
              </c:strCache>
            </c:strRef>
          </c:tx>
          <c:spPr>
            <a:solidFill>
              <a:srgbClr val="0099CC">
                <a:lumMod val="40000"/>
                <a:lumOff val="60000"/>
              </a:srgbClr>
            </a:solidFill>
          </c:spPr>
          <c:invertIfNegative val="0"/>
          <c:dPt>
            <c:idx val="0"/>
            <c:invertIfNegative val="0"/>
            <c:bubble3D val="0"/>
            <c:spPr>
              <a:solidFill>
                <a:srgbClr val="0099CC"/>
              </a:solidFill>
            </c:spPr>
          </c:dPt>
          <c:dPt>
            <c:idx val="1"/>
            <c:invertIfNegative val="0"/>
            <c:bubble3D val="0"/>
          </c:dPt>
          <c:dPt>
            <c:idx val="2"/>
            <c:invertIfNegative val="0"/>
            <c:bubble3D val="0"/>
          </c:dPt>
          <c:cat>
            <c:numRef>
              <c:f>Sheet1!$A$2</c:f>
              <c:numCache>
                <c:formatCode>General</c:formatCode>
                <c:ptCount val="1"/>
              </c:numCache>
            </c:numRef>
          </c:cat>
          <c:val>
            <c:numRef>
              <c:f>Sheet1!$C$2</c:f>
              <c:numCache>
                <c:formatCode>0.0_ </c:formatCode>
                <c:ptCount val="1"/>
                <c:pt idx="0">
                  <c:v>87.9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10"/>
        <c:axId val="470989824"/>
        <c:axId val="470995712"/>
      </c:barChart>
      <c:catAx>
        <c:axId val="470989824"/>
        <c:scaling>
          <c:orientation val="minMax"/>
        </c:scaling>
        <c:delete val="1"/>
        <c:axPos val="b"/>
        <c:numFmt formatCode="General" sourceLinked="1"/>
        <c:majorTickMark val="out"/>
        <c:minorTickMark val="none"/>
        <c:tickLblPos val="nextTo"/>
        <c:crossAx val="470995712"/>
        <c:crosses val="autoZero"/>
        <c:auto val="1"/>
        <c:lblAlgn val="ctr"/>
        <c:lblOffset val="100"/>
        <c:noMultiLvlLbl val="0"/>
      </c:catAx>
      <c:valAx>
        <c:axId val="470995712"/>
        <c:scaling>
          <c:orientation val="minMax"/>
          <c:max val="90"/>
          <c:min val="60"/>
        </c:scaling>
        <c:delete val="0"/>
        <c:axPos val="l"/>
        <c:numFmt formatCode="0.0_ " sourceLinked="1"/>
        <c:majorTickMark val="none"/>
        <c:minorTickMark val="none"/>
        <c:tickLblPos val="none"/>
        <c:spPr>
          <a:ln>
            <a:noFill/>
          </a:ln>
        </c:spPr>
        <c:crossAx val="470989824"/>
        <c:crosses val="autoZero"/>
        <c:crossBetween val="between"/>
      </c:valAx>
      <c:spPr>
        <a:noFill/>
        <a:ln>
          <a:noFill/>
        </a:ln>
        <a:effectLst/>
      </c:spPr>
    </c:plotArea>
    <c:plotVisOnly val="1"/>
    <c:dispBlanksAs val="gap"/>
    <c:showDLblsOverMax val="0"/>
  </c:chart>
  <c:spPr>
    <a:noFill/>
    <a:ln>
      <a:noFill/>
    </a:ln>
    <a:effectLst/>
  </c:spPr>
  <c:txPr>
    <a:bodyPr/>
    <a:lstStyle/>
    <a:p>
      <a:pPr>
        <a:defRPr/>
      </a:pPr>
      <a:endParaRPr lang="ko-KR"/>
    </a:p>
  </c:txPr>
  <c:externalData r:id="rId2">
    <c:autoUpdate val="0"/>
  </c:externalData>
</c:chartSpace>
</file>

<file path=ppt/charts/chart7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4.7762526223946077E-2"/>
          <c:w val="1"/>
          <c:h val="0.9124353685894321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전통시장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lang="ko-KR" altLang="en-US" sz="1000" b="0" kern="1200" spc="0">
                    <a:solidFill>
                      <a:schemeClr val="accent4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63.8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쇼핑 시설(아울렛, 마트, 면세점 등)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55.3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한국 역사 관광지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38.299999999999997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축제 및 행사 현장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25.5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공원 녹지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Sheet1!$F$2</c:f>
              <c:numCache>
                <c:formatCode>General</c:formatCode>
                <c:ptCount val="1"/>
                <c:pt idx="0">
                  <c:v>21.3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일반 도심지역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Sheet1!$G$2</c:f>
              <c:numCache>
                <c:formatCode>General</c:formatCode>
                <c:ptCount val="1"/>
                <c:pt idx="0">
                  <c:v>14.9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도서지역(농/어촌)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Sheet1!$H$2</c:f>
              <c:numCache>
                <c:formatCode>General</c:formatCode>
                <c:ptCount val="1"/>
                <c:pt idx="0">
                  <c:v>14.9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테마파크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Sheet1!$I$2</c:f>
              <c:numCache>
                <c:formatCode>General</c:formatCode>
                <c:ptCount val="1"/>
                <c:pt idx="0">
                  <c:v>6.4</c:v>
                </c:pt>
              </c:numCache>
            </c:numRef>
          </c:val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기타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Sheet1!$J$2</c:f>
              <c:numCache>
                <c:formatCode>General</c:formatCode>
                <c:ptCount val="1"/>
                <c:pt idx="0">
                  <c:v>6.4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5"/>
        <c:overlap val="-75"/>
        <c:axId val="471795200"/>
        <c:axId val="471796736"/>
      </c:barChart>
      <c:catAx>
        <c:axId val="471795200"/>
        <c:scaling>
          <c:orientation val="minMax"/>
        </c:scaling>
        <c:delete val="1"/>
        <c:axPos val="b"/>
        <c:majorTickMark val="none"/>
        <c:minorTickMark val="none"/>
        <c:tickLblPos val="nextTo"/>
        <c:crossAx val="471796736"/>
        <c:crosses val="autoZero"/>
        <c:auto val="1"/>
        <c:lblAlgn val="ctr"/>
        <c:lblOffset val="100"/>
        <c:noMultiLvlLbl val="0"/>
      </c:catAx>
      <c:valAx>
        <c:axId val="471796736"/>
        <c:scaling>
          <c:orientation val="minMax"/>
          <c:max val="100"/>
          <c:min val="0"/>
        </c:scaling>
        <c:delete val="1"/>
        <c:axPos val="l"/>
        <c:numFmt formatCode="General" sourceLinked="1"/>
        <c:majorTickMark val="out"/>
        <c:minorTickMark val="none"/>
        <c:tickLblPos val="nextTo"/>
        <c:crossAx val="471795200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7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702201079264044E-2"/>
          <c:y val="4.7762526223946077E-2"/>
          <c:w val="0.98229773948588861"/>
          <c:h val="0.90087308415384126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차이나타운</c:v>
                </c:pt>
              </c:strCache>
            </c:strRef>
          </c:tx>
          <c:invertIfNegative val="0"/>
          <c:dLbls>
            <c:txPr>
              <a:bodyPr/>
              <a:lstStyle/>
              <a:p>
                <a:pPr algn="ctr">
                  <a:defRPr lang="ko-KR" altLang="en-US" sz="1000" b="0" i="0" u="none" strike="noStrike" kern="1200" spc="0" baseline="0">
                    <a:solidFill>
                      <a:srgbClr val="FF6600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76.3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신포시장</c:v>
                </c:pt>
              </c:strCache>
            </c:strRef>
          </c:tx>
          <c:invertIfNegative val="0"/>
          <c:dLbls>
            <c:dLbl>
              <c:idx val="0"/>
              <c:numFmt formatCode="#,##0.0_);[Red]\(#,##0.0\)" sourceLinked="0"/>
              <c:spPr/>
              <c:txPr>
                <a:bodyPr/>
                <a:lstStyle/>
                <a:p>
                  <a:pPr>
                    <a:defRPr sz="1000"/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76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동화마을</c:v>
                </c:pt>
              </c:strCache>
            </c:strRef>
          </c:tx>
          <c:invertIfNegative val="0"/>
          <c:dLbls>
            <c:dLbl>
              <c:idx val="0"/>
              <c:numFmt formatCode="#,##0.0_);[Red]\(#,##0.0\)" sourceLinked="0"/>
              <c:spPr/>
              <c:txPr>
                <a:bodyPr/>
                <a:lstStyle/>
                <a:p>
                  <a:pPr>
                    <a:defRPr sz="1000"/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42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현대아울렛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16.2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수산시장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Sheet1!$F$2</c:f>
              <c:numCache>
                <c:formatCode>General</c:formatCode>
                <c:ptCount val="1"/>
                <c:pt idx="0">
                  <c:v>12.1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센트럴파크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Sheet1!$G$2</c:f>
              <c:numCache>
                <c:formatCode>General</c:formatCode>
                <c:ptCount val="1"/>
                <c:pt idx="0">
                  <c:v>9.8000000000000007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자유공원</c:v>
                </c:pt>
              </c:strCache>
            </c:strRef>
          </c:tx>
          <c:invertIfNegative val="0"/>
          <c:dLbls>
            <c:dLbl>
              <c:idx val="0"/>
              <c:numFmt formatCode="#,##0.0_);[Red]\(#,##0.0\)" sourceLinked="0"/>
              <c:spPr/>
              <c:txPr>
                <a:bodyPr/>
                <a:lstStyle/>
                <a:p>
                  <a:pPr>
                    <a:defRPr sz="1000"/>
                  </a:pPr>
                  <a:endParaRPr lang="ko-KR"/>
                </a:p>
              </c:txPr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Sheet1!$H$2</c:f>
              <c:numCache>
                <c:formatCode>General</c:formatCode>
                <c:ptCount val="1"/>
                <c:pt idx="0">
                  <c:v>7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소래포구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Sheet1!$I$2</c:f>
              <c:numCache>
                <c:formatCode>General</c:formatCode>
                <c:ptCount val="1"/>
                <c:pt idx="0">
                  <c:v>6.7</c:v>
                </c:pt>
              </c:numCache>
            </c:numRef>
          </c:val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지하상가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Sheet1!$J$2</c:f>
              <c:numCache>
                <c:formatCode>General</c:formatCode>
                <c:ptCount val="1"/>
                <c:pt idx="0">
                  <c:v>6.2</c:v>
                </c:pt>
              </c:numCache>
            </c:numRef>
          </c:val>
        </c:ser>
        <c:ser>
          <c:idx val="9"/>
          <c:order val="9"/>
          <c:tx>
            <c:strRef>
              <c:f>Sheet1!$K$1</c:f>
              <c:strCache>
                <c:ptCount val="1"/>
                <c:pt idx="0">
                  <c:v>카페/음식점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Sheet1!$K$2</c:f>
              <c:numCache>
                <c:formatCode>General</c:formatCode>
                <c:ptCount val="1"/>
                <c:pt idx="0">
                  <c:v>4.0999999999999996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5"/>
        <c:overlap val="-75"/>
        <c:axId val="472604032"/>
        <c:axId val="472614016"/>
      </c:barChart>
      <c:catAx>
        <c:axId val="472604032"/>
        <c:scaling>
          <c:orientation val="minMax"/>
        </c:scaling>
        <c:delete val="1"/>
        <c:axPos val="b"/>
        <c:majorTickMark val="none"/>
        <c:minorTickMark val="none"/>
        <c:tickLblPos val="nextTo"/>
        <c:crossAx val="472614016"/>
        <c:crosses val="autoZero"/>
        <c:auto val="1"/>
        <c:lblAlgn val="ctr"/>
        <c:lblOffset val="100"/>
        <c:noMultiLvlLbl val="0"/>
      </c:catAx>
      <c:valAx>
        <c:axId val="47261401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72604032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7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0"/>
          <c:y val="4.7762526223946077E-2"/>
          <c:w val="1"/>
          <c:h val="0.9124353685894321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휴양/휴식</c:v>
                </c:pt>
              </c:strCache>
            </c:strRef>
          </c:tx>
          <c:invertIfNegative val="0"/>
          <c:dLbls>
            <c:txPr>
              <a:bodyPr/>
              <a:lstStyle/>
              <a:p>
                <a:pPr algn="ctr">
                  <a:defRPr lang="ko-KR" altLang="en-US" sz="1000" b="0" i="0" u="none" strike="noStrike" kern="1200" spc="0" baseline="0">
                    <a:solidFill>
                      <a:srgbClr val="FF6600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  <a:cs typeface="+mn-cs"/>
                  </a:defRPr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79.099999999999994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전통시장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72.7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 도보체험(걷기)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67.3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 체험 관광지 방문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44.6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전문 쇼핑몰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Sheet1!$F$2</c:f>
              <c:numCache>
                <c:formatCode>General</c:formatCode>
                <c:ptCount val="1"/>
                <c:pt idx="0">
                  <c:v>37.6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맛집 체험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Sheet1!$G$2</c:f>
              <c:numCache>
                <c:formatCode>General</c:formatCode>
                <c:ptCount val="1"/>
                <c:pt idx="0">
                  <c:v>31.2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 자연/명승/경관 감상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Sheet1!$H$2</c:f>
              <c:numCache>
                <c:formatCode>General</c:formatCode>
                <c:ptCount val="1"/>
                <c:pt idx="0">
                  <c:v>30.4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역사/문화재 유적지 방문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Sheet1!$I$2</c:f>
              <c:numCache>
                <c:formatCode>General</c:formatCode>
                <c:ptCount val="1"/>
                <c:pt idx="0">
                  <c:v>27.8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5"/>
        <c:overlap val="-88"/>
        <c:axId val="471533824"/>
        <c:axId val="472272896"/>
      </c:barChart>
      <c:catAx>
        <c:axId val="471533824"/>
        <c:scaling>
          <c:orientation val="minMax"/>
        </c:scaling>
        <c:delete val="1"/>
        <c:axPos val="b"/>
        <c:majorTickMark val="none"/>
        <c:minorTickMark val="none"/>
        <c:tickLblPos val="nextTo"/>
        <c:crossAx val="472272896"/>
        <c:crosses val="autoZero"/>
        <c:auto val="1"/>
        <c:lblAlgn val="ctr"/>
        <c:lblOffset val="100"/>
        <c:noMultiLvlLbl val="0"/>
      </c:catAx>
      <c:valAx>
        <c:axId val="472272896"/>
        <c:scaling>
          <c:orientation val="minMax"/>
        </c:scaling>
        <c:delete val="1"/>
        <c:axPos val="l"/>
        <c:numFmt formatCode="General" sourceLinked="1"/>
        <c:majorTickMark val="none"/>
        <c:minorTickMark val="none"/>
        <c:tickLblPos val="nextTo"/>
        <c:crossAx val="471533824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7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3"/>
    </mc:Choice>
    <mc:Fallback>
      <c:style val="3"/>
    </mc:Fallback>
  </mc:AlternateContent>
  <c:chart>
    <c:autoTitleDeleted val="1"/>
    <c:plotArea>
      <c:layout>
        <c:manualLayout>
          <c:layoutTarget val="inner"/>
          <c:xMode val="edge"/>
          <c:yMode val="edge"/>
          <c:x val="1.7702201079264044E-2"/>
          <c:y val="4.7762526223946077E-2"/>
          <c:w val="0.98229773948588861"/>
          <c:h val="0.9124353685894321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Sheet1!$B$1</c:f>
              <c:strCache>
                <c:ptCount val="1"/>
                <c:pt idx="0">
                  <c:v>안전성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Sheet1!$B$2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</c:ser>
        <c:ser>
          <c:idx val="1"/>
          <c:order val="1"/>
          <c:tx>
            <c:strRef>
              <c:f>Sheet1!$C$1</c:f>
              <c:strCache>
                <c:ptCount val="1"/>
                <c:pt idx="0">
                  <c:v>가이드/종사자의 친절성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Sheet1!$C$2</c:f>
              <c:numCache>
                <c:formatCode>General</c:formatCode>
                <c:ptCount val="1"/>
                <c:pt idx="0">
                  <c:v>4.3</c:v>
                </c:pt>
              </c:numCache>
            </c:numRef>
          </c:val>
        </c:ser>
        <c:ser>
          <c:idx val="2"/>
          <c:order val="2"/>
          <c:tx>
            <c:strRef>
              <c:f>Sheet1!$D$1</c:f>
              <c:strCache>
                <c:ptCount val="1"/>
                <c:pt idx="0">
                  <c:v>출입국절차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Sheet1!$D$2</c:f>
              <c:numCache>
                <c:formatCode>General</c:formatCode>
                <c:ptCount val="1"/>
                <c:pt idx="0">
                  <c:v>4.2</c:v>
                </c:pt>
              </c:numCache>
            </c:numRef>
          </c:val>
        </c:ser>
        <c:ser>
          <c:idx val="3"/>
          <c:order val="3"/>
          <c:tx>
            <c:strRef>
              <c:f>Sheet1!$E$1</c:f>
              <c:strCache>
                <c:ptCount val="1"/>
                <c:pt idx="0">
                  <c:v>승하선대기시간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Sheet1!$E$2</c:f>
              <c:numCache>
                <c:formatCode>General</c:formatCode>
                <c:ptCount val="1"/>
                <c:pt idx="0">
                  <c:v>4.0999999999999996</c:v>
                </c:pt>
              </c:numCache>
            </c:numRef>
          </c:val>
        </c:ser>
        <c:ser>
          <c:idx val="4"/>
          <c:order val="4"/>
          <c:tx>
            <c:strRef>
              <c:f>Sheet1!$F$1</c:f>
              <c:strCache>
                <c:ptCount val="1"/>
                <c:pt idx="0">
                  <c:v>예약편리성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Sheet1!$F$2</c:f>
              <c:numCache>
                <c:formatCode>General</c:formatCode>
                <c:ptCount val="1"/>
                <c:pt idx="0">
                  <c:v>4.0999999999999996</c:v>
                </c:pt>
              </c:numCache>
            </c:numRef>
          </c:val>
        </c:ser>
        <c:ser>
          <c:idx val="5"/>
          <c:order val="5"/>
          <c:tx>
            <c:strRef>
              <c:f>Sheet1!$G$1</c:f>
              <c:strCache>
                <c:ptCount val="1"/>
                <c:pt idx="0">
                  <c:v>여행기간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Sheet1!$G$2</c:f>
              <c:numCache>
                <c:formatCode>General</c:formatCode>
                <c:ptCount val="1"/>
                <c:pt idx="0">
                  <c:v>4.0999999999999996</c:v>
                </c:pt>
              </c:numCache>
            </c:numRef>
          </c:val>
        </c:ser>
        <c:ser>
          <c:idx val="6"/>
          <c:order val="6"/>
          <c:tx>
            <c:strRef>
              <c:f>Sheet1!$H$1</c:f>
              <c:strCache>
                <c:ptCount val="1"/>
                <c:pt idx="0">
                  <c:v>쾌적한 환경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Sheet1!$H$2</c:f>
              <c:numCache>
                <c:formatCode>General</c:formatCode>
                <c:ptCount val="1"/>
                <c:pt idx="0">
                  <c:v>4.0999999999999996</c:v>
                </c:pt>
              </c:numCache>
            </c:numRef>
          </c:val>
        </c:ser>
        <c:ser>
          <c:idx val="7"/>
          <c:order val="7"/>
          <c:tx>
            <c:strRef>
              <c:f>Sheet1!$I$1</c:f>
              <c:strCache>
                <c:ptCount val="1"/>
                <c:pt idx="0">
                  <c:v>편의시설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Sheet1!$I$2</c:f>
              <c:numCache>
                <c:formatCode>General</c:formatCode>
                <c:ptCount val="1"/>
                <c:pt idx="0">
                  <c:v>4.0999999999999996</c:v>
                </c:pt>
              </c:numCache>
            </c:numRef>
          </c:val>
        </c:ser>
        <c:ser>
          <c:idx val="8"/>
          <c:order val="8"/>
          <c:tx>
            <c:strRef>
              <c:f>Sheet1!$J$1</c:f>
              <c:strCache>
                <c:ptCount val="1"/>
                <c:pt idx="0">
                  <c:v>기후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Sheet1!$J$2</c:f>
              <c:numCache>
                <c:formatCode>General</c:formatCode>
                <c:ptCount val="1"/>
                <c:pt idx="0">
                  <c:v>4.0999999999999996</c:v>
                </c:pt>
              </c:numCache>
            </c:numRef>
          </c:val>
        </c:ser>
        <c:ser>
          <c:idx val="9"/>
          <c:order val="9"/>
          <c:tx>
            <c:strRef>
              <c:f>Sheet1!$K$1</c:f>
              <c:strCache>
                <c:ptCount val="1"/>
                <c:pt idx="0">
                  <c:v>식음료의 다양성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Sheet1!$K$2</c:f>
              <c:numCache>
                <c:formatCode>General</c:formatCode>
                <c:ptCount val="1"/>
                <c:pt idx="0">
                  <c:v>3.9</c:v>
                </c:pt>
              </c:numCache>
            </c:numRef>
          </c:val>
        </c:ser>
        <c:ser>
          <c:idx val="10"/>
          <c:order val="10"/>
          <c:tx>
            <c:strRef>
              <c:f>Sheet1!$L$1</c:f>
              <c:strCache>
                <c:ptCount val="1"/>
                <c:pt idx="0">
                  <c:v>휴양/휴식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Sheet1!$L$2</c:f>
              <c:numCache>
                <c:formatCode>General</c:formatCode>
                <c:ptCount val="1"/>
                <c:pt idx="0">
                  <c:v>3.9</c:v>
                </c:pt>
              </c:numCache>
            </c:numRef>
          </c:val>
        </c:ser>
        <c:ser>
          <c:idx val="11"/>
          <c:order val="11"/>
          <c:tx>
            <c:strRef>
              <c:f>Sheet1!$M$1</c:f>
              <c:strCache>
                <c:ptCount val="1"/>
                <c:pt idx="0">
                  <c:v>볼거리/즐길거리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Sheet1!$M$2</c:f>
              <c:numCache>
                <c:formatCode>General</c:formatCode>
                <c:ptCount val="1"/>
                <c:pt idx="0">
                  <c:v>3.8</c:v>
                </c:pt>
              </c:numCache>
            </c:numRef>
          </c:val>
        </c:ser>
        <c:ser>
          <c:idx val="12"/>
          <c:order val="12"/>
          <c:tx>
            <c:strRef>
              <c:f>Sheet1!$N$1</c:f>
              <c:strCache>
                <c:ptCount val="1"/>
                <c:pt idx="0">
                  <c:v>쇼핑의 다양성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Sheet1!$N$2</c:f>
              <c:numCache>
                <c:formatCode>General</c:formatCode>
                <c:ptCount val="1"/>
                <c:pt idx="0">
                  <c:v>3.7</c:v>
                </c:pt>
              </c:numCache>
            </c:numRef>
          </c:val>
        </c:ser>
        <c:ser>
          <c:idx val="13"/>
          <c:order val="13"/>
          <c:tx>
            <c:strRef>
              <c:f>Sheet1!$O$1</c:f>
              <c:strCache>
                <c:ptCount val="1"/>
                <c:pt idx="0">
                  <c:v>언어소통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ko-KR"/>
              </a:p>
            </c:txPr>
            <c:dLblPos val="outEnd"/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Sheet1!$A$2</c:f>
              <c:strCache>
                <c:ptCount val="1"/>
                <c:pt idx="0">
                  <c:v>항목 1</c:v>
                </c:pt>
              </c:strCache>
            </c:strRef>
          </c:cat>
          <c:val>
            <c:numRef>
              <c:f>Sheet1!$O$2</c:f>
              <c:numCache>
                <c:formatCode>General</c:formatCode>
                <c:ptCount val="1"/>
                <c:pt idx="0">
                  <c:v>3.7</c:v>
                </c:pt>
              </c:numCache>
            </c:numRef>
          </c:val>
        </c:ser>
        <c:dLbls>
          <c:dLblPos val="outEnd"/>
          <c:showLegendKey val="0"/>
          <c:showVal val="1"/>
          <c:showCatName val="0"/>
          <c:showSerName val="0"/>
          <c:showPercent val="0"/>
          <c:showBubbleSize val="0"/>
        </c:dLbls>
        <c:gapWidth val="185"/>
        <c:overlap val="-75"/>
        <c:axId val="473287296"/>
        <c:axId val="473297280"/>
      </c:barChart>
      <c:catAx>
        <c:axId val="473287296"/>
        <c:scaling>
          <c:orientation val="minMax"/>
        </c:scaling>
        <c:delete val="1"/>
        <c:axPos val="b"/>
        <c:majorTickMark val="none"/>
        <c:minorTickMark val="none"/>
        <c:tickLblPos val="nextTo"/>
        <c:crossAx val="473297280"/>
        <c:crosses val="autoZero"/>
        <c:auto val="1"/>
        <c:lblAlgn val="ctr"/>
        <c:lblOffset val="100"/>
        <c:noMultiLvlLbl val="0"/>
      </c:catAx>
      <c:valAx>
        <c:axId val="473297280"/>
        <c:scaling>
          <c:orientation val="minMax"/>
          <c:max val="10"/>
          <c:min val="0"/>
        </c:scaling>
        <c:delete val="1"/>
        <c:axPos val="l"/>
        <c:numFmt formatCode="General" sourceLinked="1"/>
        <c:majorTickMark val="out"/>
        <c:minorTickMark val="none"/>
        <c:tickLblPos val="nextTo"/>
        <c:crossAx val="473287296"/>
        <c:crosses val="autoZero"/>
        <c:crossBetween val="between"/>
      </c:valAx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7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chemeClr val="accent5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###0.0</c:formatCode>
                <c:ptCount val="2"/>
                <c:pt idx="0">
                  <c:v>79.599999999999994</c:v>
                </c:pt>
                <c:pt idx="1">
                  <c:v>20.400000000000006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7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chemeClr val="accent5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###0.0</c:formatCode>
                <c:ptCount val="2"/>
                <c:pt idx="0">
                  <c:v>77</c:v>
                </c:pt>
                <c:pt idx="1">
                  <c:v>23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hart80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ko-KR"/>
  <c:roundedCorners val="0"/>
  <mc:AlternateContent xmlns:mc="http://schemas.openxmlformats.org/markup-compatibility/2006">
    <mc:Choice xmlns:c14="http://schemas.microsoft.com/office/drawing/2007/8/2/chart" Requires="c14">
      <c14:style val="105"/>
    </mc:Choice>
    <mc:Fallback>
      <c:style val="5"/>
    </mc:Fallback>
  </mc:AlternateContent>
  <c:chart>
    <c:autoTitleDeleted val="1"/>
    <c:plotArea>
      <c:layout/>
      <c:doughnutChart>
        <c:varyColors val="1"/>
        <c:ser>
          <c:idx val="0"/>
          <c:order val="0"/>
          <c:tx>
            <c:strRef>
              <c:f>Sheet1!$B$1</c:f>
              <c:strCache>
                <c:ptCount val="1"/>
                <c:pt idx="0">
                  <c:v>열1</c:v>
                </c:pt>
              </c:strCache>
            </c:strRef>
          </c:tx>
          <c:dPt>
            <c:idx val="0"/>
            <c:bubble3D val="0"/>
            <c:spPr>
              <a:solidFill>
                <a:schemeClr val="accent5"/>
              </a:solidFill>
            </c:spPr>
          </c:dPt>
          <c:dPt>
            <c:idx val="1"/>
            <c:bubble3D val="0"/>
            <c:spPr>
              <a:solidFill>
                <a:schemeClr val="bg1">
                  <a:lumMod val="85000"/>
                </a:schemeClr>
              </a:solidFill>
            </c:spPr>
          </c:dPt>
          <c:cat>
            <c:numRef>
              <c:f>Sheet1!$A$2:$A$3</c:f>
              <c:numCache>
                <c:formatCode>General</c:formatCode>
                <c:ptCount val="2"/>
              </c:numCache>
            </c:numRef>
          </c:cat>
          <c:val>
            <c:numRef>
              <c:f>Sheet1!$B$2:$B$3</c:f>
              <c:numCache>
                <c:formatCode>###0.0</c:formatCode>
                <c:ptCount val="2"/>
                <c:pt idx="0">
                  <c:v>69.400000000000006</c:v>
                </c:pt>
                <c:pt idx="1">
                  <c:v>30.599999999999994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  <c:holeSize val="54"/>
      </c:doughnutChart>
    </c:plotArea>
    <c:plotVisOnly val="1"/>
    <c:dispBlanksAs val="gap"/>
    <c:showDLblsOverMax val="0"/>
  </c:chart>
  <c:txPr>
    <a:bodyPr/>
    <a:lstStyle/>
    <a:p>
      <a:pPr>
        <a:defRPr sz="1800"/>
      </a:pPr>
      <a:endParaRPr lang="ko-KR"/>
    </a:p>
  </c:txPr>
  <c:externalData r:id="rId1">
    <c:autoUpdate val="0"/>
  </c:externalData>
</c:chartSpace>
</file>

<file path=ppt/charts/colors1.xml><?xml version="1.0" encoding="utf-8"?>
<cs:colorStyle xmlns:cs="http://schemas.microsoft.com/office/drawing/2012/chartStyle" xmlns:a="http://schemas.openxmlformats.org/drawingml/2006/main" meth="withinLinear" id="14">
  <a:schemeClr val="accent1"/>
</cs:colorStyle>
</file>

<file path=ppt/charts/style1.xml><?xml version="1.0" encoding="utf-8"?>
<cs:chartStyle xmlns:cs="http://schemas.microsoft.com/office/drawing/2012/chartStyle" xmlns:a="http://schemas.openxmlformats.org/drawingml/2006/main" id="105">
  <cs:axisTitle>
    <cs:lnRef idx="0"/>
    <cs:fillRef idx="0"/>
    <cs:effectRef idx="0"/>
    <cs:fontRef idx="minor">
      <a:schemeClr val="tx1"/>
    </cs:fontRef>
    <cs:defRPr sz="1000" b="1" kern="1200"/>
  </cs:axisTitle>
  <cs:category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categoryAxis>
  <cs:chartArea mods="allowNoFillOverride allowNoLineOverride">
    <cs:lnRef idx="1">
      <a:schemeClr val="tx1">
        <a:tint val="75000"/>
      </a:schemeClr>
    </cs:lnRef>
    <cs:fillRef idx="1">
      <a:schemeClr val="bg1"/>
    </cs:fillRef>
    <cs:effectRef idx="0"/>
    <cs:fontRef idx="minor">
      <a:schemeClr val="tx1"/>
    </cs:fontRef>
    <cs:spPr>
      <a:ln>
        <a:round/>
      </a:ln>
    </cs:spPr>
    <cs:defRPr sz="1000" kern="1200"/>
  </cs:chartArea>
  <cs:dataLabel>
    <cs:lnRef idx="0"/>
    <cs:fillRef idx="0"/>
    <cs:effectRef idx="0"/>
    <cs:fontRef idx="minor">
      <a:schemeClr val="tx1"/>
    </cs:fontRef>
    <cs:defRPr sz="1000" kern="1200"/>
  </cs:dataLabel>
  <cs:dataLabelCallout>
    <cs:lnRef idx="0"/>
    <cs:fillRef idx="0"/>
    <cs:effectRef idx="0"/>
    <cs:fontRef idx="minor">
      <a:schemeClr val="dk1"/>
    </cs:fontRef>
    <cs:spPr>
      <a:solidFill>
        <a:schemeClr val="lt1"/>
      </a:solidFill>
      <a:ln>
        <a:solidFill>
          <a:schemeClr val="dk1">
            <a:lumMod val="65000"/>
            <a:lumOff val="35000"/>
          </a:schemeClr>
        </a:solidFill>
      </a:ln>
    </cs:spPr>
    <cs:defRPr sz="1000" kern="1200"/>
  </cs:dataLabelCallout>
  <cs:dataPoint>
    <cs:lnRef idx="0"/>
    <cs:fillRef idx="1">
      <cs:styleClr val="auto"/>
    </cs:fillRef>
    <cs:effectRef idx="0"/>
    <cs:fontRef idx="minor">
      <a:schemeClr val="tx1"/>
    </cs:fontRef>
  </cs:dataPoint>
  <cs:dataPoint3D>
    <cs:lnRef idx="0"/>
    <cs:fillRef idx="1">
      <cs:styleClr val="auto"/>
    </cs:fillRef>
    <cs:effectRef idx="0"/>
    <cs:fontRef idx="minor">
      <a:schemeClr val="tx1"/>
    </cs:fontRef>
  </cs:dataPoint3D>
  <cs:dataPointLine>
    <cs:lnRef idx="1">
      <cs:styleClr val="auto"/>
    </cs:lnRef>
    <cs:lineWidthScale>3</cs:lineWidthScale>
    <cs:fillRef idx="0"/>
    <cs:effectRef idx="0"/>
    <cs:fontRef idx="minor">
      <a:schemeClr val="tx1"/>
    </cs:fontRef>
    <cs:spPr>
      <a:ln cap="rnd">
        <a:round/>
      </a:ln>
    </cs:spPr>
  </cs:dataPointLine>
  <cs:dataPointMarker>
    <cs:lnRef idx="1">
      <cs:styleClr val="auto"/>
    </cs:lnRef>
    <cs:fillRef idx="1">
      <cs:styleClr val="auto"/>
    </cs:fillRef>
    <cs:effectRef idx="0"/>
    <cs:fontRef idx="minor">
      <a:schemeClr val="tx1"/>
    </cs:fontRef>
    <cs:spPr>
      <a:ln>
        <a:round/>
      </a:ln>
    </cs:spPr>
  </cs:dataPointMarker>
  <cs:dataPointMarkerLayout/>
  <cs:dataPointWireframe>
    <cs:lnRef idx="1">
      <cs:styleClr val="auto"/>
    </cs:lnRef>
    <cs:fillRef idx="0"/>
    <cs:effectRef idx="0"/>
    <cs:fontRef idx="minor">
      <a:schemeClr val="tx1"/>
    </cs:fontRef>
    <cs:spPr>
      <a:ln>
        <a:round/>
      </a:ln>
    </cs:spPr>
  </cs:dataPointWireframe>
  <cs:dataTable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dataTable>
  <cs:downBar>
    <cs:lnRef idx="1">
      <a:schemeClr val="tx1"/>
    </cs:lnRef>
    <cs:fillRef idx="1" mods="ignoreCSTransforms">
      <cs:styleClr val="0">
        <a:shade val="25000"/>
      </cs:styleClr>
    </cs:fillRef>
    <cs:effectRef idx="0"/>
    <cs:fontRef idx="minor">
      <a:schemeClr val="tx1"/>
    </cs:fontRef>
    <cs:spPr>
      <a:ln>
        <a:round/>
      </a:ln>
    </cs:spPr>
  </cs:downBar>
  <cs:drop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dropLine>
  <cs:errorBar>
    <cs:lnRef idx="1">
      <a:schemeClr val="tx1"/>
    </cs:lnRef>
    <cs:fillRef idx="1">
      <a:schemeClr val="tx1"/>
    </cs:fillRef>
    <cs:effectRef idx="0"/>
    <cs:fontRef idx="minor">
      <a:schemeClr val="tx1"/>
    </cs:fontRef>
    <cs:spPr>
      <a:ln>
        <a:round/>
      </a:ln>
    </cs:spPr>
  </cs:errorBar>
  <cs:flo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floor>
  <cs:gridlineMajor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</cs:gridlineMajor>
  <cs:gridlineMinor>
    <cs:lnRef idx="1">
      <a:schemeClr val="tx1">
        <a:tint val="50000"/>
      </a:schemeClr>
    </cs:lnRef>
    <cs:fillRef idx="0"/>
    <cs:effectRef idx="0"/>
    <cs:fontRef idx="minor">
      <a:schemeClr val="tx1"/>
    </cs:fontRef>
    <cs:spPr>
      <a:ln>
        <a:round/>
      </a:ln>
    </cs:spPr>
  </cs:gridlineMinor>
  <cs:hiLo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hiLoLine>
  <cs:leader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leaderLine>
  <cs:legend>
    <cs:lnRef idx="0"/>
    <cs:fillRef idx="0"/>
    <cs:effectRef idx="0"/>
    <cs:fontRef idx="minor">
      <a:schemeClr val="tx1"/>
    </cs:fontRef>
    <cs:defRPr sz="1000" kern="1200"/>
  </cs:legend>
  <cs:plotArea mods="allowNoFillOverride allowNoLineOverride">
    <cs:lnRef idx="0"/>
    <cs:fillRef idx="1">
      <a:schemeClr val="bg1"/>
    </cs:fillRef>
    <cs:effectRef idx="0"/>
    <cs:fontRef idx="minor">
      <a:schemeClr val="tx1"/>
    </cs:fontRef>
  </cs:plotArea>
  <cs:plotArea3D>
    <cs:lnRef idx="0"/>
    <cs:fillRef idx="0"/>
    <cs:effectRef idx="0"/>
    <cs:fontRef idx="minor">
      <a:schemeClr val="tx1"/>
    </cs:fontRef>
  </cs:plotArea3D>
  <cs:series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seriesAxis>
  <cs:seriesLine>
    <cs:lnRef idx="1">
      <a:schemeClr val="tx1"/>
    </cs:lnRef>
    <cs:fillRef idx="0"/>
    <cs:effectRef idx="0"/>
    <cs:fontRef idx="minor">
      <a:schemeClr val="tx1"/>
    </cs:fontRef>
    <cs:spPr>
      <a:ln>
        <a:round/>
      </a:ln>
    </cs:spPr>
  </cs:seriesLine>
  <cs:title>
    <cs:lnRef idx="0"/>
    <cs:fillRef idx="0"/>
    <cs:effectRef idx="0"/>
    <cs:fontRef idx="minor">
      <a:schemeClr val="tx1"/>
    </cs:fontRef>
    <cs:defRPr sz="1800" b="1" kern="1200"/>
  </cs:title>
  <cs:trendline>
    <cs:lnRef idx="1">
      <a:schemeClr val="tx1"/>
    </cs:lnRef>
    <cs:fillRef idx="0"/>
    <cs:effectRef idx="0"/>
    <cs:fontRef idx="minor">
      <a:schemeClr val="tx1"/>
    </cs:fontRef>
    <cs:spPr>
      <a:ln cap="rnd">
        <a:round/>
      </a:ln>
    </cs:spPr>
  </cs:trendline>
  <cs:trendlineLabel>
    <cs:lnRef idx="0"/>
    <cs:fillRef idx="0"/>
    <cs:effectRef idx="0"/>
    <cs:fontRef idx="minor">
      <a:schemeClr val="tx1"/>
    </cs:fontRef>
    <cs:defRPr sz="1000" kern="1200"/>
  </cs:trendlineLabel>
  <cs:upBar>
    <cs:lnRef idx="1">
      <a:schemeClr val="tx1"/>
    </cs:lnRef>
    <cs:fillRef idx="1" mods="ignoreCSTransforms">
      <cs:styleClr val="0">
        <a:tint val="25000"/>
      </cs:styleClr>
    </cs:fillRef>
    <cs:effectRef idx="0"/>
    <cs:fontRef idx="minor">
      <a:schemeClr val="tx1"/>
    </cs:fontRef>
    <cs:spPr>
      <a:ln>
        <a:round/>
      </a:ln>
    </cs:spPr>
  </cs:upBar>
  <cs:valueAxis>
    <cs:lnRef idx="1">
      <a:schemeClr val="tx1">
        <a:tint val="75000"/>
      </a:schemeClr>
    </cs:lnRef>
    <cs:fillRef idx="0"/>
    <cs:effectRef idx="0"/>
    <cs:fontRef idx="minor">
      <a:schemeClr val="tx1"/>
    </cs:fontRef>
    <cs:spPr>
      <a:ln>
        <a:round/>
      </a:ln>
    </cs:spPr>
    <cs:defRPr sz="1000" kern="1200"/>
  </cs:valueAxis>
  <cs:wall>
    <cs:lnRef idx="0"/>
    <cs:fillRef idx="0"/>
    <cs:effectRef idx="0"/>
    <cs:fontRef idx="minor">
      <a:schemeClr val="tx1"/>
    </cs:fontRef>
  </cs:wall>
</cs:chartStyl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0.01013</cdr:x>
      <cdr:y>0.49556</cdr:y>
    </cdr:from>
    <cdr:to>
      <cdr:x>0.04608</cdr:x>
      <cdr:y>0.49556</cdr:y>
    </cdr:to>
    <cdr:cxnSp macro="">
      <cdr:nvCxnSpPr>
        <cdr:cNvPr id="3" name="직선 연결선 2"/>
        <cdr:cNvCxnSpPr/>
      </cdr:nvCxnSpPr>
      <cdr:spPr>
        <a:xfrm xmlns:a="http://schemas.openxmlformats.org/drawingml/2006/main">
          <a:off x="85536" y="892115"/>
          <a:ext cx="303658" cy="0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bg1">
              <a:lumMod val="50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drawings/drawing2.xml><?xml version="1.0" encoding="utf-8"?>
<c:userShapes xmlns:c="http://schemas.openxmlformats.org/drawingml/2006/chart">
  <cdr:relSizeAnchor xmlns:cdr="http://schemas.openxmlformats.org/drawingml/2006/chartDrawing">
    <cdr:from>
      <cdr:x>0.23795</cdr:x>
      <cdr:y>0.17107</cdr:y>
    </cdr:from>
    <cdr:to>
      <cdr:x>0.23795</cdr:x>
      <cdr:y>0.2317</cdr:y>
    </cdr:to>
    <cdr:cxnSp macro="">
      <cdr:nvCxnSpPr>
        <cdr:cNvPr id="3" name="직선 연결선 2"/>
        <cdr:cNvCxnSpPr/>
      </cdr:nvCxnSpPr>
      <cdr:spPr>
        <a:xfrm xmlns:a="http://schemas.openxmlformats.org/drawingml/2006/main">
          <a:off x="1207857" y="524344"/>
          <a:ext cx="0" cy="185827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>
              <a:lumMod val="65000"/>
              <a:lumOff val="35000"/>
            </a:schemeClr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  <cdr:relSizeAnchor xmlns:cdr="http://schemas.openxmlformats.org/drawingml/2006/chartDrawing">
    <cdr:from>
      <cdr:x>0</cdr:x>
      <cdr:y>0</cdr:y>
    </cdr:from>
    <cdr:to>
      <cdr:x>0.20211</cdr:x>
      <cdr:y>0.06025</cdr:y>
    </cdr:to>
    <cdr:sp macro="" textlink="">
      <cdr:nvSpPr>
        <cdr:cNvPr id="4" name="Text Box 12" descr="그림1"/>
        <cdr:cNvSpPr>
          <a:spLocks xmlns:a="http://schemas.openxmlformats.org/drawingml/2006/main" noChangeArrowheads="1"/>
        </cdr:cNvSpPr>
      </cdr:nvSpPr>
      <cdr:spPr bwMode="auto">
        <a:xfrm xmlns:a="http://schemas.openxmlformats.org/drawingml/2006/main">
          <a:off x="0" y="0"/>
          <a:ext cx="1025922" cy="184666"/>
        </a:xfrm>
        <a:prstGeom xmlns:a="http://schemas.openxmlformats.org/drawingml/2006/main" prst="rect">
          <a:avLst/>
        </a:prstGeom>
        <a:solidFill xmlns:a="http://schemas.openxmlformats.org/drawingml/2006/main">
          <a:schemeClr val="bg1">
            <a:lumMod val="95000"/>
          </a:schemeClr>
        </a:solidFill>
        <a:ln xmlns:a="http://schemas.openxmlformats.org/drawingml/2006/main" w="19050" algn="ctr">
          <a:noFill/>
          <a:miter lim="800000"/>
          <a:headEnd type="none" w="sm" len="sm"/>
          <a:tailEnd type="none" w="sm" len="sm"/>
        </a:ln>
        <a:effectLst xmlns:a="http://schemas.openxmlformats.org/drawingml/2006/main"/>
        <a:extLst xmlns:a="http://schemas.openxmlformats.org/drawingml/2006/main"/>
      </cdr:spPr>
      <cdr:style>
        <a:lnRef xmlns:a="http://schemas.openxmlformats.org/drawingml/2006/main" idx="2">
          <a:schemeClr val="accent1">
            <a:shade val="50000"/>
          </a:schemeClr>
        </a:lnRef>
        <a:fillRef xmlns:a="http://schemas.openxmlformats.org/drawingml/2006/main" idx="1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lt1"/>
        </a:fontRef>
      </cdr:style>
      <cdr:txBody>
        <a:bodyPr xmlns:a="http://schemas.openxmlformats.org/drawingml/2006/main" wrap="none" lIns="0" tIns="0" rIns="0" bIns="0" rtlCol="0" anchor="ctr">
          <a:spAutoFit/>
          <a:scene3d>
            <a:camera prst="orthographicFront"/>
            <a:lightRig rig="threePt" dir="t"/>
          </a:scene3d>
          <a:sp3d>
            <a:bevelT w="0" h="0"/>
          </a:sp3d>
        </a:bodyPr>
        <a:lstStyle xmlns:a="http://schemas.openxmlformats.org/drawingml/2006/main">
          <a:defPPr>
            <a:defRPr lang="ko-KR"/>
          </a:defPPr>
          <a:lvl1pPr marL="0" algn="l" defTabSz="957484" rtl="0" eaLnBrk="1" latinLnBrk="1" hangingPunct="1">
            <a:defRPr sz="1900" kern="1200">
              <a:solidFill>
                <a:schemeClr val="lt1"/>
              </a:solidFill>
              <a:latin typeface="+mn-lt"/>
              <a:ea typeface="+mn-ea"/>
              <a:cs typeface="+mn-cs"/>
            </a:defRPr>
          </a:lvl1pPr>
          <a:lvl2pPr marL="478743" algn="l" defTabSz="957484" rtl="0" eaLnBrk="1" latinLnBrk="1" hangingPunct="1">
            <a:defRPr sz="1900" kern="1200">
              <a:solidFill>
                <a:schemeClr val="lt1"/>
              </a:solidFill>
              <a:latin typeface="+mn-lt"/>
              <a:ea typeface="+mn-ea"/>
              <a:cs typeface="+mn-cs"/>
            </a:defRPr>
          </a:lvl2pPr>
          <a:lvl3pPr marL="957484" algn="l" defTabSz="957484" rtl="0" eaLnBrk="1" latinLnBrk="1" hangingPunct="1">
            <a:defRPr sz="1900" kern="1200">
              <a:solidFill>
                <a:schemeClr val="lt1"/>
              </a:solidFill>
              <a:latin typeface="+mn-lt"/>
              <a:ea typeface="+mn-ea"/>
              <a:cs typeface="+mn-cs"/>
            </a:defRPr>
          </a:lvl3pPr>
          <a:lvl4pPr marL="1436226" algn="l" defTabSz="957484" rtl="0" eaLnBrk="1" latinLnBrk="1" hangingPunct="1">
            <a:defRPr sz="1900" kern="1200">
              <a:solidFill>
                <a:schemeClr val="lt1"/>
              </a:solidFill>
              <a:latin typeface="+mn-lt"/>
              <a:ea typeface="+mn-ea"/>
              <a:cs typeface="+mn-cs"/>
            </a:defRPr>
          </a:lvl4pPr>
          <a:lvl5pPr marL="1914969" algn="l" defTabSz="957484" rtl="0" eaLnBrk="1" latinLnBrk="1" hangingPunct="1">
            <a:defRPr sz="1900" kern="1200">
              <a:solidFill>
                <a:schemeClr val="lt1"/>
              </a:solidFill>
              <a:latin typeface="+mn-lt"/>
              <a:ea typeface="+mn-ea"/>
              <a:cs typeface="+mn-cs"/>
            </a:defRPr>
          </a:lvl5pPr>
          <a:lvl6pPr marL="2393712" algn="l" defTabSz="957484" rtl="0" eaLnBrk="1" latinLnBrk="1" hangingPunct="1">
            <a:defRPr sz="1900" kern="1200">
              <a:solidFill>
                <a:schemeClr val="lt1"/>
              </a:solidFill>
              <a:latin typeface="+mn-lt"/>
              <a:ea typeface="+mn-ea"/>
              <a:cs typeface="+mn-cs"/>
            </a:defRPr>
          </a:lvl6pPr>
          <a:lvl7pPr marL="2872453" algn="l" defTabSz="957484" rtl="0" eaLnBrk="1" latinLnBrk="1" hangingPunct="1">
            <a:defRPr sz="1900" kern="1200">
              <a:solidFill>
                <a:schemeClr val="lt1"/>
              </a:solidFill>
              <a:latin typeface="+mn-lt"/>
              <a:ea typeface="+mn-ea"/>
              <a:cs typeface="+mn-cs"/>
            </a:defRPr>
          </a:lvl7pPr>
          <a:lvl8pPr marL="3351196" algn="l" defTabSz="957484" rtl="0" eaLnBrk="1" latinLnBrk="1" hangingPunct="1">
            <a:defRPr sz="1900" kern="1200">
              <a:solidFill>
                <a:schemeClr val="lt1"/>
              </a:solidFill>
              <a:latin typeface="+mn-lt"/>
              <a:ea typeface="+mn-ea"/>
              <a:cs typeface="+mn-cs"/>
            </a:defRPr>
          </a:lvl8pPr>
          <a:lvl9pPr marL="3829936" algn="l" defTabSz="957484" rtl="0" eaLnBrk="1" latinLnBrk="1" hangingPunct="1">
            <a:defRPr sz="1900" kern="1200">
              <a:solidFill>
                <a:schemeClr val="lt1"/>
              </a:solidFill>
              <a:latin typeface="+mn-lt"/>
              <a:ea typeface="+mn-ea"/>
              <a:cs typeface="+mn-cs"/>
            </a:defRPr>
          </a:lvl9pPr>
        </a:lstStyle>
        <a:p xmlns:a="http://schemas.openxmlformats.org/drawingml/2006/main">
          <a:pPr defTabSz="1031332"/>
          <a:r>
            <a:rPr lang="ko-KR" altLang="en-US" sz="1200" spc="-100">
              <a:ln>
                <a:solidFill>
                  <a:srgbClr val="D91962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Bold" pitchFamily="18" charset="-127"/>
              <a:ea typeface="KoPub돋움체 Bold" pitchFamily="18" charset="-127"/>
              <a:sym typeface="Wingdings" panose="05000000000000000000" pitchFamily="2" charset="2"/>
            </a:rPr>
            <a:t>▶ </a:t>
          </a:r>
          <a:r>
            <a:rPr lang="en-US" altLang="ko-KR" sz="1200" spc="-100" smtClean="0">
              <a:ln>
                <a:solidFill>
                  <a:srgbClr val="D91962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Bold" pitchFamily="18" charset="-127"/>
              <a:ea typeface="KoPub돋움체 Bold" pitchFamily="18" charset="-127"/>
              <a:sym typeface="Wingdings" panose="05000000000000000000" pitchFamily="2" charset="2"/>
            </a:rPr>
            <a:t>1</a:t>
          </a:r>
          <a:r>
            <a:rPr lang="ko-KR" altLang="en-US" sz="1200" spc="-100" smtClean="0">
              <a:ln>
                <a:solidFill>
                  <a:srgbClr val="D91962"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Bold" pitchFamily="18" charset="-127"/>
              <a:ea typeface="KoPub돋움체 Bold" pitchFamily="18" charset="-127"/>
              <a:sym typeface="Wingdings" panose="05000000000000000000" pitchFamily="2" charset="2"/>
            </a:rPr>
            <a:t>순위 기준 비교</a:t>
          </a:r>
          <a:endParaRPr lang="en-US" altLang="ko-KR" sz="1200" spc="-100" dirty="0">
            <a:ln>
              <a:solidFill>
                <a:srgbClr val="D91962">
                  <a:alpha val="0"/>
                </a:srgbClr>
              </a:solidFill>
            </a:ln>
            <a:solidFill>
              <a:schemeClr val="tx1">
                <a:lumMod val="65000"/>
                <a:lumOff val="35000"/>
              </a:schemeClr>
            </a:solidFill>
            <a:latin typeface="KoPub돋움체 Bold" pitchFamily="18" charset="-127"/>
            <a:ea typeface="KoPub돋움체 Bold" pitchFamily="18" charset="-127"/>
            <a:sym typeface="Wingdings" panose="05000000000000000000" pitchFamily="2" charset="2"/>
          </a:endParaRPr>
        </a:p>
      </cdr:txBody>
    </cdr:sp>
  </cdr:relSizeAnchor>
</c:userShape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quarter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8F2151A-D065-4F04-9FA5-53C8A4C45225}" type="datetimeFigureOut">
              <a:rPr lang="ko-KR" altLang="en-US" smtClean="0"/>
              <a:t>2020-05-25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2"/>
          </p:nvPr>
        </p:nvSpPr>
        <p:spPr>
          <a:xfrm>
            <a:off x="0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3"/>
          </p:nvPr>
        </p:nvSpPr>
        <p:spPr>
          <a:xfrm>
            <a:off x="3849688" y="9428163"/>
            <a:ext cx="2946400" cy="4968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0353D4F-E5A8-4736-A5D7-91F51BFADCE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28278487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>
                <a:latin typeface="나눔바른고딕" pitchFamily="50" charset="-127"/>
                <a:ea typeface="나눔바른고딕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>
                <a:latin typeface="나눔바른고딕" pitchFamily="50" charset="-127"/>
                <a:ea typeface="나눔바른고딕" pitchFamily="50" charset="-127"/>
              </a:defRPr>
            </a:lvl1pPr>
          </a:lstStyle>
          <a:p>
            <a:fld id="{1AE1BB02-16CF-42D6-905D-24B02E16E4C8}" type="datetimeFigureOut">
              <a:rPr lang="ko-KR" altLang="en-US" smtClean="0"/>
              <a:pPr/>
              <a:t>2020-05-25</a:t>
            </a:fld>
            <a:endParaRPr lang="ko-KR" altLang="en-US" dirty="0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712788" y="744538"/>
            <a:ext cx="5372100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 dirty="0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768" y="4715153"/>
            <a:ext cx="5438140" cy="4466987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>
                <a:latin typeface="나눔바른고딕" pitchFamily="50" charset="-127"/>
                <a:ea typeface="나눔바른고딕" pitchFamily="50" charset="-127"/>
              </a:defRPr>
            </a:lvl1pPr>
          </a:lstStyle>
          <a:p>
            <a:endParaRPr lang="ko-KR" altLang="en-US" dirty="0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0443" y="9428583"/>
            <a:ext cx="2945659" cy="496332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>
                <a:latin typeface="나눔바른고딕" pitchFamily="50" charset="-127"/>
                <a:ea typeface="나눔바른고딕" pitchFamily="50" charset="-127"/>
              </a:defRPr>
            </a:lvl1pPr>
          </a:lstStyle>
          <a:p>
            <a:fld id="{345DE920-66DA-4DDF-B8B4-702979CF2B04}" type="slidenum">
              <a:rPr lang="ko-KR" altLang="en-US" smtClean="0"/>
              <a:pPr/>
              <a:t>‹#›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6027671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340" rtl="0" eaLnBrk="1" latinLnBrk="1" hangingPunct="1">
      <a:defRPr sz="1200" kern="1200">
        <a:solidFill>
          <a:schemeClr val="tx1"/>
        </a:solidFill>
        <a:latin typeface="나눔바른고딕" pitchFamily="50" charset="-127"/>
        <a:ea typeface="나눔바른고딕" pitchFamily="50" charset="-127"/>
        <a:cs typeface="+mn-cs"/>
      </a:defRPr>
    </a:lvl1pPr>
    <a:lvl2pPr marL="457169" algn="l" defTabSz="914340" rtl="0" eaLnBrk="1" latinLnBrk="1" hangingPunct="1">
      <a:defRPr sz="1200" kern="1200">
        <a:solidFill>
          <a:schemeClr val="tx1"/>
        </a:solidFill>
        <a:latin typeface="나눔바른고딕" pitchFamily="50" charset="-127"/>
        <a:ea typeface="나눔바른고딕" pitchFamily="50" charset="-127"/>
        <a:cs typeface="+mn-cs"/>
      </a:defRPr>
    </a:lvl2pPr>
    <a:lvl3pPr marL="914340" algn="l" defTabSz="914340" rtl="0" eaLnBrk="1" latinLnBrk="1" hangingPunct="1">
      <a:defRPr sz="1200" kern="1200">
        <a:solidFill>
          <a:schemeClr val="tx1"/>
        </a:solidFill>
        <a:latin typeface="나눔바른고딕" pitchFamily="50" charset="-127"/>
        <a:ea typeface="나눔바른고딕" pitchFamily="50" charset="-127"/>
        <a:cs typeface="+mn-cs"/>
      </a:defRPr>
    </a:lvl3pPr>
    <a:lvl4pPr marL="1371510" algn="l" defTabSz="914340" rtl="0" eaLnBrk="1" latinLnBrk="1" hangingPunct="1">
      <a:defRPr sz="1200" kern="1200">
        <a:solidFill>
          <a:schemeClr val="tx1"/>
        </a:solidFill>
        <a:latin typeface="나눔바른고딕" pitchFamily="50" charset="-127"/>
        <a:ea typeface="나눔바른고딕" pitchFamily="50" charset="-127"/>
        <a:cs typeface="+mn-cs"/>
      </a:defRPr>
    </a:lvl4pPr>
    <a:lvl5pPr marL="1828680" algn="l" defTabSz="914340" rtl="0" eaLnBrk="1" latinLnBrk="1" hangingPunct="1">
      <a:defRPr sz="1200" kern="1200">
        <a:solidFill>
          <a:schemeClr val="tx1"/>
        </a:solidFill>
        <a:latin typeface="나눔바른고딕" pitchFamily="50" charset="-127"/>
        <a:ea typeface="나눔바른고딕" pitchFamily="50" charset="-127"/>
        <a:cs typeface="+mn-cs"/>
      </a:defRPr>
    </a:lvl5pPr>
    <a:lvl6pPr marL="2285850" algn="l" defTabSz="91434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019" algn="l" defTabSz="91434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190" algn="l" defTabSz="91434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359" algn="l" defTabSz="91434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45DE920-66DA-4DDF-B8B4-702979CF2B04}" type="slidenum">
              <a:rPr lang="ko-KR" altLang="en-US" smtClean="0"/>
              <a:pPr/>
              <a:t>2</a:t>
            </a:fld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324500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7.jpe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6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표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151"/>
            <a:ext cx="9904411" cy="6859284"/>
          </a:xfrm>
          <a:prstGeom prst="rect">
            <a:avLst/>
          </a:prstGeom>
        </p:spPr>
      </p:pic>
      <p:pic>
        <p:nvPicPr>
          <p:cNvPr id="1026" name="Picture 2" descr="C:\Users\sk.cho\Desktop\수경작업\03.2부\1팀\2019\인천관광실태조사\0.삽도\템플릿\2019인천관광-08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87488" y="369962"/>
            <a:ext cx="1458517" cy="40527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k.cho\Desktop\수경작업\03.2부\1팀\2019\인천관광실태조사\0.삽도\템플릿\인천CI-01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670" y="404110"/>
            <a:ext cx="1753375" cy="3530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809426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목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 userDrawn="1"/>
        </p:nvSpPr>
        <p:spPr>
          <a:xfrm>
            <a:off x="6111165" y="572498"/>
            <a:ext cx="1489190" cy="13849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/>
            <a:r>
              <a:rPr lang="en-US" altLang="ko-KR" sz="900" b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Arial" pitchFamily="34" charset="0"/>
              </a:rPr>
              <a:t>2019 </a:t>
            </a:r>
            <a:r>
              <a:rPr lang="ko-KR" altLang="en-US" sz="900" b="0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Arial" pitchFamily="34" charset="0"/>
              </a:rPr>
              <a:t>인천관광실태조사 제안서</a:t>
            </a:r>
          </a:p>
        </p:txBody>
      </p:sp>
      <p:pic>
        <p:nvPicPr>
          <p:cNvPr id="5" name="그림 4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6"/>
            <a:ext cx="9904412" cy="6857334"/>
          </a:xfrm>
          <a:prstGeom prst="rect">
            <a:avLst/>
          </a:prstGeom>
        </p:spPr>
      </p:pic>
      <p:sp>
        <p:nvSpPr>
          <p:cNvPr id="8" name="직사각형 7"/>
          <p:cNvSpPr/>
          <p:nvPr userDrawn="1"/>
        </p:nvSpPr>
        <p:spPr>
          <a:xfrm>
            <a:off x="1207790" y="1875074"/>
            <a:ext cx="1315295" cy="41620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marL="0" marR="0" lvl="0" indent="0" algn="l" defTabSz="957862" rtl="0" eaLnBrk="1" fontAlgn="auto" latinLnBrk="1" hangingPunct="1">
              <a:lnSpc>
                <a:spcPct val="11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2000" b="0" i="0" u="none" strike="noStrike" kern="1200" cap="none" spc="100" normalizeH="0" baseline="0" noProof="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bg1"/>
                </a:solidFill>
                <a:effectLst>
                  <a:outerShdw dist="25400" dir="5400000" algn="t" rotWithShape="0">
                    <a:prstClr val="white">
                      <a:lumMod val="65000"/>
                      <a:alpha val="40000"/>
                    </a:prstClr>
                  </a:outerShdw>
                </a:effectLst>
                <a:uLnTx/>
                <a:uFillTx/>
                <a:latin typeface="Rix모던고딕 EB" panose="02020603020101020101" pitchFamily="18" charset="-127"/>
                <a:ea typeface="Rix모던고딕 EB" panose="02020603020101020101" pitchFamily="18" charset="-127"/>
                <a:cs typeface="Arial" pitchFamily="34" charset="0"/>
              </a:rPr>
              <a:t>Contents</a:t>
            </a:r>
            <a:endParaRPr kumimoji="0" lang="ko-KR" altLang="en-US" sz="2000" b="0" i="0" u="none" strike="noStrike" kern="1200" cap="none" spc="100" normalizeH="0" baseline="0" noProof="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bg1"/>
              </a:solidFill>
              <a:effectLst>
                <a:outerShdw dist="25400" dir="5400000" algn="t" rotWithShape="0">
                  <a:prstClr val="white">
                    <a:lumMod val="65000"/>
                    <a:alpha val="40000"/>
                  </a:prstClr>
                </a:outerShdw>
              </a:effectLst>
              <a:uLnTx/>
              <a:uFillTx/>
              <a:latin typeface="Rix모던고딕 EB" panose="02020603020101020101" pitchFamily="18" charset="-127"/>
              <a:ea typeface="Rix모던고딕 EB" panose="02020603020101020101" pitchFamily="18" charset="-127"/>
              <a:cs typeface="Arial" pitchFamily="34" charset="0"/>
            </a:endParaRPr>
          </a:p>
        </p:txBody>
      </p:sp>
      <p:pic>
        <p:nvPicPr>
          <p:cNvPr id="2050" name="Picture 2" descr="C:\Users\sk.cho\Desktop\수경작업\03.2부\1팀\2019\인천관광실태조사\0.삽도\템플릿\2019인천관광_gry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846" y="261443"/>
            <a:ext cx="1404629" cy="390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sk.cho\Desktop\수경작업\03.2부\1팀\2019\인천관광실태조사\0.삽도\템플릿\인천CI-gry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05" y="312605"/>
            <a:ext cx="1497834" cy="301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227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 userDrawn="1"/>
        </p:nvSpPr>
        <p:spPr>
          <a:xfrm>
            <a:off x="6151240" y="572498"/>
            <a:ext cx="1449115" cy="138499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/>
            <a:r>
              <a:rPr lang="en-US" altLang="ko-KR" sz="900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2019 </a:t>
            </a:r>
            <a:r>
              <a:rPr lang="ko-KR" altLang="en-US" sz="900" b="1" dirty="0" smtClean="0">
                <a:ln>
                  <a:noFill/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나눔바른고딕" pitchFamily="50" charset="-127"/>
                <a:ea typeface="나눔바른고딕" pitchFamily="50" charset="-127"/>
                <a:cs typeface="Arial" pitchFamily="34" charset="0"/>
              </a:rPr>
              <a:t>인천관광실태조사 제안서</a:t>
            </a:r>
          </a:p>
        </p:txBody>
      </p:sp>
      <p:pic>
        <p:nvPicPr>
          <p:cNvPr id="4" name="그림 3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6"/>
            <a:ext cx="9904412" cy="6857334"/>
          </a:xfrm>
          <a:prstGeom prst="rect">
            <a:avLst/>
          </a:prstGeom>
        </p:spPr>
      </p:pic>
      <p:pic>
        <p:nvPicPr>
          <p:cNvPr id="8" name="Picture 2" descr="C:\Users\sk.cho\Desktop\수경작업\03.2부\1팀\2019\인천관광실태조사\0.삽도\템플릿\2019인천관광_gry.png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846" y="261443"/>
            <a:ext cx="1404629" cy="390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9" name="Picture 3" descr="C:\Users\sk.cho\Desktop\수경작업\03.2부\1팀\2019\인천관광실태조사\0.삽도\템플릿\인천CI-gry.png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905" y="312605"/>
            <a:ext cx="1497834" cy="3016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64422720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내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1126"/>
            <a:ext cx="9904412" cy="6857334"/>
          </a:xfrm>
          <a:prstGeom prst="rect">
            <a:avLst/>
          </a:prstGeom>
        </p:spPr>
      </p:pic>
      <p:sp>
        <p:nvSpPr>
          <p:cNvPr id="7" name="제목 5"/>
          <p:cNvSpPr>
            <a:spLocks noGrp="1"/>
          </p:cNvSpPr>
          <p:nvPr>
            <p:ph type="title"/>
          </p:nvPr>
        </p:nvSpPr>
        <p:spPr>
          <a:xfrm>
            <a:off x="343694" y="240478"/>
            <a:ext cx="7993682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 lang="ko-KR" altLang="en-US" sz="2400" b="0" spc="-50" baseline="0">
                <a:ln w="1270" cap="sq">
                  <a:noFill/>
                  <a:miter lim="800000"/>
                </a:ln>
                <a:solidFill>
                  <a:srgbClr val="0070C0"/>
                </a:solidFill>
                <a:effectLst/>
                <a:latin typeface="Rix모던고딕 B" panose="02020603020101020101" pitchFamily="18" charset="-127"/>
                <a:ea typeface="Rix모던고딕 B" panose="02020603020101020101" pitchFamily="18" charset="-127"/>
                <a:cs typeface="+mn-cs"/>
              </a:defRPr>
            </a:lvl1pPr>
          </a:lstStyle>
          <a:p>
            <a:pPr marL="0" lvl="0" indent="0" algn="l">
              <a:spcBef>
                <a:spcPct val="20000"/>
              </a:spcBef>
              <a:buFontTx/>
            </a:pPr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텍스트 개체 틀 2"/>
          <p:cNvSpPr>
            <a:spLocks noGrp="1"/>
          </p:cNvSpPr>
          <p:nvPr>
            <p:ph type="body" sz="quarter" idx="10"/>
          </p:nvPr>
        </p:nvSpPr>
        <p:spPr>
          <a:xfrm>
            <a:off x="342899" y="672526"/>
            <a:ext cx="9217025" cy="236988"/>
          </a:xfrm>
          <a:prstGeom prst="rect">
            <a:avLst/>
          </a:prstGeom>
        </p:spPr>
        <p:txBody>
          <a:bodyPr lIns="0" tIns="0" rIns="0" bIns="0">
            <a:spAutoFit/>
          </a:bodyPr>
          <a:lstStyle>
            <a:lvl1pPr marL="215986" indent="-215986" latinLnBrk="0">
              <a:lnSpc>
                <a:spcPct val="110000"/>
              </a:lnSpc>
              <a:spcBef>
                <a:spcPts val="0"/>
              </a:spcBef>
              <a:spcAft>
                <a:spcPts val="200"/>
              </a:spcAft>
              <a:buSzPct val="110000"/>
              <a:buFontTx/>
              <a:buBlip>
                <a:blip r:embed="rId3"/>
              </a:buBlip>
              <a:defRPr sz="1400" b="0"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defRPr>
            </a:lvl1pPr>
            <a:lvl2pPr>
              <a:defRPr sz="1000">
                <a:latin typeface="나눔바른고딕" pitchFamily="50" charset="-127"/>
                <a:ea typeface="나눔바른고딕" pitchFamily="50" charset="-127"/>
              </a:defRPr>
            </a:lvl2pPr>
            <a:lvl3pPr>
              <a:defRPr sz="1000">
                <a:latin typeface="나눔바른고딕" pitchFamily="50" charset="-127"/>
                <a:ea typeface="나눔바른고딕" pitchFamily="50" charset="-127"/>
              </a:defRPr>
            </a:lvl3pPr>
            <a:lvl4pPr>
              <a:defRPr sz="1000">
                <a:latin typeface="나눔바른고딕" pitchFamily="50" charset="-127"/>
                <a:ea typeface="나눔바른고딕" pitchFamily="50" charset="-127"/>
              </a:defRPr>
            </a:lvl4pPr>
            <a:lvl5pPr>
              <a:defRPr sz="1000">
                <a:latin typeface="나눔바른고딕" pitchFamily="50" charset="-127"/>
                <a:ea typeface="나눔바른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6" name="TextBox 5"/>
          <p:cNvSpPr txBox="1"/>
          <p:nvPr userDrawn="1"/>
        </p:nvSpPr>
        <p:spPr>
          <a:xfrm>
            <a:off x="9534688" y="6588177"/>
            <a:ext cx="242054" cy="123111"/>
          </a:xfrm>
          <a:prstGeom prst="rect">
            <a:avLst/>
          </a:prstGeom>
          <a:noFill/>
        </p:spPr>
        <p:txBody>
          <a:bodyPr wrap="none" lIns="0" tIns="0" rIns="0" bIns="0" rtlCol="0" anchor="ctr">
            <a:spAutoFit/>
          </a:bodyPr>
          <a:lstStyle/>
          <a:p>
            <a:pPr algn="l"/>
            <a:fld id="{16D49CED-41D1-4347-984C-13F882BE2800}" type="slidenum">
              <a:rPr lang="en-US" altLang="ko-KR" sz="800" smtClean="0">
                <a:solidFill>
                  <a:schemeClr val="tx1">
                    <a:lumMod val="75000"/>
                    <a:lumOff val="25000"/>
                  </a:schemeClr>
                </a:solidFill>
                <a:effectLst/>
                <a:latin typeface="나눔바른고딕" pitchFamily="50" charset="-127"/>
                <a:ea typeface="나눔바른고딕" pitchFamily="50" charset="-127"/>
              </a:rPr>
              <a:pPr algn="l"/>
              <a:t>‹#›</a:t>
            </a:fld>
            <a:endParaRPr lang="ko-KR" altLang="en-US" sz="800" dirty="0">
              <a:solidFill>
                <a:schemeClr val="tx1">
                  <a:lumMod val="75000"/>
                  <a:lumOff val="25000"/>
                </a:schemeClr>
              </a:solidFill>
              <a:effectLst/>
              <a:latin typeface="나눔바른고딕" pitchFamily="50" charset="-127"/>
              <a:ea typeface="나눔바른고딕" pitchFamily="50" charset="-127"/>
            </a:endParaRPr>
          </a:p>
        </p:txBody>
      </p:sp>
      <p:cxnSp>
        <p:nvCxnSpPr>
          <p:cNvPr id="8" name="직선 연결선 7"/>
          <p:cNvCxnSpPr/>
          <p:nvPr userDrawn="1"/>
        </p:nvCxnSpPr>
        <p:spPr>
          <a:xfrm>
            <a:off x="9476860" y="6595090"/>
            <a:ext cx="0" cy="109285"/>
          </a:xfrm>
          <a:prstGeom prst="line">
            <a:avLst/>
          </a:prstGeom>
          <a:ln>
            <a:solidFill>
              <a:srgbClr val="0070C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 userDrawn="1"/>
        </p:nvSpPr>
        <p:spPr>
          <a:xfrm>
            <a:off x="8251531" y="201923"/>
            <a:ext cx="1468202" cy="130805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</a:bodyPr>
          <a:lstStyle/>
          <a:p>
            <a:pPr algn="ctr"/>
            <a:r>
              <a:rPr lang="en-US" altLang="ko-KR" sz="850" spc="-50" baseline="0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2019 </a:t>
            </a:r>
            <a:r>
              <a:rPr lang="ko-KR" altLang="en-US" sz="850" spc="-50" baseline="0" dirty="0" smtClean="0">
                <a:solidFill>
                  <a:schemeClr val="bg1">
                    <a:lumMod val="50000"/>
                  </a:schemeClr>
                </a:solidFill>
                <a:latin typeface="+mj-ea"/>
                <a:ea typeface="+mj-ea"/>
              </a:rPr>
              <a:t>인천관광실태조사 결과보고</a:t>
            </a:r>
            <a:endParaRPr lang="ko-KR" altLang="en-US" sz="850" spc="-50" baseline="0" dirty="0">
              <a:solidFill>
                <a:schemeClr val="bg1">
                  <a:lumMod val="50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400023138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4_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9920392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3_간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1" y="3373"/>
            <a:ext cx="9902952" cy="685284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557838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7167672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60" r:id="rId4"/>
    <p:sldLayoutId id="2147483661" r:id="rId5"/>
    <p:sldLayoutId id="2147483659" r:id="rId6"/>
  </p:sldLayoutIdLst>
  <p:txStyles>
    <p:titleStyle>
      <a:lvl1pPr algn="ctr" defTabSz="957862" rtl="0" eaLnBrk="1" latinLnBrk="1" hangingPunct="1">
        <a:spcBef>
          <a:spcPct val="0"/>
        </a:spcBef>
        <a:buNone/>
        <a:defRPr sz="46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59198" indent="-359198" algn="l" defTabSz="957862" rtl="0" eaLnBrk="1" latinLnBrk="1" hangingPunct="1">
        <a:spcBef>
          <a:spcPct val="20000"/>
        </a:spcBef>
        <a:buFont typeface="Arial" pitchFamily="34" charset="0"/>
        <a:buChar char="•"/>
        <a:defRPr sz="3400" kern="1200">
          <a:solidFill>
            <a:schemeClr val="tx1"/>
          </a:solidFill>
          <a:latin typeface="+mn-lt"/>
          <a:ea typeface="+mn-ea"/>
          <a:cs typeface="+mn-cs"/>
        </a:defRPr>
      </a:lvl1pPr>
      <a:lvl2pPr marL="778263" indent="-299332" algn="l" defTabSz="957862" rtl="0" eaLnBrk="1" latinLnBrk="1" hangingPunct="1">
        <a:spcBef>
          <a:spcPct val="20000"/>
        </a:spcBef>
        <a:buFont typeface="Arial" pitchFamily="34" charset="0"/>
        <a:buChar char="–"/>
        <a:defRPr sz="2900" kern="1200">
          <a:solidFill>
            <a:schemeClr val="tx1"/>
          </a:solidFill>
          <a:latin typeface="+mn-lt"/>
          <a:ea typeface="+mn-ea"/>
          <a:cs typeface="+mn-cs"/>
        </a:defRPr>
      </a:lvl2pPr>
      <a:lvl3pPr marL="1197328" indent="-239466" algn="l" defTabSz="957862" rtl="0" eaLnBrk="1" latinLnBrk="1" hangingPunct="1">
        <a:spcBef>
          <a:spcPct val="20000"/>
        </a:spcBef>
        <a:buFont typeface="Arial" pitchFamily="34" charset="0"/>
        <a:buChar char="•"/>
        <a:defRPr sz="2500" kern="1200">
          <a:solidFill>
            <a:schemeClr val="tx1"/>
          </a:solidFill>
          <a:latin typeface="+mn-lt"/>
          <a:ea typeface="+mn-ea"/>
          <a:cs typeface="+mn-cs"/>
        </a:defRPr>
      </a:lvl3pPr>
      <a:lvl4pPr marL="1676260" indent="-239466" algn="l" defTabSz="957862" rtl="0" eaLnBrk="1" latinLnBrk="1" hangingPunct="1">
        <a:spcBef>
          <a:spcPct val="20000"/>
        </a:spcBef>
        <a:buFont typeface="Arial" pitchFamily="34" charset="0"/>
        <a:buChar char="–"/>
        <a:defRPr sz="2100" kern="1200">
          <a:solidFill>
            <a:schemeClr val="tx1"/>
          </a:solidFill>
          <a:latin typeface="+mn-lt"/>
          <a:ea typeface="+mn-ea"/>
          <a:cs typeface="+mn-cs"/>
        </a:defRPr>
      </a:lvl4pPr>
      <a:lvl5pPr marL="2155190" indent="-239466" algn="l" defTabSz="957862" rtl="0" eaLnBrk="1" latinLnBrk="1" hangingPunct="1">
        <a:spcBef>
          <a:spcPct val="20000"/>
        </a:spcBef>
        <a:buFont typeface="Arial" pitchFamily="34" charset="0"/>
        <a:buChar char="»"/>
        <a:defRPr sz="2100" kern="1200">
          <a:solidFill>
            <a:schemeClr val="tx1"/>
          </a:solidFill>
          <a:latin typeface="+mn-lt"/>
          <a:ea typeface="+mn-ea"/>
          <a:cs typeface="+mn-cs"/>
        </a:defRPr>
      </a:lvl5pPr>
      <a:lvl6pPr marL="2634122" indent="-239466" algn="l" defTabSz="957862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6pPr>
      <a:lvl7pPr marL="3113053" indent="-239466" algn="l" defTabSz="957862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7pPr>
      <a:lvl8pPr marL="3591984" indent="-239466" algn="l" defTabSz="957862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8pPr>
      <a:lvl9pPr marL="4070915" indent="-239466" algn="l" defTabSz="957862" rtl="0" eaLnBrk="1" latinLnBrk="1" hangingPunct="1">
        <a:spcBef>
          <a:spcPct val="20000"/>
        </a:spcBef>
        <a:buFont typeface="Arial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5786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1pPr>
      <a:lvl2pPr marL="478931" algn="l" defTabSz="95786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2pPr>
      <a:lvl3pPr marL="957862" algn="l" defTabSz="95786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3pPr>
      <a:lvl4pPr marL="1436794" algn="l" defTabSz="95786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915725" algn="l" defTabSz="95786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5pPr>
      <a:lvl6pPr marL="2394656" algn="l" defTabSz="95786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6pPr>
      <a:lvl7pPr marL="2873587" algn="l" defTabSz="95786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7pPr>
      <a:lvl8pPr marL="3352518" algn="l" defTabSz="95786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8pPr>
      <a:lvl9pPr marL="3831450" algn="l" defTabSz="957862" rtl="0" eaLnBrk="1" latinLnBrk="1" hangingPunct="1">
        <a:defRPr sz="19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4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11.png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8.png"/><Relationship Id="rId3" Type="http://schemas.microsoft.com/office/2007/relationships/hdphoto" Target="../media/hdphoto2.wdp"/><Relationship Id="rId7" Type="http://schemas.microsoft.com/office/2007/relationships/hdphoto" Target="../media/hdphoto4.wdp"/><Relationship Id="rId12" Type="http://schemas.openxmlformats.org/officeDocument/2006/relationships/image" Target="../media/image20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17.png"/><Relationship Id="rId11" Type="http://schemas.microsoft.com/office/2007/relationships/hdphoto" Target="../media/hdphoto6.wdp"/><Relationship Id="rId5" Type="http://schemas.microsoft.com/office/2007/relationships/hdphoto" Target="../media/hdphoto3.wdp"/><Relationship Id="rId10" Type="http://schemas.openxmlformats.org/officeDocument/2006/relationships/image" Target="../media/image19.png"/><Relationship Id="rId4" Type="http://schemas.openxmlformats.org/officeDocument/2006/relationships/image" Target="../media/image16.png"/><Relationship Id="rId9" Type="http://schemas.microsoft.com/office/2007/relationships/hdphoto" Target="../media/hdphoto5.wdp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4.png"/><Relationship Id="rId3" Type="http://schemas.microsoft.com/office/2007/relationships/hdphoto" Target="../media/hdphoto1.wdp"/><Relationship Id="rId7" Type="http://schemas.openxmlformats.org/officeDocument/2006/relationships/image" Target="../media/image2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5" Type="http://schemas.microsoft.com/office/2007/relationships/hdphoto" Target="../media/hdphoto7.wdp"/><Relationship Id="rId4" Type="http://schemas.openxmlformats.org/officeDocument/2006/relationships/image" Target="../media/image21.png"/><Relationship Id="rId9" Type="http://schemas.openxmlformats.org/officeDocument/2006/relationships/chart" Target="../charts/chart1.xml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8.png"/><Relationship Id="rId3" Type="http://schemas.openxmlformats.org/officeDocument/2006/relationships/image" Target="../media/image25.png"/><Relationship Id="rId7" Type="http://schemas.openxmlformats.org/officeDocument/2006/relationships/image" Target="../media/image27.png"/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4.xml"/><Relationship Id="rId6" Type="http://schemas.microsoft.com/office/2007/relationships/hdphoto" Target="../media/hdphoto9.wdp"/><Relationship Id="rId11" Type="http://schemas.openxmlformats.org/officeDocument/2006/relationships/image" Target="../media/image31.png"/><Relationship Id="rId5" Type="http://schemas.openxmlformats.org/officeDocument/2006/relationships/image" Target="../media/image26.png"/><Relationship Id="rId10" Type="http://schemas.openxmlformats.org/officeDocument/2006/relationships/image" Target="../media/image30.png"/><Relationship Id="rId4" Type="http://schemas.microsoft.com/office/2007/relationships/hdphoto" Target="../media/hdphoto8.wdp"/><Relationship Id="rId9" Type="http://schemas.openxmlformats.org/officeDocument/2006/relationships/image" Target="../media/image29.png"/></Relationships>
</file>

<file path=ppt/slides/_rels/slide13.xml.rels><?xml version="1.0" encoding="UTF-8" standalone="yes"?>
<Relationships xmlns="http://schemas.openxmlformats.org/package/2006/relationships"><Relationship Id="rId8" Type="http://schemas.openxmlformats.org/officeDocument/2006/relationships/chart" Target="../charts/chart4.xml"/><Relationship Id="rId3" Type="http://schemas.openxmlformats.org/officeDocument/2006/relationships/image" Target="../media/image26.png"/><Relationship Id="rId7" Type="http://schemas.openxmlformats.org/officeDocument/2006/relationships/chart" Target="../charts/chart3.xml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Relationship Id="rId6" Type="http://schemas.microsoft.com/office/2007/relationships/hdphoto" Target="../media/hdphoto8.wdp"/><Relationship Id="rId5" Type="http://schemas.openxmlformats.org/officeDocument/2006/relationships/image" Target="../media/image25.png"/><Relationship Id="rId4" Type="http://schemas.microsoft.com/office/2007/relationships/hdphoto" Target="../media/hdphoto9.wdp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34.png"/><Relationship Id="rId3" Type="http://schemas.microsoft.com/office/2007/relationships/hdphoto" Target="../media/hdphoto1.wdp"/><Relationship Id="rId7" Type="http://schemas.openxmlformats.org/officeDocument/2006/relationships/image" Target="../media/image3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7.xml"/><Relationship Id="rId5" Type="http://schemas.openxmlformats.org/officeDocument/2006/relationships/chart" Target="../charts/chart6.xml"/><Relationship Id="rId4" Type="http://schemas.openxmlformats.org/officeDocument/2006/relationships/chart" Target="../charts/chart5.xml"/></Relationships>
</file>

<file path=ppt/slides/_rels/slide15.xml.rels><?xml version="1.0" encoding="UTF-8" standalone="yes"?>
<Relationships xmlns="http://schemas.openxmlformats.org/package/2006/relationships"><Relationship Id="rId8" Type="http://schemas.openxmlformats.org/officeDocument/2006/relationships/chart" Target="../charts/chart14.xml"/><Relationship Id="rId3" Type="http://schemas.openxmlformats.org/officeDocument/2006/relationships/chart" Target="../charts/chart9.xml"/><Relationship Id="rId7" Type="http://schemas.openxmlformats.org/officeDocument/2006/relationships/chart" Target="../charts/chart13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12.xml"/><Relationship Id="rId5" Type="http://schemas.openxmlformats.org/officeDocument/2006/relationships/chart" Target="../charts/chart11.xml"/><Relationship Id="rId4" Type="http://schemas.openxmlformats.org/officeDocument/2006/relationships/chart" Target="../charts/chart10.xml"/></Relationships>
</file>

<file path=ppt/slides/_rels/slide16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7" Type="http://schemas.openxmlformats.org/officeDocument/2006/relationships/chart" Target="../charts/chart17.xml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5.png"/><Relationship Id="rId5" Type="http://schemas.openxmlformats.org/officeDocument/2006/relationships/chart" Target="../charts/chart16.xml"/><Relationship Id="rId4" Type="http://schemas.openxmlformats.org/officeDocument/2006/relationships/chart" Target="../charts/chart15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18.xml"/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3.png"/><Relationship Id="rId5" Type="http://schemas.openxmlformats.org/officeDocument/2006/relationships/chart" Target="../charts/chart20.xml"/><Relationship Id="rId4" Type="http://schemas.openxmlformats.org/officeDocument/2006/relationships/chart" Target="../charts/chart19.xml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40.png"/><Relationship Id="rId3" Type="http://schemas.openxmlformats.org/officeDocument/2006/relationships/image" Target="../media/image37.png"/><Relationship Id="rId7" Type="http://schemas.openxmlformats.org/officeDocument/2006/relationships/image" Target="../media/image39.png"/><Relationship Id="rId2" Type="http://schemas.openxmlformats.org/officeDocument/2006/relationships/chart" Target="../charts/chart21.xml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38.png"/><Relationship Id="rId5" Type="http://schemas.microsoft.com/office/2007/relationships/hdphoto" Target="../media/hdphoto8.wdp"/><Relationship Id="rId10" Type="http://schemas.openxmlformats.org/officeDocument/2006/relationships/image" Target="../media/image42.png"/><Relationship Id="rId4" Type="http://schemas.openxmlformats.org/officeDocument/2006/relationships/image" Target="../media/image25.png"/><Relationship Id="rId9" Type="http://schemas.openxmlformats.org/officeDocument/2006/relationships/image" Target="../media/image41.pn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3.xml"/><Relationship Id="rId2" Type="http://schemas.openxmlformats.org/officeDocument/2006/relationships/chart" Target="../charts/chart22.xml"/><Relationship Id="rId1" Type="http://schemas.openxmlformats.org/officeDocument/2006/relationships/slideLayout" Target="../slideLayouts/slideLayout4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5.xml"/><Relationship Id="rId2" Type="http://schemas.openxmlformats.org/officeDocument/2006/relationships/chart" Target="../charts/chart24.xml"/><Relationship Id="rId1" Type="http://schemas.openxmlformats.org/officeDocument/2006/relationships/slideLayout" Target="../slideLayouts/slideLayout4.xml"/><Relationship Id="rId4" Type="http://schemas.openxmlformats.org/officeDocument/2006/relationships/chart" Target="../charts/chart26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5.xml.rels><?xml version="1.0" encoding="UTF-8" standalone="yes"?>
<Relationships xmlns="http://schemas.openxmlformats.org/package/2006/relationships"><Relationship Id="rId8" Type="http://schemas.openxmlformats.org/officeDocument/2006/relationships/image" Target="../media/image44.png"/><Relationship Id="rId3" Type="http://schemas.microsoft.com/office/2007/relationships/hdphoto" Target="../media/hdphoto1.wdp"/><Relationship Id="rId7" Type="http://schemas.openxmlformats.org/officeDocument/2006/relationships/image" Target="../media/image43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22.png"/><Relationship Id="rId5" Type="http://schemas.microsoft.com/office/2007/relationships/hdphoto" Target="../media/hdphoto7.wdp"/><Relationship Id="rId4" Type="http://schemas.openxmlformats.org/officeDocument/2006/relationships/image" Target="../media/image21.png"/><Relationship Id="rId9" Type="http://schemas.openxmlformats.org/officeDocument/2006/relationships/image" Target="../media/image45.png"/></Relationships>
</file>

<file path=ppt/slides/_rels/slide26.xml.rels><?xml version="1.0" encoding="UTF-8" standalone="yes"?>
<Relationships xmlns="http://schemas.openxmlformats.org/package/2006/relationships"><Relationship Id="rId8" Type="http://schemas.microsoft.com/office/2007/relationships/hdphoto" Target="../media/hdphoto9.wdp"/><Relationship Id="rId13" Type="http://schemas.openxmlformats.org/officeDocument/2006/relationships/image" Target="../media/image13.png"/><Relationship Id="rId18" Type="http://schemas.openxmlformats.org/officeDocument/2006/relationships/image" Target="../media/image53.png"/><Relationship Id="rId3" Type="http://schemas.openxmlformats.org/officeDocument/2006/relationships/image" Target="../media/image47.png"/><Relationship Id="rId21" Type="http://schemas.openxmlformats.org/officeDocument/2006/relationships/image" Target="../media/image56.png"/><Relationship Id="rId7" Type="http://schemas.openxmlformats.org/officeDocument/2006/relationships/image" Target="../media/image26.png"/><Relationship Id="rId12" Type="http://schemas.openxmlformats.org/officeDocument/2006/relationships/chart" Target="../charts/chart28.xml"/><Relationship Id="rId17" Type="http://schemas.openxmlformats.org/officeDocument/2006/relationships/chart" Target="../charts/chart29.xml"/><Relationship Id="rId2" Type="http://schemas.openxmlformats.org/officeDocument/2006/relationships/image" Target="../media/image46.png"/><Relationship Id="rId16" Type="http://schemas.openxmlformats.org/officeDocument/2006/relationships/image" Target="../media/image52.png"/><Relationship Id="rId20" Type="http://schemas.openxmlformats.org/officeDocument/2006/relationships/image" Target="../media/image5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50.png"/><Relationship Id="rId11" Type="http://schemas.openxmlformats.org/officeDocument/2006/relationships/chart" Target="../charts/chart27.xml"/><Relationship Id="rId5" Type="http://schemas.openxmlformats.org/officeDocument/2006/relationships/image" Target="../media/image49.png"/><Relationship Id="rId15" Type="http://schemas.openxmlformats.org/officeDocument/2006/relationships/image" Target="../media/image51.png"/><Relationship Id="rId10" Type="http://schemas.microsoft.com/office/2007/relationships/hdphoto" Target="../media/hdphoto8.wdp"/><Relationship Id="rId19" Type="http://schemas.openxmlformats.org/officeDocument/2006/relationships/image" Target="../media/image54.png"/><Relationship Id="rId4" Type="http://schemas.openxmlformats.org/officeDocument/2006/relationships/image" Target="../media/image48.png"/><Relationship Id="rId9" Type="http://schemas.openxmlformats.org/officeDocument/2006/relationships/image" Target="../media/image25.png"/><Relationship Id="rId14" Type="http://schemas.microsoft.com/office/2007/relationships/hdphoto" Target="../media/hdphoto1.wdp"/></Relationships>
</file>

<file path=ppt/slides/_rels/slide27.xml.rels><?xml version="1.0" encoding="UTF-8" standalone="yes"?>
<Relationships xmlns="http://schemas.openxmlformats.org/package/2006/relationships"><Relationship Id="rId8" Type="http://schemas.openxmlformats.org/officeDocument/2006/relationships/image" Target="../media/image58.png"/><Relationship Id="rId3" Type="http://schemas.microsoft.com/office/2007/relationships/hdphoto" Target="../media/hdphoto1.wdp"/><Relationship Id="rId7" Type="http://schemas.openxmlformats.org/officeDocument/2006/relationships/image" Target="../media/image57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32.xml"/><Relationship Id="rId5" Type="http://schemas.openxmlformats.org/officeDocument/2006/relationships/chart" Target="../charts/chart31.xml"/><Relationship Id="rId10" Type="http://schemas.openxmlformats.org/officeDocument/2006/relationships/chart" Target="../charts/chart34.xml"/><Relationship Id="rId4" Type="http://schemas.openxmlformats.org/officeDocument/2006/relationships/chart" Target="../charts/chart30.xml"/><Relationship Id="rId9" Type="http://schemas.openxmlformats.org/officeDocument/2006/relationships/chart" Target="../charts/chart3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9.png"/><Relationship Id="rId7" Type="http://schemas.openxmlformats.org/officeDocument/2006/relationships/chart" Target="../charts/chart38.xml"/><Relationship Id="rId2" Type="http://schemas.openxmlformats.org/officeDocument/2006/relationships/chart" Target="../charts/chart35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37.xml"/><Relationship Id="rId5" Type="http://schemas.openxmlformats.org/officeDocument/2006/relationships/chart" Target="../charts/chart36.xml"/><Relationship Id="rId4" Type="http://schemas.microsoft.com/office/2007/relationships/hdphoto" Target="../media/hdphoto10.wdp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0.xml"/><Relationship Id="rId7" Type="http://schemas.openxmlformats.org/officeDocument/2006/relationships/chart" Target="../charts/chart42.xml"/><Relationship Id="rId2" Type="http://schemas.openxmlformats.org/officeDocument/2006/relationships/chart" Target="../charts/chart39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41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hart" Target="../charts/chart43.xml"/><Relationship Id="rId1" Type="http://schemas.openxmlformats.org/officeDocument/2006/relationships/slideLayout" Target="../slideLayouts/slideLayout4.xml"/><Relationship Id="rId4" Type="http://schemas.microsoft.com/office/2007/relationships/hdphoto" Target="../media/hdphoto1.wdp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3.xml.rels><?xml version="1.0" encoding="UTF-8" standalone="yes"?>
<Relationships xmlns="http://schemas.openxmlformats.org/package/2006/relationships"><Relationship Id="rId8" Type="http://schemas.openxmlformats.org/officeDocument/2006/relationships/image" Target="../media/image60.png"/><Relationship Id="rId3" Type="http://schemas.openxmlformats.org/officeDocument/2006/relationships/image" Target="../media/image59.png"/><Relationship Id="rId7" Type="http://schemas.openxmlformats.org/officeDocument/2006/relationships/chart" Target="../charts/chart47.xml"/><Relationship Id="rId2" Type="http://schemas.openxmlformats.org/officeDocument/2006/relationships/chart" Target="../charts/chart44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46.xml"/><Relationship Id="rId5" Type="http://schemas.openxmlformats.org/officeDocument/2006/relationships/chart" Target="../charts/chart45.xml"/><Relationship Id="rId4" Type="http://schemas.microsoft.com/office/2007/relationships/hdphoto" Target="../media/hdphoto10.wdp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49.xml"/><Relationship Id="rId7" Type="http://schemas.openxmlformats.org/officeDocument/2006/relationships/chart" Target="../charts/chart51.xml"/><Relationship Id="rId2" Type="http://schemas.openxmlformats.org/officeDocument/2006/relationships/chart" Target="../charts/chart48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50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chart" Target="../charts/chart52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54.xml"/><Relationship Id="rId5" Type="http://schemas.openxmlformats.org/officeDocument/2006/relationships/chart" Target="../charts/chart53.xml"/><Relationship Id="rId4" Type="http://schemas.microsoft.com/office/2007/relationships/hdphoto" Target="../media/hdphoto1.wdp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chart" Target="../charts/chart59.xml"/><Relationship Id="rId13" Type="http://schemas.openxmlformats.org/officeDocument/2006/relationships/image" Target="../media/image63.png"/><Relationship Id="rId3" Type="http://schemas.openxmlformats.org/officeDocument/2006/relationships/image" Target="../media/image13.png"/><Relationship Id="rId7" Type="http://schemas.openxmlformats.org/officeDocument/2006/relationships/chart" Target="../charts/chart58.xml"/><Relationship Id="rId12" Type="http://schemas.openxmlformats.org/officeDocument/2006/relationships/image" Target="../media/image62.png"/><Relationship Id="rId2" Type="http://schemas.openxmlformats.org/officeDocument/2006/relationships/chart" Target="../charts/chart55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57.xml"/><Relationship Id="rId11" Type="http://schemas.openxmlformats.org/officeDocument/2006/relationships/chart" Target="../charts/chart61.xml"/><Relationship Id="rId5" Type="http://schemas.openxmlformats.org/officeDocument/2006/relationships/chart" Target="../charts/chart56.xml"/><Relationship Id="rId10" Type="http://schemas.openxmlformats.org/officeDocument/2006/relationships/image" Target="../media/image61.png"/><Relationship Id="rId4" Type="http://schemas.microsoft.com/office/2007/relationships/hdphoto" Target="../media/hdphoto1.wdp"/><Relationship Id="rId9" Type="http://schemas.openxmlformats.org/officeDocument/2006/relationships/chart" Target="../charts/chart60.xml"/><Relationship Id="rId14" Type="http://schemas.openxmlformats.org/officeDocument/2006/relationships/chart" Target="../charts/chart6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png"/><Relationship Id="rId7" Type="http://schemas.openxmlformats.org/officeDocument/2006/relationships/chart" Target="../charts/chart66.xml"/><Relationship Id="rId2" Type="http://schemas.openxmlformats.org/officeDocument/2006/relationships/chart" Target="../charts/chart63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65.xml"/><Relationship Id="rId5" Type="http://schemas.openxmlformats.org/officeDocument/2006/relationships/chart" Target="../charts/chart64.xml"/><Relationship Id="rId4" Type="http://schemas.microsoft.com/office/2007/relationships/hdphoto" Target="../media/hdphoto10.wdp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8.xml"/><Relationship Id="rId7" Type="http://schemas.openxmlformats.org/officeDocument/2006/relationships/chart" Target="../charts/chart70.xml"/><Relationship Id="rId2" Type="http://schemas.openxmlformats.org/officeDocument/2006/relationships/chart" Target="../charts/chart67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69.xml"/><Relationship Id="rId5" Type="http://schemas.microsoft.com/office/2007/relationships/hdphoto" Target="../media/hdphoto1.wdp"/><Relationship Id="rId4" Type="http://schemas.openxmlformats.org/officeDocument/2006/relationships/image" Target="../media/image13.png"/></Relationships>
</file>

<file path=ppt/slides/_rels/slide3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7" Type="http://schemas.openxmlformats.org/officeDocument/2006/relationships/image" Target="../media/image64.png"/><Relationship Id="rId2" Type="http://schemas.openxmlformats.org/officeDocument/2006/relationships/chart" Target="../charts/chart71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73.xml"/><Relationship Id="rId5" Type="http://schemas.openxmlformats.org/officeDocument/2006/relationships/chart" Target="../charts/chart72.xml"/><Relationship Id="rId4" Type="http://schemas.microsoft.com/office/2007/relationships/hdphoto" Target="../media/hdphoto1.wdp"/></Relationships>
</file>

<file path=ppt/slides/_rels/slide4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1.xml.rels><?xml version="1.0" encoding="UTF-8" standalone="yes"?>
<Relationships xmlns="http://schemas.openxmlformats.org/package/2006/relationships"><Relationship Id="rId3" Type="http://schemas.microsoft.com/office/2007/relationships/hdphoto" Target="../media/hdphoto11.wdp"/><Relationship Id="rId7" Type="http://schemas.microsoft.com/office/2007/relationships/hdphoto" Target="../media/hdphoto13.wdp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4.xml"/><Relationship Id="rId6" Type="http://schemas.openxmlformats.org/officeDocument/2006/relationships/image" Target="../media/image67.png"/><Relationship Id="rId5" Type="http://schemas.microsoft.com/office/2007/relationships/hdphoto" Target="../media/hdphoto12.wdp"/><Relationship Id="rId4" Type="http://schemas.openxmlformats.org/officeDocument/2006/relationships/image" Target="../media/image66.png"/></Relationships>
</file>

<file path=ppt/slides/_rels/slide42.xml.rels><?xml version="1.0" encoding="UTF-8" standalone="yes"?>
<Relationships xmlns="http://schemas.openxmlformats.org/package/2006/relationships"><Relationship Id="rId8" Type="http://schemas.microsoft.com/office/2007/relationships/hdphoto" Target="../media/hdphoto15.wdp"/><Relationship Id="rId3" Type="http://schemas.openxmlformats.org/officeDocument/2006/relationships/image" Target="../media/image68.png"/><Relationship Id="rId7" Type="http://schemas.openxmlformats.org/officeDocument/2006/relationships/image" Target="../media/image69.png"/><Relationship Id="rId2" Type="http://schemas.openxmlformats.org/officeDocument/2006/relationships/chart" Target="../charts/chart74.xml"/><Relationship Id="rId1" Type="http://schemas.openxmlformats.org/officeDocument/2006/relationships/slideLayout" Target="../slideLayouts/slideLayout4.xml"/><Relationship Id="rId6" Type="http://schemas.openxmlformats.org/officeDocument/2006/relationships/chart" Target="../charts/chart76.xml"/><Relationship Id="rId5" Type="http://schemas.openxmlformats.org/officeDocument/2006/relationships/chart" Target="../charts/chart75.xml"/><Relationship Id="rId10" Type="http://schemas.microsoft.com/office/2007/relationships/hdphoto" Target="../media/hdphoto16.wdp"/><Relationship Id="rId4" Type="http://schemas.microsoft.com/office/2007/relationships/hdphoto" Target="../media/hdphoto14.wdp"/><Relationship Id="rId9" Type="http://schemas.openxmlformats.org/officeDocument/2006/relationships/image" Target="../media/image70.png"/></Relationships>
</file>

<file path=ppt/slides/_rels/slide43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8.xml"/><Relationship Id="rId2" Type="http://schemas.openxmlformats.org/officeDocument/2006/relationships/chart" Target="../charts/chart77.xml"/><Relationship Id="rId1" Type="http://schemas.openxmlformats.org/officeDocument/2006/relationships/slideLayout" Target="../slideLayouts/slideLayout4.xml"/><Relationship Id="rId5" Type="http://schemas.openxmlformats.org/officeDocument/2006/relationships/chart" Target="../charts/chart80.xml"/><Relationship Id="rId4" Type="http://schemas.openxmlformats.org/officeDocument/2006/relationships/chart" Target="../charts/chart79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7648254" y="3855146"/>
            <a:ext cx="1016304" cy="292388"/>
          </a:xfrm>
          <a:prstGeom prst="rect">
            <a:avLst/>
          </a:prstGeom>
        </p:spPr>
        <p:txBody>
          <a:bodyPr wrap="none" lIns="0" tIns="0" rIns="0" bIns="0">
            <a:spAutoFit/>
          </a:bodyPr>
          <a:lstStyle/>
          <a:p>
            <a:pPr algn="r"/>
            <a:r>
              <a:rPr lang="en-US" altLang="ko-KR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cs typeface="Arial" pitchFamily="34" charset="0"/>
              </a:rPr>
              <a:t>2020</a:t>
            </a:r>
            <a:r>
              <a:rPr lang="en-US" altLang="ko-KR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cs typeface="Arial" pitchFamily="34" charset="0"/>
              </a:rPr>
              <a:t>. 04</a:t>
            </a:r>
            <a:endParaRPr lang="en-US" altLang="ko-KR" dirty="0">
              <a:ln>
                <a:solidFill>
                  <a:srgbClr val="4F81BD">
                    <a:alpha val="0"/>
                  </a:srgb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cs typeface="Arial" pitchFamily="34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935982" y="1485578"/>
            <a:ext cx="5731702" cy="2099036"/>
          </a:xfrm>
          <a:prstGeom prst="rect">
            <a:avLst/>
          </a:prstGeom>
          <a:noFill/>
        </p:spPr>
        <p:txBody>
          <a:bodyPr wrap="square" lIns="0" tIns="0" rIns="0" bIns="0" rtlCol="0">
            <a:spAutoFit/>
            <a:scene3d>
              <a:camera prst="orthographicFront"/>
              <a:lightRig rig="threePt" dir="t"/>
            </a:scene3d>
            <a:sp3d extrusionH="57150" contourW="63500">
              <a:bevelT w="1270" h="38100"/>
              <a:contourClr>
                <a:schemeClr val="bg1"/>
              </a:contourClr>
            </a:sp3d>
          </a:bodyPr>
          <a:lstStyle/>
          <a:p>
            <a:pPr algn="r">
              <a:lnSpc>
                <a:spcPct val="110000"/>
              </a:lnSpc>
            </a:pPr>
            <a:r>
              <a:rPr lang="en-US" altLang="ko-KR" sz="4400" spc="1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dist="25400" dir="5400000" algn="t" rotWithShape="0">
                    <a:schemeClr val="bg1">
                      <a:lumMod val="65000"/>
                      <a:alpha val="40000"/>
                    </a:schemeClr>
                  </a:outerShdw>
                </a:effectLst>
                <a:latin typeface="Rix모던고딕 EB" panose="02020603020101020101" pitchFamily="18" charset="-127"/>
                <a:ea typeface="Rix모던고딕 EB" panose="02020603020101020101" pitchFamily="18" charset="-127"/>
                <a:cs typeface="Arial" pitchFamily="34" charset="0"/>
              </a:rPr>
              <a:t>2019</a:t>
            </a:r>
            <a:br>
              <a:rPr lang="en-US" altLang="ko-KR" sz="4400" spc="100" dirty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dist="25400" dir="5400000" algn="t" rotWithShape="0">
                    <a:schemeClr val="bg1">
                      <a:lumMod val="65000"/>
                      <a:alpha val="40000"/>
                    </a:schemeClr>
                  </a:outerShdw>
                </a:effectLst>
                <a:latin typeface="Rix모던고딕 EB" panose="02020603020101020101" pitchFamily="18" charset="-127"/>
                <a:ea typeface="Rix모던고딕 EB" panose="02020603020101020101" pitchFamily="18" charset="-127"/>
                <a:cs typeface="Arial" pitchFamily="34" charset="0"/>
              </a:rPr>
            </a:br>
            <a:r>
              <a:rPr lang="ko-KR" altLang="en-US" sz="4000" spc="1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rgbClr val="0070C0"/>
                </a:solidFill>
                <a:effectLst>
                  <a:outerShdw dist="25400" dir="5400000" algn="t" rotWithShape="0">
                    <a:schemeClr val="bg1">
                      <a:lumMod val="65000"/>
                      <a:alpha val="40000"/>
                    </a:schemeClr>
                  </a:outerShdw>
                </a:effectLst>
                <a:latin typeface="Rix모던고딕 EB" panose="02020603020101020101" pitchFamily="18" charset="-127"/>
                <a:ea typeface="Rix모던고딕 EB" panose="02020603020101020101" pitchFamily="18" charset="-127"/>
                <a:cs typeface="Arial" pitchFamily="34" charset="0"/>
              </a:rPr>
              <a:t>인천관광실태조사</a:t>
            </a:r>
            <a:endParaRPr lang="en-US" altLang="ko-KR" sz="4000" spc="100" dirty="0" smtClean="0">
              <a:ln>
                <a:solidFill>
                  <a:srgbClr val="4F81BD">
                    <a:alpha val="0"/>
                  </a:srgbClr>
                </a:solidFill>
              </a:ln>
              <a:solidFill>
                <a:srgbClr val="0070C0"/>
              </a:solidFill>
              <a:effectLst>
                <a:outerShdw dist="25400" dir="5400000" algn="t" rotWithShape="0">
                  <a:schemeClr val="bg1">
                    <a:lumMod val="65000"/>
                    <a:alpha val="40000"/>
                  </a:schemeClr>
                </a:outerShdw>
              </a:effectLst>
              <a:latin typeface="Rix모던고딕 EB" panose="02020603020101020101" pitchFamily="18" charset="-127"/>
              <a:ea typeface="Rix모던고딕 EB" panose="02020603020101020101" pitchFamily="18" charset="-127"/>
              <a:cs typeface="Arial" pitchFamily="34" charset="0"/>
            </a:endParaRPr>
          </a:p>
          <a:p>
            <a:pPr algn="r">
              <a:lnSpc>
                <a:spcPct val="110000"/>
              </a:lnSpc>
            </a:pPr>
            <a:r>
              <a:rPr lang="ko-KR" altLang="en-US" sz="4000" spc="100" dirty="0" smtClean="0">
                <a:ln>
                  <a:solidFill>
                    <a:srgbClr val="4F81BD">
                      <a:alpha val="0"/>
                    </a:srgb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effectLst>
                  <a:outerShdw dist="25400" dir="5400000" algn="t" rotWithShape="0">
                    <a:schemeClr val="bg1">
                      <a:lumMod val="65000"/>
                      <a:alpha val="40000"/>
                    </a:schemeClr>
                  </a:outerShdw>
                </a:effectLst>
                <a:latin typeface="Rix모던고딕 EB" panose="02020603020101020101" pitchFamily="18" charset="-127"/>
                <a:ea typeface="Rix모던고딕 EB" panose="02020603020101020101" pitchFamily="18" charset="-127"/>
                <a:cs typeface="Arial" pitchFamily="34" charset="0"/>
              </a:rPr>
              <a:t>결과보고</a:t>
            </a:r>
            <a:endParaRPr lang="ko-KR" altLang="en-US" sz="4000" spc="100" dirty="0">
              <a:ln>
                <a:solidFill>
                  <a:srgbClr val="4F81BD">
                    <a:alpha val="0"/>
                  </a:srgb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effectLst>
                <a:outerShdw dist="25400" dir="5400000" algn="t" rotWithShape="0">
                  <a:schemeClr val="bg1">
                    <a:lumMod val="65000"/>
                    <a:alpha val="40000"/>
                  </a:schemeClr>
                </a:outerShdw>
              </a:effectLst>
              <a:latin typeface="Rix모던고딕 EB" panose="02020603020101020101" pitchFamily="18" charset="-127"/>
              <a:ea typeface="Rix모던고딕 EB" panose="02020603020101020101" pitchFamily="18" charset="-127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619352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0" name="그룹 19"/>
          <p:cNvGrpSpPr/>
          <p:nvPr/>
        </p:nvGrpSpPr>
        <p:grpSpPr>
          <a:xfrm>
            <a:off x="3737708" y="3780655"/>
            <a:ext cx="2759732" cy="349340"/>
            <a:chOff x="1096566" y="2564904"/>
            <a:chExt cx="3496955" cy="442661"/>
          </a:xfrm>
        </p:grpSpPr>
        <p:sp>
          <p:nvSpPr>
            <p:cNvPr id="26" name="모서리가 둥근 직사각형 25"/>
            <p:cNvSpPr/>
            <p:nvPr/>
          </p:nvSpPr>
          <p:spPr>
            <a:xfrm>
              <a:off x="1096566" y="2564904"/>
              <a:ext cx="442661" cy="442661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 smtClean="0">
                  <a:latin typeface="Rix모던고딕 M" panose="02020603020101020101" pitchFamily="18" charset="-127"/>
                  <a:ea typeface="Rix모던고딕 M" panose="02020603020101020101" pitchFamily="18" charset="-127"/>
                </a:rPr>
                <a:t>Ⅱ</a:t>
              </a:r>
              <a:endParaRPr lang="ko-KR" altLang="en-US" dirty="0">
                <a:latin typeface="Rix모던고딕 M" panose="02020603020101020101" pitchFamily="18" charset="-127"/>
                <a:ea typeface="Rix모던고딕 M" panose="02020603020101020101" pitchFamily="18" charset="-127"/>
              </a:endParaRPr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1648249" y="2600986"/>
              <a:ext cx="2945272" cy="370495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r>
                <a:rPr lang="ko-KR" altLang="en-US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Rix모던고딕 M" panose="02020603020101020101" pitchFamily="18" charset="-127"/>
                  <a:ea typeface="Rix모던고딕 M" panose="02020603020101020101" pitchFamily="18" charset="-127"/>
                </a:rPr>
                <a:t>내국인 관광객 조사결과</a:t>
              </a:r>
            </a:p>
          </p:txBody>
        </p:sp>
      </p:grpSp>
      <p:sp>
        <p:nvSpPr>
          <p:cNvPr id="28" name="TextBox 27"/>
          <p:cNvSpPr txBox="1"/>
          <p:nvPr/>
        </p:nvSpPr>
        <p:spPr>
          <a:xfrm>
            <a:off x="8331248" y="3816828"/>
            <a:ext cx="139462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algn="r"/>
            <a:r>
              <a:rPr lang="en-US" altLang="ko-KR" sz="1800" b="0" dirty="0" smtClean="0">
                <a:latin typeface="Rix모던고딕 M" panose="02020603020101020101" pitchFamily="18" charset="-127"/>
                <a:ea typeface="Rix모던고딕 M" panose="02020603020101020101" pitchFamily="18" charset="-127"/>
              </a:rPr>
              <a:t>8</a:t>
            </a:r>
            <a:endParaRPr lang="ko-KR" altLang="en-US" sz="1800" b="0" dirty="0"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3737706" y="3061378"/>
            <a:ext cx="1377945" cy="349340"/>
            <a:chOff x="1096566" y="1844824"/>
            <a:chExt cx="1746039" cy="442661"/>
          </a:xfrm>
        </p:grpSpPr>
        <p:sp>
          <p:nvSpPr>
            <p:cNvPr id="31" name="모서리가 둥근 직사각형 30"/>
            <p:cNvSpPr/>
            <p:nvPr/>
          </p:nvSpPr>
          <p:spPr>
            <a:xfrm>
              <a:off x="1096566" y="1844824"/>
              <a:ext cx="442661" cy="442661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 smtClean="0">
                  <a:latin typeface="Rix모던고딕 M" panose="02020603020101020101" pitchFamily="18" charset="-127"/>
                  <a:ea typeface="Rix모던고딕 M" panose="02020603020101020101" pitchFamily="18" charset="-127"/>
                </a:rPr>
                <a:t>Ⅰ</a:t>
              </a:r>
              <a:endParaRPr lang="ko-KR" altLang="en-US" dirty="0">
                <a:latin typeface="Rix모던고딕 M" panose="02020603020101020101" pitchFamily="18" charset="-127"/>
                <a:ea typeface="Rix모던고딕 M" panose="02020603020101020101" pitchFamily="18" charset="-127"/>
              </a:endParaRPr>
            </a:p>
          </p:txBody>
        </p:sp>
        <p:sp>
          <p:nvSpPr>
            <p:cNvPr id="32" name="TextBox 31"/>
            <p:cNvSpPr txBox="1"/>
            <p:nvPr/>
          </p:nvSpPr>
          <p:spPr>
            <a:xfrm>
              <a:off x="1648249" y="1880906"/>
              <a:ext cx="1194356" cy="370495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r>
                <a:rPr lang="ko-KR" altLang="en-US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Rix모던고딕 M" panose="02020603020101020101" pitchFamily="18" charset="-127"/>
                  <a:ea typeface="Rix모던고딕 M" panose="02020603020101020101" pitchFamily="18" charset="-127"/>
                </a:rPr>
                <a:t>조사 개요</a:t>
              </a:r>
              <a:endPara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endParaRPr>
            </a:p>
          </p:txBody>
        </p:sp>
      </p:grpSp>
      <p:sp>
        <p:nvSpPr>
          <p:cNvPr id="33" name="TextBox 32"/>
          <p:cNvSpPr txBox="1"/>
          <p:nvPr/>
        </p:nvSpPr>
        <p:spPr>
          <a:xfrm>
            <a:off x="8293510" y="3097550"/>
            <a:ext cx="139462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algn="r"/>
            <a:r>
              <a:rPr lang="en-US" altLang="ko-KR" sz="1800" b="0" dirty="0" smtClean="0">
                <a:latin typeface="Rix모던고딕 M" panose="02020603020101020101" pitchFamily="18" charset="-127"/>
                <a:ea typeface="Rix모던고딕 M" panose="02020603020101020101" pitchFamily="18" charset="-127"/>
              </a:rPr>
              <a:t>3</a:t>
            </a:r>
            <a:endParaRPr lang="ko-KR" altLang="en-US" sz="1800" b="0" dirty="0"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grpSp>
        <p:nvGrpSpPr>
          <p:cNvPr id="34" name="그룹 33"/>
          <p:cNvGrpSpPr/>
          <p:nvPr/>
        </p:nvGrpSpPr>
        <p:grpSpPr>
          <a:xfrm>
            <a:off x="3737703" y="4448606"/>
            <a:ext cx="435441" cy="349340"/>
            <a:chOff x="1096566" y="3284984"/>
            <a:chExt cx="551760" cy="442661"/>
          </a:xfrm>
        </p:grpSpPr>
        <p:sp>
          <p:nvSpPr>
            <p:cNvPr id="35" name="모서리가 둥근 직사각형 34"/>
            <p:cNvSpPr/>
            <p:nvPr/>
          </p:nvSpPr>
          <p:spPr>
            <a:xfrm>
              <a:off x="1096566" y="3284984"/>
              <a:ext cx="442661" cy="442661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>
                  <a:latin typeface="Rix모던고딕 M" panose="02020603020101020101" pitchFamily="18" charset="-127"/>
                  <a:ea typeface="Rix모던고딕 M" panose="02020603020101020101" pitchFamily="18" charset="-127"/>
                </a:rPr>
                <a:t>Ⅲ</a:t>
              </a:r>
              <a:endParaRPr lang="ko-KR" altLang="en-US" dirty="0">
                <a:latin typeface="Rix모던고딕 M" panose="02020603020101020101" pitchFamily="18" charset="-127"/>
                <a:ea typeface="Rix모던고딕 M" panose="02020603020101020101" pitchFamily="18" charset="-127"/>
              </a:endParaRPr>
            </a:p>
          </p:txBody>
        </p:sp>
        <p:sp>
          <p:nvSpPr>
            <p:cNvPr id="36" name="TextBox 35"/>
            <p:cNvSpPr txBox="1"/>
            <p:nvPr/>
          </p:nvSpPr>
          <p:spPr>
            <a:xfrm>
              <a:off x="1648244" y="3321066"/>
              <a:ext cx="82" cy="370495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endPara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endParaRPr>
            </a:p>
          </p:txBody>
        </p:sp>
      </p:grpSp>
      <p:sp>
        <p:nvSpPr>
          <p:cNvPr id="37" name="TextBox 36"/>
          <p:cNvSpPr txBox="1"/>
          <p:nvPr/>
        </p:nvSpPr>
        <p:spPr>
          <a:xfrm>
            <a:off x="8201673" y="4484780"/>
            <a:ext cx="278923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algn="r"/>
            <a:r>
              <a:rPr lang="en-US" altLang="ko-KR" sz="1800" b="0" smtClean="0">
                <a:latin typeface="Rix모던고딕 M" panose="02020603020101020101" pitchFamily="18" charset="-127"/>
                <a:ea typeface="Rix모던고딕 M" panose="02020603020101020101" pitchFamily="18" charset="-127"/>
              </a:rPr>
              <a:t>22</a:t>
            </a:r>
            <a:endParaRPr lang="ko-KR" altLang="en-US" sz="1800" b="0" dirty="0"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cxnSp>
        <p:nvCxnSpPr>
          <p:cNvPr id="38" name="직선 연결선 37"/>
          <p:cNvCxnSpPr/>
          <p:nvPr/>
        </p:nvCxnSpPr>
        <p:spPr>
          <a:xfrm>
            <a:off x="6608390" y="3976008"/>
            <a:ext cx="1503280" cy="0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9" name="직선 연결선 38"/>
          <p:cNvCxnSpPr/>
          <p:nvPr/>
        </p:nvCxnSpPr>
        <p:spPr>
          <a:xfrm flipV="1">
            <a:off x="5446846" y="3236048"/>
            <a:ext cx="2664824" cy="1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0" name="직선 연결선 39"/>
          <p:cNvCxnSpPr/>
          <p:nvPr/>
        </p:nvCxnSpPr>
        <p:spPr>
          <a:xfrm>
            <a:off x="6608390" y="4623275"/>
            <a:ext cx="1503280" cy="20683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1" name="TextBox 40"/>
          <p:cNvSpPr txBox="1"/>
          <p:nvPr/>
        </p:nvSpPr>
        <p:spPr>
          <a:xfrm>
            <a:off x="4174112" y="4484780"/>
            <a:ext cx="2324354" cy="29238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외국인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관광객 조사결과</a:t>
            </a:r>
          </a:p>
        </p:txBody>
      </p:sp>
      <p:grpSp>
        <p:nvGrpSpPr>
          <p:cNvPr id="42" name="그룹 41"/>
          <p:cNvGrpSpPr/>
          <p:nvPr/>
        </p:nvGrpSpPr>
        <p:grpSpPr>
          <a:xfrm>
            <a:off x="3737703" y="5141052"/>
            <a:ext cx="435441" cy="349340"/>
            <a:chOff x="1096566" y="3284984"/>
            <a:chExt cx="551760" cy="442661"/>
          </a:xfrm>
        </p:grpSpPr>
        <p:sp>
          <p:nvSpPr>
            <p:cNvPr id="43" name="모서리가 둥근 직사각형 42"/>
            <p:cNvSpPr/>
            <p:nvPr/>
          </p:nvSpPr>
          <p:spPr>
            <a:xfrm>
              <a:off x="1096566" y="3284984"/>
              <a:ext cx="442661" cy="442661"/>
            </a:xfrm>
            <a:prstGeom prst="roundRect">
              <a:avLst/>
            </a:prstGeom>
            <a:solidFill>
              <a:schemeClr val="bg1">
                <a:lumMod val="6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 anchorCtr="0"/>
            <a:lstStyle/>
            <a:p>
              <a:pPr algn="ctr"/>
              <a:r>
                <a:rPr lang="en-US" altLang="ko-KR" dirty="0" smtClean="0">
                  <a:latin typeface="Rix모던고딕 M" panose="02020603020101020101" pitchFamily="18" charset="-127"/>
                  <a:ea typeface="Rix모던고딕 M" panose="02020603020101020101" pitchFamily="18" charset="-127"/>
                </a:rPr>
                <a:t>Ⅳ</a:t>
              </a:r>
              <a:endParaRPr lang="ko-KR" altLang="en-US" dirty="0">
                <a:latin typeface="Rix모던고딕 M" panose="02020603020101020101" pitchFamily="18" charset="-127"/>
                <a:ea typeface="Rix모던고딕 M" panose="02020603020101020101" pitchFamily="18" charset="-127"/>
              </a:endParaRPr>
            </a:p>
          </p:txBody>
        </p:sp>
        <p:sp>
          <p:nvSpPr>
            <p:cNvPr id="44" name="TextBox 43"/>
            <p:cNvSpPr txBox="1"/>
            <p:nvPr/>
          </p:nvSpPr>
          <p:spPr>
            <a:xfrm>
              <a:off x="1648244" y="3321066"/>
              <a:ext cx="82" cy="370495"/>
            </a:xfrm>
            <a:prstGeom prst="rect">
              <a:avLst/>
            </a:prstGeom>
            <a:noFill/>
          </p:spPr>
          <p:txBody>
            <a:bodyPr wrap="none" lIns="0" tIns="0" rIns="0" bIns="0" rtlCol="0" anchor="ctr" anchorCtr="0">
              <a:spAutoFit/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endPara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endParaRPr>
            </a:p>
          </p:txBody>
        </p:sp>
      </p:grpSp>
      <p:sp>
        <p:nvSpPr>
          <p:cNvPr id="45" name="TextBox 44"/>
          <p:cNvSpPr txBox="1"/>
          <p:nvPr/>
        </p:nvSpPr>
        <p:spPr>
          <a:xfrm>
            <a:off x="8201673" y="5177226"/>
            <a:ext cx="278923" cy="27699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>
            <a:defPPr>
              <a:defRPr lang="ko-KR"/>
            </a:defPPr>
            <a:lvl1pPr>
              <a:defRPr sz="2000" b="1">
                <a:solidFill>
                  <a:schemeClr val="tx1">
                    <a:lumMod val="65000"/>
                    <a:lumOff val="3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</a:lstStyle>
          <a:p>
            <a:pPr algn="r"/>
            <a:r>
              <a:rPr lang="en-US" altLang="ko-KR" sz="1800" b="0" dirty="0" smtClean="0">
                <a:latin typeface="Rix모던고딕 M" panose="02020603020101020101" pitchFamily="18" charset="-127"/>
                <a:ea typeface="Rix모던고딕 M" panose="02020603020101020101" pitchFamily="18" charset="-127"/>
              </a:rPr>
              <a:t>40</a:t>
            </a:r>
            <a:endParaRPr lang="ko-KR" altLang="en-US" sz="1800" b="0" dirty="0"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cxnSp>
        <p:nvCxnSpPr>
          <p:cNvPr id="46" name="직선 연결선 45"/>
          <p:cNvCxnSpPr/>
          <p:nvPr/>
        </p:nvCxnSpPr>
        <p:spPr>
          <a:xfrm>
            <a:off x="6608390" y="5315721"/>
            <a:ext cx="1503280" cy="20683"/>
          </a:xfrm>
          <a:prstGeom prst="line">
            <a:avLst/>
          </a:prstGeom>
          <a:ln w="19050">
            <a:solidFill>
              <a:schemeClr val="bg1">
                <a:lumMod val="75000"/>
              </a:schemeClr>
            </a:solidFill>
            <a:prstDash val="sysDot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7" name="TextBox 46"/>
          <p:cNvSpPr txBox="1"/>
          <p:nvPr/>
        </p:nvSpPr>
        <p:spPr>
          <a:xfrm>
            <a:off x="4174112" y="5177226"/>
            <a:ext cx="2324354" cy="292388"/>
          </a:xfrm>
          <a:prstGeom prst="rect">
            <a:avLst/>
          </a:prstGeom>
          <a:noFill/>
        </p:spPr>
        <p:txBody>
          <a:bodyPr wrap="none" lIns="0" tIns="0" rIns="0" bIns="0" rtlCol="0" anchor="ctr" anchorCtr="0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크루즈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관광객 조사결과</a:t>
            </a:r>
          </a:p>
        </p:txBody>
      </p:sp>
    </p:spTree>
    <p:extLst>
      <p:ext uri="{BB962C8B-B14F-4D97-AF65-F5344CB8AC3E}">
        <p14:creationId xmlns:p14="http://schemas.microsoft.com/office/powerpoint/2010/main" val="222550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그룹 1"/>
          <p:cNvGrpSpPr/>
          <p:nvPr/>
        </p:nvGrpSpPr>
        <p:grpSpPr>
          <a:xfrm>
            <a:off x="2071886" y="2061642"/>
            <a:ext cx="3238756" cy="923330"/>
            <a:chOff x="2071886" y="2061642"/>
            <a:chExt cx="3238756" cy="923330"/>
          </a:xfrm>
        </p:grpSpPr>
        <p:sp>
          <p:nvSpPr>
            <p:cNvPr id="8" name="TextBox 7"/>
            <p:cNvSpPr txBox="1"/>
            <p:nvPr/>
          </p:nvSpPr>
          <p:spPr>
            <a:xfrm>
              <a:off x="3528103" y="2347908"/>
              <a:ext cx="1782539" cy="55399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tabLst>
                  <a:tab pos="660357" algn="l"/>
                </a:tabLst>
              </a:pPr>
              <a:r>
                <a:rPr lang="ko-KR" altLang="en-US" sz="36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EB" panose="02020603020101020101" pitchFamily="18" charset="-127"/>
                  <a:ea typeface="Rix모던고딕 EB" panose="02020603020101020101" pitchFamily="18" charset="-127"/>
                  <a:cs typeface="Arial" pitchFamily="34" charset="0"/>
                </a:rPr>
                <a:t>조사 </a:t>
              </a:r>
              <a:r>
                <a:rPr lang="ko-KR" altLang="en-US" sz="3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EB" panose="02020603020101020101" pitchFamily="18" charset="-127"/>
                  <a:ea typeface="Rix모던고딕 EB" panose="02020603020101020101" pitchFamily="18" charset="-127"/>
                  <a:cs typeface="Arial" pitchFamily="34" charset="0"/>
                </a:rPr>
                <a:t>개요</a:t>
              </a:r>
            </a:p>
          </p:txBody>
        </p:sp>
        <p:sp>
          <p:nvSpPr>
            <p:cNvPr id="5" name="TextBox 4"/>
            <p:cNvSpPr txBox="1"/>
            <p:nvPr/>
          </p:nvSpPr>
          <p:spPr>
            <a:xfrm>
              <a:off x="2559854" y="2061642"/>
              <a:ext cx="769441" cy="923330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tabLst>
                  <a:tab pos="660357" algn="l"/>
                </a:tabLst>
              </a:pPr>
              <a:r>
                <a:rPr lang="en-US" altLang="ko-KR" sz="60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HY견명조" panose="02030600000101010101" pitchFamily="18" charset="-127"/>
                  <a:ea typeface="HY견명조" panose="02030600000101010101" pitchFamily="18" charset="-127"/>
                  <a:cs typeface="Arial" pitchFamily="34" charset="0"/>
                </a:rPr>
                <a:t>Ⅰ</a:t>
              </a:r>
              <a:endParaRPr lang="ko-KR" altLang="en-US" sz="6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pitchFamily="34" charset="0"/>
              </a:endParaRPr>
            </a:p>
          </p:txBody>
        </p:sp>
        <p:sp>
          <p:nvSpPr>
            <p:cNvPr id="4" name="TextBox 3"/>
            <p:cNvSpPr txBox="1"/>
            <p:nvPr/>
          </p:nvSpPr>
          <p:spPr>
            <a:xfrm>
              <a:off x="2071886" y="2523307"/>
              <a:ext cx="569195" cy="36933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tabLst>
                  <a:tab pos="660357" algn="l"/>
                </a:tabLst>
              </a:pPr>
              <a:r>
                <a:rPr lang="en-US" altLang="ko-KR" sz="24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Rix모던고딕 EB" panose="02020603020101020101" pitchFamily="18" charset="-127"/>
                  <a:ea typeface="Rix모던고딕 EB" panose="02020603020101020101" pitchFamily="18" charset="-127"/>
                  <a:cs typeface="Arial" pitchFamily="34" charset="0"/>
                </a:rPr>
                <a:t>Part</a:t>
              </a:r>
              <a:endParaRPr lang="ko-KR" altLang="en-US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2255047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조사 개요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9" name="양쪽 모서리가 둥근 사각형 48"/>
          <p:cNvSpPr/>
          <p:nvPr/>
        </p:nvSpPr>
        <p:spPr>
          <a:xfrm rot="16200000" flipH="1">
            <a:off x="4609810" y="-1848258"/>
            <a:ext cx="684000" cy="9217819"/>
          </a:xfrm>
          <a:prstGeom prst="round2SameRect">
            <a:avLst>
              <a:gd name="adj1" fmla="val 15318"/>
              <a:gd name="adj2" fmla="val 0"/>
            </a:avLst>
          </a:prstGeom>
          <a:solidFill>
            <a:sysClr val="window" lastClr="FFFFFF"/>
          </a:solidFill>
          <a:ln w="381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91433" tIns="45717" rIns="91433" bIns="45717" rtlCol="0" anchor="ctr"/>
          <a:lstStyle/>
          <a:p>
            <a:pPr algn="ctr" defTabSz="914340" latinLnBrk="0">
              <a:defRPr/>
            </a:pPr>
            <a:endParaRPr lang="ko-KR" altLang="en-US" sz="2000" kern="0" dirty="0">
              <a:solidFill>
                <a:prstClr val="white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44440" y="2676013"/>
            <a:ext cx="543418" cy="169277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pPr defTabSz="914340" latinLnBrk="0">
              <a:defRPr/>
            </a:pPr>
            <a:r>
              <a:rPr lang="ko-KR" altLang="en-US" sz="1100" kern="0" dirty="0">
                <a:solidFill>
                  <a:srgbClr val="0070C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조사 대상</a:t>
            </a:r>
          </a:p>
        </p:txBody>
      </p:sp>
      <p:sp>
        <p:nvSpPr>
          <p:cNvPr id="61" name="직사각형 60"/>
          <p:cNvSpPr/>
          <p:nvPr/>
        </p:nvSpPr>
        <p:spPr>
          <a:xfrm flipH="1">
            <a:off x="1877566" y="2451364"/>
            <a:ext cx="1856865" cy="618575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1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만 </a:t>
            </a:r>
            <a:r>
              <a:rPr lang="en-US" altLang="ko-KR" sz="11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15</a:t>
            </a:r>
            <a:r>
              <a:rPr lang="ko-KR" altLang="en-US" sz="11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세 이상 인천시 </a:t>
            </a:r>
            <a:r>
              <a:rPr lang="en-US" altLang="ko-KR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/>
            </a:r>
            <a:br>
              <a:rPr lang="en-US" altLang="ko-KR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</a:br>
            <a:r>
              <a:rPr lang="ko-KR" altLang="en-US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주요 </a:t>
            </a:r>
            <a:r>
              <a:rPr lang="ko-KR" altLang="en-US" sz="11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관광지를 방문한 </a:t>
            </a:r>
            <a:r>
              <a:rPr lang="en-US" altLang="ko-KR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/>
            </a:r>
            <a:br>
              <a:rPr lang="en-US" altLang="ko-KR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</a:br>
            <a:r>
              <a:rPr lang="ko-KR" altLang="en-US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내국인 관광객</a:t>
            </a:r>
            <a:endParaRPr lang="en-US" altLang="ko-KR" sz="11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000" dirty="0" smtClean="0"/>
              <a:t>   </a:t>
            </a:r>
            <a:r>
              <a:rPr lang="en-US" altLang="ko-KR" sz="10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en-US" altLang="ko-KR" sz="1000" dirty="0" smtClean="0"/>
              <a:t> </a:t>
            </a:r>
            <a:r>
              <a:rPr lang="en-US" altLang="ko-KR" sz="10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(</a:t>
            </a:r>
            <a:r>
              <a:rPr lang="ko-KR" altLang="en-US" sz="10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인천시 거주자 제외</a:t>
            </a:r>
            <a:r>
              <a:rPr lang="en-US" altLang="ko-KR" sz="10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)</a:t>
            </a:r>
            <a:endParaRPr lang="ko-KR" altLang="en-US" sz="100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64" name="양쪽 모서리가 둥근 사각형 63"/>
          <p:cNvSpPr/>
          <p:nvPr/>
        </p:nvSpPr>
        <p:spPr>
          <a:xfrm rot="16200000" flipH="1">
            <a:off x="4707776" y="1059028"/>
            <a:ext cx="488072" cy="9217819"/>
          </a:xfrm>
          <a:prstGeom prst="round2SameRect">
            <a:avLst>
              <a:gd name="adj1" fmla="val 15318"/>
              <a:gd name="adj2" fmla="val 0"/>
            </a:avLst>
          </a:prstGeom>
          <a:solidFill>
            <a:sysClr val="window" lastClr="FFFFFF"/>
          </a:solidFill>
          <a:ln w="381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91433" tIns="45717" rIns="91433" bIns="45717" rtlCol="0" anchor="ctr"/>
          <a:lstStyle/>
          <a:p>
            <a:pPr algn="ctr" defTabSz="914340" latinLnBrk="0">
              <a:defRPr/>
            </a:pPr>
            <a:endParaRPr lang="ko-KR" altLang="en-US" sz="2000" kern="0" dirty="0">
              <a:solidFill>
                <a:prstClr val="white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71" name="직사각형 70"/>
          <p:cNvSpPr/>
          <p:nvPr/>
        </p:nvSpPr>
        <p:spPr>
          <a:xfrm>
            <a:off x="571194" y="5546062"/>
            <a:ext cx="680170" cy="16927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defTabSz="914340" latinLnBrk="0">
              <a:defRPr/>
            </a:pPr>
            <a:r>
              <a:rPr lang="ko-KR" altLang="en-US" sz="1100" kern="0" dirty="0">
                <a:solidFill>
                  <a:srgbClr val="0070C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조사 지점</a:t>
            </a:r>
          </a:p>
        </p:txBody>
      </p:sp>
      <p:sp>
        <p:nvSpPr>
          <p:cNvPr id="72" name="양쪽 모서리가 둥근 사각형 71"/>
          <p:cNvSpPr/>
          <p:nvPr/>
        </p:nvSpPr>
        <p:spPr>
          <a:xfrm rot="16200000" flipH="1">
            <a:off x="4682999" y="1648416"/>
            <a:ext cx="537625" cy="9217819"/>
          </a:xfrm>
          <a:prstGeom prst="round2SameRect">
            <a:avLst>
              <a:gd name="adj1" fmla="val 15318"/>
              <a:gd name="adj2" fmla="val 0"/>
            </a:avLst>
          </a:prstGeom>
          <a:solidFill>
            <a:sysClr val="window" lastClr="FFFFFF"/>
          </a:solidFill>
          <a:ln w="381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91433" tIns="45717" rIns="91433" bIns="45717" rtlCol="0" anchor="ctr"/>
          <a:lstStyle/>
          <a:p>
            <a:pPr algn="ctr" defTabSz="914340" latinLnBrk="0">
              <a:defRPr/>
            </a:pPr>
            <a:endParaRPr lang="ko-KR" altLang="en-US" sz="2000" kern="0" dirty="0">
              <a:solidFill>
                <a:prstClr val="white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73" name="직사각형 72"/>
          <p:cNvSpPr/>
          <p:nvPr/>
        </p:nvSpPr>
        <p:spPr>
          <a:xfrm>
            <a:off x="571194" y="6122126"/>
            <a:ext cx="945271" cy="16927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defTabSz="914340" latinLnBrk="0">
              <a:defRPr/>
            </a:pPr>
            <a:r>
              <a:rPr lang="ko-KR" altLang="en-US" sz="1100" kern="0" smtClean="0">
                <a:solidFill>
                  <a:srgbClr val="0070C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조사 </a:t>
            </a:r>
            <a:r>
              <a:rPr lang="ko-KR" altLang="en-US" sz="1100" kern="0" dirty="0">
                <a:solidFill>
                  <a:srgbClr val="0070C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방법</a:t>
            </a:r>
          </a:p>
        </p:txBody>
      </p:sp>
      <p:sp>
        <p:nvSpPr>
          <p:cNvPr id="74" name="직사각형 73"/>
          <p:cNvSpPr/>
          <p:nvPr/>
        </p:nvSpPr>
        <p:spPr>
          <a:xfrm>
            <a:off x="1895532" y="1251939"/>
            <a:ext cx="1838899" cy="30564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86" tIns="47893" rIns="95786" bIns="47893" rtlCol="0" anchor="ctr"/>
          <a:lstStyle/>
          <a:p>
            <a:pPr algn="ctr" defTabSz="957790" fontAlgn="ctr" latinLnBrk="0"/>
            <a:r>
              <a:rPr lang="en-US" altLang="ko-KR" sz="1200" spc="-157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1. </a:t>
            </a:r>
            <a:r>
              <a:rPr lang="ko-KR" altLang="en-US" sz="1200" spc="-157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내국인 관광객</a:t>
            </a:r>
          </a:p>
        </p:txBody>
      </p:sp>
      <p:sp>
        <p:nvSpPr>
          <p:cNvPr id="75" name="직사각형 74"/>
          <p:cNvSpPr/>
          <p:nvPr/>
        </p:nvSpPr>
        <p:spPr>
          <a:xfrm flipH="1">
            <a:off x="3796742" y="2451364"/>
            <a:ext cx="1837955" cy="618575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1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만 </a:t>
            </a:r>
            <a:r>
              <a:rPr lang="en-US" altLang="ko-KR" sz="11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15</a:t>
            </a:r>
            <a:r>
              <a:rPr lang="ko-KR" altLang="en-US" sz="11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세 이상 인천시 </a:t>
            </a:r>
            <a:r>
              <a:rPr lang="en-US" altLang="ko-KR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/>
            </a:r>
            <a:br>
              <a:rPr lang="en-US" altLang="ko-KR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</a:br>
            <a:r>
              <a:rPr lang="ko-KR" altLang="en-US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주요 </a:t>
            </a:r>
            <a:r>
              <a:rPr lang="ko-KR" altLang="en-US" sz="11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관광지를 </a:t>
            </a:r>
            <a:r>
              <a:rPr lang="ko-KR" altLang="en-US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방문한</a:t>
            </a:r>
            <a:r>
              <a:rPr lang="en-US" altLang="ko-KR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/>
            </a:r>
            <a:br>
              <a:rPr lang="en-US" altLang="ko-KR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</a:br>
            <a:r>
              <a:rPr lang="ko-KR" altLang="en-US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외국인 관광객</a:t>
            </a:r>
            <a:endParaRPr lang="en-US" altLang="ko-KR" sz="11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000" dirty="0" smtClean="0"/>
              <a:t>     </a:t>
            </a:r>
            <a:r>
              <a:rPr lang="en-US" altLang="ko-KR" sz="10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(</a:t>
            </a:r>
            <a:r>
              <a:rPr lang="ko-KR" altLang="en-US" sz="10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체류기간 </a:t>
            </a:r>
            <a:r>
              <a:rPr lang="en-US" altLang="ko-KR" sz="10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90</a:t>
            </a:r>
            <a:r>
              <a:rPr lang="ko-KR" altLang="en-US" sz="10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일 이상 제외</a:t>
            </a:r>
            <a:r>
              <a:rPr lang="en-US" altLang="ko-KR" sz="10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)</a:t>
            </a:r>
            <a:endParaRPr lang="ko-KR" altLang="en-US" sz="100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76" name="직사각형 75"/>
          <p:cNvSpPr/>
          <p:nvPr/>
        </p:nvSpPr>
        <p:spPr>
          <a:xfrm flipH="1">
            <a:off x="7616977" y="2456932"/>
            <a:ext cx="1846580" cy="618575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만 </a:t>
            </a:r>
            <a:r>
              <a:rPr lang="en-US" altLang="ko-KR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20</a:t>
            </a:r>
            <a:r>
              <a:rPr lang="ko-KR" altLang="en-US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세 이상 일반국민</a:t>
            </a:r>
            <a:endParaRPr lang="ko-KR" altLang="en-US" sz="110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77" name="직사각형 76"/>
          <p:cNvSpPr/>
          <p:nvPr/>
        </p:nvSpPr>
        <p:spPr>
          <a:xfrm flipH="1">
            <a:off x="7616977" y="5457442"/>
            <a:ext cx="1846580" cy="441388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2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-</a:t>
            </a:r>
            <a:endParaRPr lang="ko-KR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78" name="직사각형 77"/>
          <p:cNvSpPr/>
          <p:nvPr/>
        </p:nvSpPr>
        <p:spPr>
          <a:xfrm>
            <a:off x="3795798" y="1251939"/>
            <a:ext cx="1838899" cy="305647"/>
          </a:xfrm>
          <a:prstGeom prst="rect">
            <a:avLst/>
          </a:prstGeom>
          <a:solidFill>
            <a:schemeClr val="bg1">
              <a:lumMod val="6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5786" tIns="47893" rIns="95786" bIns="47893" rtlCol="0" anchor="ctr"/>
          <a:lstStyle/>
          <a:p>
            <a:pPr algn="ctr" defTabSz="957790" fontAlgn="ctr" latinLnBrk="0"/>
            <a:r>
              <a:rPr lang="en-US" altLang="ko-KR" sz="1200" spc="-157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2. </a:t>
            </a:r>
            <a:r>
              <a:rPr lang="ko-KR" altLang="en-US" sz="1200" spc="-157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white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외국인 관광객</a:t>
            </a:r>
          </a:p>
        </p:txBody>
      </p:sp>
      <p:sp>
        <p:nvSpPr>
          <p:cNvPr id="79" name="직사각형 78"/>
          <p:cNvSpPr/>
          <p:nvPr/>
        </p:nvSpPr>
        <p:spPr>
          <a:xfrm flipH="1">
            <a:off x="1877565" y="5468715"/>
            <a:ext cx="1856865" cy="441388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US" altLang="ko-KR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10</a:t>
            </a:r>
            <a:r>
              <a:rPr lang="ko-KR" altLang="en-US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개</a:t>
            </a:r>
            <a:r>
              <a:rPr lang="en-US" altLang="ko-KR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(</a:t>
            </a:r>
            <a:r>
              <a:rPr lang="ko-KR" altLang="en-US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세부</a:t>
            </a:r>
            <a:r>
              <a:rPr lang="en-US" altLang="ko-KR" sz="1200" kern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:25</a:t>
            </a:r>
            <a:r>
              <a:rPr lang="ko-KR" altLang="en-US" sz="1200" kern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곳</a:t>
            </a:r>
            <a:r>
              <a:rPr lang="en-US" altLang="ko-KR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)</a:t>
            </a:r>
            <a:endParaRPr lang="ko-KR" altLang="en-US" sz="1200" kern="0" dirty="0">
              <a:solidFill>
                <a:schemeClr val="accent4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80" name="직사각형 79"/>
          <p:cNvSpPr/>
          <p:nvPr/>
        </p:nvSpPr>
        <p:spPr>
          <a:xfrm flipH="1">
            <a:off x="3796742" y="5468715"/>
            <a:ext cx="1837954" cy="441388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US" altLang="ko-KR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5</a:t>
            </a:r>
            <a:r>
              <a:rPr lang="ko-KR" altLang="en-US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개</a:t>
            </a:r>
            <a:r>
              <a:rPr lang="en-US" altLang="ko-KR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(</a:t>
            </a:r>
            <a:r>
              <a:rPr lang="ko-KR" altLang="en-US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세부</a:t>
            </a:r>
            <a:r>
              <a:rPr lang="en-US" altLang="ko-KR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:13</a:t>
            </a:r>
            <a:r>
              <a:rPr lang="ko-KR" altLang="en-US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곳</a:t>
            </a:r>
            <a:r>
              <a:rPr lang="en-US" altLang="ko-KR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)</a:t>
            </a:r>
            <a:endParaRPr lang="ko-KR" altLang="en-US" sz="1200" kern="0" dirty="0">
              <a:solidFill>
                <a:schemeClr val="accent4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81" name="직사각형 80"/>
          <p:cNvSpPr/>
          <p:nvPr/>
        </p:nvSpPr>
        <p:spPr>
          <a:xfrm flipH="1">
            <a:off x="1877561" y="6015655"/>
            <a:ext cx="3757135" cy="486201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200" ker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테블릿을 활용한 면접조사</a:t>
            </a:r>
            <a:r>
              <a:rPr lang="en-US" altLang="ko-KR" sz="1200" ker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(TAPI)</a:t>
            </a:r>
            <a:endParaRPr lang="ko-KR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pic>
        <p:nvPicPr>
          <p:cNvPr id="82" name="Picture 2" descr="C:\Users\sk.cho\Downloads\iconfinder_Man-1_379491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1846" y="1054886"/>
            <a:ext cx="653355" cy="65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3" name="Picture 3" descr="C:\Users\sk.cho\Downloads\iconfinder_Man-16_37948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734431" y="1054885"/>
            <a:ext cx="654641" cy="6546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4" name="양쪽 모서리가 둥근 사각형 83"/>
          <p:cNvSpPr/>
          <p:nvPr/>
        </p:nvSpPr>
        <p:spPr>
          <a:xfrm rot="16200000" flipH="1">
            <a:off x="4481768" y="-939250"/>
            <a:ext cx="941673" cy="9217819"/>
          </a:xfrm>
          <a:prstGeom prst="round2SameRect">
            <a:avLst>
              <a:gd name="adj1" fmla="val 15318"/>
              <a:gd name="adj2" fmla="val 0"/>
            </a:avLst>
          </a:prstGeom>
          <a:solidFill>
            <a:sysClr val="window" lastClr="FFFFFF"/>
          </a:solidFill>
          <a:ln w="381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91433" tIns="45717" rIns="91433" bIns="45717" rtlCol="0" anchor="ctr"/>
          <a:lstStyle/>
          <a:p>
            <a:pPr algn="ctr" defTabSz="914340" latinLnBrk="0">
              <a:defRPr/>
            </a:pPr>
            <a:endParaRPr lang="ko-KR" altLang="en-US" sz="2000" kern="0" dirty="0">
              <a:solidFill>
                <a:prstClr val="white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85" name="직사각형 84"/>
          <p:cNvSpPr/>
          <p:nvPr/>
        </p:nvSpPr>
        <p:spPr>
          <a:xfrm>
            <a:off x="571987" y="3456185"/>
            <a:ext cx="543418" cy="169277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pPr defTabSz="914340" latinLnBrk="0">
              <a:defRPr/>
            </a:pPr>
            <a:r>
              <a:rPr lang="ko-KR" altLang="en-US" sz="1100" kern="0" dirty="0" smtClean="0">
                <a:solidFill>
                  <a:srgbClr val="0070C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조사 기간</a:t>
            </a:r>
            <a:endParaRPr lang="en-US" altLang="ko-KR" sz="1100" kern="0" dirty="0">
              <a:solidFill>
                <a:srgbClr val="0070C0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86" name="직사각형 85"/>
          <p:cNvSpPr/>
          <p:nvPr/>
        </p:nvSpPr>
        <p:spPr>
          <a:xfrm flipH="1">
            <a:off x="1878355" y="3231537"/>
            <a:ext cx="3756341" cy="903389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2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분기별</a:t>
            </a:r>
            <a:r>
              <a:rPr lang="en-US" altLang="ko-KR" sz="12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(4</a:t>
            </a:r>
            <a:r>
              <a:rPr lang="ko-KR" altLang="en-US" sz="12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회</a:t>
            </a:r>
            <a:r>
              <a:rPr lang="en-US" altLang="ko-KR" sz="12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)</a:t>
            </a:r>
            <a:r>
              <a:rPr lang="ko-KR" altLang="en-US" sz="12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조사</a:t>
            </a:r>
            <a:endParaRPr lang="en-US" altLang="ko-KR" sz="1200" kern="0" dirty="0">
              <a:solidFill>
                <a:schemeClr val="accent4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- 1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차수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’19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년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5-6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(5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25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일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– 6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4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일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)</a:t>
            </a: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- 2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차수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 ’19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년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7-8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(7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26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일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– 8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30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일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)</a:t>
            </a: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- 3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차수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 ’19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년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10-11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(1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0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3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일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– 11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30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일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)</a:t>
            </a: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- 4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차수 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’19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년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12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(12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9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일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– 12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20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일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)</a:t>
            </a:r>
            <a:endParaRPr lang="ko-KR" altLang="en-US" sz="1050" kern="0" dirty="0">
              <a:solidFill>
                <a:srgbClr val="FF0000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87" name="직사각형 86"/>
          <p:cNvSpPr/>
          <p:nvPr/>
        </p:nvSpPr>
        <p:spPr>
          <a:xfrm flipH="1">
            <a:off x="7615824" y="3237105"/>
            <a:ext cx="1848525" cy="903389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en-US" altLang="ko-KR" sz="12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’20</a:t>
            </a:r>
            <a:r>
              <a:rPr lang="ko-KR" altLang="en-US" sz="12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년</a:t>
            </a:r>
            <a:endParaRPr lang="en-US" altLang="ko-KR" sz="1200" kern="0" smtClean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2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    3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 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16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일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~3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20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일</a:t>
            </a:r>
            <a:endParaRPr lang="ko-KR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grpSp>
        <p:nvGrpSpPr>
          <p:cNvPr id="88" name="그룹 87"/>
          <p:cNvGrpSpPr/>
          <p:nvPr/>
        </p:nvGrpSpPr>
        <p:grpSpPr>
          <a:xfrm>
            <a:off x="1895532" y="847725"/>
            <a:ext cx="3739163" cy="342900"/>
            <a:chOff x="342900" y="1433340"/>
            <a:chExt cx="4504066" cy="324104"/>
          </a:xfrm>
        </p:grpSpPr>
        <p:pic>
          <p:nvPicPr>
            <p:cNvPr id="89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0" name="양쪽 모서리가 둥근 사각형 89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91" name="직사각형 90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600" smtClean="0">
                  <a:latin typeface="+mj-ea"/>
                  <a:ea typeface="+mj-ea"/>
                </a:rPr>
                <a:t>본 조사</a:t>
              </a:r>
              <a:endParaRPr lang="ko-KR" altLang="en-US" sz="1600" dirty="0">
                <a:latin typeface="+mj-ea"/>
                <a:ea typeface="+mj-ea"/>
              </a:endParaRPr>
            </a:p>
          </p:txBody>
        </p:sp>
      </p:grpSp>
      <p:grpSp>
        <p:nvGrpSpPr>
          <p:cNvPr id="92" name="그룹 91"/>
          <p:cNvGrpSpPr/>
          <p:nvPr/>
        </p:nvGrpSpPr>
        <p:grpSpPr>
          <a:xfrm>
            <a:off x="7615825" y="837506"/>
            <a:ext cx="1945689" cy="689957"/>
            <a:chOff x="342900" y="1433340"/>
            <a:chExt cx="4504066" cy="324104"/>
          </a:xfrm>
        </p:grpSpPr>
        <p:pic>
          <p:nvPicPr>
            <p:cNvPr id="93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4" name="양쪽 모서리가 둥근 사각형 93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95" name="직사각형 94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600" dirty="0">
                  <a:latin typeface="+mj-ea"/>
                  <a:ea typeface="+mj-ea"/>
                </a:rPr>
                <a:t>온라인 </a:t>
              </a:r>
              <a:r>
                <a:rPr lang="ko-KR" altLang="en-US" sz="1600" dirty="0" smtClean="0">
                  <a:latin typeface="+mj-ea"/>
                  <a:ea typeface="+mj-ea"/>
                </a:rPr>
                <a:t>조사</a:t>
              </a:r>
              <a:endParaRPr lang="ko-KR" altLang="en-US" sz="1600" dirty="0">
                <a:latin typeface="+mj-ea"/>
                <a:ea typeface="+mj-ea"/>
              </a:endParaRPr>
            </a:p>
          </p:txBody>
        </p:sp>
      </p:grpSp>
      <p:sp>
        <p:nvSpPr>
          <p:cNvPr id="96" name="직사각형 95"/>
          <p:cNvSpPr/>
          <p:nvPr/>
        </p:nvSpPr>
        <p:spPr>
          <a:xfrm flipH="1">
            <a:off x="7615822" y="6021225"/>
            <a:ext cx="1871839" cy="486201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온라인 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조사</a:t>
            </a:r>
            <a:r>
              <a:rPr lang="en-US" altLang="ko-KR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/>
            </a:r>
            <a:br>
              <a:rPr lang="en-US" altLang="ko-KR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</a:b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(</a:t>
            </a:r>
            <a:r>
              <a:rPr lang="ko-KR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한국리서치 패널 대상</a:t>
            </a:r>
            <a:r>
              <a:rPr lang="en-US" altLang="ko-KR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)</a:t>
            </a:r>
            <a:endParaRPr lang="ko-KR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97" name="양쪽 모서리가 둥근 사각형 96"/>
          <p:cNvSpPr/>
          <p:nvPr/>
        </p:nvSpPr>
        <p:spPr>
          <a:xfrm rot="16200000" flipH="1">
            <a:off x="4570099" y="-2616788"/>
            <a:ext cx="725052" cy="9217819"/>
          </a:xfrm>
          <a:prstGeom prst="round2SameRect">
            <a:avLst>
              <a:gd name="adj1" fmla="val 15318"/>
              <a:gd name="adj2" fmla="val 0"/>
            </a:avLst>
          </a:prstGeom>
          <a:solidFill>
            <a:sysClr val="window" lastClr="FFFFFF"/>
          </a:solidFill>
          <a:ln w="381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91433" tIns="45717" rIns="91433" bIns="45717" rtlCol="0" anchor="ctr"/>
          <a:lstStyle/>
          <a:p>
            <a:pPr algn="ctr" defTabSz="914340" latinLnBrk="0">
              <a:defRPr/>
            </a:pPr>
            <a:endParaRPr lang="ko-KR" altLang="en-US" sz="2000" kern="0" dirty="0">
              <a:solidFill>
                <a:prstClr val="white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98" name="직사각형 97"/>
          <p:cNvSpPr/>
          <p:nvPr/>
        </p:nvSpPr>
        <p:spPr>
          <a:xfrm>
            <a:off x="552006" y="1879905"/>
            <a:ext cx="680170" cy="169277"/>
          </a:xfrm>
          <a:prstGeom prst="rect">
            <a:avLst/>
          </a:prstGeom>
        </p:spPr>
        <p:txBody>
          <a:bodyPr wrap="square" lIns="0" tIns="0" rIns="0" bIns="0" anchor="ctr" anchorCtr="0">
            <a:spAutoFit/>
          </a:bodyPr>
          <a:lstStyle/>
          <a:p>
            <a:pPr defTabSz="914340" latinLnBrk="0">
              <a:defRPr/>
            </a:pPr>
            <a:r>
              <a:rPr lang="ko-KR" altLang="en-US" sz="1100" kern="0">
                <a:solidFill>
                  <a:srgbClr val="0070C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조사 </a:t>
            </a:r>
            <a:r>
              <a:rPr lang="ko-KR" altLang="en-US" sz="1100" kern="0" smtClean="0">
                <a:solidFill>
                  <a:srgbClr val="0070C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목</a:t>
            </a:r>
            <a:r>
              <a:rPr lang="ko-KR" altLang="en-US" sz="1100" kern="0">
                <a:solidFill>
                  <a:srgbClr val="0070C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적</a:t>
            </a:r>
            <a:endParaRPr lang="ko-KR" altLang="en-US" sz="1100" kern="0" dirty="0">
              <a:solidFill>
                <a:srgbClr val="0070C0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99" name="직사각형 98"/>
          <p:cNvSpPr/>
          <p:nvPr/>
        </p:nvSpPr>
        <p:spPr>
          <a:xfrm flipH="1">
            <a:off x="7616975" y="1675393"/>
            <a:ext cx="1924557" cy="655701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1450" indent="-171450" defTabSz="914340" latinLnBrk="0">
              <a:spcAft>
                <a:spcPts val="200"/>
              </a:spcAft>
              <a:buFont typeface="Arial" panose="020B0604020202020204" pitchFamily="34" charset="0"/>
              <a:buChar char="•"/>
              <a:tabLst>
                <a:tab pos="901700" algn="l"/>
              </a:tabLst>
              <a:defRPr/>
            </a:pPr>
            <a:endParaRPr lang="ko-KR" altLang="en-US" sz="1200" kern="0" spc="-70" dirty="0">
              <a:solidFill>
                <a:srgbClr val="000000"/>
              </a:solidFill>
              <a:ea typeface="KoPub돋움체 Light"/>
            </a:endParaRPr>
          </a:p>
        </p:txBody>
      </p:sp>
      <p:sp>
        <p:nvSpPr>
          <p:cNvPr id="100" name="직사각형 99"/>
          <p:cNvSpPr/>
          <p:nvPr/>
        </p:nvSpPr>
        <p:spPr>
          <a:xfrm flipH="1">
            <a:off x="1858376" y="1686666"/>
            <a:ext cx="3776319" cy="655701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200" kern="0" spc="-70" dirty="0">
                <a:solidFill>
                  <a:srgbClr val="000000"/>
                </a:solidFill>
                <a:ea typeface="KoPub돋움체 Light"/>
              </a:rPr>
              <a:t>인천을 방문하는 내외국인 관광객의 여행행태 파악</a:t>
            </a:r>
          </a:p>
        </p:txBody>
      </p:sp>
      <p:sp>
        <p:nvSpPr>
          <p:cNvPr id="101" name="양쪽 모서리가 둥근 사각형 100"/>
          <p:cNvSpPr/>
          <p:nvPr/>
        </p:nvSpPr>
        <p:spPr>
          <a:xfrm rot="16200000" flipH="1">
            <a:off x="4377973" y="181883"/>
            <a:ext cx="1147678" cy="9217819"/>
          </a:xfrm>
          <a:prstGeom prst="round2SameRect">
            <a:avLst>
              <a:gd name="adj1" fmla="val 15318"/>
              <a:gd name="adj2" fmla="val 0"/>
            </a:avLst>
          </a:prstGeom>
          <a:solidFill>
            <a:sysClr val="window" lastClr="FFFFFF"/>
          </a:solidFill>
          <a:ln w="3810" cap="flat" cmpd="sng" algn="ctr">
            <a:solidFill>
              <a:schemeClr val="bg1">
                <a:lumMod val="50000"/>
              </a:schemeClr>
            </a:solidFill>
            <a:prstDash val="solid"/>
          </a:ln>
          <a:effectLst/>
        </p:spPr>
        <p:txBody>
          <a:bodyPr lIns="91433" tIns="45717" rIns="91433" bIns="45717" rtlCol="0" anchor="ctr"/>
          <a:lstStyle/>
          <a:p>
            <a:pPr algn="ctr" defTabSz="914340" latinLnBrk="0">
              <a:defRPr/>
            </a:pPr>
            <a:endParaRPr lang="ko-KR" altLang="en-US" sz="2000" kern="0" dirty="0">
              <a:solidFill>
                <a:prstClr val="white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102" name="직사각형 101"/>
          <p:cNvSpPr/>
          <p:nvPr/>
        </p:nvSpPr>
        <p:spPr>
          <a:xfrm>
            <a:off x="571194" y="4474316"/>
            <a:ext cx="416781" cy="169277"/>
          </a:xfrm>
          <a:prstGeom prst="rect">
            <a:avLst/>
          </a:prstGeom>
        </p:spPr>
        <p:txBody>
          <a:bodyPr wrap="none" lIns="0" tIns="0" rIns="0" bIns="0" anchor="ctr" anchorCtr="0">
            <a:spAutoFit/>
          </a:bodyPr>
          <a:lstStyle/>
          <a:p>
            <a:pPr defTabSz="914340" latinLnBrk="0">
              <a:defRPr/>
            </a:pPr>
            <a:r>
              <a:rPr lang="ko-KR" altLang="en-US" sz="1100" kern="0" dirty="0">
                <a:solidFill>
                  <a:srgbClr val="0070C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표본 수</a:t>
            </a:r>
            <a:endParaRPr lang="en-US" altLang="ko-KR" sz="1100" kern="0" dirty="0">
              <a:solidFill>
                <a:srgbClr val="0070C0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103" name="직사각형 102"/>
          <p:cNvSpPr/>
          <p:nvPr/>
        </p:nvSpPr>
        <p:spPr>
          <a:xfrm flipH="1">
            <a:off x="1877566" y="4249667"/>
            <a:ext cx="1856865" cy="1109395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전체 </a:t>
            </a:r>
            <a:r>
              <a:rPr lang="en-US" altLang="ko-KR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3,0</a:t>
            </a:r>
            <a:r>
              <a:rPr lang="en-US" altLang="ko-KR" sz="12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00</a:t>
            </a:r>
            <a:r>
              <a:rPr lang="ko-KR" altLang="en-US" sz="12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endParaRPr lang="en-US" altLang="ko-KR" sz="1200" kern="0" dirty="0">
              <a:solidFill>
                <a:schemeClr val="accent4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 </a:t>
            </a:r>
            <a:r>
              <a:rPr lang="en-US" altLang="ko-KR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-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차수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 791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endParaRPr lang="en-US" altLang="ko-KR" sz="105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 - 2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차수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 814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endParaRPr lang="en-US" altLang="ko-KR" sz="105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 - 3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차수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960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endParaRPr lang="en-US" altLang="ko-KR" sz="105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 - 4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차수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 445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endParaRPr lang="ko-KR" altLang="en-US" sz="105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104" name="직사각형 103"/>
          <p:cNvSpPr/>
          <p:nvPr/>
        </p:nvSpPr>
        <p:spPr>
          <a:xfrm flipH="1">
            <a:off x="3796742" y="4249667"/>
            <a:ext cx="1837954" cy="1109395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전체 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en-US" altLang="ko-KR" sz="12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1,100</a:t>
            </a:r>
            <a:r>
              <a:rPr lang="ko-KR" altLang="en-US" sz="12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endParaRPr lang="en-US" altLang="ko-KR" sz="1200" kern="0" dirty="0">
              <a:solidFill>
                <a:schemeClr val="accent4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 - 1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차수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175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endParaRPr lang="en-US" altLang="ko-KR" sz="105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 - 2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차수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273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endParaRPr lang="en-US" altLang="ko-KR" sz="105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 - 3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차수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454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endParaRPr lang="en-US" altLang="ko-KR" sz="105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 - 4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ko-KR" altLang="en-US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차수 </a:t>
            </a:r>
            <a:r>
              <a:rPr lang="en-US" altLang="ko-KR" sz="105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: </a:t>
            </a:r>
            <a:r>
              <a:rPr lang="en-US" altLang="ko-KR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198</a:t>
            </a:r>
            <a:r>
              <a:rPr lang="ko-KR" altLang="en-US" sz="105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endParaRPr lang="ko-KR" altLang="en-US" sz="105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105" name="직사각형 104"/>
          <p:cNvSpPr/>
          <p:nvPr/>
        </p:nvSpPr>
        <p:spPr>
          <a:xfrm flipH="1">
            <a:off x="7615823" y="4255235"/>
            <a:ext cx="1847733" cy="1109395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200" kern="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전체</a:t>
            </a:r>
            <a:r>
              <a:rPr lang="ko-KR" altLang="en-US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en-US" altLang="ko-KR" sz="1200" kern="0" dirty="0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1,000</a:t>
            </a:r>
            <a:r>
              <a:rPr lang="ko-KR" altLang="en-US" sz="12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/>
            </a:r>
            <a:b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</a:b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- 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최근 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3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년간 인천 여행 경험자   </a:t>
            </a:r>
            <a:endParaRPr lang="en-US" altLang="ko-KR" sz="1200" kern="0" dirty="0" smtClean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Aft>
                <a:spcPts val="200"/>
              </a:spcAft>
              <a:defRPr/>
            </a:pP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       300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</a:p>
          <a:p>
            <a:pPr defTabSz="914340" latinLnBrk="0">
              <a:spcAft>
                <a:spcPts val="200"/>
              </a:spcAft>
              <a:defRPr/>
            </a:pP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   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- </a:t>
            </a:r>
            <a:r>
              <a:rPr lang="ko-KR" altLang="en-US" sz="12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비경험자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en-US" altLang="ko-KR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700</a:t>
            </a:r>
            <a:r>
              <a:rPr lang="ko-KR" altLang="en-US" sz="12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endParaRPr lang="ko-KR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107" name="직사각형 106"/>
          <p:cNvSpPr/>
          <p:nvPr/>
        </p:nvSpPr>
        <p:spPr>
          <a:xfrm flipH="1">
            <a:off x="5696065" y="2456932"/>
            <a:ext cx="1828607" cy="618575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100" kern="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크루즈터미널을</a:t>
            </a:r>
            <a:r>
              <a:rPr lang="ko-KR" altLang="en-US" sz="1100" kern="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통해 방한한 외국인 관광객</a:t>
            </a:r>
            <a:endParaRPr lang="ko-KR" altLang="en-US" sz="110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108" name="직사각형 107"/>
          <p:cNvSpPr/>
          <p:nvPr/>
        </p:nvSpPr>
        <p:spPr>
          <a:xfrm flipH="1">
            <a:off x="5696064" y="3246068"/>
            <a:ext cx="1828606" cy="822420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ko-KR" altLang="en-US" sz="12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총 </a:t>
            </a:r>
            <a:r>
              <a:rPr lang="en-US" altLang="ko-KR" sz="12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2</a:t>
            </a:r>
            <a:r>
              <a:rPr lang="ko-KR" altLang="en-US" sz="1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회</a:t>
            </a:r>
            <a:endParaRPr lang="en-US" altLang="ko-KR" sz="1200" kern="0" dirty="0" smtClean="0">
              <a:solidFill>
                <a:schemeClr val="tx1">
                  <a:lumMod val="85000"/>
                  <a:lumOff val="1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Bef>
                <a:spcPts val="600"/>
              </a:spcBef>
              <a:defRPr/>
            </a:pPr>
            <a:r>
              <a:rPr lang="en-US" altLang="ko-KR" sz="1200" kern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- </a:t>
            </a:r>
            <a:r>
              <a:rPr lang="en-US" altLang="ko-KR" sz="1050" ker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’19</a:t>
            </a:r>
            <a:r>
              <a:rPr lang="ko-KR" altLang="en-US" sz="1050" ker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년</a:t>
            </a:r>
            <a:r>
              <a:rPr lang="ko-KR" altLang="en-US" sz="1200" kern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</a:t>
            </a:r>
            <a:r>
              <a:rPr lang="en-US" altLang="ko-KR" sz="1050" kern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10</a:t>
            </a:r>
            <a:r>
              <a:rPr lang="ko-KR" altLang="en-US" sz="105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 </a:t>
            </a:r>
            <a:r>
              <a:rPr lang="en-US" altLang="ko-KR" sz="105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24</a:t>
            </a:r>
            <a:r>
              <a:rPr lang="ko-KR" altLang="en-US" sz="105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일</a:t>
            </a:r>
            <a:endParaRPr lang="en-US" altLang="ko-KR" sz="1050" kern="0" dirty="0" smtClean="0">
              <a:solidFill>
                <a:schemeClr val="tx1">
                  <a:lumMod val="85000"/>
                  <a:lumOff val="1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Bef>
                <a:spcPts val="600"/>
              </a:spcBef>
              <a:defRPr/>
            </a:pPr>
            <a:r>
              <a:rPr lang="en-US" altLang="ko-KR" sz="1050" ker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- ’19</a:t>
            </a:r>
            <a:r>
              <a:rPr lang="ko-KR" altLang="en-US" sz="1050" ker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년 </a:t>
            </a:r>
            <a:r>
              <a:rPr lang="en-US" altLang="ko-KR" sz="1050" kern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10</a:t>
            </a:r>
            <a:r>
              <a:rPr lang="ko-KR" altLang="en-US" sz="105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월 </a:t>
            </a:r>
            <a:r>
              <a:rPr lang="en-US" altLang="ko-KR" sz="105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28</a:t>
            </a:r>
            <a:r>
              <a:rPr lang="ko-KR" altLang="en-US" sz="105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일</a:t>
            </a:r>
            <a:endParaRPr lang="ko-KR" altLang="en-US" sz="1200" kern="0" dirty="0">
              <a:solidFill>
                <a:schemeClr val="tx1">
                  <a:lumMod val="85000"/>
                  <a:lumOff val="1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109" name="직사각형 108"/>
          <p:cNvSpPr/>
          <p:nvPr/>
        </p:nvSpPr>
        <p:spPr>
          <a:xfrm flipH="1">
            <a:off x="5706122" y="4255235"/>
            <a:ext cx="1818547" cy="1103827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Bef>
                <a:spcPts val="600"/>
              </a:spcBef>
              <a:buFont typeface="Arial" pitchFamily="34" charset="0"/>
              <a:buChar char="•"/>
              <a:defRPr/>
            </a:pPr>
            <a:r>
              <a:rPr lang="ko-KR" altLang="en-US" sz="1200" kern="0" dirty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총 </a:t>
            </a:r>
            <a:r>
              <a:rPr lang="en-US" altLang="ko-KR" sz="1200" kern="0" dirty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548</a:t>
            </a:r>
            <a:r>
              <a:rPr lang="ko-KR" altLang="en-US" sz="1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endParaRPr lang="en-US" altLang="ko-KR" sz="1200" kern="0" dirty="0" smtClean="0">
              <a:solidFill>
                <a:schemeClr val="tx1">
                  <a:lumMod val="85000"/>
                  <a:lumOff val="1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pPr defTabSz="914340" latinLnBrk="0">
              <a:spcBef>
                <a:spcPts val="600"/>
              </a:spcBef>
              <a:defRPr/>
            </a:pPr>
            <a:r>
              <a:rPr lang="en-US" altLang="ko-KR" sz="1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-</a:t>
            </a:r>
            <a:r>
              <a:rPr lang="ko-KR" altLang="en-US" sz="1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관광객 </a:t>
            </a:r>
            <a:r>
              <a:rPr lang="en-US" altLang="ko-KR" sz="1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435</a:t>
            </a:r>
            <a:r>
              <a:rPr lang="ko-KR" altLang="en-US" sz="1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r>
              <a:rPr lang="en-US" altLang="ko-KR" sz="1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/>
            </a:r>
            <a:br>
              <a:rPr lang="en-US" altLang="ko-KR" sz="1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</a:br>
            <a:r>
              <a:rPr lang="en-US" altLang="ko-KR" sz="1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-</a:t>
            </a:r>
            <a:r>
              <a:rPr lang="ko-KR" altLang="en-US" sz="1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승무원 </a:t>
            </a:r>
            <a:r>
              <a:rPr lang="en-US" altLang="ko-KR" sz="1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113</a:t>
            </a:r>
            <a:r>
              <a:rPr lang="ko-KR" altLang="en-US" sz="1200" kern="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명</a:t>
            </a:r>
            <a:endParaRPr lang="ko-KR" altLang="en-US" sz="1200" kern="0" dirty="0">
              <a:solidFill>
                <a:schemeClr val="tx1">
                  <a:lumMod val="85000"/>
                  <a:lumOff val="1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110" name="직사각형 109"/>
          <p:cNvSpPr/>
          <p:nvPr/>
        </p:nvSpPr>
        <p:spPr>
          <a:xfrm flipH="1">
            <a:off x="5697009" y="5468715"/>
            <a:ext cx="1827659" cy="441388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200" kern="0" dirty="0" err="1" smtClean="0">
                <a:solidFill>
                  <a:schemeClr val="accent4"/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크루즈여객터미널</a:t>
            </a:r>
            <a:endParaRPr lang="ko-KR" altLang="en-US" sz="1200" kern="0" dirty="0">
              <a:solidFill>
                <a:schemeClr val="accent4"/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111" name="직사각형 110"/>
          <p:cNvSpPr/>
          <p:nvPr/>
        </p:nvSpPr>
        <p:spPr>
          <a:xfrm flipH="1">
            <a:off x="5706119" y="1686666"/>
            <a:ext cx="1818551" cy="655701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200" kern="0" spc="-70" dirty="0" err="1" smtClean="0">
                <a:solidFill>
                  <a:srgbClr val="000000"/>
                </a:solidFill>
                <a:ea typeface="KoPub돋움체 Light"/>
              </a:rPr>
              <a:t>크루즈여객터미널을</a:t>
            </a:r>
            <a:r>
              <a:rPr lang="ko-KR" altLang="en-US" sz="1200" kern="0" spc="-70" dirty="0" smtClean="0">
                <a:solidFill>
                  <a:srgbClr val="000000"/>
                </a:solidFill>
                <a:ea typeface="KoPub돋움체 Light"/>
              </a:rPr>
              <a:t> 통해 방한한 외국인의 여행형태 파악</a:t>
            </a:r>
            <a:endParaRPr lang="ko-KR" altLang="en-US" sz="1200" kern="0" spc="-70" dirty="0">
              <a:solidFill>
                <a:srgbClr val="000000"/>
              </a:solidFill>
              <a:ea typeface="KoPub돋움체 Light"/>
            </a:endParaRPr>
          </a:p>
        </p:txBody>
      </p:sp>
      <p:sp>
        <p:nvSpPr>
          <p:cNvPr id="112" name="직사각형 111"/>
          <p:cNvSpPr/>
          <p:nvPr/>
        </p:nvSpPr>
        <p:spPr>
          <a:xfrm>
            <a:off x="7544494" y="1582987"/>
            <a:ext cx="2015749" cy="85664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 defTabSz="914340" latinLnBrk="0"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1200" kern="0" spc="-70" dirty="0">
                <a:solidFill>
                  <a:srgbClr val="000000"/>
                </a:solidFill>
                <a:ea typeface="KoPub돋움체 Light"/>
              </a:rPr>
              <a:t>인천 </a:t>
            </a:r>
            <a:r>
              <a:rPr lang="ko-KR" altLang="en-US" sz="1200" kern="0" spc="-70" dirty="0" err="1">
                <a:solidFill>
                  <a:srgbClr val="000000"/>
                </a:solidFill>
                <a:ea typeface="KoPub돋움체 Light"/>
              </a:rPr>
              <a:t>비여행자</a:t>
            </a:r>
            <a:r>
              <a:rPr lang="ko-KR" altLang="en-US" sz="1200" kern="0" spc="-70" dirty="0">
                <a:solidFill>
                  <a:srgbClr val="000000"/>
                </a:solidFill>
                <a:ea typeface="KoPub돋움체 Light"/>
              </a:rPr>
              <a:t> 대상 </a:t>
            </a:r>
            <a:r>
              <a:rPr lang="ko-KR" altLang="en-US" sz="1200" kern="0" spc="-70" dirty="0" err="1">
                <a:solidFill>
                  <a:srgbClr val="000000"/>
                </a:solidFill>
                <a:ea typeface="KoPub돋움체 Light"/>
              </a:rPr>
              <a:t>비여행</a:t>
            </a:r>
            <a:r>
              <a:rPr lang="ko-KR" altLang="en-US" sz="1200" kern="0" spc="-70" dirty="0">
                <a:solidFill>
                  <a:srgbClr val="000000"/>
                </a:solidFill>
                <a:ea typeface="KoPub돋움체 Light"/>
              </a:rPr>
              <a:t> 사유 파악</a:t>
            </a:r>
            <a:endParaRPr lang="en-US" altLang="ko-KR" sz="1200" kern="0" spc="-70" dirty="0">
              <a:solidFill>
                <a:srgbClr val="000000"/>
              </a:solidFill>
              <a:ea typeface="KoPub돋움체 Light"/>
            </a:endParaRPr>
          </a:p>
          <a:p>
            <a:pPr marL="171450" indent="-171450" defTabSz="914340" latinLnBrk="0">
              <a:spcAft>
                <a:spcPts val="200"/>
              </a:spcAft>
              <a:buFont typeface="Arial" panose="020B0604020202020204" pitchFamily="34" charset="0"/>
              <a:buChar char="•"/>
              <a:defRPr/>
            </a:pPr>
            <a:r>
              <a:rPr lang="ko-KR" altLang="en-US" sz="1200" kern="0" spc="-70" dirty="0">
                <a:solidFill>
                  <a:srgbClr val="000000"/>
                </a:solidFill>
                <a:ea typeface="KoPub돋움체 Light"/>
              </a:rPr>
              <a:t>인천 여행자 대상 세부 </a:t>
            </a:r>
            <a:r>
              <a:rPr lang="ko-KR" altLang="en-US" sz="1200" kern="0" spc="-70" dirty="0" err="1">
                <a:solidFill>
                  <a:srgbClr val="000000"/>
                </a:solidFill>
                <a:ea typeface="KoPub돋움체 Light"/>
              </a:rPr>
              <a:t>요인별</a:t>
            </a:r>
            <a:r>
              <a:rPr lang="ko-KR" altLang="en-US" sz="1200" kern="0" spc="-70" dirty="0">
                <a:solidFill>
                  <a:srgbClr val="000000"/>
                </a:solidFill>
                <a:ea typeface="KoPub돋움체 Light"/>
              </a:rPr>
              <a:t> 개선사항 파악</a:t>
            </a:r>
          </a:p>
        </p:txBody>
      </p:sp>
      <p:grpSp>
        <p:nvGrpSpPr>
          <p:cNvPr id="50" name="그룹 49"/>
          <p:cNvGrpSpPr/>
          <p:nvPr/>
        </p:nvGrpSpPr>
        <p:grpSpPr>
          <a:xfrm>
            <a:off x="5706122" y="837506"/>
            <a:ext cx="1845614" cy="689957"/>
            <a:chOff x="342900" y="1433340"/>
            <a:chExt cx="4504066" cy="324104"/>
          </a:xfrm>
        </p:grpSpPr>
        <p:pic>
          <p:nvPicPr>
            <p:cNvPr id="51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양쪽 모서리가 둥근 사각형 51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526800" y="1433340"/>
              <a:ext cx="4302493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600" smtClean="0">
                  <a:latin typeface="+mj-ea"/>
                  <a:ea typeface="+mj-ea"/>
                </a:rPr>
                <a:t>크루즈 관광객 조사</a:t>
              </a:r>
              <a:endParaRPr lang="ko-KR" altLang="en-US" sz="1600" dirty="0">
                <a:latin typeface="+mj-ea"/>
                <a:ea typeface="+mj-ea"/>
              </a:endParaRPr>
            </a:p>
          </p:txBody>
        </p:sp>
      </p:grpSp>
      <p:sp>
        <p:nvSpPr>
          <p:cNvPr id="54" name="직사각형 53"/>
          <p:cNvSpPr/>
          <p:nvPr/>
        </p:nvSpPr>
        <p:spPr>
          <a:xfrm flipH="1">
            <a:off x="5692440" y="6021225"/>
            <a:ext cx="1871839" cy="486201"/>
          </a:xfrm>
          <a:prstGeom prst="rect">
            <a:avLst/>
          </a:prstGeom>
          <a:solidFill>
            <a:schemeClr val="bg1">
              <a:lumMod val="95000"/>
            </a:schemeClr>
          </a:solidFill>
          <a:ln w="38100" cap="flat" cmpd="sng" algn="ctr">
            <a:noFill/>
            <a:prstDash val="solid"/>
          </a:ln>
          <a:effectLst/>
        </p:spPr>
        <p:txBody>
          <a:bodyPr lIns="91433" tIns="45717" rIns="91433" bIns="45717" rtlCol="0" anchor="ctr"/>
          <a:lstStyle/>
          <a:p>
            <a:pPr marL="179988" indent="-179988" defTabSz="914340" latinLnBrk="0">
              <a:spcAft>
                <a:spcPts val="200"/>
              </a:spcAft>
              <a:buFont typeface="Arial" pitchFamily="34" charset="0"/>
              <a:buChar char="•"/>
              <a:defRPr/>
            </a:pPr>
            <a:r>
              <a:rPr lang="ko-KR" altLang="en-US" sz="1200" kern="0" smtClean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면접조사</a:t>
            </a:r>
            <a:endParaRPr lang="ko-KR" altLang="en-US" sz="1200" kern="0" dirty="0">
              <a:solidFill>
                <a:schemeClr val="tx1">
                  <a:lumMod val="75000"/>
                  <a:lumOff val="25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26734942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47091740"/>
              </p:ext>
            </p:extLst>
          </p:nvPr>
        </p:nvGraphicFramePr>
        <p:xfrm>
          <a:off x="394017" y="2493690"/>
          <a:ext cx="9138995" cy="3816420"/>
        </p:xfrm>
        <a:graphic>
          <a:graphicData uri="http://schemas.openxmlformats.org/drawingml/2006/table">
            <a:tbl>
              <a:tblPr/>
              <a:tblGrid>
                <a:gridCol w="568965"/>
                <a:gridCol w="448806"/>
                <a:gridCol w="1308170"/>
                <a:gridCol w="4017754"/>
                <a:gridCol w="559060"/>
                <a:gridCol w="559060"/>
                <a:gridCol w="559060"/>
                <a:gridCol w="559060"/>
                <a:gridCol w="559060"/>
              </a:tblGrid>
              <a:tr h="247365">
                <a:tc rowSpan="2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 dirty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구분</a:t>
                      </a:r>
                      <a:endParaRPr lang="ko-KR" altLang="en-US" sz="1200" b="1" kern="0" spc="0" dirty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>
                      <a:noFill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연번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군</a:t>
                      </a: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/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구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세부 관광지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rowSpan="2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전체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gridSpan="4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  <a:latin typeface="KoPub돋움체 Medium"/>
                      </a:endParaRPr>
                    </a:p>
                  </a:txBody>
                  <a:tcPr marL="63832" marR="63832" marT="17648" marB="17648" anchor="ctr">
                    <a:lnL>
                      <a:noFill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4736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분기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2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분기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분기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altLang="ko-KR" sz="1200" b="1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4</a:t>
                      </a:r>
                      <a:r>
                        <a:rPr lang="ko-KR" altLang="en-US" sz="1200" b="1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분기</a:t>
                      </a:r>
                      <a:endParaRPr lang="ko-KR" altLang="en-US" sz="1200" b="1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5E5E5"/>
                    </a:solidFill>
                  </a:tcPr>
                </a:tc>
              </a:tr>
              <a:tr h="221446">
                <a:tc rowSpan="10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내국인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>
                      <a:noFill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강화군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강화역사박물관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강화고인돌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강화평화전망대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(DMZ)</a:t>
                      </a:r>
                      <a:endParaRPr lang="ko-KR" altLang="en-US" sz="1050" kern="0" spc="-10">
                        <a:solidFill>
                          <a:srgbClr val="000000"/>
                        </a:solidFill>
                        <a:effectLst/>
                        <a:latin typeface="+mn-lt"/>
                        <a:ea typeface="KoPub돋움체 Medium"/>
                        <a:cs typeface="+mn-cs"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300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95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71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95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39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강화군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고려궁지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조양방직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소창체험관</a:t>
                      </a: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300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79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98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86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37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남동구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소래포구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소래역사관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소래습지생태공원</a:t>
                      </a: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300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82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61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108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49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서구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아라뱃길인천터미널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정서진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시천가람터</a:t>
                      </a: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300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65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100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122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13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5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연수구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센트럴파크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컨벤시아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커넬워크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(NC)/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현대아울렛</a:t>
                      </a: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300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94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82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77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47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6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연수구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인천상륙작전 기념관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인천시립박물관</a:t>
                      </a: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300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74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84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82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60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7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옹진군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인천항 여객터미널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(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덕적도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백령도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연평도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)</a:t>
                      </a:r>
                      <a:endParaRPr lang="ko-KR" altLang="en-US" sz="1050" kern="0" spc="-10">
                        <a:solidFill>
                          <a:srgbClr val="000000"/>
                        </a:solidFill>
                        <a:effectLst/>
                        <a:latin typeface="+mn-lt"/>
                        <a:ea typeface="KoPub돋움체 Medium"/>
                        <a:cs typeface="+mn-cs"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300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72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114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90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24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8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중구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페루</a:t>
                      </a:r>
                      <a:r>
                        <a:rPr lang="en-US" altLang="ko-KR" sz="1050" kern="0" spc="-1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(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인천역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)/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송월동 동화마을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개항장거리</a:t>
                      </a: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300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65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59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121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55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9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중구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월미문화의거리</a:t>
                      </a: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300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84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63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79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74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중구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영종도 </a:t>
                      </a:r>
                      <a:r>
                        <a:rPr lang="ko-KR" altLang="en-US" sz="1050" kern="0" spc="-10" dirty="0" err="1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마시안</a:t>
                      </a:r>
                      <a:r>
                        <a:rPr lang="ko-KR" altLang="en-US" sz="1050" kern="0" spc="-1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 해변</a:t>
                      </a:r>
                      <a:r>
                        <a:rPr lang="en-US" altLang="ko-KR" sz="1050" kern="0" spc="-1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 dirty="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파라다이스 </a:t>
                      </a:r>
                      <a:r>
                        <a:rPr lang="ko-KR" altLang="en-US" sz="1050" kern="0" spc="-1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시티</a:t>
                      </a:r>
                      <a:endParaRPr lang="ko-KR" altLang="en-US" sz="1050" kern="0" spc="-10" dirty="0">
                        <a:solidFill>
                          <a:srgbClr val="000000"/>
                        </a:solidFill>
                        <a:effectLst/>
                        <a:latin typeface="+mn-lt"/>
                        <a:ea typeface="KoPub돋움체 Medium"/>
                        <a:cs typeface="+mn-cs"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300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81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82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92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45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rowSpan="5"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20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외국인</a:t>
                      </a:r>
                      <a:endParaRPr lang="ko-KR" altLang="en-US" sz="120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>
                      <a:noFill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강화군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강화역사박물관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강화고인돌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/</a:t>
                      </a:r>
                      <a:r>
                        <a:rPr lang="ko-KR" altLang="en-US" sz="1050" kern="0" spc="-1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강화평화전망대</a:t>
                      </a:r>
                      <a:r>
                        <a:rPr lang="en-US" altLang="ko-KR" sz="1050" kern="0" spc="-1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(DMZ)</a:t>
                      </a:r>
                      <a:endParaRPr lang="ko-KR" altLang="en-US" sz="1050" kern="0" spc="-1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220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31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60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114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15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2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연수구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센트럴파크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/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컨벤시아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/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커넬워크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(NC)/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현대아울렛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220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39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48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92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41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3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연수구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-1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영종도 </a:t>
                      </a:r>
                      <a:r>
                        <a:rPr lang="ko-KR" altLang="en-US" sz="1050" kern="0" spc="-10" dirty="0" err="1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마시안</a:t>
                      </a:r>
                      <a:r>
                        <a:rPr lang="ko-KR" altLang="en-US" sz="1050" kern="0" spc="-1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 해변</a:t>
                      </a:r>
                      <a:r>
                        <a:rPr lang="en-US" altLang="ko-KR" sz="1050" kern="0" spc="-1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/</a:t>
                      </a:r>
                      <a:r>
                        <a:rPr lang="ko-KR" altLang="en-US" sz="1050" kern="0" spc="-10" dirty="0" smtClean="0">
                          <a:solidFill>
                            <a:srgbClr val="000000"/>
                          </a:solidFill>
                          <a:effectLst/>
                          <a:latin typeface="+mn-lt"/>
                          <a:ea typeface="KoPub돋움체 Medium"/>
                          <a:cs typeface="+mn-cs"/>
                        </a:rPr>
                        <a:t>파라다이스 시티</a:t>
                      </a:r>
                      <a:endParaRPr lang="ko-KR" altLang="en-US" sz="1050" kern="0" spc="-10" dirty="0">
                        <a:solidFill>
                          <a:srgbClr val="000000"/>
                        </a:solidFill>
                        <a:effectLst/>
                        <a:latin typeface="+mn-lt"/>
                        <a:ea typeface="KoPub돋움체 Medium"/>
                        <a:cs typeface="+mn-cs"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220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28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41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106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45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4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중구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 smtClean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페루</a:t>
                      </a:r>
                      <a:r>
                        <a:rPr lang="en-US" altLang="ko-KR" sz="1050" kern="0" spc="0" smtClean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(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인천역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)/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송월동 동화마을</a:t>
                      </a:r>
                      <a:r>
                        <a:rPr lang="en-US" altLang="ko-KR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/</a:t>
                      </a: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개항장거리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220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27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59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68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66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144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5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중구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ct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50" kern="0" spc="0">
                          <a:solidFill>
                            <a:srgbClr val="000000"/>
                          </a:solidFill>
                          <a:effectLst/>
                          <a:ea typeface="KoPub돋움체 Medium"/>
                        </a:rPr>
                        <a:t>월미문화의거리</a:t>
                      </a:r>
                      <a:endParaRPr lang="ko-KR" alt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220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52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40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103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marL="0" marR="0" indent="0" algn="r" fontAlgn="t" latinLnBrk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</a:pPr>
                      <a:r>
                        <a:rPr lang="en-US" sz="1050" kern="0" spc="0">
                          <a:solidFill>
                            <a:srgbClr val="000000"/>
                          </a:solidFill>
                          <a:effectLst/>
                          <a:latin typeface="KoPub돋움체 Medium"/>
                        </a:rPr>
                        <a:t>25 </a:t>
                      </a:r>
                      <a:endParaRPr lang="en-US" sz="1050" kern="0" spc="0">
                        <a:solidFill>
                          <a:srgbClr val="000000"/>
                        </a:solidFill>
                        <a:effectLst/>
                      </a:endParaRPr>
                    </a:p>
                  </a:txBody>
                  <a:tcPr marL="63832" marR="63832" marT="17648" marB="17648" anchor="ctr">
                    <a:lnL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L>
                    <a:lnR>
                      <a:noFill/>
                    </a:lnR>
                    <a:lnT w="3175" cap="flat" cmpd="sng" algn="ctr">
                      <a:solidFill>
                        <a:srgbClr val="999999"/>
                      </a:solidFill>
                      <a:prstDash val="dot"/>
                      <a:round/>
                      <a:headEnd type="none" w="med" len="med"/>
                      <a:tailEnd type="none" w="med" len="med"/>
                    </a:lnT>
                    <a:lnB w="3175" cap="flat" cmpd="sng" algn="ctr">
                      <a:solidFill>
                        <a:srgbClr val="999999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3694" y="240478"/>
            <a:ext cx="7993682" cy="369332"/>
          </a:xfrm>
        </p:spPr>
        <p:txBody>
          <a:bodyPr/>
          <a:lstStyle/>
          <a:p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2.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조사지점 및 표본설계</a:t>
            </a:r>
          </a:p>
        </p:txBody>
      </p:sp>
      <p:grpSp>
        <p:nvGrpSpPr>
          <p:cNvPr id="15" name="그룹 14"/>
          <p:cNvGrpSpPr/>
          <p:nvPr/>
        </p:nvGrpSpPr>
        <p:grpSpPr>
          <a:xfrm>
            <a:off x="340214" y="754857"/>
            <a:ext cx="9192797" cy="370681"/>
            <a:chOff x="340214" y="819473"/>
            <a:chExt cx="9192797" cy="370681"/>
          </a:xfrm>
        </p:grpSpPr>
        <p:sp>
          <p:nvSpPr>
            <p:cNvPr id="16" name="직사각형 15"/>
            <p:cNvSpPr/>
            <p:nvPr/>
          </p:nvSpPr>
          <p:spPr>
            <a:xfrm>
              <a:off x="1930932" y="819473"/>
              <a:ext cx="7602079" cy="370681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40" latinLnBrk="0">
                <a:defRPr/>
              </a:pPr>
              <a:endParaRPr lang="ko-KR" altLang="en-US" sz="1800" kern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342900" y="819474"/>
              <a:ext cx="1805716" cy="370680"/>
            </a:xfrm>
            <a:prstGeom prst="rect">
              <a:avLst/>
            </a:prstGeom>
            <a:solidFill>
              <a:srgbClr val="0070C0"/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40" latinLnBrk="0">
                <a:defRPr/>
              </a:pPr>
              <a:endParaRPr lang="ko-KR" altLang="en-US" sz="1800" kern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sp>
          <p:nvSpPr>
            <p:cNvPr id="18" name="직각 삼각형 17"/>
            <p:cNvSpPr/>
            <p:nvPr/>
          </p:nvSpPr>
          <p:spPr>
            <a:xfrm flipV="1">
              <a:off x="342900" y="819473"/>
              <a:ext cx="360637" cy="309042"/>
            </a:xfrm>
            <a:prstGeom prst="rtTriangle">
              <a:avLst/>
            </a:prstGeom>
            <a:solidFill>
              <a:schemeClr val="tx2">
                <a:alpha val="39000"/>
              </a:schemeClr>
            </a:soli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defTabSz="914340" latinLnBrk="0">
                <a:defRPr/>
              </a:pPr>
              <a:endParaRPr lang="ko-KR" altLang="en-US" sz="1800" kern="0">
                <a:solidFill>
                  <a:prstClr val="white"/>
                </a:solidFill>
                <a:latin typeface="맑은 고딕"/>
                <a:ea typeface="맑은 고딕"/>
              </a:endParaRPr>
            </a:p>
          </p:txBody>
        </p:sp>
        <p:grpSp>
          <p:nvGrpSpPr>
            <p:cNvPr id="19" name="그룹 18"/>
            <p:cNvGrpSpPr/>
            <p:nvPr/>
          </p:nvGrpSpPr>
          <p:grpSpPr>
            <a:xfrm>
              <a:off x="984849" y="886003"/>
              <a:ext cx="521818" cy="252028"/>
              <a:chOff x="6253655" y="1404020"/>
              <a:chExt cx="1755228" cy="504059"/>
            </a:xfrm>
          </p:grpSpPr>
          <p:cxnSp>
            <p:nvCxnSpPr>
              <p:cNvPr id="22" name="직선 연결선 21"/>
              <p:cNvCxnSpPr/>
              <p:nvPr/>
            </p:nvCxnSpPr>
            <p:spPr>
              <a:xfrm>
                <a:off x="6253655" y="1404020"/>
                <a:ext cx="1755228" cy="0"/>
              </a:xfrm>
              <a:prstGeom prst="line">
                <a:avLst/>
              </a:prstGeom>
              <a:noFill/>
              <a:ln w="6350" cap="flat" cmpd="sng" algn="ctr">
                <a:solidFill>
                  <a:sysClr val="window" lastClr="FFFFFF">
                    <a:alpha val="50000"/>
                  </a:sysClr>
                </a:solidFill>
                <a:prstDash val="solid"/>
                <a:miter lim="800000"/>
              </a:ln>
              <a:effectLst/>
            </p:spPr>
          </p:cxnSp>
          <p:cxnSp>
            <p:nvCxnSpPr>
              <p:cNvPr id="24" name="직선 연결선 23"/>
              <p:cNvCxnSpPr/>
              <p:nvPr/>
            </p:nvCxnSpPr>
            <p:spPr>
              <a:xfrm>
                <a:off x="6253655" y="1908079"/>
                <a:ext cx="1755228" cy="0"/>
              </a:xfrm>
              <a:prstGeom prst="line">
                <a:avLst/>
              </a:prstGeom>
              <a:noFill/>
              <a:ln w="6350" cap="flat" cmpd="sng" algn="ctr">
                <a:solidFill>
                  <a:sysClr val="window" lastClr="FFFFFF">
                    <a:alpha val="50000"/>
                  </a:sysClr>
                </a:solidFill>
                <a:prstDash val="solid"/>
                <a:miter lim="800000"/>
              </a:ln>
              <a:effectLst/>
            </p:spPr>
          </p:cxnSp>
        </p:grpSp>
        <p:sp>
          <p:nvSpPr>
            <p:cNvPr id="20" name="TextBox 19"/>
            <p:cNvSpPr txBox="1"/>
            <p:nvPr/>
          </p:nvSpPr>
          <p:spPr>
            <a:xfrm>
              <a:off x="340214" y="830114"/>
              <a:ext cx="1811088" cy="338554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ko-KR" altLang="en-US" sz="1600" spc="-100" dirty="0" smtClean="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지점별</a:t>
              </a:r>
              <a:r>
                <a:rPr lang="en-US" altLang="ko-KR" sz="1600" spc="-100" dirty="0" smtClean="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·</a:t>
              </a:r>
              <a:r>
                <a:rPr lang="ko-KR" altLang="en-US" sz="1600" spc="-100" dirty="0" smtClean="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rgbClr val="FFFF00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계절별</a:t>
              </a:r>
              <a:r>
                <a:rPr lang="ko-KR" altLang="en-US" sz="1400" spc="-100" dirty="0" smtClean="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chemeClr val="bg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배분</a:t>
              </a:r>
              <a:endParaRPr lang="ko-KR" altLang="en-US" sz="1400" spc="-100" dirty="0">
                <a:ln>
                  <a:solidFill>
                    <a:schemeClr val="accent2">
                      <a:lumMod val="7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2105024" y="830114"/>
              <a:ext cx="6879630" cy="307764"/>
            </a:xfrm>
            <a:prstGeom prst="rect">
              <a:avLst/>
            </a:prstGeom>
            <a:noFill/>
          </p:spPr>
          <p:txBody>
            <a:bodyPr wrap="square" lIns="91427" tIns="45714" rIns="91427" bIns="45714" rtlCol="0" anchor="ctr">
              <a:spAutoFit/>
            </a:bodyPr>
            <a:lstStyle>
              <a:defPPr>
                <a:defRPr lang="ko-KR"/>
              </a:defPPr>
              <a:lvl1pPr marL="108000" indent="-108000" latinLnBrk="0">
                <a:spcAft>
                  <a:spcPts val="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Arial" panose="020B0604020202020204" pitchFamily="34" charset="0"/>
                <a:buChar char="•"/>
                <a:defRPr sz="1100" spc="-13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defRPr>
              </a:lvl1pPr>
            </a:lstStyle>
            <a:p>
              <a:pPr marL="0" indent="0" fontAlgn="base">
                <a:buNone/>
              </a:pPr>
              <a:r>
                <a:rPr lang="ko-KR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지</a:t>
              </a:r>
              <a:r>
                <a:rPr lang="ko-KR" altLang="en-US" sz="1400" dirty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점</a:t>
              </a:r>
              <a:r>
                <a:rPr lang="ko-KR" altLang="en-US" sz="1400" dirty="0" smtClean="0">
                  <a:solidFill>
                    <a:schemeClr val="tx1">
                      <a:lumMod val="85000"/>
                      <a:lumOff val="15000"/>
                    </a:schemeClr>
                  </a:solidFill>
                </a:rPr>
                <a:t>별 분석 가능한 표본 수 확보를 고려하여 관광객 수 비례 배분</a:t>
              </a:r>
              <a:endPara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endParaRPr>
            </a:p>
          </p:txBody>
        </p:sp>
      </p:grpSp>
      <p:sp>
        <p:nvSpPr>
          <p:cNvPr id="52" name="Text Box 12" descr="그림1"/>
          <p:cNvSpPr>
            <a:spLocks noChangeArrowheads="1"/>
          </p:cNvSpPr>
          <p:nvPr/>
        </p:nvSpPr>
        <p:spPr bwMode="auto">
          <a:xfrm>
            <a:off x="387196" y="2062222"/>
            <a:ext cx="1828706" cy="215444"/>
          </a:xfrm>
          <a:prstGeom prst="rect">
            <a:avLst/>
          </a:prstGeom>
          <a:noFill/>
          <a:ln w="19050" cap="flat" cmpd="sng" algn="ctr">
            <a:noFill/>
            <a:prstDash val="solid"/>
            <a:miter lim="800000"/>
            <a:headEnd type="none" w="sm" len="sm"/>
            <a:tailEnd type="none" w="sm" len="sm"/>
          </a:ln>
          <a:effectLst/>
          <a:extLst/>
        </p:spPr>
        <p:txBody>
          <a:bodyPr wrap="none" lIns="0" tIns="0" rIns="0" bIns="0" rtlCol="0" anchor="ctr">
            <a:spAutoFit/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marL="144000" indent="-144000" defTabSz="914340" latinLnBrk="0">
              <a:buBlip>
                <a:blip r:embed="rId2"/>
              </a:buBlip>
              <a:defRPr/>
            </a:pPr>
            <a:r>
              <a:rPr lang="ko-KR" altLang="en-US" sz="1400" spc="-100" dirty="0" smtClean="0">
                <a:ln>
                  <a:solidFill>
                    <a:schemeClr val="accent2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지</a:t>
            </a:r>
            <a:r>
              <a:rPr lang="ko-KR" altLang="en-US" sz="1400" spc="-100" dirty="0">
                <a:ln>
                  <a:solidFill>
                    <a:schemeClr val="accent2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점</a:t>
            </a:r>
            <a:r>
              <a:rPr lang="ko-KR" altLang="en-US" sz="1400" spc="-100" dirty="0" smtClean="0">
                <a:ln>
                  <a:solidFill>
                    <a:schemeClr val="accent2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별</a:t>
            </a:r>
            <a:r>
              <a:rPr lang="en-US" altLang="ko-KR" sz="1400" spc="-100" dirty="0" smtClean="0">
                <a:ln>
                  <a:solidFill>
                    <a:schemeClr val="accent2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*</a:t>
            </a:r>
            <a:r>
              <a:rPr lang="ko-KR" altLang="en-US" sz="1400" spc="-100" dirty="0" smtClean="0">
                <a:ln>
                  <a:solidFill>
                    <a:schemeClr val="accent2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계</a:t>
            </a:r>
            <a:r>
              <a:rPr lang="ko-KR" altLang="en-US" sz="1400" spc="-100" dirty="0">
                <a:ln>
                  <a:solidFill>
                    <a:schemeClr val="accent2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절</a:t>
            </a:r>
            <a:r>
              <a:rPr lang="ko-KR" altLang="en-US" sz="1400" spc="-100" dirty="0" smtClean="0">
                <a:ln>
                  <a:solidFill>
                    <a:schemeClr val="accent2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별 </a:t>
            </a:r>
            <a:r>
              <a:rPr lang="ko-KR" altLang="en-US" sz="1400" spc="-100" dirty="0" err="1">
                <a:ln>
                  <a:solidFill>
                    <a:schemeClr val="accent2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배분표</a:t>
            </a:r>
            <a:r>
              <a:rPr lang="en-US" altLang="ko-KR" sz="1400" spc="-100" dirty="0">
                <a:ln>
                  <a:solidFill>
                    <a:schemeClr val="accent2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(</a:t>
            </a:r>
            <a:r>
              <a:rPr lang="ko-KR" altLang="en-US" sz="1400" spc="-100" dirty="0">
                <a:ln>
                  <a:solidFill>
                    <a:schemeClr val="accent2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안</a:t>
            </a:r>
            <a:r>
              <a:rPr lang="en-US" altLang="ko-KR" sz="1400" spc="-100" dirty="0">
                <a:ln>
                  <a:solidFill>
                    <a:schemeClr val="accent2">
                      <a:lumMod val="75000"/>
                      <a:alpha val="0"/>
                    </a:scheme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)</a:t>
            </a:r>
          </a:p>
        </p:txBody>
      </p:sp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867877"/>
              </p:ext>
            </p:extLst>
          </p:nvPr>
        </p:nvGraphicFramePr>
        <p:xfrm>
          <a:off x="342901" y="1253483"/>
          <a:ext cx="9190110" cy="66414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800993"/>
                <a:gridCol w="7389117"/>
              </a:tblGrid>
              <a:tr h="328863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000" kern="1200" spc="-100" dirty="0" smtClean="0">
                          <a:ln>
                            <a:solidFill>
                              <a:schemeClr val="accent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j-cs"/>
                        </a:rPr>
                        <a:t>모집단 자료</a:t>
                      </a:r>
                      <a:endParaRPr lang="ko-KR" altLang="en-US" sz="1000" kern="1200" spc="-100" dirty="0">
                        <a:ln>
                          <a:solidFill>
                            <a:schemeClr val="accent2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j-cs"/>
                      </a:endParaRPr>
                    </a:p>
                  </a:txBody>
                  <a:tcPr marL="252000" marR="252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57925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  <a:sym typeface="Wingdings" panose="05000000000000000000" pitchFamily="2" charset="2"/>
                        </a:rPr>
                        <a:t>주요관광지점 </a:t>
                      </a:r>
                      <a:r>
                        <a:rPr lang="ko-KR" altLang="en-US" sz="1100" kern="1200" spc="-1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  <a:sym typeface="Wingdings" panose="05000000000000000000" pitchFamily="2" charset="2"/>
                        </a:rPr>
                        <a:t>입장객 통계</a:t>
                      </a:r>
                      <a:r>
                        <a:rPr lang="en-US" altLang="ko-KR" sz="1100" kern="1200" spc="-1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  <a:sym typeface="Wingdings" panose="05000000000000000000" pitchFamily="2" charset="2"/>
                        </a:rPr>
                        <a:t>(</a:t>
                      </a:r>
                      <a:r>
                        <a:rPr lang="ko-KR" altLang="en-US" sz="1100" kern="1200" spc="-1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  <a:sym typeface="Wingdings" panose="05000000000000000000" pitchFamily="2" charset="2"/>
                        </a:rPr>
                        <a:t>문화체육관광부</a:t>
                      </a:r>
                      <a:r>
                        <a:rPr lang="en-US" altLang="ko-KR" sz="1100" kern="1200" spc="-1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  <a:sym typeface="Wingdings" panose="05000000000000000000" pitchFamily="2" charset="2"/>
                        </a:rPr>
                        <a:t>)</a:t>
                      </a:r>
                      <a:endParaRPr lang="ko-KR" altLang="en-US" sz="1100" kern="1200" spc="-1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36000" marR="36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  <a:tr h="328863">
                <a:tc>
                  <a:txBody>
                    <a:bodyPr/>
                    <a:lstStyle/>
                    <a:p>
                      <a:pPr algn="dist" latinLnBrk="1"/>
                      <a:r>
                        <a:rPr lang="ko-KR" altLang="en-US" sz="1000" kern="1200" spc="-100" dirty="0" smtClean="0">
                          <a:ln>
                            <a:solidFill>
                              <a:schemeClr val="accent2">
                                <a:lumMod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j-cs"/>
                        </a:rPr>
                        <a:t>배분방안</a:t>
                      </a:r>
                      <a:endParaRPr lang="ko-KR" altLang="en-US" sz="1000" kern="1200" spc="-100" dirty="0">
                        <a:ln>
                          <a:solidFill>
                            <a:schemeClr val="accent2">
                              <a:lumMod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j-cs"/>
                      </a:endParaRPr>
                    </a:p>
                  </a:txBody>
                  <a:tcPr marL="252000" marR="252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latinLnBrk="1"/>
                      <a:r>
                        <a:rPr lang="en-US" altLang="ko-KR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내국인</a:t>
                      </a:r>
                      <a:r>
                        <a:rPr lang="en-US" altLang="ko-KR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)</a:t>
                      </a:r>
                      <a:r>
                        <a:rPr lang="ko-KR" altLang="en-US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 지점별 </a:t>
                      </a:r>
                      <a:r>
                        <a:rPr lang="ko-KR" altLang="en-US" sz="1100" kern="1200" spc="-100" baseline="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en-US" altLang="ko-KR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300</a:t>
                      </a:r>
                      <a:r>
                        <a:rPr lang="ko-KR" altLang="en-US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표본</a:t>
                      </a:r>
                      <a:r>
                        <a:rPr lang="en-US" altLang="ko-KR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배분</a:t>
                      </a:r>
                      <a:r>
                        <a:rPr lang="en-US" altLang="ko-KR" sz="1100" kern="1200" spc="-1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+ </a:t>
                      </a:r>
                      <a:r>
                        <a:rPr lang="ko-KR" altLang="en-US" sz="1100" kern="1200" spc="-1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모집단 자료 기반 비례배분</a:t>
                      </a:r>
                      <a:endParaRPr lang="en-US" altLang="ko-KR" sz="1100" kern="1200" spc="-100" dirty="0" smtClean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  <a:p>
                      <a:pPr latinLnBrk="1"/>
                      <a:r>
                        <a:rPr lang="en-US" altLang="ko-KR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외국인</a:t>
                      </a:r>
                      <a:r>
                        <a:rPr lang="en-US" altLang="ko-KR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)</a:t>
                      </a:r>
                      <a:r>
                        <a:rPr lang="ko-KR" altLang="en-US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 지점별  </a:t>
                      </a:r>
                      <a:r>
                        <a:rPr lang="en-US" altLang="ko-KR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220</a:t>
                      </a:r>
                      <a:r>
                        <a:rPr lang="ko-KR" altLang="en-US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표본</a:t>
                      </a:r>
                      <a:r>
                        <a:rPr lang="en-US" altLang="ko-KR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100" kern="1200" spc="-1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배분</a:t>
                      </a:r>
                      <a:r>
                        <a:rPr lang="en-US" altLang="ko-KR" sz="1100" kern="1200" spc="-1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 +</a:t>
                      </a:r>
                      <a:r>
                        <a:rPr lang="ko-KR" altLang="en-US" sz="1100" kern="1200" spc="-1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모집단 </a:t>
                      </a:r>
                      <a:r>
                        <a:rPr lang="ko-KR" altLang="en-US" sz="1100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M" panose="02020603020101020101" pitchFamily="18" charset="-127"/>
                          <a:ea typeface="Rix모던고딕 M" panose="02020603020101020101" pitchFamily="18" charset="-127"/>
                          <a:cs typeface="+mn-cs"/>
                        </a:rPr>
                        <a:t>자료 기반 비례배분</a:t>
                      </a:r>
                      <a:endParaRPr lang="ko-KR" altLang="en-US" sz="1100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M" panose="02020603020101020101" pitchFamily="18" charset="-127"/>
                        <a:ea typeface="Rix모던고딕 M" panose="02020603020101020101" pitchFamily="18" charset="-127"/>
                        <a:cs typeface="+mn-cs"/>
                      </a:endParaRPr>
                    </a:p>
                  </a:txBody>
                  <a:tcPr marL="36000" marR="36000" marT="0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</a:tcPr>
                </a:tc>
              </a:tr>
            </a:tbl>
          </a:graphicData>
        </a:graphic>
      </p:graphicFrame>
      <p:pic>
        <p:nvPicPr>
          <p:cNvPr id="25" name="Picture 3" descr="C:\Users\sk.cho\Downloads\iconfinder_Man-16_379485.pn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3177" y="5135513"/>
            <a:ext cx="670545" cy="67054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6" name="Picture 2" descr="C:\Users\sk.cho\Downloads\iconfinder_Man-1_379491.pn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2044" y="3496519"/>
            <a:ext cx="653355" cy="65335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6296656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343694" y="240478"/>
            <a:ext cx="7993682" cy="369332"/>
          </a:xfrm>
        </p:spPr>
        <p:txBody>
          <a:bodyPr/>
          <a:lstStyle/>
          <a:p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조사 운영</a:t>
            </a:r>
          </a:p>
        </p:txBody>
      </p:sp>
      <p:grpSp>
        <p:nvGrpSpPr>
          <p:cNvPr id="62" name="그룹 61"/>
          <p:cNvGrpSpPr/>
          <p:nvPr/>
        </p:nvGrpSpPr>
        <p:grpSpPr>
          <a:xfrm>
            <a:off x="562579" y="1156912"/>
            <a:ext cx="8714771" cy="4929460"/>
            <a:chOff x="562579" y="1156912"/>
            <a:chExt cx="8714771" cy="4929460"/>
          </a:xfrm>
        </p:grpSpPr>
        <p:sp>
          <p:nvSpPr>
            <p:cNvPr id="63" name="직사각형 62"/>
            <p:cNvSpPr/>
            <p:nvPr/>
          </p:nvSpPr>
          <p:spPr>
            <a:xfrm>
              <a:off x="921810" y="1269554"/>
              <a:ext cx="2716740" cy="487888"/>
            </a:xfrm>
            <a:prstGeom prst="rect">
              <a:avLst/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5779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모던고딕 M"/>
                <a:ea typeface="Rix모던고딕 M"/>
                <a:cs typeface="+mn-cs"/>
              </a:endParaRPr>
            </a:p>
          </p:txBody>
        </p:sp>
        <p:grpSp>
          <p:nvGrpSpPr>
            <p:cNvPr id="64" name="그룹 63"/>
            <p:cNvGrpSpPr/>
            <p:nvPr/>
          </p:nvGrpSpPr>
          <p:grpSpPr>
            <a:xfrm rot="5400000">
              <a:off x="469446" y="1250045"/>
              <a:ext cx="904730" cy="718464"/>
              <a:chOff x="191899" y="1400451"/>
              <a:chExt cx="1464369" cy="1162879"/>
            </a:xfrm>
          </p:grpSpPr>
          <p:sp>
            <p:nvSpPr>
              <p:cNvPr id="118" name="자유형 117"/>
              <p:cNvSpPr/>
              <p:nvPr/>
            </p:nvSpPr>
            <p:spPr>
              <a:xfrm>
                <a:off x="191899" y="1400451"/>
                <a:ext cx="1464369" cy="1162879"/>
              </a:xfrm>
              <a:custGeom>
                <a:avLst/>
                <a:gdLst>
                  <a:gd name="connsiteX0" fmla="*/ 642938 w 1619250"/>
                  <a:gd name="connsiteY0" fmla="*/ 0 h 1285876"/>
                  <a:gd name="connsiteX1" fmla="*/ 1272814 w 1619250"/>
                  <a:gd name="connsiteY1" fmla="*/ 513364 h 1285876"/>
                  <a:gd name="connsiteX2" fmla="*/ 1274594 w 1619250"/>
                  <a:gd name="connsiteY2" fmla="*/ 531018 h 1285876"/>
                  <a:gd name="connsiteX3" fmla="*/ 1404938 w 1619250"/>
                  <a:gd name="connsiteY3" fmla="*/ 531018 h 1285876"/>
                  <a:gd name="connsiteX4" fmla="*/ 1404938 w 1619250"/>
                  <a:gd name="connsiteY4" fmla="*/ 419099 h 1285876"/>
                  <a:gd name="connsiteX5" fmla="*/ 1619250 w 1619250"/>
                  <a:gd name="connsiteY5" fmla="*/ 642937 h 1285876"/>
                  <a:gd name="connsiteX6" fmla="*/ 1404938 w 1619250"/>
                  <a:gd name="connsiteY6" fmla="*/ 866774 h 1285876"/>
                  <a:gd name="connsiteX7" fmla="*/ 1404938 w 1619250"/>
                  <a:gd name="connsiteY7" fmla="*/ 754855 h 1285876"/>
                  <a:gd name="connsiteX8" fmla="*/ 1274594 w 1619250"/>
                  <a:gd name="connsiteY8" fmla="*/ 754855 h 1285876"/>
                  <a:gd name="connsiteX9" fmla="*/ 1272814 w 1619250"/>
                  <a:gd name="connsiteY9" fmla="*/ 772513 h 1285876"/>
                  <a:gd name="connsiteX10" fmla="*/ 642938 w 1619250"/>
                  <a:gd name="connsiteY10" fmla="*/ 1285876 h 1285876"/>
                  <a:gd name="connsiteX11" fmla="*/ 0 w 1619250"/>
                  <a:gd name="connsiteY11" fmla="*/ 642938 h 1285876"/>
                  <a:gd name="connsiteX12" fmla="*/ 642938 w 1619250"/>
                  <a:gd name="connsiteY12" fmla="*/ 0 h 1285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619250" h="1285876">
                    <a:moveTo>
                      <a:pt x="642938" y="0"/>
                    </a:moveTo>
                    <a:cubicBezTo>
                      <a:pt x="953637" y="0"/>
                      <a:pt x="1212862" y="220387"/>
                      <a:pt x="1272814" y="513364"/>
                    </a:cubicBezTo>
                    <a:lnTo>
                      <a:pt x="1274594" y="531018"/>
                    </a:lnTo>
                    <a:lnTo>
                      <a:pt x="1404938" y="531018"/>
                    </a:lnTo>
                    <a:lnTo>
                      <a:pt x="1404938" y="419099"/>
                    </a:lnTo>
                    <a:lnTo>
                      <a:pt x="1619250" y="642937"/>
                    </a:lnTo>
                    <a:lnTo>
                      <a:pt x="1404938" y="866774"/>
                    </a:lnTo>
                    <a:lnTo>
                      <a:pt x="1404938" y="754855"/>
                    </a:lnTo>
                    <a:lnTo>
                      <a:pt x="1274594" y="754855"/>
                    </a:lnTo>
                    <a:lnTo>
                      <a:pt x="1272814" y="772513"/>
                    </a:lnTo>
                    <a:cubicBezTo>
                      <a:pt x="1212862" y="1065489"/>
                      <a:pt x="953637" y="1285876"/>
                      <a:pt x="642938" y="1285876"/>
                    </a:cubicBezTo>
                    <a:cubicBezTo>
                      <a:pt x="287853" y="1285876"/>
                      <a:pt x="0" y="998023"/>
                      <a:pt x="0" y="642938"/>
                    </a:cubicBezTo>
                    <a:cubicBezTo>
                      <a:pt x="0" y="287853"/>
                      <a:pt x="287853" y="0"/>
                      <a:pt x="642938" y="0"/>
                    </a:cubicBezTo>
                    <a:close/>
                  </a:path>
                </a:pathLst>
              </a:custGeom>
              <a:solidFill>
                <a:srgbClr val="00B0F0">
                  <a:lumMod val="60000"/>
                  <a:lumOff val="4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Char char="•"/>
                  <a:tabLst/>
                  <a:defRPr/>
                </a:pPr>
                <a:endParaRPr kumimoji="0" lang="ko-KR" altLang="en-US" sz="13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119" name="타원 118"/>
              <p:cNvSpPr/>
              <p:nvPr/>
            </p:nvSpPr>
            <p:spPr>
              <a:xfrm>
                <a:off x="236082" y="1447119"/>
                <a:ext cx="1069542" cy="1069543"/>
              </a:xfrm>
              <a:prstGeom prst="ellipse">
                <a:avLst/>
              </a:prstGeom>
              <a:noFill/>
              <a:ln w="63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dirty="0">
                  <a:ln>
                    <a:solidFill>
                      <a:srgbClr val="000000">
                        <a:lumMod val="75000"/>
                        <a:lumOff val="25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</p:grpSp>
        <p:sp>
          <p:nvSpPr>
            <p:cNvPr id="65" name="TextBox 64"/>
            <p:cNvSpPr txBox="1"/>
            <p:nvPr/>
          </p:nvSpPr>
          <p:spPr>
            <a:xfrm>
              <a:off x="3790950" y="1247773"/>
              <a:ext cx="5143500" cy="645749"/>
            </a:xfrm>
            <a:prstGeom prst="rect">
              <a:avLst/>
            </a:prstGeom>
            <a:noFill/>
          </p:spPr>
          <p:txBody>
            <a:bodyPr wrap="square" lIns="36000" tIns="18000" rIns="36000" bIns="18000" rtlCol="0" anchor="ctr">
              <a:spAutoFit/>
            </a:bodyPr>
            <a:lstStyle>
              <a:defPPr>
                <a:defRPr lang="ko-KR"/>
              </a:defPPr>
              <a:lvl1pPr marL="108000" indent="-108000" latinLnBrk="0">
                <a:spcAft>
                  <a:spcPts val="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Arial" panose="020B0604020202020204" pitchFamily="34" charset="0"/>
                <a:buChar char="•"/>
                <a:defRPr sz="1100" spc="-13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defRPr>
              </a:lvl1pPr>
            </a:lstStyle>
            <a:p>
              <a:pPr marL="108000" marR="0" lvl="0" indent="-108000" defTabSz="957799" eaLnBrk="1" fontAlgn="auto" latinLnBrk="1" hangingPunct="1">
                <a:lnSpc>
                  <a:spcPct val="130000"/>
                </a:lnSpc>
                <a:spcBef>
                  <a:spcPts val="30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ko-KR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(</a:t>
              </a:r>
              <a:r>
                <a:rPr kumimoji="0" lang="ko-KR" altLang="en-US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선발</a:t>
              </a:r>
              <a:r>
                <a:rPr kumimoji="0" lang="en-US" altLang="ko-KR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) </a:t>
              </a:r>
              <a:r>
                <a:rPr lang="ko-KR" altLang="en-US" sz="1200" kern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조사원 총 </a:t>
              </a:r>
              <a:r>
                <a:rPr lang="en-US" altLang="ko-KR" sz="1200" kern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20</a:t>
              </a:r>
              <a:r>
                <a:rPr lang="ko-KR" altLang="en-US" sz="1200" kern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명 선발</a:t>
              </a:r>
              <a:r>
                <a:rPr lang="en-US" altLang="ko-KR" sz="1200" kern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, </a:t>
              </a:r>
              <a:r>
                <a:rPr lang="ko-KR" altLang="en-US" sz="1200" kern="0" dirty="0" err="1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차수별</a:t>
              </a:r>
              <a:r>
                <a:rPr lang="en-US" altLang="ko-KR" sz="1200" kern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·</a:t>
              </a:r>
              <a:r>
                <a:rPr lang="ko-KR" altLang="en-US" sz="1200" kern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지점별 동일 조사원 투입</a:t>
              </a:r>
              <a:endParaRPr lang="en-US" altLang="ko-KR" sz="1200" kern="0" dirty="0">
                <a:ln>
                  <a:solidFill>
                    <a:srgbClr val="0070C0">
                      <a:lumMod val="75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  <a:p>
              <a:pPr marL="108000" marR="0" lvl="0" indent="-108000" defTabSz="95779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Pct val="100000"/>
                <a:buFont typeface="Arial" panose="020B0604020202020204" pitchFamily="34" charset="0"/>
                <a:buChar char="•"/>
                <a:tabLst/>
                <a:defRPr/>
              </a:pPr>
              <a:r>
                <a:rPr lang="en-US" altLang="ko-KR" sz="1200" kern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(</a:t>
              </a:r>
              <a:r>
                <a:rPr lang="ko-KR" altLang="en-US" sz="1200" kern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교육</a:t>
              </a:r>
              <a:r>
                <a:rPr lang="en-US" altLang="ko-KR" sz="1200" kern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) 5</a:t>
              </a:r>
              <a:r>
                <a:rPr lang="ko-KR" altLang="en-US" sz="1200" ker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월 </a:t>
              </a:r>
              <a:r>
                <a:rPr lang="en-US" altLang="ko-KR" sz="1200" kern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24</a:t>
              </a:r>
              <a:r>
                <a:rPr lang="ko-KR" altLang="en-US" sz="1200" kern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일</a:t>
              </a:r>
              <a:r>
                <a:rPr lang="en-US" altLang="ko-KR" sz="1200" kern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(</a:t>
              </a:r>
              <a:r>
                <a:rPr lang="ko-KR" altLang="en-US" sz="1200" kern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금</a:t>
              </a:r>
              <a:r>
                <a:rPr lang="en-US" altLang="ko-KR" sz="1200" kern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) </a:t>
              </a:r>
              <a:r>
                <a:rPr lang="ko-KR" altLang="en-US" sz="1200" kern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실시</a:t>
              </a:r>
              <a:r>
                <a:rPr lang="en-US" altLang="ko-KR" sz="1200" kern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,</a:t>
              </a:r>
            </a:p>
            <a:p>
              <a:pPr marL="0" marR="0" lvl="0" indent="0" defTabSz="95779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Pct val="100000"/>
                <a:buFont typeface="Arial" panose="020B0604020202020204" pitchFamily="34" charset="0"/>
                <a:buNone/>
                <a:tabLst/>
                <a:defRPr/>
              </a:pPr>
              <a:r>
                <a:rPr lang="en-US" altLang="ko-KR" sz="1200" kern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                  </a:t>
              </a:r>
              <a:r>
                <a:rPr lang="ko-KR" altLang="en-US" sz="1200" kern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조사지점</a:t>
              </a:r>
              <a:r>
                <a:rPr lang="en-US" altLang="ko-KR" sz="1200" kern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, 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조사대상자 특성 및 </a:t>
              </a:r>
              <a:r>
                <a:rPr kumimoji="0" lang="ko-KR" altLang="en-US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현장조사 방안 중점 교육</a:t>
              </a:r>
              <a:endParaRPr kumimoji="0" lang="ko-KR" altLang="en-US" sz="1200" b="0" i="0" u="none" strike="noStrike" kern="0" cap="none" spc="-130" normalizeH="0" baseline="0" noProof="0" dirty="0">
                <a:ln>
                  <a:solidFill>
                    <a:srgbClr val="0070C0">
                      <a:lumMod val="75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84" name="TextBox 83"/>
            <p:cNvSpPr txBox="1"/>
            <p:nvPr/>
          </p:nvSpPr>
          <p:spPr>
            <a:xfrm>
              <a:off x="1514853" y="1387601"/>
              <a:ext cx="1839029" cy="251795"/>
            </a:xfrm>
            <a:prstGeom prst="rect">
              <a:avLst/>
            </a:prstGeom>
            <a:noFill/>
          </p:spPr>
          <p:txBody>
            <a:bodyPr wrap="square" lIns="36000" tIns="18000" rIns="36000" bIns="18000" rtlCol="0" anchor="ctr">
              <a:spAutoFit/>
            </a:bodyPr>
            <a:lstStyle>
              <a:defPPr>
                <a:defRPr lang="ko-KR"/>
              </a:defPPr>
              <a:lvl1pPr marL="108000" indent="-108000" latinLnBrk="0">
                <a:spcAft>
                  <a:spcPts val="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Arial" panose="020B0604020202020204" pitchFamily="34" charset="0"/>
                <a:buChar char="•"/>
                <a:defRPr sz="1100" spc="-13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defRPr>
              </a:lvl1pPr>
            </a:lstStyle>
            <a:p>
              <a:pPr marL="0" marR="0" lvl="0" indent="0" algn="ctr" defTabSz="957799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ko-KR" altLang="en-US" sz="1400" b="0" i="0" u="none" strike="noStrike" kern="0" cap="none" spc="-30" normalizeH="0" baseline="0" noProof="0" dirty="0" smtClean="0">
                  <a:ln>
                    <a:solidFill>
                      <a:sysClr val="windowText" lastClr="000000">
                        <a:lumMod val="75000"/>
                        <a:lumOff val="25000"/>
                        <a:alpha val="0"/>
                      </a:sys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Rix모던고딕 EB"/>
                  <a:ea typeface="Rix모던고딕 EB"/>
                  <a:cs typeface="함초롬돋움" panose="02030504000101010101" pitchFamily="18" charset="-127"/>
                  <a:sym typeface="Wingdings" panose="05000000000000000000" pitchFamily="2" charset="2"/>
                </a:rPr>
                <a:t>조사원 선발 및 교육</a:t>
              </a:r>
              <a:endParaRPr kumimoji="0" lang="en-US" altLang="ko-KR" sz="1400" b="0" i="0" u="none" strike="noStrike" kern="0" cap="none" spc="-30" normalizeH="0" baseline="0" noProof="0" dirty="0">
                <a:ln>
                  <a:solidFill>
                    <a:sysClr val="windowText" lastClr="000000">
                      <a:lumMod val="75000"/>
                      <a:lumOff val="25000"/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ix모던고딕 EB"/>
                <a:ea typeface="Rix모던고딕 EB"/>
                <a:cs typeface="함초롬돋움" panose="02030504000101010101" pitchFamily="18" charset="-127"/>
                <a:sym typeface="Wingdings" panose="05000000000000000000" pitchFamily="2" charset="2"/>
              </a:endParaRPr>
            </a:p>
          </p:txBody>
        </p:sp>
        <p:cxnSp>
          <p:nvCxnSpPr>
            <p:cNvPr id="85" name="직선 연결선 84"/>
            <p:cNvCxnSpPr/>
            <p:nvPr/>
          </p:nvCxnSpPr>
          <p:spPr>
            <a:xfrm>
              <a:off x="1196233" y="2024754"/>
              <a:ext cx="8081117" cy="0"/>
            </a:xfrm>
            <a:prstGeom prst="line">
              <a:avLst/>
            </a:pr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</a:ln>
            <a:effectLst/>
          </p:spPr>
        </p:cxnSp>
        <p:pic>
          <p:nvPicPr>
            <p:cNvPr id="86" name="Picture 2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74415" y="1278772"/>
              <a:ext cx="494792" cy="49479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7" name="직사각형 86"/>
            <p:cNvSpPr/>
            <p:nvPr/>
          </p:nvSpPr>
          <p:spPr>
            <a:xfrm>
              <a:off x="921810" y="2317159"/>
              <a:ext cx="2716740" cy="487888"/>
            </a:xfrm>
            <a:prstGeom prst="rect">
              <a:avLst/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5779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모던고딕 M"/>
                <a:ea typeface="Rix모던고딕 M"/>
                <a:cs typeface="+mn-cs"/>
              </a:endParaRPr>
            </a:p>
          </p:txBody>
        </p:sp>
        <p:grpSp>
          <p:nvGrpSpPr>
            <p:cNvPr id="88" name="그룹 87"/>
            <p:cNvGrpSpPr/>
            <p:nvPr/>
          </p:nvGrpSpPr>
          <p:grpSpPr>
            <a:xfrm rot="5400000">
              <a:off x="469446" y="2297650"/>
              <a:ext cx="904730" cy="718464"/>
              <a:chOff x="191899" y="1400451"/>
              <a:chExt cx="1464369" cy="1162879"/>
            </a:xfrm>
          </p:grpSpPr>
          <p:sp>
            <p:nvSpPr>
              <p:cNvPr id="116" name="자유형 115"/>
              <p:cNvSpPr/>
              <p:nvPr/>
            </p:nvSpPr>
            <p:spPr>
              <a:xfrm>
                <a:off x="191899" y="1400451"/>
                <a:ext cx="1464369" cy="1162879"/>
              </a:xfrm>
              <a:custGeom>
                <a:avLst/>
                <a:gdLst>
                  <a:gd name="connsiteX0" fmla="*/ 642938 w 1619250"/>
                  <a:gd name="connsiteY0" fmla="*/ 0 h 1285876"/>
                  <a:gd name="connsiteX1" fmla="*/ 1272814 w 1619250"/>
                  <a:gd name="connsiteY1" fmla="*/ 513364 h 1285876"/>
                  <a:gd name="connsiteX2" fmla="*/ 1274594 w 1619250"/>
                  <a:gd name="connsiteY2" fmla="*/ 531018 h 1285876"/>
                  <a:gd name="connsiteX3" fmla="*/ 1404938 w 1619250"/>
                  <a:gd name="connsiteY3" fmla="*/ 531018 h 1285876"/>
                  <a:gd name="connsiteX4" fmla="*/ 1404938 w 1619250"/>
                  <a:gd name="connsiteY4" fmla="*/ 419099 h 1285876"/>
                  <a:gd name="connsiteX5" fmla="*/ 1619250 w 1619250"/>
                  <a:gd name="connsiteY5" fmla="*/ 642937 h 1285876"/>
                  <a:gd name="connsiteX6" fmla="*/ 1404938 w 1619250"/>
                  <a:gd name="connsiteY6" fmla="*/ 866774 h 1285876"/>
                  <a:gd name="connsiteX7" fmla="*/ 1404938 w 1619250"/>
                  <a:gd name="connsiteY7" fmla="*/ 754855 h 1285876"/>
                  <a:gd name="connsiteX8" fmla="*/ 1274594 w 1619250"/>
                  <a:gd name="connsiteY8" fmla="*/ 754855 h 1285876"/>
                  <a:gd name="connsiteX9" fmla="*/ 1272814 w 1619250"/>
                  <a:gd name="connsiteY9" fmla="*/ 772513 h 1285876"/>
                  <a:gd name="connsiteX10" fmla="*/ 642938 w 1619250"/>
                  <a:gd name="connsiteY10" fmla="*/ 1285876 h 1285876"/>
                  <a:gd name="connsiteX11" fmla="*/ 0 w 1619250"/>
                  <a:gd name="connsiteY11" fmla="*/ 642938 h 1285876"/>
                  <a:gd name="connsiteX12" fmla="*/ 642938 w 1619250"/>
                  <a:gd name="connsiteY12" fmla="*/ 0 h 1285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619250" h="1285876">
                    <a:moveTo>
                      <a:pt x="642938" y="0"/>
                    </a:moveTo>
                    <a:cubicBezTo>
                      <a:pt x="953637" y="0"/>
                      <a:pt x="1212862" y="220387"/>
                      <a:pt x="1272814" y="513364"/>
                    </a:cubicBezTo>
                    <a:lnTo>
                      <a:pt x="1274594" y="531018"/>
                    </a:lnTo>
                    <a:lnTo>
                      <a:pt x="1404938" y="531018"/>
                    </a:lnTo>
                    <a:lnTo>
                      <a:pt x="1404938" y="419099"/>
                    </a:lnTo>
                    <a:lnTo>
                      <a:pt x="1619250" y="642937"/>
                    </a:lnTo>
                    <a:lnTo>
                      <a:pt x="1404938" y="866774"/>
                    </a:lnTo>
                    <a:lnTo>
                      <a:pt x="1404938" y="754855"/>
                    </a:lnTo>
                    <a:lnTo>
                      <a:pt x="1274594" y="754855"/>
                    </a:lnTo>
                    <a:lnTo>
                      <a:pt x="1272814" y="772513"/>
                    </a:lnTo>
                    <a:cubicBezTo>
                      <a:pt x="1212862" y="1065489"/>
                      <a:pt x="953637" y="1285876"/>
                      <a:pt x="642938" y="1285876"/>
                    </a:cubicBezTo>
                    <a:cubicBezTo>
                      <a:pt x="287853" y="1285876"/>
                      <a:pt x="0" y="998023"/>
                      <a:pt x="0" y="642938"/>
                    </a:cubicBezTo>
                    <a:cubicBezTo>
                      <a:pt x="0" y="287853"/>
                      <a:pt x="287853" y="0"/>
                      <a:pt x="642938" y="0"/>
                    </a:cubicBezTo>
                    <a:close/>
                  </a:path>
                </a:pathLst>
              </a:custGeom>
              <a:solidFill>
                <a:srgbClr val="00B0F0"/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Char char="•"/>
                  <a:tabLst/>
                  <a:defRPr/>
                </a:pPr>
                <a:endParaRPr kumimoji="0" lang="ko-KR" altLang="en-US" sz="13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117" name="타원 116"/>
              <p:cNvSpPr/>
              <p:nvPr/>
            </p:nvSpPr>
            <p:spPr>
              <a:xfrm>
                <a:off x="236082" y="1447119"/>
                <a:ext cx="1069542" cy="1069543"/>
              </a:xfrm>
              <a:prstGeom prst="ellipse">
                <a:avLst/>
              </a:prstGeom>
              <a:noFill/>
              <a:ln w="63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dirty="0">
                  <a:ln>
                    <a:solidFill>
                      <a:srgbClr val="000000">
                        <a:lumMod val="75000"/>
                        <a:lumOff val="25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</p:grpSp>
        <p:sp>
          <p:nvSpPr>
            <p:cNvPr id="89" name="TextBox 88"/>
            <p:cNvSpPr txBox="1"/>
            <p:nvPr/>
          </p:nvSpPr>
          <p:spPr>
            <a:xfrm>
              <a:off x="3790950" y="2358262"/>
              <a:ext cx="5143500" cy="405683"/>
            </a:xfrm>
            <a:prstGeom prst="rect">
              <a:avLst/>
            </a:prstGeom>
            <a:noFill/>
          </p:spPr>
          <p:txBody>
            <a:bodyPr wrap="square" lIns="36000" tIns="18000" rIns="36000" bIns="18000" rtlCol="0" anchor="ctr">
              <a:spAutoFit/>
            </a:bodyPr>
            <a:lstStyle>
              <a:defPPr>
                <a:defRPr lang="ko-KR"/>
              </a:defPPr>
              <a:lvl1pPr marL="108000" indent="-108000" latinLnBrk="0">
                <a:spcAft>
                  <a:spcPts val="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Arial" panose="020B0604020202020204" pitchFamily="34" charset="0"/>
                <a:buChar char="•"/>
                <a:defRPr sz="1100" spc="-13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defRPr>
              </a:lvl1pPr>
            </a:lstStyle>
            <a:p>
              <a:pPr marL="108000" marR="0" lvl="0" indent="-108000" defTabSz="95779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Pct val="100000"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en-US" altLang="ko-KR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10</a:t>
              </a:r>
              <a:r>
                <a:rPr kumimoji="0" lang="ko-KR" altLang="en-US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개 조사지점별 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사전조사를 통해</a:t>
              </a:r>
              <a:endParaRPr kumimoji="0" lang="en-US" altLang="ko-KR" sz="1200" b="0" i="0" u="none" strike="noStrike" kern="0" cap="none" spc="-130" normalizeH="0" baseline="0" noProof="0" dirty="0">
                <a:ln>
                  <a:solidFill>
                    <a:srgbClr val="0070C0">
                      <a:lumMod val="75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  <a:p>
              <a:pPr marL="0" marR="0" lvl="0" indent="0" defTabSz="95779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Pct val="100000"/>
                <a:buFont typeface="Arial" panose="020B0604020202020204" pitchFamily="34" charset="0"/>
                <a:buNone/>
                <a:tabLst/>
                <a:defRPr/>
              </a:pPr>
              <a:r>
                <a:rPr kumimoji="0" lang="ko-KR" altLang="en-US" sz="1200" b="0" i="0" u="none" strike="noStrike" kern="0" cap="none" spc="-130" normalizeH="0" baseline="0" noProof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    </a:t>
              </a:r>
              <a:r>
                <a:rPr kumimoji="0" lang="ko-KR" altLang="en-US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조사협조를 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구하고</a:t>
              </a:r>
              <a:r>
                <a:rPr kumimoji="0" lang="en-US" altLang="ko-KR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, 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조사가 수월한 요일</a:t>
              </a:r>
              <a:r>
                <a:rPr kumimoji="0" lang="en-US" altLang="ko-KR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, 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시간대</a:t>
              </a:r>
              <a:r>
                <a:rPr kumimoji="0" lang="en-US" altLang="ko-KR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, 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장소에 대한 </a:t>
              </a:r>
              <a:r>
                <a:rPr kumimoji="0" lang="ko-KR" altLang="en-US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정보 파악</a:t>
              </a:r>
              <a:endParaRPr kumimoji="0" lang="ko-KR" altLang="en-US" sz="1200" b="0" i="0" u="none" strike="noStrike" kern="0" cap="none" spc="-130" normalizeH="0" baseline="0" noProof="0" dirty="0">
                <a:ln>
                  <a:solidFill>
                    <a:srgbClr val="0070C0">
                      <a:lumMod val="75000"/>
                      <a:alpha val="0"/>
                    </a:srgbClr>
                  </a:solidFill>
                </a:ln>
                <a:solidFill>
                  <a:srgbClr val="F79646">
                    <a:lumMod val="75000"/>
                  </a:srgb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90" name="TextBox 89"/>
            <p:cNvSpPr txBox="1"/>
            <p:nvPr/>
          </p:nvSpPr>
          <p:spPr>
            <a:xfrm>
              <a:off x="1514853" y="2435206"/>
              <a:ext cx="1839029" cy="251795"/>
            </a:xfrm>
            <a:prstGeom prst="rect">
              <a:avLst/>
            </a:prstGeom>
            <a:noFill/>
          </p:spPr>
          <p:txBody>
            <a:bodyPr wrap="square" lIns="36000" tIns="18000" rIns="36000" bIns="18000" rtlCol="0" anchor="ctr">
              <a:spAutoFit/>
            </a:bodyPr>
            <a:lstStyle>
              <a:defPPr>
                <a:defRPr lang="ko-KR"/>
              </a:defPPr>
              <a:lvl1pPr marL="108000" indent="-108000" latinLnBrk="0">
                <a:spcAft>
                  <a:spcPts val="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Arial" panose="020B0604020202020204" pitchFamily="34" charset="0"/>
                <a:buChar char="•"/>
                <a:defRPr sz="1100" spc="-13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defRPr>
              </a:lvl1pPr>
            </a:lstStyle>
            <a:p>
              <a:pPr marL="0" marR="0" lvl="0" indent="0" algn="ctr" defTabSz="957799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ko-KR" altLang="en-US" sz="1400" b="0" i="0" u="none" strike="noStrike" kern="0" cap="none" spc="-30" normalizeH="0" baseline="0" noProof="0" dirty="0" smtClean="0">
                  <a:ln>
                    <a:solidFill>
                      <a:sysClr val="windowText" lastClr="000000">
                        <a:lumMod val="75000"/>
                        <a:lumOff val="25000"/>
                        <a:alpha val="0"/>
                      </a:sys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Rix모던고딕 EB"/>
                  <a:ea typeface="Rix모던고딕 EB"/>
                  <a:cs typeface="함초롬돋움" panose="02030504000101010101" pitchFamily="18" charset="-127"/>
                  <a:sym typeface="Wingdings" panose="05000000000000000000" pitchFamily="2" charset="2"/>
                </a:rPr>
                <a:t>조사지점 사전조사</a:t>
              </a:r>
              <a:endParaRPr kumimoji="0" lang="en-US" altLang="ko-KR" sz="1400" b="0" i="0" u="none" strike="noStrike" kern="0" cap="none" spc="-30" normalizeH="0" baseline="0" noProof="0" dirty="0">
                <a:ln>
                  <a:solidFill>
                    <a:sysClr val="windowText" lastClr="000000">
                      <a:lumMod val="75000"/>
                      <a:lumOff val="25000"/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ix모던고딕 EB"/>
                <a:ea typeface="Rix모던고딕 EB"/>
                <a:cs typeface="함초롬돋움" panose="02030504000101010101" pitchFamily="18" charset="-127"/>
                <a:sym typeface="Wingdings" panose="05000000000000000000" pitchFamily="2" charset="2"/>
              </a:endParaRPr>
            </a:p>
          </p:txBody>
        </p:sp>
        <p:cxnSp>
          <p:nvCxnSpPr>
            <p:cNvPr id="91" name="직선 연결선 90"/>
            <p:cNvCxnSpPr/>
            <p:nvPr/>
          </p:nvCxnSpPr>
          <p:spPr>
            <a:xfrm>
              <a:off x="1196233" y="3072359"/>
              <a:ext cx="8081117" cy="0"/>
            </a:xfrm>
            <a:prstGeom prst="line">
              <a:avLst/>
            </a:pr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</a:ln>
            <a:effectLst/>
          </p:spPr>
        </p:cxnSp>
        <p:pic>
          <p:nvPicPr>
            <p:cNvPr id="92" name="Picture 2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10373" y="2362335"/>
              <a:ext cx="422876" cy="4228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3" name="직사각형 92"/>
            <p:cNvSpPr/>
            <p:nvPr/>
          </p:nvSpPr>
          <p:spPr>
            <a:xfrm>
              <a:off x="921810" y="3364764"/>
              <a:ext cx="2716740" cy="487888"/>
            </a:xfrm>
            <a:prstGeom prst="rect">
              <a:avLst/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5779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모던고딕 M"/>
                <a:ea typeface="Rix모던고딕 M"/>
                <a:cs typeface="+mn-cs"/>
              </a:endParaRPr>
            </a:p>
          </p:txBody>
        </p:sp>
        <p:grpSp>
          <p:nvGrpSpPr>
            <p:cNvPr id="94" name="그룹 93"/>
            <p:cNvGrpSpPr/>
            <p:nvPr/>
          </p:nvGrpSpPr>
          <p:grpSpPr>
            <a:xfrm rot="5400000">
              <a:off x="469446" y="3345255"/>
              <a:ext cx="904730" cy="718464"/>
              <a:chOff x="191899" y="1400451"/>
              <a:chExt cx="1464369" cy="1162879"/>
            </a:xfrm>
          </p:grpSpPr>
          <p:sp>
            <p:nvSpPr>
              <p:cNvPr id="114" name="자유형 113"/>
              <p:cNvSpPr/>
              <p:nvPr/>
            </p:nvSpPr>
            <p:spPr>
              <a:xfrm>
                <a:off x="191899" y="1400451"/>
                <a:ext cx="1464369" cy="1162879"/>
              </a:xfrm>
              <a:custGeom>
                <a:avLst/>
                <a:gdLst>
                  <a:gd name="connsiteX0" fmla="*/ 642938 w 1619250"/>
                  <a:gd name="connsiteY0" fmla="*/ 0 h 1285876"/>
                  <a:gd name="connsiteX1" fmla="*/ 1272814 w 1619250"/>
                  <a:gd name="connsiteY1" fmla="*/ 513364 h 1285876"/>
                  <a:gd name="connsiteX2" fmla="*/ 1274594 w 1619250"/>
                  <a:gd name="connsiteY2" fmla="*/ 531018 h 1285876"/>
                  <a:gd name="connsiteX3" fmla="*/ 1404938 w 1619250"/>
                  <a:gd name="connsiteY3" fmla="*/ 531018 h 1285876"/>
                  <a:gd name="connsiteX4" fmla="*/ 1404938 w 1619250"/>
                  <a:gd name="connsiteY4" fmla="*/ 419099 h 1285876"/>
                  <a:gd name="connsiteX5" fmla="*/ 1619250 w 1619250"/>
                  <a:gd name="connsiteY5" fmla="*/ 642937 h 1285876"/>
                  <a:gd name="connsiteX6" fmla="*/ 1404938 w 1619250"/>
                  <a:gd name="connsiteY6" fmla="*/ 866774 h 1285876"/>
                  <a:gd name="connsiteX7" fmla="*/ 1404938 w 1619250"/>
                  <a:gd name="connsiteY7" fmla="*/ 754855 h 1285876"/>
                  <a:gd name="connsiteX8" fmla="*/ 1274594 w 1619250"/>
                  <a:gd name="connsiteY8" fmla="*/ 754855 h 1285876"/>
                  <a:gd name="connsiteX9" fmla="*/ 1272814 w 1619250"/>
                  <a:gd name="connsiteY9" fmla="*/ 772513 h 1285876"/>
                  <a:gd name="connsiteX10" fmla="*/ 642938 w 1619250"/>
                  <a:gd name="connsiteY10" fmla="*/ 1285876 h 1285876"/>
                  <a:gd name="connsiteX11" fmla="*/ 0 w 1619250"/>
                  <a:gd name="connsiteY11" fmla="*/ 642938 h 1285876"/>
                  <a:gd name="connsiteX12" fmla="*/ 642938 w 1619250"/>
                  <a:gd name="connsiteY12" fmla="*/ 0 h 1285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619250" h="1285876">
                    <a:moveTo>
                      <a:pt x="642938" y="0"/>
                    </a:moveTo>
                    <a:cubicBezTo>
                      <a:pt x="953637" y="0"/>
                      <a:pt x="1212862" y="220387"/>
                      <a:pt x="1272814" y="513364"/>
                    </a:cubicBezTo>
                    <a:lnTo>
                      <a:pt x="1274594" y="531018"/>
                    </a:lnTo>
                    <a:lnTo>
                      <a:pt x="1404938" y="531018"/>
                    </a:lnTo>
                    <a:lnTo>
                      <a:pt x="1404938" y="419099"/>
                    </a:lnTo>
                    <a:lnTo>
                      <a:pt x="1619250" y="642937"/>
                    </a:lnTo>
                    <a:lnTo>
                      <a:pt x="1404938" y="866774"/>
                    </a:lnTo>
                    <a:lnTo>
                      <a:pt x="1404938" y="754855"/>
                    </a:lnTo>
                    <a:lnTo>
                      <a:pt x="1274594" y="754855"/>
                    </a:lnTo>
                    <a:lnTo>
                      <a:pt x="1272814" y="772513"/>
                    </a:lnTo>
                    <a:cubicBezTo>
                      <a:pt x="1212862" y="1065489"/>
                      <a:pt x="953637" y="1285876"/>
                      <a:pt x="642938" y="1285876"/>
                    </a:cubicBezTo>
                    <a:cubicBezTo>
                      <a:pt x="287853" y="1285876"/>
                      <a:pt x="0" y="998023"/>
                      <a:pt x="0" y="642938"/>
                    </a:cubicBezTo>
                    <a:cubicBezTo>
                      <a:pt x="0" y="287853"/>
                      <a:pt x="287853" y="0"/>
                      <a:pt x="642938" y="0"/>
                    </a:cubicBezTo>
                    <a:close/>
                  </a:path>
                </a:pathLst>
              </a:custGeom>
              <a:solidFill>
                <a:srgbClr val="00B0F0">
                  <a:lumMod val="7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Char char="•"/>
                  <a:tabLst/>
                  <a:defRPr/>
                </a:pPr>
                <a:endParaRPr kumimoji="0" lang="ko-KR" altLang="en-US" sz="13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115" name="타원 114"/>
              <p:cNvSpPr/>
              <p:nvPr/>
            </p:nvSpPr>
            <p:spPr>
              <a:xfrm>
                <a:off x="236082" y="1447119"/>
                <a:ext cx="1069542" cy="1069543"/>
              </a:xfrm>
              <a:prstGeom prst="ellipse">
                <a:avLst/>
              </a:prstGeom>
              <a:noFill/>
              <a:ln w="63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dirty="0">
                  <a:ln>
                    <a:solidFill>
                      <a:srgbClr val="000000">
                        <a:lumMod val="75000"/>
                        <a:lumOff val="25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</p:grpSp>
        <p:sp>
          <p:nvSpPr>
            <p:cNvPr id="95" name="TextBox 94"/>
            <p:cNvSpPr txBox="1"/>
            <p:nvPr/>
          </p:nvSpPr>
          <p:spPr>
            <a:xfrm>
              <a:off x="3790950" y="3479508"/>
              <a:ext cx="5143500" cy="258400"/>
            </a:xfrm>
            <a:prstGeom prst="rect">
              <a:avLst/>
            </a:prstGeom>
            <a:noFill/>
          </p:spPr>
          <p:txBody>
            <a:bodyPr wrap="square" lIns="36000" tIns="18000" rIns="36000" bIns="18000" rtlCol="0" anchor="ctr">
              <a:spAutoFit/>
            </a:bodyPr>
            <a:lstStyle>
              <a:defPPr>
                <a:defRPr lang="ko-KR"/>
              </a:defPPr>
              <a:lvl1pPr marL="108000" indent="-108000" latinLnBrk="0">
                <a:spcAft>
                  <a:spcPts val="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Arial" panose="020B0604020202020204" pitchFamily="34" charset="0"/>
                <a:buChar char="•"/>
                <a:defRPr sz="1100" spc="-13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defRPr>
              </a:lvl1pPr>
            </a:lstStyle>
            <a:p>
              <a:pPr marL="108000" marR="0" lvl="0" indent="-108000" defTabSz="957799" eaLnBrk="1" fontAlgn="auto" latinLnBrk="1" hangingPunct="1">
                <a:lnSpc>
                  <a:spcPct val="130000"/>
                </a:lnSpc>
                <a:spcBef>
                  <a:spcPts val="30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관광객 방문 여부</a:t>
              </a:r>
              <a:r>
                <a:rPr kumimoji="0" lang="en-US" altLang="ko-KR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, 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날씨 등을 고려한 최종 조사 일정 </a:t>
              </a:r>
              <a:r>
                <a:rPr kumimoji="0" lang="ko-KR" altLang="en-US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확정</a:t>
              </a:r>
              <a:endParaRPr kumimoji="0" lang="en-US" altLang="ko-KR" sz="1200" b="0" i="0" u="none" strike="noStrike" kern="0" cap="none" spc="-130" normalizeH="0" baseline="0" noProof="0" dirty="0">
                <a:ln>
                  <a:solidFill>
                    <a:srgbClr val="0070C0">
                      <a:lumMod val="75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sym typeface="Wingdings" panose="05000000000000000000" pitchFamily="2" charset="2"/>
              </a:endParaRPr>
            </a:p>
          </p:txBody>
        </p:sp>
        <p:sp>
          <p:nvSpPr>
            <p:cNvPr id="96" name="TextBox 95"/>
            <p:cNvSpPr txBox="1"/>
            <p:nvPr/>
          </p:nvSpPr>
          <p:spPr>
            <a:xfrm>
              <a:off x="1514853" y="3482811"/>
              <a:ext cx="1839029" cy="251795"/>
            </a:xfrm>
            <a:prstGeom prst="rect">
              <a:avLst/>
            </a:prstGeom>
            <a:noFill/>
          </p:spPr>
          <p:txBody>
            <a:bodyPr wrap="square" lIns="36000" tIns="18000" rIns="36000" bIns="18000" rtlCol="0" anchor="ctr">
              <a:spAutoFit/>
            </a:bodyPr>
            <a:lstStyle>
              <a:defPPr>
                <a:defRPr lang="ko-KR"/>
              </a:defPPr>
              <a:lvl1pPr marL="108000" indent="-108000" latinLnBrk="0">
                <a:spcAft>
                  <a:spcPts val="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Arial" panose="020B0604020202020204" pitchFamily="34" charset="0"/>
                <a:buChar char="•"/>
                <a:defRPr sz="1100" spc="-13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defRPr>
              </a:lvl1pPr>
            </a:lstStyle>
            <a:p>
              <a:pPr marL="0" marR="0" lvl="0" indent="0" algn="ctr" defTabSz="957799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ko-KR" altLang="en-US" sz="1400" b="0" i="0" u="none" strike="noStrike" kern="0" cap="none" spc="-30" normalizeH="0" baseline="0" noProof="0" dirty="0" smtClean="0">
                  <a:ln>
                    <a:solidFill>
                      <a:sysClr val="windowText" lastClr="000000">
                        <a:lumMod val="75000"/>
                        <a:lumOff val="25000"/>
                        <a:alpha val="0"/>
                      </a:sys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Rix모던고딕 EB"/>
                  <a:ea typeface="Rix모던고딕 EB"/>
                  <a:cs typeface="함초롬돋움" panose="02030504000101010101" pitchFamily="18" charset="-127"/>
                  <a:sym typeface="Wingdings" panose="05000000000000000000" pitchFamily="2" charset="2"/>
                </a:rPr>
                <a:t>지점별 조사 일정 확</a:t>
              </a:r>
              <a:r>
                <a:rPr kumimoji="0" lang="ko-KR" altLang="en-US" sz="1400" b="0" i="0" u="none" strike="noStrike" kern="0" cap="none" spc="-30" normalizeH="0" baseline="0" noProof="0" dirty="0">
                  <a:ln>
                    <a:solidFill>
                      <a:sysClr val="windowText" lastClr="000000">
                        <a:lumMod val="75000"/>
                        <a:lumOff val="25000"/>
                        <a:alpha val="0"/>
                      </a:sys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Rix모던고딕 EB"/>
                  <a:ea typeface="Rix모던고딕 EB"/>
                  <a:cs typeface="함초롬돋움" panose="02030504000101010101" pitchFamily="18" charset="-127"/>
                  <a:sym typeface="Wingdings" panose="05000000000000000000" pitchFamily="2" charset="2"/>
                </a:rPr>
                <a:t>정</a:t>
              </a:r>
              <a:endParaRPr kumimoji="0" lang="en-US" altLang="ko-KR" sz="1400" b="0" i="0" u="none" strike="noStrike" kern="0" cap="none" spc="-30" normalizeH="0" baseline="0" noProof="0" dirty="0" smtClean="0">
                <a:ln>
                  <a:solidFill>
                    <a:sysClr val="windowText" lastClr="000000">
                      <a:lumMod val="75000"/>
                      <a:lumOff val="25000"/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ix모던고딕 EB"/>
                <a:ea typeface="Rix모던고딕 EB"/>
                <a:cs typeface="함초롬돋움" panose="02030504000101010101" pitchFamily="18" charset="-127"/>
                <a:sym typeface="Wingdings" panose="05000000000000000000" pitchFamily="2" charset="2"/>
              </a:endParaRPr>
            </a:p>
          </p:txBody>
        </p:sp>
        <p:cxnSp>
          <p:nvCxnSpPr>
            <p:cNvPr id="97" name="직선 연결선 96"/>
            <p:cNvCxnSpPr/>
            <p:nvPr/>
          </p:nvCxnSpPr>
          <p:spPr>
            <a:xfrm>
              <a:off x="1196233" y="4119964"/>
              <a:ext cx="8081117" cy="0"/>
            </a:xfrm>
            <a:prstGeom prst="line">
              <a:avLst/>
            </a:pr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</a:ln>
            <a:effectLst/>
          </p:spPr>
        </p:cxnSp>
        <p:pic>
          <p:nvPicPr>
            <p:cNvPr id="98" name="Picture 2"/>
            <p:cNvPicPr>
              <a:picLocks noChangeAspect="1" noChangeArrowheads="1"/>
            </p:cNvPicPr>
            <p:nvPr/>
          </p:nvPicPr>
          <p:blipFill>
            <a:blip r:embed="rId6" cstate="print">
              <a:extLst>
                <a:ext uri="{BEBA8EAE-BF5A-486C-A8C5-ECC9F3942E4B}">
                  <a14:imgProps xmlns:a14="http://schemas.microsoft.com/office/drawing/2010/main">
                    <a14:imgLayer r:embed="rId7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81335" y="3380902"/>
              <a:ext cx="480952" cy="48095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9" name="직사각형 98"/>
            <p:cNvSpPr/>
            <p:nvPr/>
          </p:nvSpPr>
          <p:spPr>
            <a:xfrm>
              <a:off x="921810" y="4431409"/>
              <a:ext cx="2716740" cy="487888"/>
            </a:xfrm>
            <a:prstGeom prst="rect">
              <a:avLst/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5779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모던고딕 M"/>
                <a:ea typeface="Rix모던고딕 M"/>
                <a:cs typeface="+mn-cs"/>
              </a:endParaRPr>
            </a:p>
          </p:txBody>
        </p:sp>
        <p:grpSp>
          <p:nvGrpSpPr>
            <p:cNvPr id="100" name="그룹 99"/>
            <p:cNvGrpSpPr/>
            <p:nvPr/>
          </p:nvGrpSpPr>
          <p:grpSpPr>
            <a:xfrm rot="5400000">
              <a:off x="469446" y="4411900"/>
              <a:ext cx="904730" cy="718464"/>
              <a:chOff x="191899" y="1400451"/>
              <a:chExt cx="1464369" cy="1162879"/>
            </a:xfrm>
          </p:grpSpPr>
          <p:sp>
            <p:nvSpPr>
              <p:cNvPr id="112" name="자유형 111"/>
              <p:cNvSpPr/>
              <p:nvPr/>
            </p:nvSpPr>
            <p:spPr>
              <a:xfrm>
                <a:off x="191899" y="1400451"/>
                <a:ext cx="1464369" cy="1162879"/>
              </a:xfrm>
              <a:custGeom>
                <a:avLst/>
                <a:gdLst>
                  <a:gd name="connsiteX0" fmla="*/ 642938 w 1619250"/>
                  <a:gd name="connsiteY0" fmla="*/ 0 h 1285876"/>
                  <a:gd name="connsiteX1" fmla="*/ 1272814 w 1619250"/>
                  <a:gd name="connsiteY1" fmla="*/ 513364 h 1285876"/>
                  <a:gd name="connsiteX2" fmla="*/ 1274594 w 1619250"/>
                  <a:gd name="connsiteY2" fmla="*/ 531018 h 1285876"/>
                  <a:gd name="connsiteX3" fmla="*/ 1404938 w 1619250"/>
                  <a:gd name="connsiteY3" fmla="*/ 531018 h 1285876"/>
                  <a:gd name="connsiteX4" fmla="*/ 1404938 w 1619250"/>
                  <a:gd name="connsiteY4" fmla="*/ 419099 h 1285876"/>
                  <a:gd name="connsiteX5" fmla="*/ 1619250 w 1619250"/>
                  <a:gd name="connsiteY5" fmla="*/ 642937 h 1285876"/>
                  <a:gd name="connsiteX6" fmla="*/ 1404938 w 1619250"/>
                  <a:gd name="connsiteY6" fmla="*/ 866774 h 1285876"/>
                  <a:gd name="connsiteX7" fmla="*/ 1404938 w 1619250"/>
                  <a:gd name="connsiteY7" fmla="*/ 754855 h 1285876"/>
                  <a:gd name="connsiteX8" fmla="*/ 1274594 w 1619250"/>
                  <a:gd name="connsiteY8" fmla="*/ 754855 h 1285876"/>
                  <a:gd name="connsiteX9" fmla="*/ 1272814 w 1619250"/>
                  <a:gd name="connsiteY9" fmla="*/ 772513 h 1285876"/>
                  <a:gd name="connsiteX10" fmla="*/ 642938 w 1619250"/>
                  <a:gd name="connsiteY10" fmla="*/ 1285876 h 1285876"/>
                  <a:gd name="connsiteX11" fmla="*/ 0 w 1619250"/>
                  <a:gd name="connsiteY11" fmla="*/ 642938 h 1285876"/>
                  <a:gd name="connsiteX12" fmla="*/ 642938 w 1619250"/>
                  <a:gd name="connsiteY12" fmla="*/ 0 h 1285876"/>
                </a:gdLst>
                <a:ahLst/>
                <a:cxnLst>
                  <a:cxn ang="0">
                    <a:pos x="connsiteX0" y="connsiteY0"/>
                  </a:cxn>
                  <a:cxn ang="0">
                    <a:pos x="connsiteX1" y="connsiteY1"/>
                  </a:cxn>
                  <a:cxn ang="0">
                    <a:pos x="connsiteX2" y="connsiteY2"/>
                  </a:cxn>
                  <a:cxn ang="0">
                    <a:pos x="connsiteX3" y="connsiteY3"/>
                  </a:cxn>
                  <a:cxn ang="0">
                    <a:pos x="connsiteX4" y="connsiteY4"/>
                  </a:cxn>
                  <a:cxn ang="0">
                    <a:pos x="connsiteX5" y="connsiteY5"/>
                  </a:cxn>
                  <a:cxn ang="0">
                    <a:pos x="connsiteX6" y="connsiteY6"/>
                  </a:cxn>
                  <a:cxn ang="0">
                    <a:pos x="connsiteX7" y="connsiteY7"/>
                  </a:cxn>
                  <a:cxn ang="0">
                    <a:pos x="connsiteX8" y="connsiteY8"/>
                  </a:cxn>
                  <a:cxn ang="0">
                    <a:pos x="connsiteX9" y="connsiteY9"/>
                  </a:cxn>
                  <a:cxn ang="0">
                    <a:pos x="connsiteX10" y="connsiteY10"/>
                  </a:cxn>
                  <a:cxn ang="0">
                    <a:pos x="connsiteX11" y="connsiteY11"/>
                  </a:cxn>
                  <a:cxn ang="0">
                    <a:pos x="connsiteX12" y="connsiteY12"/>
                  </a:cxn>
                </a:cxnLst>
                <a:rect l="l" t="t" r="r" b="b"/>
                <a:pathLst>
                  <a:path w="1619250" h="1285876">
                    <a:moveTo>
                      <a:pt x="642938" y="0"/>
                    </a:moveTo>
                    <a:cubicBezTo>
                      <a:pt x="953637" y="0"/>
                      <a:pt x="1212862" y="220387"/>
                      <a:pt x="1272814" y="513364"/>
                    </a:cubicBezTo>
                    <a:lnTo>
                      <a:pt x="1274594" y="531018"/>
                    </a:lnTo>
                    <a:lnTo>
                      <a:pt x="1404938" y="531018"/>
                    </a:lnTo>
                    <a:lnTo>
                      <a:pt x="1404938" y="419099"/>
                    </a:lnTo>
                    <a:lnTo>
                      <a:pt x="1619250" y="642937"/>
                    </a:lnTo>
                    <a:lnTo>
                      <a:pt x="1404938" y="866774"/>
                    </a:lnTo>
                    <a:lnTo>
                      <a:pt x="1404938" y="754855"/>
                    </a:lnTo>
                    <a:lnTo>
                      <a:pt x="1274594" y="754855"/>
                    </a:lnTo>
                    <a:lnTo>
                      <a:pt x="1272814" y="772513"/>
                    </a:lnTo>
                    <a:cubicBezTo>
                      <a:pt x="1212862" y="1065489"/>
                      <a:pt x="953637" y="1285876"/>
                      <a:pt x="642938" y="1285876"/>
                    </a:cubicBezTo>
                    <a:cubicBezTo>
                      <a:pt x="287853" y="1285876"/>
                      <a:pt x="0" y="998023"/>
                      <a:pt x="0" y="642938"/>
                    </a:cubicBezTo>
                    <a:cubicBezTo>
                      <a:pt x="0" y="287853"/>
                      <a:pt x="287853" y="0"/>
                      <a:pt x="642938" y="0"/>
                    </a:cubicBezTo>
                    <a:close/>
                  </a:path>
                </a:pathLst>
              </a:custGeom>
              <a:solidFill>
                <a:srgbClr val="0099CC">
                  <a:lumMod val="75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Char char="•"/>
                  <a:tabLst/>
                  <a:defRPr/>
                </a:pPr>
                <a:endParaRPr kumimoji="0" lang="ko-KR" altLang="en-US" sz="13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113" name="타원 112"/>
              <p:cNvSpPr/>
              <p:nvPr/>
            </p:nvSpPr>
            <p:spPr>
              <a:xfrm>
                <a:off x="236082" y="1447119"/>
                <a:ext cx="1069542" cy="1069543"/>
              </a:xfrm>
              <a:prstGeom prst="ellipse">
                <a:avLst/>
              </a:prstGeom>
              <a:noFill/>
              <a:ln w="63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dirty="0">
                  <a:ln>
                    <a:solidFill>
                      <a:srgbClr val="000000">
                        <a:lumMod val="75000"/>
                        <a:lumOff val="25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</p:grpSp>
        <p:sp>
          <p:nvSpPr>
            <p:cNvPr id="101" name="TextBox 100"/>
            <p:cNvSpPr txBox="1"/>
            <p:nvPr/>
          </p:nvSpPr>
          <p:spPr>
            <a:xfrm>
              <a:off x="3790950" y="4258608"/>
              <a:ext cx="5143500" cy="833493"/>
            </a:xfrm>
            <a:prstGeom prst="rect">
              <a:avLst/>
            </a:prstGeom>
            <a:noFill/>
          </p:spPr>
          <p:txBody>
            <a:bodyPr wrap="square" lIns="36000" tIns="18000" rIns="36000" bIns="18000" rtlCol="0" anchor="ctr">
              <a:spAutoFit/>
            </a:bodyPr>
            <a:lstStyle>
              <a:defPPr>
                <a:defRPr lang="ko-KR"/>
              </a:defPPr>
              <a:lvl1pPr marL="108000" indent="-108000" latinLnBrk="0">
                <a:spcAft>
                  <a:spcPts val="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Arial" panose="020B0604020202020204" pitchFamily="34" charset="0"/>
                <a:buChar char="•"/>
                <a:defRPr sz="1100" spc="-13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defRPr>
              </a:lvl1pPr>
            </a:lstStyle>
            <a:p>
              <a:pPr marL="108000" marR="0" lvl="0" indent="-108000" defTabSz="957799" eaLnBrk="1" fontAlgn="auto" latinLnBrk="1" hangingPunct="1">
                <a:lnSpc>
                  <a:spcPct val="130000"/>
                </a:lnSpc>
                <a:spcBef>
                  <a:spcPts val="30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조사 </a:t>
              </a:r>
              <a:r>
                <a:rPr kumimoji="0" lang="ko-KR" altLang="en-US" sz="1200" b="0" i="0" u="none" strike="noStrike" kern="0" cap="none" spc="-130" normalizeH="0" baseline="0" noProof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준비물</a:t>
              </a:r>
              <a:r>
                <a:rPr kumimoji="0" lang="en-US" altLang="ko-KR" sz="1200" b="0" i="0" u="none" strike="noStrike" kern="0" cap="none" spc="-130" normalizeH="0" baseline="0" noProof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(</a:t>
              </a:r>
              <a:r>
                <a:rPr kumimoji="0" lang="ko-KR" altLang="en-US" sz="1200" b="0" i="0" u="none" strike="noStrike" kern="0" cap="none" spc="-130" normalizeH="0" baseline="0" noProof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테블릿피씨</a:t>
              </a:r>
              <a:r>
                <a:rPr kumimoji="0" lang="en-US" altLang="ko-KR" sz="1200" b="0" i="0" u="none" strike="noStrike" kern="0" cap="none" spc="-130" normalizeH="0" baseline="0" noProof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, </a:t>
              </a:r>
              <a:r>
                <a:rPr kumimoji="0" lang="ko-KR" altLang="en-US" sz="1200" b="0" i="0" u="none" strike="noStrike" kern="0" cap="none" spc="-130" normalizeH="0" baseline="0" noProof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설문지</a:t>
              </a:r>
              <a:r>
                <a:rPr kumimoji="0" lang="en-US" altLang="ko-KR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, 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공문</a:t>
              </a:r>
              <a:r>
                <a:rPr kumimoji="0" lang="en-US" altLang="ko-KR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, 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보기 카드</a:t>
              </a:r>
              <a:r>
                <a:rPr kumimoji="0" lang="en-US" altLang="ko-KR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, 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답례품 등</a:t>
              </a:r>
              <a:r>
                <a:rPr kumimoji="0" lang="en-US" altLang="ko-KR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) 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완비</a:t>
              </a:r>
              <a:endParaRPr kumimoji="0" lang="en-US" altLang="ko-KR" sz="1200" b="0" i="0" u="none" strike="noStrike" kern="0" cap="none" spc="-130" normalizeH="0" baseline="0" noProof="0" dirty="0">
                <a:ln>
                  <a:solidFill>
                    <a:srgbClr val="0070C0">
                      <a:lumMod val="75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sym typeface="Wingdings" panose="05000000000000000000" pitchFamily="2" charset="2"/>
              </a:endParaRPr>
            </a:p>
            <a:p>
              <a:pPr marL="108000" marR="0" lvl="0" indent="-108000" defTabSz="957799" eaLnBrk="1" fontAlgn="auto" latinLnBrk="1" hangingPunct="1">
                <a:lnSpc>
                  <a:spcPct val="130000"/>
                </a:lnSpc>
                <a:spcBef>
                  <a:spcPts val="30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현장 도착 </a:t>
              </a:r>
              <a:r>
                <a:rPr kumimoji="0" lang="ko-KR" altLang="en-US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전 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조사 지점 담당자에게 </a:t>
              </a:r>
              <a:r>
                <a:rPr kumimoji="0" lang="en-US" altLang="ko-KR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‘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조사 시작</a:t>
              </a:r>
              <a:r>
                <a:rPr kumimoji="0" lang="en-US" altLang="ko-KR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’ </a:t>
              </a:r>
              <a:r>
                <a:rPr kumimoji="0" lang="ko-KR" altLang="en-US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연락</a:t>
              </a:r>
              <a:endParaRPr kumimoji="0" lang="en-US" altLang="ko-KR" sz="1200" b="0" i="0" u="none" strike="noStrike" kern="0" cap="none" spc="-130" normalizeH="0" baseline="0" noProof="0" dirty="0" smtClean="0">
                <a:ln>
                  <a:solidFill>
                    <a:srgbClr val="0070C0">
                      <a:lumMod val="75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sym typeface="Wingdings" panose="05000000000000000000" pitchFamily="2" charset="2"/>
              </a:endParaRPr>
            </a:p>
            <a:p>
              <a:pPr marL="108000" marR="0" lvl="0" indent="-108000" defTabSz="957799" eaLnBrk="1" fontAlgn="auto" latinLnBrk="1" hangingPunct="1">
                <a:lnSpc>
                  <a:spcPct val="130000"/>
                </a:lnSpc>
                <a:spcBef>
                  <a:spcPts val="30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출입구에서 관광객 조사</a:t>
              </a:r>
              <a:endParaRPr kumimoji="0" lang="en-US" altLang="ko-KR" sz="1200" b="0" i="0" u="none" strike="noStrike" kern="0" cap="none" spc="-130" normalizeH="0" baseline="0" noProof="0" dirty="0">
                <a:ln>
                  <a:solidFill>
                    <a:srgbClr val="0070C0">
                      <a:lumMod val="75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sym typeface="Wingdings" panose="05000000000000000000" pitchFamily="2" charset="2"/>
              </a:endParaRPr>
            </a:p>
          </p:txBody>
        </p:sp>
        <p:sp>
          <p:nvSpPr>
            <p:cNvPr id="102" name="TextBox 101"/>
            <p:cNvSpPr txBox="1"/>
            <p:nvPr/>
          </p:nvSpPr>
          <p:spPr>
            <a:xfrm>
              <a:off x="1514853" y="4549456"/>
              <a:ext cx="1839029" cy="251795"/>
            </a:xfrm>
            <a:prstGeom prst="rect">
              <a:avLst/>
            </a:prstGeom>
            <a:noFill/>
          </p:spPr>
          <p:txBody>
            <a:bodyPr wrap="square" lIns="36000" tIns="18000" rIns="36000" bIns="18000" rtlCol="0" anchor="ctr">
              <a:spAutoFit/>
            </a:bodyPr>
            <a:lstStyle>
              <a:defPPr>
                <a:defRPr lang="ko-KR"/>
              </a:defPPr>
              <a:lvl1pPr marL="108000" indent="-108000" latinLnBrk="0">
                <a:spcAft>
                  <a:spcPts val="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Arial" panose="020B0604020202020204" pitchFamily="34" charset="0"/>
                <a:buChar char="•"/>
                <a:defRPr sz="1100" spc="-13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defRPr>
              </a:lvl1pPr>
            </a:lstStyle>
            <a:p>
              <a:pPr marL="0" marR="0" lvl="0" indent="0" algn="ctr" defTabSz="957799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ko-KR" altLang="en-US" sz="1400" b="0" i="0" u="none" strike="noStrike" kern="0" cap="none" spc="-30" normalizeH="0" baseline="0" noProof="0" dirty="0" smtClean="0">
                  <a:ln>
                    <a:solidFill>
                      <a:sysClr val="windowText" lastClr="000000">
                        <a:lumMod val="75000"/>
                        <a:lumOff val="25000"/>
                        <a:alpha val="0"/>
                      </a:sys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Rix모던고딕 EB"/>
                  <a:ea typeface="Rix모던고딕 EB"/>
                  <a:cs typeface="함초롬돋움" panose="02030504000101010101" pitchFamily="18" charset="-127"/>
                  <a:sym typeface="Wingdings" panose="05000000000000000000" pitchFamily="2" charset="2"/>
                </a:rPr>
                <a:t>현장조사 실시</a:t>
              </a:r>
              <a:endParaRPr kumimoji="0" lang="en-US" altLang="ko-KR" sz="1400" b="0" i="0" u="none" strike="noStrike" kern="0" cap="none" spc="-30" normalizeH="0" baseline="0" noProof="0" dirty="0">
                <a:ln>
                  <a:solidFill>
                    <a:sysClr val="windowText" lastClr="000000">
                      <a:lumMod val="75000"/>
                      <a:lumOff val="25000"/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ix모던고딕 EB"/>
                <a:ea typeface="Rix모던고딕 EB"/>
                <a:cs typeface="함초롬돋움" panose="02030504000101010101" pitchFamily="18" charset="-127"/>
                <a:sym typeface="Wingdings" panose="05000000000000000000" pitchFamily="2" charset="2"/>
              </a:endParaRPr>
            </a:p>
          </p:txBody>
        </p:sp>
        <p:cxnSp>
          <p:nvCxnSpPr>
            <p:cNvPr id="103" name="직선 연결선 102"/>
            <p:cNvCxnSpPr/>
            <p:nvPr/>
          </p:nvCxnSpPr>
          <p:spPr>
            <a:xfrm>
              <a:off x="1196233" y="5186609"/>
              <a:ext cx="8081117" cy="0"/>
            </a:xfrm>
            <a:prstGeom prst="line">
              <a:avLst/>
            </a:pr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dash"/>
            </a:ln>
            <a:effectLst/>
          </p:spPr>
        </p:cxnSp>
        <p:pic>
          <p:nvPicPr>
            <p:cNvPr id="104" name="Picture 2"/>
            <p:cNvPicPr>
              <a:picLocks noChangeAspect="1" noChangeArrowheads="1"/>
            </p:cNvPicPr>
            <p:nvPr/>
          </p:nvPicPr>
          <p:blipFill>
            <a:blip r:embed="rId8" cstate="print">
              <a:extLst>
                <a:ext uri="{BEBA8EAE-BF5A-486C-A8C5-ECC9F3942E4B}">
                  <a14:imgProps xmlns:a14="http://schemas.microsoft.com/office/drawing/2010/main">
                    <a14:imgLayer r:embed="rId9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667830" y="4434042"/>
              <a:ext cx="507962" cy="507962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5" name="직사각형 104"/>
            <p:cNvSpPr/>
            <p:nvPr/>
          </p:nvSpPr>
          <p:spPr>
            <a:xfrm>
              <a:off x="921810" y="5479014"/>
              <a:ext cx="2716740" cy="487888"/>
            </a:xfrm>
            <a:prstGeom prst="rect">
              <a:avLst/>
            </a:prstGeom>
            <a:solidFill>
              <a:sysClr val="window" lastClr="FFFFFF">
                <a:lumMod val="85000"/>
              </a:sysClr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57799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모던고딕 M"/>
                <a:ea typeface="Rix모던고딕 M"/>
                <a:cs typeface="+mn-cs"/>
              </a:endParaRPr>
            </a:p>
          </p:txBody>
        </p:sp>
        <p:grpSp>
          <p:nvGrpSpPr>
            <p:cNvPr id="106" name="그룹 105"/>
            <p:cNvGrpSpPr/>
            <p:nvPr/>
          </p:nvGrpSpPr>
          <p:grpSpPr>
            <a:xfrm rot="5400000">
              <a:off x="561811" y="5367140"/>
              <a:ext cx="720000" cy="718464"/>
              <a:chOff x="191899" y="1400451"/>
              <a:chExt cx="1165371" cy="1162879"/>
            </a:xfrm>
          </p:grpSpPr>
          <p:sp>
            <p:nvSpPr>
              <p:cNvPr id="110" name="타원 109"/>
              <p:cNvSpPr/>
              <p:nvPr/>
            </p:nvSpPr>
            <p:spPr>
              <a:xfrm>
                <a:off x="191899" y="1400451"/>
                <a:ext cx="1165371" cy="1162879"/>
              </a:xfrm>
              <a:prstGeom prst="ellipse">
                <a:avLst/>
              </a:prstGeom>
              <a:solidFill>
                <a:srgbClr val="0099CC">
                  <a:lumMod val="50000"/>
                </a:srgbClr>
              </a:solidFill>
              <a:ln w="12700" cap="flat" cmpd="sng" algn="ctr">
                <a:noFill/>
                <a:prstDash val="solid"/>
                <a:miter lim="800000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90000"/>
                  </a:lnSpc>
                  <a:spcBef>
                    <a:spcPct val="50000"/>
                  </a:spcBef>
                  <a:spcAft>
                    <a:spcPts val="0"/>
                  </a:spcAft>
                  <a:buClrTx/>
                  <a:buSzTx/>
                  <a:buFontTx/>
                  <a:buChar char="•"/>
                  <a:tabLst/>
                  <a:defRPr/>
                </a:pPr>
                <a:endParaRPr kumimoji="0" lang="ko-KR" altLang="en-US" sz="1300" b="0" i="0" u="none" strike="noStrike" kern="0" cap="none" spc="0" normalizeH="0" baseline="0" noProof="0">
                  <a:ln>
                    <a:noFill/>
                  </a:ln>
                  <a:solidFill>
                    <a:srgbClr val="FFFFFF"/>
                  </a:solidFill>
                  <a:effectLst/>
                  <a:uLnTx/>
                  <a:uFillTx/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111" name="타원 110"/>
              <p:cNvSpPr/>
              <p:nvPr/>
            </p:nvSpPr>
            <p:spPr>
              <a:xfrm>
                <a:off x="236082" y="1447119"/>
                <a:ext cx="1069542" cy="1069543"/>
              </a:xfrm>
              <a:prstGeom prst="ellipse">
                <a:avLst/>
              </a:prstGeom>
              <a:noFill/>
              <a:ln w="6350" cap="flat" cmpd="sng" algn="ctr">
                <a:solidFill>
                  <a:sysClr val="window" lastClr="FFFFFF"/>
                </a:solidFill>
                <a:prstDash val="solid"/>
              </a:ln>
              <a:effectLst/>
            </p:spPr>
            <p:txBody>
    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    <a:prstTxWarp prst="textNoShape">
                  <a:avLst/>
                </a:prstTxWarp>
                <a:noAutofit/>
              </a:bodyPr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600" b="0" i="0" u="none" strike="noStrike" kern="0" cap="none" spc="0" normalizeH="0" baseline="0" noProof="0" dirty="0">
                  <a:ln>
                    <a:solidFill>
                      <a:srgbClr val="000000">
                        <a:lumMod val="75000"/>
                        <a:lumOff val="25000"/>
                        <a:alpha val="0"/>
                      </a:srgbClr>
                    </a:solidFill>
                  </a:ln>
                  <a:solidFill>
                    <a:prstClr val="white"/>
                  </a:solidFill>
                  <a:effectLst/>
                  <a:uLnTx/>
                  <a:uFillTx/>
                  <a:latin typeface="함초롬돋움" panose="02030504000101010101" pitchFamily="18" charset="-127"/>
                  <a:ea typeface="함초롬돋움" panose="02030504000101010101" pitchFamily="18" charset="-127"/>
                  <a:cs typeface="함초롬돋움" panose="02030504000101010101" pitchFamily="18" charset="-127"/>
                </a:endParaRPr>
              </a:p>
            </p:txBody>
          </p:sp>
        </p:grpSp>
        <p:sp>
          <p:nvSpPr>
            <p:cNvPr id="107" name="TextBox 106"/>
            <p:cNvSpPr txBox="1"/>
            <p:nvPr/>
          </p:nvSpPr>
          <p:spPr>
            <a:xfrm>
              <a:off x="3790950" y="5445482"/>
              <a:ext cx="5143500" cy="554955"/>
            </a:xfrm>
            <a:prstGeom prst="rect">
              <a:avLst/>
            </a:prstGeom>
            <a:noFill/>
          </p:spPr>
          <p:txBody>
            <a:bodyPr wrap="square" lIns="36000" tIns="18000" rIns="36000" bIns="18000" rtlCol="0" anchor="ctr">
              <a:spAutoFit/>
            </a:bodyPr>
            <a:lstStyle>
              <a:defPPr>
                <a:defRPr lang="ko-KR"/>
              </a:defPPr>
              <a:lvl1pPr marL="108000" indent="-108000" latinLnBrk="0">
                <a:spcAft>
                  <a:spcPts val="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Arial" panose="020B0604020202020204" pitchFamily="34" charset="0"/>
                <a:buChar char="•"/>
                <a:defRPr sz="1100" spc="-13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defRPr>
              </a:lvl1pPr>
            </a:lstStyle>
            <a:p>
              <a:pPr marL="108000" marR="0" lvl="0" indent="-108000" defTabSz="957799" eaLnBrk="1" fontAlgn="auto" latinLnBrk="1" hangingPunct="1">
                <a:lnSpc>
                  <a:spcPct val="130000"/>
                </a:lnSpc>
                <a:spcBef>
                  <a:spcPts val="30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조사 완료 후 당일 진행 부수 보고</a:t>
              </a:r>
              <a:endParaRPr kumimoji="0" lang="en-US" altLang="ko-KR" sz="1200" b="0" i="0" u="none" strike="noStrike" kern="0" cap="none" spc="-130" normalizeH="0" baseline="0" noProof="0" dirty="0">
                <a:ln>
                  <a:solidFill>
                    <a:srgbClr val="0070C0">
                      <a:lumMod val="75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sym typeface="Wingdings" panose="05000000000000000000" pitchFamily="2" charset="2"/>
              </a:endParaRPr>
            </a:p>
            <a:p>
              <a:pPr marL="108000" marR="0" lvl="0" indent="-108000" defTabSz="957799" eaLnBrk="1" fontAlgn="auto" latinLnBrk="1" hangingPunct="1">
                <a:lnSpc>
                  <a:spcPct val="130000"/>
                </a:lnSpc>
                <a:spcBef>
                  <a:spcPts val="30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Tx/>
                <a:buFont typeface="Arial" panose="020B0604020202020204" pitchFamily="34" charset="0"/>
                <a:buChar char="•"/>
                <a:tabLst/>
                <a:defRPr/>
              </a:pPr>
              <a:r>
                <a:rPr kumimoji="0" lang="ko-KR" altLang="en-US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지점별 </a:t>
              </a:r>
              <a:r>
                <a:rPr kumimoji="0" lang="ko-KR" altLang="en-US" sz="1200" b="0" i="0" u="none" strike="noStrike" kern="0" cap="none" spc="-130" normalizeH="0" baseline="0" noProof="0" dirty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조사 </a:t>
              </a:r>
              <a:r>
                <a:rPr kumimoji="0" lang="ko-KR" altLang="en-US" sz="1200" b="0" i="0" u="none" strike="noStrike" kern="0" cap="none" spc="-130" normalizeH="0" baseline="0" noProof="0" dirty="0" smtClean="0">
                  <a:ln>
                    <a:solidFill>
                      <a:srgbClr val="0070C0">
                        <a:lumMod val="75000"/>
                        <a:alpha val="0"/>
                      </a:srgb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sym typeface="Wingdings" panose="05000000000000000000" pitchFamily="2" charset="2"/>
                </a:rPr>
                <a:t>진행률 점검 후 전략 수립</a:t>
              </a:r>
              <a:endParaRPr kumimoji="0" lang="en-US" altLang="ko-KR" sz="1200" b="0" i="0" u="none" strike="noStrike" kern="0" cap="none" spc="-130" normalizeH="0" baseline="0" noProof="0" dirty="0">
                <a:ln>
                  <a:solidFill>
                    <a:srgbClr val="0070C0">
                      <a:lumMod val="75000"/>
                      <a:alpha val="0"/>
                    </a:srgb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sym typeface="Wingdings" panose="05000000000000000000" pitchFamily="2" charset="2"/>
              </a:endParaRPr>
            </a:p>
          </p:txBody>
        </p:sp>
        <p:sp>
          <p:nvSpPr>
            <p:cNvPr id="108" name="TextBox 107"/>
            <p:cNvSpPr txBox="1"/>
            <p:nvPr/>
          </p:nvSpPr>
          <p:spPr>
            <a:xfrm>
              <a:off x="1514853" y="5597061"/>
              <a:ext cx="1839029" cy="251795"/>
            </a:xfrm>
            <a:prstGeom prst="rect">
              <a:avLst/>
            </a:prstGeom>
            <a:noFill/>
          </p:spPr>
          <p:txBody>
            <a:bodyPr wrap="square" lIns="36000" tIns="18000" rIns="36000" bIns="18000" rtlCol="0" anchor="ctr">
              <a:spAutoFit/>
            </a:bodyPr>
            <a:lstStyle>
              <a:defPPr>
                <a:defRPr lang="ko-KR"/>
              </a:defPPr>
              <a:lvl1pPr marL="108000" indent="-108000" latinLnBrk="0">
                <a:spcAft>
                  <a:spcPts val="0"/>
                </a:spcAft>
                <a:buClr>
                  <a:schemeClr val="tx1">
                    <a:lumMod val="65000"/>
                    <a:lumOff val="35000"/>
                  </a:schemeClr>
                </a:buClr>
                <a:buSzPct val="100000"/>
                <a:buFont typeface="Arial" panose="020B0604020202020204" pitchFamily="34" charset="0"/>
                <a:buChar char="•"/>
                <a:defRPr sz="1100" spc="-130">
                  <a:ln>
                    <a:solidFill>
                      <a:schemeClr val="accent2">
                        <a:lumMod val="75000"/>
                        <a:alpha val="0"/>
                      </a:schemeClr>
                    </a:solidFill>
                  </a:ln>
                  <a:solidFill>
                    <a:schemeClr val="tx1">
                      <a:lumMod val="65000"/>
                      <a:lumOff val="35000"/>
                    </a:schemeClr>
                  </a:solidFill>
                  <a:latin typeface="+mn-ea"/>
                  <a:ea typeface="+mn-ea"/>
                </a:defRPr>
              </a:lvl1pPr>
            </a:lstStyle>
            <a:p>
              <a:pPr marL="0" marR="0" lvl="0" indent="0" algn="ctr" defTabSz="957799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prstClr val="black">
                    <a:lumMod val="65000"/>
                    <a:lumOff val="35000"/>
                  </a:prstClr>
                </a:buClr>
                <a:buSzTx/>
                <a:buFont typeface="Arial" panose="020B0604020202020204" pitchFamily="34" charset="0"/>
                <a:buNone/>
                <a:tabLst/>
                <a:defRPr/>
              </a:pPr>
              <a:r>
                <a:rPr kumimoji="0" lang="ko-KR" altLang="en-US" sz="1400" b="0" i="0" u="none" strike="noStrike" kern="0" cap="none" spc="-30" normalizeH="0" baseline="0" noProof="0" dirty="0" smtClean="0">
                  <a:ln>
                    <a:solidFill>
                      <a:sysClr val="windowText" lastClr="000000">
                        <a:lumMod val="75000"/>
                        <a:lumOff val="25000"/>
                        <a:alpha val="0"/>
                      </a:sys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effectLst/>
                  <a:uLnTx/>
                  <a:uFillTx/>
                  <a:latin typeface="Rix모던고딕 EB"/>
                  <a:ea typeface="Rix모던고딕 EB"/>
                  <a:cs typeface="함초롬돋움" panose="02030504000101010101" pitchFamily="18" charset="-127"/>
                  <a:sym typeface="Wingdings" panose="05000000000000000000" pitchFamily="2" charset="2"/>
                </a:rPr>
                <a:t>조사 완료 보고</a:t>
              </a:r>
              <a:endParaRPr kumimoji="0" lang="en-US" altLang="ko-KR" sz="1400" b="0" i="0" u="none" strike="noStrike" kern="0" cap="none" spc="-30" normalizeH="0" baseline="0" noProof="0" dirty="0">
                <a:ln>
                  <a:solidFill>
                    <a:sysClr val="windowText" lastClr="000000">
                      <a:lumMod val="75000"/>
                      <a:lumOff val="25000"/>
                      <a:alpha val="0"/>
                    </a:sys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effectLst/>
                <a:uLnTx/>
                <a:uFillTx/>
                <a:latin typeface="Rix모던고딕 EB"/>
                <a:ea typeface="Rix모던고딕 EB"/>
                <a:cs typeface="함초롬돋움" panose="02030504000101010101" pitchFamily="18" charset="-127"/>
                <a:sym typeface="Wingdings" panose="05000000000000000000" pitchFamily="2" charset="2"/>
              </a:endParaRPr>
            </a:p>
          </p:txBody>
        </p:sp>
        <p:pic>
          <p:nvPicPr>
            <p:cNvPr id="109" name="Picture 2"/>
            <p:cNvPicPr>
              <a:picLocks noChangeAspect="1" noChangeArrowheads="1"/>
            </p:cNvPicPr>
            <p:nvPr/>
          </p:nvPicPr>
          <p:blipFill>
            <a:blip r:embed="rId10" cstate="print">
              <a:extLst>
                <a:ext uri="{BEBA8EAE-BF5A-486C-A8C5-ECC9F3942E4B}">
                  <a14:imgProps xmlns:a14="http://schemas.microsoft.com/office/drawing/2010/main">
                    <a14:imgLayer r:embed="rId11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710373" y="5524190"/>
              <a:ext cx="422876" cy="4228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pic>
        <p:nvPicPr>
          <p:cNvPr id="120" name="Picture 2"/>
          <p:cNvPicPr>
            <a:picLocks noChangeAspect="1" noChangeArrowheads="1"/>
          </p:cNvPicPr>
          <p:nvPr/>
        </p:nvPicPr>
        <p:blipFill rotWithShape="1"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9787"/>
          <a:stretch/>
        </p:blipFill>
        <p:spPr bwMode="auto">
          <a:xfrm>
            <a:off x="7236917" y="1192854"/>
            <a:ext cx="1764208" cy="75558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7647341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텍스트 개체 틀 1"/>
          <p:cNvSpPr>
            <a:spLocks noGrp="1"/>
          </p:cNvSpPr>
          <p:nvPr>
            <p:ph type="body" sz="quarter" idx="10"/>
          </p:nvPr>
        </p:nvSpPr>
        <p:spPr>
          <a:xfrm>
            <a:off x="342899" y="939226"/>
            <a:ext cx="9217025" cy="226729"/>
          </a:xfrm>
        </p:spPr>
        <p:txBody>
          <a:bodyPr/>
          <a:lstStyle/>
          <a:p>
            <a:r>
              <a:rPr lang="en-US" altLang="ko-KR" dirty="0"/>
              <a:t>Tourism </a:t>
            </a:r>
            <a:r>
              <a:rPr lang="en-US" altLang="ko-KR" dirty="0" smtClean="0"/>
              <a:t>Process</a:t>
            </a:r>
            <a:endParaRPr lang="en-US" altLang="ko-KR" dirty="0"/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4.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분석 단위</a:t>
            </a:r>
          </a:p>
        </p:txBody>
      </p:sp>
      <p:grpSp>
        <p:nvGrpSpPr>
          <p:cNvPr id="187" name="그룹 186"/>
          <p:cNvGrpSpPr/>
          <p:nvPr/>
        </p:nvGrpSpPr>
        <p:grpSpPr>
          <a:xfrm>
            <a:off x="559705" y="3717032"/>
            <a:ext cx="8784989" cy="2664296"/>
            <a:chOff x="389591" y="3717032"/>
            <a:chExt cx="8370477" cy="2664296"/>
          </a:xfrm>
        </p:grpSpPr>
        <p:sp>
          <p:nvSpPr>
            <p:cNvPr id="188" name="모서리가 둥근 직사각형 146"/>
            <p:cNvSpPr>
              <a:spLocks noChangeArrowheads="1"/>
            </p:cNvSpPr>
            <p:nvPr/>
          </p:nvSpPr>
          <p:spPr bwMode="auto">
            <a:xfrm>
              <a:off x="457565" y="3717032"/>
              <a:ext cx="8302503" cy="2664296"/>
            </a:xfrm>
            <a:prstGeom prst="roundRect">
              <a:avLst>
                <a:gd name="adj" fmla="val 0"/>
              </a:avLst>
            </a:prstGeom>
            <a:gradFill rotWithShape="1">
              <a:gsLst>
                <a:gs pos="100000">
                  <a:srgbClr val="F5F5F5"/>
                </a:gs>
                <a:gs pos="0">
                  <a:srgbClr val="FFFFFF"/>
                </a:gs>
              </a:gsLst>
              <a:lin ang="5400000" scaled="1"/>
            </a:gradFill>
            <a:ln w="9525" algn="ctr">
              <a:noFill/>
              <a:round/>
              <a:headEnd/>
              <a:tailEnd/>
            </a:ln>
            <a:effectLst>
              <a:glow rad="50800">
                <a:sysClr val="window" lastClr="FFFFFF">
                  <a:lumMod val="75000"/>
                  <a:alpha val="40000"/>
                </a:sysClr>
              </a:glow>
            </a:effectLst>
          </p:spPr>
          <p:txBody>
            <a:bodyPr wrap="none" anchor="ctr">
              <a:scene3d>
                <a:camera prst="orthographicFront"/>
                <a:lightRig rig="threePt" dir="t"/>
              </a:scene3d>
              <a:sp3d>
                <a:bevelT w="0"/>
              </a:sp3d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ko-KR" altLang="en-US" sz="1400" b="0" i="0" u="none" strike="noStrike" kern="0" cap="none" spc="-100" normalizeH="0" baseline="0" noProof="0" dirty="0" smtClean="0">
                <a:ln>
                  <a:noFill/>
                </a:ln>
                <a:gradFill>
                  <a:gsLst>
                    <a:gs pos="7263">
                      <a:prstClr val="black"/>
                    </a:gs>
                    <a:gs pos="22905">
                      <a:prstClr val="black"/>
                    </a:gs>
                  </a:gsLst>
                  <a:lin ang="81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189" name="Text Box 8"/>
            <p:cNvSpPr txBox="1">
              <a:spLocks noChangeArrowheads="1"/>
            </p:cNvSpPr>
            <p:nvPr/>
          </p:nvSpPr>
          <p:spPr bwMode="auto">
            <a:xfrm>
              <a:off x="677731" y="4293096"/>
              <a:ext cx="990267" cy="2016224"/>
            </a:xfrm>
            <a:prstGeom prst="rect">
              <a:avLst/>
            </a:prstGeom>
            <a:noFill/>
            <a:ln w="3175" algn="ctr">
              <a:noFill/>
              <a:prstDash val="solid"/>
              <a:miter lim="800000"/>
              <a:headEnd/>
              <a:tailEnd/>
            </a:ln>
          </p:spPr>
          <p:txBody>
            <a:bodyPr wrap="square" lIns="0" tIns="0" rIns="0" bIns="0" anchor="t" anchorCtr="0">
              <a:noAutofit/>
            </a:bodyPr>
            <a:lstStyle>
              <a:defPPr>
                <a:defRPr lang="ko-KR"/>
              </a:defPPr>
              <a:lvl1pPr marL="171450" indent="-171450" fontAlgn="ctr" latinLnBrk="0">
                <a:lnSpc>
                  <a:spcPct val="130000"/>
                </a:lnSpc>
                <a:spcBef>
                  <a:spcPts val="200"/>
                </a:spcBef>
                <a:buClr>
                  <a:schemeClr val="bg1">
                    <a:lumMod val="50000"/>
                  </a:schemeClr>
                </a:buClr>
                <a:buSzPct val="80000"/>
                <a:buFont typeface="Wingdings" pitchFamily="2" charset="2"/>
                <a:buChar char="§"/>
                <a:defRPr sz="1300">
                  <a:gradFill>
                    <a:gsLst>
                      <a:gs pos="49000">
                        <a:schemeClr val="tx1">
                          <a:lumMod val="75000"/>
                          <a:lumOff val="25000"/>
                        </a:schemeClr>
                      </a:gs>
                      <a:gs pos="9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16200000" scaled="1"/>
                  </a:gradFill>
                  <a:latin typeface="-윤고딕120" pitchFamily="18" charset="-127"/>
                  <a:ea typeface="-윤고딕120" pitchFamily="18" charset="-127"/>
                </a:defRPr>
              </a:lvl1pPr>
            </a:lstStyle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정보 채널 선택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정보원천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고려요인</a:t>
              </a:r>
              <a:r>
                <a:rPr kumimoji="0" lang="en-US" altLang="ko-KR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/>
              </a:r>
              <a:br>
                <a:rPr kumimoji="0" lang="en-US" altLang="ko-KR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</a:br>
              <a:r>
                <a:rPr kumimoji="0" lang="en-US" altLang="ko-KR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… </a:t>
              </a:r>
              <a:endParaRPr kumimoji="0" lang="ko-KR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90" name="Text Box 8"/>
            <p:cNvSpPr txBox="1">
              <a:spLocks noChangeArrowheads="1"/>
            </p:cNvSpPr>
            <p:nvPr/>
          </p:nvSpPr>
          <p:spPr bwMode="auto">
            <a:xfrm>
              <a:off x="1853769" y="4293096"/>
              <a:ext cx="1274737" cy="2016224"/>
            </a:xfrm>
            <a:prstGeom prst="rect">
              <a:avLst/>
            </a:prstGeom>
            <a:noFill/>
            <a:ln w="3175" algn="ctr">
              <a:noFill/>
              <a:prstDash val="solid"/>
              <a:miter lim="800000"/>
              <a:headEnd/>
              <a:tailEnd/>
            </a:ln>
          </p:spPr>
          <p:txBody>
            <a:bodyPr wrap="square" lIns="0" tIns="0" rIns="0" bIns="0" anchor="t" anchorCtr="0">
              <a:noAutofit/>
            </a:bodyPr>
            <a:lstStyle>
              <a:defPPr>
                <a:defRPr lang="ko-KR"/>
              </a:defPPr>
              <a:lvl1pPr marL="171450" indent="-171450" fontAlgn="ctr" latinLnBrk="0">
                <a:lnSpc>
                  <a:spcPct val="130000"/>
                </a:lnSpc>
                <a:spcBef>
                  <a:spcPts val="200"/>
                </a:spcBef>
                <a:buClr>
                  <a:schemeClr val="bg1">
                    <a:lumMod val="50000"/>
                  </a:schemeClr>
                </a:buClr>
                <a:buSzPct val="80000"/>
                <a:buFont typeface="Wingdings" pitchFamily="2" charset="2"/>
                <a:buChar char="§"/>
                <a:defRPr sz="1300">
                  <a:gradFill>
                    <a:gsLst>
                      <a:gs pos="49000">
                        <a:schemeClr val="tx1">
                          <a:lumMod val="75000"/>
                          <a:lumOff val="25000"/>
                        </a:schemeClr>
                      </a:gs>
                      <a:gs pos="9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16200000" scaled="1"/>
                  </a:gradFill>
                  <a:latin typeface="-윤고딕120" pitchFamily="18" charset="-127"/>
                  <a:ea typeface="-윤고딕120" pitchFamily="18" charset="-127"/>
                </a:defRPr>
              </a:lvl1pPr>
            </a:lstStyle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smtClean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개별</a:t>
              </a:r>
              <a:r>
                <a:rPr kumimoji="0" lang="en-US" altLang="ko-KR" sz="1100" b="0" i="0" u="none" strike="noStrike" kern="0" cap="none" spc="-50" normalizeH="0" baseline="0" noProof="0" smtClean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/</a:t>
              </a:r>
              <a:r>
                <a:rPr kumimoji="0" lang="en-US" altLang="ko-KR" sz="1100" b="0" i="0" u="none" strike="noStrike" kern="0" cap="none" spc="-50" normalizeH="0" baseline="0" noProof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/>
              </a:r>
              <a:br>
                <a:rPr kumimoji="0" lang="en-US" altLang="ko-KR" sz="1100" b="0" i="0" u="none" strike="noStrike" kern="0" cap="none" spc="-50" normalizeH="0" baseline="0" noProof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</a:br>
              <a:r>
                <a:rPr kumimoji="0" lang="ko-KR" altLang="en-US" sz="1100" b="0" i="0" u="none" strike="noStrike" kern="0" cap="none" spc="-50" normalizeH="0" baseline="0" noProof="0" smtClean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단체</a:t>
              </a:r>
              <a:r>
                <a:rPr lang="ko-KR" altLang="en-US" sz="1100" kern="0" spc="-50" smtClean="0"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패키</a:t>
              </a:r>
              <a:r>
                <a:rPr lang="ko-KR" altLang="en-US" sz="1100" kern="0" spc="-50"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지</a:t>
              </a:r>
              <a:r>
                <a:rPr kumimoji="0" lang="ko-KR" altLang="en-US" sz="1100" b="0" i="0" u="none" strike="noStrike" kern="0" cap="none" spc="-50" normalizeH="0" baseline="0" noProof="0" smtClean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여행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당일</a:t>
              </a:r>
              <a:r>
                <a:rPr kumimoji="0" lang="en-US" altLang="ko-KR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/</a:t>
              </a:r>
              <a:br>
                <a:rPr kumimoji="0" lang="en-US" altLang="ko-KR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</a:b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숙박여행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lang="ko-KR" altLang="en-US" sz="1100" kern="0" spc="-50" smtClean="0"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첫방</a:t>
              </a:r>
              <a:r>
                <a:rPr lang="ko-KR" altLang="en-US" sz="1100" kern="0" spc="-50"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문</a:t>
              </a:r>
              <a:r>
                <a:rPr kumimoji="0" lang="en-US" altLang="ko-KR" sz="1100" b="0" i="0" u="none" strike="noStrike" kern="0" cap="none" spc="-50" normalizeH="0" baseline="0" noProof="0" smtClean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/</a:t>
              </a:r>
              <a:r>
                <a:rPr kumimoji="0" lang="en-US" altLang="ko-KR" sz="1100" b="0" i="0" u="none" strike="noStrike" kern="0" cap="none" spc="-50" normalizeH="0" baseline="0" noProof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/>
              </a:r>
              <a:br>
                <a:rPr kumimoji="0" lang="en-US" altLang="ko-KR" sz="1100" b="0" i="0" u="none" strike="noStrike" kern="0" cap="none" spc="-50" normalizeH="0" baseline="0" noProof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</a:br>
              <a:r>
                <a:rPr lang="ko-KR" altLang="en-US" sz="1100" kern="0" spc="-50" smtClean="0"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재방문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91" name="Text Box 8"/>
            <p:cNvSpPr txBox="1">
              <a:spLocks noChangeArrowheads="1"/>
            </p:cNvSpPr>
            <p:nvPr/>
          </p:nvSpPr>
          <p:spPr bwMode="auto">
            <a:xfrm>
              <a:off x="3006936" y="4293096"/>
              <a:ext cx="989461" cy="2016224"/>
            </a:xfrm>
            <a:prstGeom prst="rect">
              <a:avLst/>
            </a:prstGeom>
            <a:noFill/>
            <a:ln w="3175" algn="ctr">
              <a:noFill/>
              <a:prstDash val="solid"/>
              <a:miter lim="800000"/>
              <a:headEnd/>
              <a:tailEnd/>
            </a:ln>
          </p:spPr>
          <p:txBody>
            <a:bodyPr wrap="square" lIns="0" tIns="0" rIns="0" bIns="0" anchor="t" anchorCtr="0">
              <a:noAutofit/>
            </a:bodyPr>
            <a:lstStyle>
              <a:defPPr>
                <a:defRPr lang="ko-KR"/>
              </a:defPPr>
              <a:lvl1pPr marL="171450" indent="-171450" fontAlgn="ctr" latinLnBrk="0">
                <a:lnSpc>
                  <a:spcPct val="130000"/>
                </a:lnSpc>
                <a:spcBef>
                  <a:spcPts val="200"/>
                </a:spcBef>
                <a:buClr>
                  <a:schemeClr val="bg1">
                    <a:lumMod val="50000"/>
                  </a:schemeClr>
                </a:buClr>
                <a:buSzPct val="80000"/>
                <a:buFont typeface="Wingdings" pitchFamily="2" charset="2"/>
                <a:buChar char="§"/>
                <a:defRPr sz="1300">
                  <a:gradFill>
                    <a:gsLst>
                      <a:gs pos="49000">
                        <a:schemeClr val="tx1">
                          <a:lumMod val="75000"/>
                          <a:lumOff val="25000"/>
                        </a:schemeClr>
                      </a:gs>
                      <a:gs pos="9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16200000" scaled="1"/>
                  </a:gradFill>
                  <a:latin typeface="-윤고딕120" pitchFamily="18" charset="-127"/>
                  <a:ea typeface="-윤고딕120" pitchFamily="18" charset="-127"/>
                </a:defRPr>
              </a:lvl1pPr>
            </a:lstStyle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교통수단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목적지</a:t>
              </a:r>
              <a:endParaRPr kumimoji="0" lang="ko-KR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92" name="Text Box 8"/>
            <p:cNvSpPr txBox="1">
              <a:spLocks noChangeArrowheads="1"/>
            </p:cNvSpPr>
            <p:nvPr/>
          </p:nvSpPr>
          <p:spPr bwMode="auto">
            <a:xfrm>
              <a:off x="4158488" y="4293096"/>
              <a:ext cx="989577" cy="2016224"/>
            </a:xfrm>
            <a:prstGeom prst="rect">
              <a:avLst/>
            </a:prstGeom>
            <a:noFill/>
            <a:ln w="3175" algn="ctr">
              <a:noFill/>
              <a:prstDash val="solid"/>
              <a:miter lim="800000"/>
              <a:headEnd/>
              <a:tailEnd/>
            </a:ln>
          </p:spPr>
          <p:txBody>
            <a:bodyPr wrap="square" lIns="0" tIns="0" rIns="0" bIns="0" anchor="t" anchorCtr="0">
              <a:noAutofit/>
            </a:bodyPr>
            <a:lstStyle>
              <a:defPPr>
                <a:defRPr lang="ko-KR"/>
              </a:defPPr>
              <a:lvl1pPr marL="171450" indent="-171450" fontAlgn="ctr" latinLnBrk="0">
                <a:lnSpc>
                  <a:spcPct val="130000"/>
                </a:lnSpc>
                <a:spcBef>
                  <a:spcPts val="200"/>
                </a:spcBef>
                <a:buClr>
                  <a:schemeClr val="bg1">
                    <a:lumMod val="50000"/>
                  </a:schemeClr>
                </a:buClr>
                <a:buSzPct val="80000"/>
                <a:buFont typeface="Wingdings" pitchFamily="2" charset="2"/>
                <a:buChar char="§"/>
                <a:defRPr sz="1300">
                  <a:gradFill>
                    <a:gsLst>
                      <a:gs pos="49000">
                        <a:schemeClr val="tx1">
                          <a:lumMod val="75000"/>
                          <a:lumOff val="25000"/>
                        </a:schemeClr>
                      </a:gs>
                      <a:gs pos="9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16200000" scaled="1"/>
                  </a:gradFill>
                  <a:latin typeface="-윤고딕120" pitchFamily="18" charset="-127"/>
                  <a:ea typeface="-윤고딕120" pitchFamily="18" charset="-127"/>
                </a:defRPr>
              </a:lvl1pPr>
            </a:lstStyle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숙박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음식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쇼핑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 err="1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방문지</a:t>
              </a: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 고유활동</a:t>
              </a:r>
              <a:r>
                <a:rPr kumimoji="0" lang="en-US" altLang="ko-KR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/ </a:t>
              </a: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경험</a:t>
              </a:r>
              <a:r>
                <a:rPr kumimoji="0" lang="en-US" altLang="ko-KR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/>
              </a:r>
              <a:br>
                <a:rPr kumimoji="0" lang="en-US" altLang="ko-KR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</a:br>
              <a:r>
                <a:rPr kumimoji="0" lang="en-US" altLang="ko-KR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…</a:t>
              </a:r>
              <a:endParaRPr kumimoji="0" lang="ko-KR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93" name="Text Box 8"/>
            <p:cNvSpPr txBox="1">
              <a:spLocks noChangeArrowheads="1"/>
            </p:cNvSpPr>
            <p:nvPr/>
          </p:nvSpPr>
          <p:spPr bwMode="auto">
            <a:xfrm>
              <a:off x="5310847" y="4293096"/>
              <a:ext cx="990729" cy="2016224"/>
            </a:xfrm>
            <a:prstGeom prst="rect">
              <a:avLst/>
            </a:prstGeom>
            <a:noFill/>
            <a:ln w="3175" algn="ctr">
              <a:noFill/>
              <a:prstDash val="solid"/>
              <a:miter lim="800000"/>
              <a:headEnd/>
              <a:tailEnd/>
            </a:ln>
          </p:spPr>
          <p:txBody>
            <a:bodyPr wrap="square" lIns="0" tIns="0" rIns="0" bIns="0" anchor="t" anchorCtr="0">
              <a:noAutofit/>
            </a:bodyPr>
            <a:lstStyle>
              <a:defPPr>
                <a:defRPr lang="ko-KR"/>
              </a:defPPr>
              <a:lvl1pPr marL="171450" indent="-171450" fontAlgn="ctr" latinLnBrk="0">
                <a:lnSpc>
                  <a:spcPct val="130000"/>
                </a:lnSpc>
                <a:spcBef>
                  <a:spcPts val="200"/>
                </a:spcBef>
                <a:buClr>
                  <a:schemeClr val="bg1">
                    <a:lumMod val="50000"/>
                  </a:schemeClr>
                </a:buClr>
                <a:buSzPct val="80000"/>
                <a:buFont typeface="Wingdings" pitchFamily="2" charset="2"/>
                <a:buChar char="§"/>
                <a:defRPr sz="1300">
                  <a:gradFill>
                    <a:gsLst>
                      <a:gs pos="49000">
                        <a:schemeClr val="tx1">
                          <a:lumMod val="75000"/>
                          <a:lumOff val="25000"/>
                        </a:schemeClr>
                      </a:gs>
                      <a:gs pos="9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16200000" scaled="1"/>
                  </a:gradFill>
                  <a:latin typeface="-윤고딕120" pitchFamily="18" charset="-127"/>
                  <a:ea typeface="-윤고딕120" pitchFamily="18" charset="-127"/>
                </a:defRPr>
              </a:lvl1pPr>
            </a:lstStyle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교통수단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귀환</a:t>
              </a:r>
              <a:endParaRPr kumimoji="0" lang="ko-KR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94" name="Text Box 8"/>
            <p:cNvSpPr txBox="1">
              <a:spLocks noChangeArrowheads="1"/>
            </p:cNvSpPr>
            <p:nvPr/>
          </p:nvSpPr>
          <p:spPr bwMode="auto">
            <a:xfrm>
              <a:off x="6461824" y="4293096"/>
              <a:ext cx="990499" cy="2016224"/>
            </a:xfrm>
            <a:prstGeom prst="rect">
              <a:avLst/>
            </a:prstGeom>
            <a:noFill/>
            <a:ln w="3175" algn="ctr">
              <a:noFill/>
              <a:prstDash val="solid"/>
              <a:miter lim="800000"/>
              <a:headEnd/>
              <a:tailEnd/>
            </a:ln>
          </p:spPr>
          <p:txBody>
            <a:bodyPr wrap="square" lIns="0" tIns="0" rIns="0" bIns="0" anchor="t" anchorCtr="0">
              <a:noAutofit/>
            </a:bodyPr>
            <a:lstStyle>
              <a:defPPr>
                <a:defRPr lang="ko-KR"/>
              </a:defPPr>
              <a:lvl1pPr marL="171450" indent="-171450" fontAlgn="ctr" latinLnBrk="0">
                <a:lnSpc>
                  <a:spcPct val="130000"/>
                </a:lnSpc>
                <a:spcBef>
                  <a:spcPts val="200"/>
                </a:spcBef>
                <a:buClr>
                  <a:schemeClr val="bg1">
                    <a:lumMod val="50000"/>
                  </a:schemeClr>
                </a:buClr>
                <a:buSzPct val="80000"/>
                <a:buFont typeface="Wingdings" pitchFamily="2" charset="2"/>
                <a:buChar char="§"/>
                <a:defRPr sz="1300">
                  <a:gradFill>
                    <a:gsLst>
                      <a:gs pos="49000">
                        <a:schemeClr val="tx1">
                          <a:lumMod val="75000"/>
                          <a:lumOff val="25000"/>
                        </a:schemeClr>
                      </a:gs>
                      <a:gs pos="9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16200000" scaled="1"/>
                  </a:gradFill>
                  <a:latin typeface="-윤고딕120" pitchFamily="18" charset="-127"/>
                  <a:ea typeface="-윤고딕120" pitchFamily="18" charset="-127"/>
                </a:defRPr>
              </a:lvl1pPr>
            </a:lstStyle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만족도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재방문의향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타인 추천 의향</a:t>
              </a:r>
              <a:endParaRPr kumimoji="0" lang="ko-KR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95" name="Text Box 8"/>
            <p:cNvSpPr txBox="1">
              <a:spLocks noChangeArrowheads="1"/>
            </p:cNvSpPr>
            <p:nvPr/>
          </p:nvSpPr>
          <p:spPr bwMode="auto">
            <a:xfrm>
              <a:off x="7614180" y="4293097"/>
              <a:ext cx="990268" cy="2016224"/>
            </a:xfrm>
            <a:prstGeom prst="rect">
              <a:avLst/>
            </a:prstGeom>
            <a:noFill/>
            <a:ln w="3175" algn="ctr">
              <a:noFill/>
              <a:prstDash val="solid"/>
              <a:miter lim="800000"/>
              <a:headEnd/>
              <a:tailEnd/>
            </a:ln>
          </p:spPr>
          <p:txBody>
            <a:bodyPr wrap="square" lIns="0" tIns="0" rIns="0" bIns="0" anchor="t" anchorCtr="0">
              <a:noAutofit/>
            </a:bodyPr>
            <a:lstStyle>
              <a:defPPr>
                <a:defRPr lang="ko-KR"/>
              </a:defPPr>
              <a:lvl1pPr marL="171450" indent="-171450" fontAlgn="ctr" latinLnBrk="0">
                <a:lnSpc>
                  <a:spcPct val="130000"/>
                </a:lnSpc>
                <a:spcBef>
                  <a:spcPts val="200"/>
                </a:spcBef>
                <a:buClr>
                  <a:schemeClr val="bg1">
                    <a:lumMod val="50000"/>
                  </a:schemeClr>
                </a:buClr>
                <a:buSzPct val="80000"/>
                <a:buFont typeface="Wingdings" pitchFamily="2" charset="2"/>
                <a:buChar char="§"/>
                <a:defRPr sz="1300">
                  <a:gradFill>
                    <a:gsLst>
                      <a:gs pos="49000">
                        <a:schemeClr val="tx1">
                          <a:lumMod val="75000"/>
                          <a:lumOff val="25000"/>
                        </a:schemeClr>
                      </a:gs>
                      <a:gs pos="90000">
                        <a:schemeClr val="tx1">
                          <a:lumMod val="75000"/>
                          <a:lumOff val="25000"/>
                        </a:schemeClr>
                      </a:gs>
                    </a:gsLst>
                    <a:lin ang="16200000" scaled="1"/>
                  </a:gradFill>
                  <a:latin typeface="-윤고딕120" pitchFamily="18" charset="-127"/>
                  <a:ea typeface="-윤고딕120" pitchFamily="18" charset="-127"/>
                </a:defRPr>
              </a:lvl1pPr>
            </a:lstStyle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방문후기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en-US" altLang="ko-KR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SNS</a:t>
              </a: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 err="1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블로그</a:t>
              </a:r>
              <a:endParaRPr kumimoji="0" lang="en-US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  <a:p>
              <a:pPr marL="146810" marR="0" lvl="0" indent="-146810" defTabSz="914400" eaLnBrk="1" fontAlgn="ctr" latinLnBrk="0" hangingPunct="1">
                <a:lnSpc>
                  <a:spcPct val="130000"/>
                </a:lnSpc>
                <a:spcBef>
                  <a:spcPts val="343"/>
                </a:spcBef>
                <a:spcAft>
                  <a:spcPts val="0"/>
                </a:spcAft>
                <a:buClr>
                  <a:prstClr val="white">
                    <a:lumMod val="50000"/>
                  </a:prstClr>
                </a:buClr>
                <a:buSzPct val="80000"/>
                <a:buFont typeface="Wingdings" pitchFamily="2" charset="2"/>
                <a:buChar char="§"/>
                <a:tabLst/>
                <a:defRPr/>
              </a:pPr>
              <a:r>
                <a:rPr kumimoji="0" lang="ko-KR" altLang="en-US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구전</a:t>
              </a:r>
              <a:r>
                <a:rPr kumimoji="0" lang="en-US" altLang="ko-KR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/>
              </a:r>
              <a:br>
                <a:rPr kumimoji="0" lang="en-US" altLang="ko-KR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</a:br>
              <a:r>
                <a:rPr kumimoji="0" lang="en-US" altLang="ko-KR" sz="1100" b="0" i="0" u="none" strike="noStrike" kern="0" cap="none" spc="-50" normalizeH="0" baseline="0" noProof="0" dirty="0">
                  <a:ln>
                    <a:noFill/>
                  </a:ln>
                  <a:gradFill>
                    <a:gsLst>
                      <a:gs pos="49000">
                        <a:prstClr val="black">
                          <a:lumMod val="75000"/>
                          <a:lumOff val="25000"/>
                        </a:prstClr>
                      </a:gs>
                      <a:gs pos="53000">
                        <a:prstClr val="black">
                          <a:lumMod val="75000"/>
                          <a:lumOff val="25000"/>
                        </a:prstClr>
                      </a:gs>
                    </a:gsLst>
                    <a:lin ang="54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rPr>
                <a:t>…</a:t>
              </a:r>
              <a:endParaRPr kumimoji="0" lang="ko-KR" altLang="ko-KR" sz="1100" b="0" i="0" u="none" strike="noStrike" kern="0" cap="none" spc="-50" normalizeH="0" baseline="0" noProof="0" dirty="0">
                <a:ln>
                  <a:noFill/>
                </a:ln>
                <a:gradFill>
                  <a:gsLst>
                    <a:gs pos="49000">
                      <a:prstClr val="black">
                        <a:lumMod val="75000"/>
                        <a:lumOff val="25000"/>
                      </a:prstClr>
                    </a:gs>
                    <a:gs pos="53000">
                      <a:prstClr val="black">
                        <a:lumMod val="75000"/>
                        <a:lumOff val="25000"/>
                      </a:prstClr>
                    </a:gs>
                  </a:gsLst>
                  <a:lin ang="54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</p:txBody>
        </p:sp>
        <p:cxnSp>
          <p:nvCxnSpPr>
            <p:cNvPr id="196" name="직선 연결선 195"/>
            <p:cNvCxnSpPr/>
            <p:nvPr/>
          </p:nvCxnSpPr>
          <p:spPr>
            <a:xfrm>
              <a:off x="1736973" y="4359666"/>
              <a:ext cx="0" cy="1883085"/>
            </a:xfrm>
            <a:prstGeom prst="line">
              <a:avLst/>
            </a:pr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sysDash"/>
            </a:ln>
            <a:effectLst/>
          </p:spPr>
        </p:cxnSp>
        <p:cxnSp>
          <p:nvCxnSpPr>
            <p:cNvPr id="197" name="직선 연결선 196"/>
            <p:cNvCxnSpPr/>
            <p:nvPr/>
          </p:nvCxnSpPr>
          <p:spPr>
            <a:xfrm>
              <a:off x="2889101" y="4359666"/>
              <a:ext cx="0" cy="1883085"/>
            </a:xfrm>
            <a:prstGeom prst="line">
              <a:avLst/>
            </a:pr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sysDash"/>
            </a:ln>
            <a:effectLst/>
          </p:spPr>
        </p:cxnSp>
        <p:cxnSp>
          <p:nvCxnSpPr>
            <p:cNvPr id="198" name="직선 연결선 197"/>
            <p:cNvCxnSpPr/>
            <p:nvPr/>
          </p:nvCxnSpPr>
          <p:spPr>
            <a:xfrm>
              <a:off x="4041229" y="4359666"/>
              <a:ext cx="0" cy="1883085"/>
            </a:xfrm>
            <a:prstGeom prst="line">
              <a:avLst/>
            </a:pr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sysDash"/>
            </a:ln>
            <a:effectLst/>
          </p:spPr>
        </p:cxnSp>
        <p:cxnSp>
          <p:nvCxnSpPr>
            <p:cNvPr id="199" name="직선 연결선 198"/>
            <p:cNvCxnSpPr/>
            <p:nvPr/>
          </p:nvCxnSpPr>
          <p:spPr>
            <a:xfrm>
              <a:off x="5193357" y="4359666"/>
              <a:ext cx="0" cy="1883085"/>
            </a:xfrm>
            <a:prstGeom prst="line">
              <a:avLst/>
            </a:pr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sysDash"/>
            </a:ln>
            <a:effectLst/>
          </p:spPr>
        </p:cxnSp>
        <p:cxnSp>
          <p:nvCxnSpPr>
            <p:cNvPr id="200" name="직선 연결선 199"/>
            <p:cNvCxnSpPr/>
            <p:nvPr/>
          </p:nvCxnSpPr>
          <p:spPr>
            <a:xfrm>
              <a:off x="6345485" y="4359666"/>
              <a:ext cx="0" cy="1883085"/>
            </a:xfrm>
            <a:prstGeom prst="line">
              <a:avLst/>
            </a:pr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sysDash"/>
            </a:ln>
            <a:effectLst/>
          </p:spPr>
        </p:cxnSp>
        <p:cxnSp>
          <p:nvCxnSpPr>
            <p:cNvPr id="201" name="직선 연결선 200"/>
            <p:cNvCxnSpPr/>
            <p:nvPr/>
          </p:nvCxnSpPr>
          <p:spPr>
            <a:xfrm>
              <a:off x="7497613" y="4359666"/>
              <a:ext cx="0" cy="1883085"/>
            </a:xfrm>
            <a:prstGeom prst="line">
              <a:avLst/>
            </a:prstGeom>
            <a:noFill/>
            <a:ln w="12700" cap="flat" cmpd="sng" algn="ctr">
              <a:solidFill>
                <a:sysClr val="window" lastClr="FFFFFF">
                  <a:lumMod val="75000"/>
                </a:sysClr>
              </a:solidFill>
              <a:prstDash val="sysDash"/>
            </a:ln>
            <a:effectLst/>
          </p:spPr>
        </p:cxnSp>
        <p:grpSp>
          <p:nvGrpSpPr>
            <p:cNvPr id="202" name="그룹 201"/>
            <p:cNvGrpSpPr/>
            <p:nvPr/>
          </p:nvGrpSpPr>
          <p:grpSpPr>
            <a:xfrm>
              <a:off x="389591" y="3820254"/>
              <a:ext cx="1740241" cy="470418"/>
              <a:chOff x="389591" y="4011746"/>
              <a:chExt cx="1740241" cy="470418"/>
            </a:xfrm>
          </p:grpSpPr>
          <p:grpSp>
            <p:nvGrpSpPr>
              <p:cNvPr id="203" name="그룹 202"/>
              <p:cNvGrpSpPr/>
              <p:nvPr/>
            </p:nvGrpSpPr>
            <p:grpSpPr>
              <a:xfrm>
                <a:off x="389591" y="4011746"/>
                <a:ext cx="1740241" cy="470418"/>
                <a:chOff x="389591" y="4011746"/>
                <a:chExt cx="1740241" cy="470418"/>
              </a:xfrm>
            </p:grpSpPr>
            <p:grpSp>
              <p:nvGrpSpPr>
                <p:cNvPr id="205" name="그룹 204"/>
                <p:cNvGrpSpPr/>
                <p:nvPr/>
              </p:nvGrpSpPr>
              <p:grpSpPr>
                <a:xfrm>
                  <a:off x="389591" y="4011747"/>
                  <a:ext cx="1048579" cy="470417"/>
                  <a:chOff x="7759133" y="2469778"/>
                  <a:chExt cx="960340" cy="430831"/>
                </a:xfrm>
              </p:grpSpPr>
              <p:sp>
                <p:nvSpPr>
                  <p:cNvPr id="207" name="원형 206"/>
                  <p:cNvSpPr/>
                  <p:nvPr/>
                </p:nvSpPr>
                <p:spPr>
                  <a:xfrm>
                    <a:off x="7760625" y="2803775"/>
                    <a:ext cx="132964" cy="96834"/>
                  </a:xfrm>
                  <a:prstGeom prst="pie">
                    <a:avLst>
                      <a:gd name="adj1" fmla="val 5500970"/>
                      <a:gd name="adj2" fmla="val 16200000"/>
                    </a:avLst>
                  </a:prstGeom>
                  <a:solidFill>
                    <a:sysClr val="window" lastClr="FFFFFF">
                      <a:lumMod val="50000"/>
                    </a:sysClr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ko-KR" altLang="en-US" sz="18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Rix모던고딕 B" panose="02020603020101020101" pitchFamily="18" charset="-127"/>
                      <a:ea typeface="Rix모던고딕 B" panose="02020603020101020101" pitchFamily="18" charset="-127"/>
                    </a:endParaRPr>
                  </a:p>
                </p:txBody>
              </p:sp>
              <p:sp>
                <p:nvSpPr>
                  <p:cNvPr id="208" name="자유형 207"/>
                  <p:cNvSpPr/>
                  <p:nvPr/>
                </p:nvSpPr>
                <p:spPr>
                  <a:xfrm>
                    <a:off x="7759133" y="2469778"/>
                    <a:ext cx="960340" cy="387336"/>
                  </a:xfrm>
                  <a:custGeom>
                    <a:avLst/>
                    <a:gdLst>
                      <a:gd name="connsiteX0" fmla="*/ 71967 w 457388"/>
                      <a:gd name="connsiteY0" fmla="*/ 0 h 445317"/>
                      <a:gd name="connsiteX1" fmla="*/ 457388 w 457388"/>
                      <a:gd name="connsiteY1" fmla="*/ 0 h 445317"/>
                      <a:gd name="connsiteX2" fmla="*/ 457388 w 457388"/>
                      <a:gd name="connsiteY2" fmla="*/ 408207 h 445317"/>
                      <a:gd name="connsiteX3" fmla="*/ 71967 w 457388"/>
                      <a:gd name="connsiteY3" fmla="*/ 408207 h 445317"/>
                      <a:gd name="connsiteX4" fmla="*/ 1 w 457388"/>
                      <a:gd name="connsiteY4" fmla="*/ 445317 h 445317"/>
                      <a:gd name="connsiteX5" fmla="*/ 0 w 457388"/>
                      <a:gd name="connsiteY5" fmla="*/ 87671 h 445317"/>
                      <a:gd name="connsiteX6" fmla="*/ 21078 w 457388"/>
                      <a:gd name="connsiteY6" fmla="*/ 25678 h 445317"/>
                      <a:gd name="connsiteX7" fmla="*/ 71967 w 457388"/>
                      <a:gd name="connsiteY7" fmla="*/ 0 h 445317"/>
                    </a:gdLst>
                    <a:ahLst/>
                    <a:cxnLst>
                      <a:cxn ang="0">
                        <a:pos x="connsiteX0" y="connsiteY0"/>
                      </a:cxn>
                      <a:cxn ang="0">
                        <a:pos x="connsiteX1" y="connsiteY1"/>
                      </a:cxn>
                      <a:cxn ang="0">
                        <a:pos x="connsiteX2" y="connsiteY2"/>
                      </a:cxn>
                      <a:cxn ang="0">
                        <a:pos x="connsiteX3" y="connsiteY3"/>
                      </a:cxn>
                      <a:cxn ang="0">
                        <a:pos x="connsiteX4" y="connsiteY4"/>
                      </a:cxn>
                      <a:cxn ang="0">
                        <a:pos x="connsiteX5" y="connsiteY5"/>
                      </a:cxn>
                      <a:cxn ang="0">
                        <a:pos x="connsiteX6" y="connsiteY6"/>
                      </a:cxn>
                      <a:cxn ang="0">
                        <a:pos x="connsiteX7" y="connsiteY7"/>
                      </a:cxn>
                    </a:cxnLst>
                    <a:rect l="l" t="t" r="r" b="b"/>
                    <a:pathLst>
                      <a:path w="457388" h="445317">
                        <a:moveTo>
                          <a:pt x="71967" y="0"/>
                        </a:moveTo>
                        <a:lnTo>
                          <a:pt x="457388" y="0"/>
                        </a:lnTo>
                        <a:lnTo>
                          <a:pt x="457388" y="408207"/>
                        </a:lnTo>
                        <a:lnTo>
                          <a:pt x="71967" y="408207"/>
                        </a:lnTo>
                        <a:cubicBezTo>
                          <a:pt x="24073" y="410492"/>
                          <a:pt x="15111" y="416721"/>
                          <a:pt x="1" y="445317"/>
                        </a:cubicBezTo>
                        <a:lnTo>
                          <a:pt x="0" y="87671"/>
                        </a:lnTo>
                        <a:cubicBezTo>
                          <a:pt x="0" y="64419"/>
                          <a:pt x="7582" y="42120"/>
                          <a:pt x="21078" y="25678"/>
                        </a:cubicBezTo>
                        <a:cubicBezTo>
                          <a:pt x="34575" y="9237"/>
                          <a:pt x="52880" y="0"/>
                          <a:pt x="71967" y="0"/>
                        </a:cubicBezTo>
                        <a:close/>
                      </a:path>
                    </a:pathLst>
                  </a:custGeom>
                  <a:solidFill>
                    <a:srgbClr val="B4B4B4"/>
                  </a:solidFill>
                  <a:ln w="25400" cap="flat" cmpd="sng" algn="ctr">
                    <a:noFill/>
                    <a:prstDash val="solid"/>
                  </a:ln>
                  <a:effectLst/>
                </p:spPr>
                <p:txBody>
                  <a:bodyPr rtlCol="0" anchor="ctr"/>
                  <a:lstStyle/>
                  <a:p>
                    <a:pPr marL="0" marR="0" lvl="0" indent="0" algn="ctr" defTabSz="914400" eaLnBrk="1" fontAlgn="auto" latinLnBrk="0" hangingPunct="1">
                      <a:lnSpc>
                        <a:spcPct val="100000"/>
                      </a:lnSpc>
                      <a:spcBef>
                        <a:spcPts val="0"/>
                      </a:spcBef>
                      <a:spcAft>
                        <a:spcPts val="0"/>
                      </a:spcAft>
                      <a:buClrTx/>
                      <a:buSzTx/>
                      <a:buFontTx/>
                      <a:buNone/>
                      <a:tabLst/>
                      <a:defRPr/>
                    </a:pPr>
                    <a:endParaRPr kumimoji="0" lang="ko-KR" altLang="en-US" sz="1800" b="0" i="0" u="none" strike="noStrike" kern="0" cap="none" spc="0" normalizeH="0" baseline="0" noProof="0" dirty="0" smtClean="0">
                      <a:ln>
                        <a:noFill/>
                      </a:ln>
                      <a:solidFill>
                        <a:prstClr val="white"/>
                      </a:solidFill>
                      <a:effectLst/>
                      <a:uLnTx/>
                      <a:uFillTx/>
                      <a:latin typeface="Rix모던고딕 B" panose="02020603020101020101" pitchFamily="18" charset="-127"/>
                      <a:ea typeface="Rix모던고딕 B" panose="02020603020101020101" pitchFamily="18" charset="-127"/>
                    </a:endParaRPr>
                  </a:p>
                </p:txBody>
              </p:sp>
            </p:grpSp>
            <p:sp>
              <p:nvSpPr>
                <p:cNvPr id="206" name="직사각형 205"/>
                <p:cNvSpPr/>
                <p:nvPr/>
              </p:nvSpPr>
              <p:spPr>
                <a:xfrm>
                  <a:off x="755576" y="4011746"/>
                  <a:ext cx="1374256" cy="387415"/>
                </a:xfrm>
                <a:prstGeom prst="rect">
                  <a:avLst/>
                </a:prstGeom>
                <a:solidFill>
                  <a:srgbClr val="B4B4B4"/>
                </a:solidFill>
                <a:ln w="25400" cap="flat" cmpd="sng" algn="ctr">
                  <a:noFill/>
                  <a:prstDash val="solid"/>
                </a:ln>
                <a:effectLst/>
              </p:spPr>
              <p:txBody>
                <a:bodyPr rtlCol="0" anchor="ctr"/>
                <a:lstStyle/>
                <a:p>
                  <a:pPr marL="0" marR="0" lvl="0" indent="0" algn="ctr" defTabSz="914400" eaLnBrk="1" fontAlgn="auto" latinLnBrk="0" hangingPunct="1">
                    <a:lnSpc>
                      <a:spcPct val="100000"/>
                    </a:lnSpc>
                    <a:spcBef>
                      <a:spcPts val="0"/>
                    </a:spcBef>
                    <a:spcAft>
                      <a:spcPts val="0"/>
                    </a:spcAft>
                    <a:buClrTx/>
                    <a:buSzTx/>
                    <a:buFontTx/>
                    <a:buNone/>
                    <a:tabLst/>
                    <a:defRPr/>
                  </a:pPr>
                  <a:endParaRPr kumimoji="0" lang="ko-KR" altLang="en-US" sz="1800" b="0" i="0" u="none" strike="noStrike" kern="0" cap="none" spc="0" normalizeH="0" baseline="0" noProof="0" dirty="0" smtClean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Rix모던고딕 B" panose="02020603020101020101" pitchFamily="18" charset="-127"/>
                    <a:ea typeface="Rix모던고딕 B" panose="02020603020101020101" pitchFamily="18" charset="-127"/>
                  </a:endParaRPr>
                </a:p>
              </p:txBody>
            </p:sp>
          </p:grpSp>
          <p:sp>
            <p:nvSpPr>
              <p:cNvPr id="204" name="Text Box 20"/>
              <p:cNvSpPr txBox="1">
                <a:spLocks noChangeArrowheads="1"/>
              </p:cNvSpPr>
              <p:nvPr/>
            </p:nvSpPr>
            <p:spPr bwMode="gray">
              <a:xfrm>
                <a:off x="536401" y="4106120"/>
                <a:ext cx="1417396" cy="200055"/>
              </a:xfrm>
              <a:prstGeom prst="rect">
                <a:avLst/>
              </a:prstGeom>
              <a:extLst>
                <a:ext uri="{909E8E84-426E-40DD-AFC4-6F175D3DCCD1}">
                  <a14:hiddenFill xmlns:a14="http://schemas.microsoft.com/office/drawing/2010/main">
                    <a:solidFill>
                      <a:schemeClr val="accent1"/>
                    </a:solidFill>
                  </a14:hiddenFill>
                </a:ext>
                <a:ext uri="{91240B29-F687-4F45-9708-019B960494DF}">
                  <a14:hiddenLine xmlns:a14="http://schemas.microsoft.com/office/drawing/2010/main" w="9525">
                    <a:solidFill>
                      <a:schemeClr val="tx1"/>
                    </a:solidFill>
                    <a:miter lim="800000"/>
                    <a:headEnd/>
                    <a:tailEnd/>
                  </a14:hiddenLine>
                </a:ext>
              </a:extLst>
            </p:spPr>
            <p:txBody>
              <a:bodyPr wrap="none" lIns="0" tIns="0" rIns="0" bIns="0">
                <a:spAutoFit/>
              </a:bodyPr>
              <a:lstStyle>
                <a:defPPr>
                  <a:defRPr lang="ko-KR"/>
                </a:defPPr>
                <a:lvl1pPr>
                  <a:defRPr sz="2000">
                    <a:gradFill>
                      <a:gsLst>
                        <a:gs pos="49000">
                          <a:srgbClr val="5F86B1"/>
                        </a:gs>
                        <a:gs pos="53000">
                          <a:srgbClr val="5F86B1"/>
                        </a:gs>
                      </a:gsLst>
                      <a:lin ang="5400000" scaled="1"/>
                    </a:gradFill>
                    <a:latin typeface="-윤고딕140" pitchFamily="18" charset="-127"/>
                    <a:ea typeface="-윤고딕140" pitchFamily="18" charset="-127"/>
                    <a:cs typeface="함초롬돋움" panose="02030504000101010101" pitchFamily="18" charset="-127"/>
                  </a:defRPr>
                </a:lvl1pPr>
              </a:lstStyle>
              <a:p>
                <a:pPr marL="0" marR="0" lvl="0" indent="0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300" b="0" i="0" u="none" strike="noStrike" kern="0" cap="none" spc="0" normalizeH="0" baseline="0" noProof="0" dirty="0">
                    <a:ln>
                      <a:noFill/>
                    </a:ln>
                    <a:solidFill>
                      <a:prstClr val="white"/>
                    </a:solidFill>
                    <a:effectLst/>
                    <a:uLnTx/>
                    <a:uFillTx/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Key Decision Factor</a:t>
                </a:r>
              </a:p>
            </p:txBody>
          </p:sp>
        </p:grpSp>
      </p:grpSp>
      <p:grpSp>
        <p:nvGrpSpPr>
          <p:cNvPr id="209" name="그룹 208"/>
          <p:cNvGrpSpPr/>
          <p:nvPr/>
        </p:nvGrpSpPr>
        <p:grpSpPr>
          <a:xfrm>
            <a:off x="578175" y="1335003"/>
            <a:ext cx="8602278" cy="2093997"/>
            <a:chOff x="408061" y="1335003"/>
            <a:chExt cx="8196387" cy="2093997"/>
          </a:xfrm>
        </p:grpSpPr>
        <p:sp>
          <p:nvSpPr>
            <p:cNvPr id="210" name="오각형 209"/>
            <p:cNvSpPr/>
            <p:nvPr/>
          </p:nvSpPr>
          <p:spPr>
            <a:xfrm>
              <a:off x="408061" y="1335003"/>
              <a:ext cx="2328147" cy="257701"/>
            </a:xfrm>
            <a:prstGeom prst="homePlate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lIns="106774" tIns="53387" rIns="106774" bIns="53387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300" b="0" i="0" u="none" strike="noStrike" kern="0" cap="none" spc="0" normalizeH="0" baseline="0" noProof="0" dirty="0" smtClean="0">
                  <a:ln>
                    <a:noFill/>
                  </a:ln>
                  <a:gradFill>
                    <a:gsLst>
                      <a:gs pos="49000">
                        <a:prstClr val="white"/>
                      </a:gs>
                      <a:gs pos="70000">
                        <a:prstClr val="white"/>
                      </a:gs>
                    </a:gsLst>
                    <a:lin ang="135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Pre-Travel Stage</a:t>
              </a:r>
              <a:endParaRPr kumimoji="0" lang="ko-KR" altLang="en-US" sz="13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49000">
                      <a:prstClr val="white"/>
                    </a:gs>
                    <a:gs pos="70000">
                      <a:prstClr val="white"/>
                    </a:gs>
                  </a:gsLst>
                  <a:lin ang="135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11" name="갈매기형 수장 210"/>
            <p:cNvSpPr/>
            <p:nvPr/>
          </p:nvSpPr>
          <p:spPr>
            <a:xfrm>
              <a:off x="2856129" y="1335003"/>
              <a:ext cx="3551661" cy="257701"/>
            </a:xfrm>
            <a:prstGeom prst="chevron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lIns="106774" tIns="53387" rIns="106774" bIns="53387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300" b="0" i="0" u="none" strike="noStrike" kern="0" cap="none" spc="0" normalizeH="0" baseline="0" noProof="0" dirty="0" smtClean="0">
                  <a:ln>
                    <a:noFill/>
                  </a:ln>
                  <a:gradFill>
                    <a:gsLst>
                      <a:gs pos="49000">
                        <a:prstClr val="white"/>
                      </a:gs>
                      <a:gs pos="70000">
                        <a:prstClr val="white"/>
                      </a:gs>
                    </a:gsLst>
                    <a:lin ang="135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Travel Stage</a:t>
              </a:r>
              <a:endParaRPr kumimoji="0" lang="ko-KR" altLang="en-US" sz="13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49000">
                      <a:prstClr val="white"/>
                    </a:gs>
                    <a:gs pos="70000">
                      <a:prstClr val="white"/>
                    </a:gs>
                  </a:gsLst>
                  <a:lin ang="135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12" name="갈매기형 수장 211"/>
            <p:cNvSpPr/>
            <p:nvPr/>
          </p:nvSpPr>
          <p:spPr>
            <a:xfrm>
              <a:off x="6526447" y="1335003"/>
              <a:ext cx="2078001" cy="257701"/>
            </a:xfrm>
            <a:prstGeom prst="chevron">
              <a:avLst/>
            </a:prstGeom>
            <a:solidFill>
              <a:srgbClr val="00B0F0"/>
            </a:solidFill>
            <a:ln w="25400" cap="flat" cmpd="sng" algn="ctr">
              <a:noFill/>
              <a:prstDash val="solid"/>
            </a:ln>
            <a:effectLst/>
          </p:spPr>
          <p:txBody>
            <a:bodyPr lIns="106774" tIns="53387" rIns="106774" bIns="53387"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300" b="0" i="0" u="none" strike="noStrike" kern="0" cap="none" spc="0" normalizeH="0" baseline="0" noProof="0" dirty="0" smtClean="0">
                  <a:ln>
                    <a:noFill/>
                  </a:ln>
                  <a:gradFill>
                    <a:gsLst>
                      <a:gs pos="49000">
                        <a:prstClr val="white"/>
                      </a:gs>
                      <a:gs pos="70000">
                        <a:prstClr val="white"/>
                      </a:gs>
                    </a:gsLst>
                    <a:lin ang="13500000" scaled="1"/>
                  </a:gra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Post-Travel Stage</a:t>
              </a:r>
              <a:endParaRPr kumimoji="0" lang="ko-KR" altLang="en-US" sz="1300" b="0" i="0" u="none" strike="noStrike" kern="0" cap="none" spc="0" normalizeH="0" baseline="0" noProof="0" dirty="0" smtClean="0">
                <a:ln>
                  <a:noFill/>
                </a:ln>
                <a:gradFill>
                  <a:gsLst>
                    <a:gs pos="49000">
                      <a:prstClr val="white"/>
                    </a:gs>
                    <a:gs pos="70000">
                      <a:prstClr val="white"/>
                    </a:gs>
                  </a:gsLst>
                  <a:lin ang="13500000" scaled="1"/>
                </a:gra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13" name="모서리가 둥근 직사각형 5"/>
            <p:cNvSpPr/>
            <p:nvPr/>
          </p:nvSpPr>
          <p:spPr>
            <a:xfrm>
              <a:off x="884546" y="1829583"/>
              <a:ext cx="7316115" cy="1334448"/>
            </a:xfrm>
            <a:custGeom>
              <a:avLst/>
              <a:gdLst>
                <a:gd name="connsiteX0" fmla="*/ 0 w 3672408"/>
                <a:gd name="connsiteY0" fmla="*/ 267733 h 1098122"/>
                <a:gd name="connsiteX1" fmla="*/ 267733 w 3672408"/>
                <a:gd name="connsiteY1" fmla="*/ 0 h 1098122"/>
                <a:gd name="connsiteX2" fmla="*/ 3404675 w 3672408"/>
                <a:gd name="connsiteY2" fmla="*/ 0 h 1098122"/>
                <a:gd name="connsiteX3" fmla="*/ 3672408 w 3672408"/>
                <a:gd name="connsiteY3" fmla="*/ 267733 h 1098122"/>
                <a:gd name="connsiteX4" fmla="*/ 3672408 w 3672408"/>
                <a:gd name="connsiteY4" fmla="*/ 830389 h 1098122"/>
                <a:gd name="connsiteX5" fmla="*/ 3404675 w 3672408"/>
                <a:gd name="connsiteY5" fmla="*/ 1098122 h 1098122"/>
                <a:gd name="connsiteX6" fmla="*/ 267733 w 3672408"/>
                <a:gd name="connsiteY6" fmla="*/ 1098122 h 1098122"/>
                <a:gd name="connsiteX7" fmla="*/ 0 w 3672408"/>
                <a:gd name="connsiteY7" fmla="*/ 830389 h 1098122"/>
                <a:gd name="connsiteX8" fmla="*/ 0 w 3672408"/>
                <a:gd name="connsiteY8" fmla="*/ 267733 h 1098122"/>
                <a:gd name="connsiteX0" fmla="*/ 0 w 3672408"/>
                <a:gd name="connsiteY0" fmla="*/ 267733 h 1098122"/>
                <a:gd name="connsiteX1" fmla="*/ 267733 w 3672408"/>
                <a:gd name="connsiteY1" fmla="*/ 0 h 1098122"/>
                <a:gd name="connsiteX2" fmla="*/ 3404675 w 3672408"/>
                <a:gd name="connsiteY2" fmla="*/ 0 h 1098122"/>
                <a:gd name="connsiteX3" fmla="*/ 3672408 w 3672408"/>
                <a:gd name="connsiteY3" fmla="*/ 267733 h 1098122"/>
                <a:gd name="connsiteX4" fmla="*/ 3672408 w 3672408"/>
                <a:gd name="connsiteY4" fmla="*/ 830389 h 1098122"/>
                <a:gd name="connsiteX5" fmla="*/ 3404675 w 3672408"/>
                <a:gd name="connsiteY5" fmla="*/ 1098122 h 1098122"/>
                <a:gd name="connsiteX6" fmla="*/ 267733 w 3672408"/>
                <a:gd name="connsiteY6" fmla="*/ 1098122 h 1098122"/>
                <a:gd name="connsiteX7" fmla="*/ 0 w 3672408"/>
                <a:gd name="connsiteY7" fmla="*/ 830389 h 1098122"/>
                <a:gd name="connsiteX8" fmla="*/ 0 w 3672408"/>
                <a:gd name="connsiteY8" fmla="*/ 267733 h 1098122"/>
                <a:gd name="connsiteX0" fmla="*/ 267733 w 3672408"/>
                <a:gd name="connsiteY0" fmla="*/ 1098122 h 1189562"/>
                <a:gd name="connsiteX1" fmla="*/ 0 w 3672408"/>
                <a:gd name="connsiteY1" fmla="*/ 830389 h 1189562"/>
                <a:gd name="connsiteX2" fmla="*/ 0 w 3672408"/>
                <a:gd name="connsiteY2" fmla="*/ 267733 h 1189562"/>
                <a:gd name="connsiteX3" fmla="*/ 267733 w 3672408"/>
                <a:gd name="connsiteY3" fmla="*/ 0 h 1189562"/>
                <a:gd name="connsiteX4" fmla="*/ 3404675 w 3672408"/>
                <a:gd name="connsiteY4" fmla="*/ 0 h 1189562"/>
                <a:gd name="connsiteX5" fmla="*/ 3672408 w 3672408"/>
                <a:gd name="connsiteY5" fmla="*/ 267733 h 1189562"/>
                <a:gd name="connsiteX6" fmla="*/ 3672408 w 3672408"/>
                <a:gd name="connsiteY6" fmla="*/ 830389 h 1189562"/>
                <a:gd name="connsiteX7" fmla="*/ 3404675 w 3672408"/>
                <a:gd name="connsiteY7" fmla="*/ 1098122 h 1189562"/>
                <a:gd name="connsiteX8" fmla="*/ 359173 w 3672408"/>
                <a:gd name="connsiteY8" fmla="*/ 1189562 h 1189562"/>
                <a:gd name="connsiteX0" fmla="*/ 267733 w 3672408"/>
                <a:gd name="connsiteY0" fmla="*/ 1098122 h 1098122"/>
                <a:gd name="connsiteX1" fmla="*/ 0 w 3672408"/>
                <a:gd name="connsiteY1" fmla="*/ 830389 h 1098122"/>
                <a:gd name="connsiteX2" fmla="*/ 0 w 3672408"/>
                <a:gd name="connsiteY2" fmla="*/ 267733 h 1098122"/>
                <a:gd name="connsiteX3" fmla="*/ 267733 w 3672408"/>
                <a:gd name="connsiteY3" fmla="*/ 0 h 1098122"/>
                <a:gd name="connsiteX4" fmla="*/ 3404675 w 3672408"/>
                <a:gd name="connsiteY4" fmla="*/ 0 h 1098122"/>
                <a:gd name="connsiteX5" fmla="*/ 3672408 w 3672408"/>
                <a:gd name="connsiteY5" fmla="*/ 267733 h 1098122"/>
                <a:gd name="connsiteX6" fmla="*/ 3672408 w 3672408"/>
                <a:gd name="connsiteY6" fmla="*/ 830389 h 1098122"/>
                <a:gd name="connsiteX7" fmla="*/ 3404675 w 3672408"/>
                <a:gd name="connsiteY7" fmla="*/ 1098122 h 1098122"/>
                <a:gd name="connsiteX0" fmla="*/ 267733 w 3672408"/>
                <a:gd name="connsiteY0" fmla="*/ 1098122 h 1098122"/>
                <a:gd name="connsiteX1" fmla="*/ 0 w 3672408"/>
                <a:gd name="connsiteY1" fmla="*/ 830389 h 1098122"/>
                <a:gd name="connsiteX2" fmla="*/ 0 w 3672408"/>
                <a:gd name="connsiteY2" fmla="*/ 267733 h 1098122"/>
                <a:gd name="connsiteX3" fmla="*/ 267733 w 3672408"/>
                <a:gd name="connsiteY3" fmla="*/ 0 h 1098122"/>
                <a:gd name="connsiteX4" fmla="*/ 3404675 w 3672408"/>
                <a:gd name="connsiteY4" fmla="*/ 0 h 1098122"/>
                <a:gd name="connsiteX5" fmla="*/ 3672408 w 3672408"/>
                <a:gd name="connsiteY5" fmla="*/ 267733 h 1098122"/>
                <a:gd name="connsiteX6" fmla="*/ 3672408 w 3672408"/>
                <a:gd name="connsiteY6" fmla="*/ 830389 h 1098122"/>
                <a:gd name="connsiteX0" fmla="*/ 0 w 3672408"/>
                <a:gd name="connsiteY0" fmla="*/ 830389 h 830389"/>
                <a:gd name="connsiteX1" fmla="*/ 0 w 3672408"/>
                <a:gd name="connsiteY1" fmla="*/ 267733 h 830389"/>
                <a:gd name="connsiteX2" fmla="*/ 267733 w 3672408"/>
                <a:gd name="connsiteY2" fmla="*/ 0 h 830389"/>
                <a:gd name="connsiteX3" fmla="*/ 3404675 w 3672408"/>
                <a:gd name="connsiteY3" fmla="*/ 0 h 830389"/>
                <a:gd name="connsiteX4" fmla="*/ 3672408 w 3672408"/>
                <a:gd name="connsiteY4" fmla="*/ 267733 h 830389"/>
                <a:gd name="connsiteX5" fmla="*/ 3672408 w 3672408"/>
                <a:gd name="connsiteY5" fmla="*/ 830389 h 830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72408" h="830389">
                  <a:moveTo>
                    <a:pt x="0" y="830389"/>
                  </a:moveTo>
                  <a:lnTo>
                    <a:pt x="0" y="267733"/>
                  </a:lnTo>
                  <a:cubicBezTo>
                    <a:pt x="0" y="119868"/>
                    <a:pt x="119868" y="0"/>
                    <a:pt x="267733" y="0"/>
                  </a:cubicBezTo>
                  <a:lnTo>
                    <a:pt x="3404675" y="0"/>
                  </a:lnTo>
                  <a:cubicBezTo>
                    <a:pt x="3552540" y="0"/>
                    <a:pt x="3672408" y="119868"/>
                    <a:pt x="3672408" y="267733"/>
                  </a:cubicBezTo>
                  <a:lnTo>
                    <a:pt x="3672408" y="830389"/>
                  </a:lnTo>
                </a:path>
              </a:pathLst>
            </a:custGeom>
            <a:noFill/>
            <a:ln w="231775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14" name="모서리가 둥근 직사각형 5"/>
            <p:cNvSpPr/>
            <p:nvPr/>
          </p:nvSpPr>
          <p:spPr>
            <a:xfrm>
              <a:off x="2129832" y="2238571"/>
              <a:ext cx="4827241" cy="830389"/>
            </a:xfrm>
            <a:custGeom>
              <a:avLst/>
              <a:gdLst>
                <a:gd name="connsiteX0" fmla="*/ 0 w 3672408"/>
                <a:gd name="connsiteY0" fmla="*/ 267733 h 1098122"/>
                <a:gd name="connsiteX1" fmla="*/ 267733 w 3672408"/>
                <a:gd name="connsiteY1" fmla="*/ 0 h 1098122"/>
                <a:gd name="connsiteX2" fmla="*/ 3404675 w 3672408"/>
                <a:gd name="connsiteY2" fmla="*/ 0 h 1098122"/>
                <a:gd name="connsiteX3" fmla="*/ 3672408 w 3672408"/>
                <a:gd name="connsiteY3" fmla="*/ 267733 h 1098122"/>
                <a:gd name="connsiteX4" fmla="*/ 3672408 w 3672408"/>
                <a:gd name="connsiteY4" fmla="*/ 830389 h 1098122"/>
                <a:gd name="connsiteX5" fmla="*/ 3404675 w 3672408"/>
                <a:gd name="connsiteY5" fmla="*/ 1098122 h 1098122"/>
                <a:gd name="connsiteX6" fmla="*/ 267733 w 3672408"/>
                <a:gd name="connsiteY6" fmla="*/ 1098122 h 1098122"/>
                <a:gd name="connsiteX7" fmla="*/ 0 w 3672408"/>
                <a:gd name="connsiteY7" fmla="*/ 830389 h 1098122"/>
                <a:gd name="connsiteX8" fmla="*/ 0 w 3672408"/>
                <a:gd name="connsiteY8" fmla="*/ 267733 h 1098122"/>
                <a:gd name="connsiteX0" fmla="*/ 0 w 3672408"/>
                <a:gd name="connsiteY0" fmla="*/ 267733 h 1098122"/>
                <a:gd name="connsiteX1" fmla="*/ 267733 w 3672408"/>
                <a:gd name="connsiteY1" fmla="*/ 0 h 1098122"/>
                <a:gd name="connsiteX2" fmla="*/ 3404675 w 3672408"/>
                <a:gd name="connsiteY2" fmla="*/ 0 h 1098122"/>
                <a:gd name="connsiteX3" fmla="*/ 3672408 w 3672408"/>
                <a:gd name="connsiteY3" fmla="*/ 267733 h 1098122"/>
                <a:gd name="connsiteX4" fmla="*/ 3672408 w 3672408"/>
                <a:gd name="connsiteY4" fmla="*/ 830389 h 1098122"/>
                <a:gd name="connsiteX5" fmla="*/ 3404675 w 3672408"/>
                <a:gd name="connsiteY5" fmla="*/ 1098122 h 1098122"/>
                <a:gd name="connsiteX6" fmla="*/ 267733 w 3672408"/>
                <a:gd name="connsiteY6" fmla="*/ 1098122 h 1098122"/>
                <a:gd name="connsiteX7" fmla="*/ 0 w 3672408"/>
                <a:gd name="connsiteY7" fmla="*/ 830389 h 1098122"/>
                <a:gd name="connsiteX8" fmla="*/ 0 w 3672408"/>
                <a:gd name="connsiteY8" fmla="*/ 267733 h 1098122"/>
                <a:gd name="connsiteX0" fmla="*/ 267733 w 3672408"/>
                <a:gd name="connsiteY0" fmla="*/ 1098122 h 1189562"/>
                <a:gd name="connsiteX1" fmla="*/ 0 w 3672408"/>
                <a:gd name="connsiteY1" fmla="*/ 830389 h 1189562"/>
                <a:gd name="connsiteX2" fmla="*/ 0 w 3672408"/>
                <a:gd name="connsiteY2" fmla="*/ 267733 h 1189562"/>
                <a:gd name="connsiteX3" fmla="*/ 267733 w 3672408"/>
                <a:gd name="connsiteY3" fmla="*/ 0 h 1189562"/>
                <a:gd name="connsiteX4" fmla="*/ 3404675 w 3672408"/>
                <a:gd name="connsiteY4" fmla="*/ 0 h 1189562"/>
                <a:gd name="connsiteX5" fmla="*/ 3672408 w 3672408"/>
                <a:gd name="connsiteY5" fmla="*/ 267733 h 1189562"/>
                <a:gd name="connsiteX6" fmla="*/ 3672408 w 3672408"/>
                <a:gd name="connsiteY6" fmla="*/ 830389 h 1189562"/>
                <a:gd name="connsiteX7" fmla="*/ 3404675 w 3672408"/>
                <a:gd name="connsiteY7" fmla="*/ 1098122 h 1189562"/>
                <a:gd name="connsiteX8" fmla="*/ 359173 w 3672408"/>
                <a:gd name="connsiteY8" fmla="*/ 1189562 h 1189562"/>
                <a:gd name="connsiteX0" fmla="*/ 267733 w 3672408"/>
                <a:gd name="connsiteY0" fmla="*/ 1098122 h 1098122"/>
                <a:gd name="connsiteX1" fmla="*/ 0 w 3672408"/>
                <a:gd name="connsiteY1" fmla="*/ 830389 h 1098122"/>
                <a:gd name="connsiteX2" fmla="*/ 0 w 3672408"/>
                <a:gd name="connsiteY2" fmla="*/ 267733 h 1098122"/>
                <a:gd name="connsiteX3" fmla="*/ 267733 w 3672408"/>
                <a:gd name="connsiteY3" fmla="*/ 0 h 1098122"/>
                <a:gd name="connsiteX4" fmla="*/ 3404675 w 3672408"/>
                <a:gd name="connsiteY4" fmla="*/ 0 h 1098122"/>
                <a:gd name="connsiteX5" fmla="*/ 3672408 w 3672408"/>
                <a:gd name="connsiteY5" fmla="*/ 267733 h 1098122"/>
                <a:gd name="connsiteX6" fmla="*/ 3672408 w 3672408"/>
                <a:gd name="connsiteY6" fmla="*/ 830389 h 1098122"/>
                <a:gd name="connsiteX7" fmla="*/ 3404675 w 3672408"/>
                <a:gd name="connsiteY7" fmla="*/ 1098122 h 1098122"/>
                <a:gd name="connsiteX0" fmla="*/ 267733 w 3672408"/>
                <a:gd name="connsiteY0" fmla="*/ 1098122 h 1098122"/>
                <a:gd name="connsiteX1" fmla="*/ 0 w 3672408"/>
                <a:gd name="connsiteY1" fmla="*/ 830389 h 1098122"/>
                <a:gd name="connsiteX2" fmla="*/ 0 w 3672408"/>
                <a:gd name="connsiteY2" fmla="*/ 267733 h 1098122"/>
                <a:gd name="connsiteX3" fmla="*/ 267733 w 3672408"/>
                <a:gd name="connsiteY3" fmla="*/ 0 h 1098122"/>
                <a:gd name="connsiteX4" fmla="*/ 3404675 w 3672408"/>
                <a:gd name="connsiteY4" fmla="*/ 0 h 1098122"/>
                <a:gd name="connsiteX5" fmla="*/ 3672408 w 3672408"/>
                <a:gd name="connsiteY5" fmla="*/ 267733 h 1098122"/>
                <a:gd name="connsiteX6" fmla="*/ 3672408 w 3672408"/>
                <a:gd name="connsiteY6" fmla="*/ 830389 h 1098122"/>
                <a:gd name="connsiteX0" fmla="*/ 0 w 3672408"/>
                <a:gd name="connsiteY0" fmla="*/ 830389 h 830389"/>
                <a:gd name="connsiteX1" fmla="*/ 0 w 3672408"/>
                <a:gd name="connsiteY1" fmla="*/ 267733 h 830389"/>
                <a:gd name="connsiteX2" fmla="*/ 267733 w 3672408"/>
                <a:gd name="connsiteY2" fmla="*/ 0 h 830389"/>
                <a:gd name="connsiteX3" fmla="*/ 3404675 w 3672408"/>
                <a:gd name="connsiteY3" fmla="*/ 0 h 830389"/>
                <a:gd name="connsiteX4" fmla="*/ 3672408 w 3672408"/>
                <a:gd name="connsiteY4" fmla="*/ 267733 h 830389"/>
                <a:gd name="connsiteX5" fmla="*/ 3672408 w 3672408"/>
                <a:gd name="connsiteY5" fmla="*/ 830389 h 83038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</a:cxnLst>
              <a:rect l="l" t="t" r="r" b="b"/>
              <a:pathLst>
                <a:path w="3672408" h="830389">
                  <a:moveTo>
                    <a:pt x="0" y="830389"/>
                  </a:moveTo>
                  <a:lnTo>
                    <a:pt x="0" y="267733"/>
                  </a:lnTo>
                  <a:cubicBezTo>
                    <a:pt x="0" y="119868"/>
                    <a:pt x="119868" y="0"/>
                    <a:pt x="267733" y="0"/>
                  </a:cubicBezTo>
                  <a:lnTo>
                    <a:pt x="3404675" y="0"/>
                  </a:lnTo>
                  <a:cubicBezTo>
                    <a:pt x="3552540" y="0"/>
                    <a:pt x="3672408" y="119868"/>
                    <a:pt x="3672408" y="267733"/>
                  </a:cubicBezTo>
                  <a:lnTo>
                    <a:pt x="3672408" y="830389"/>
                  </a:lnTo>
                </a:path>
              </a:pathLst>
            </a:custGeom>
            <a:noFill/>
            <a:ln w="231775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cxnSp>
          <p:nvCxnSpPr>
            <p:cNvPr id="215" name="직선 연결선 214"/>
            <p:cNvCxnSpPr/>
            <p:nvPr/>
          </p:nvCxnSpPr>
          <p:spPr>
            <a:xfrm>
              <a:off x="1187624" y="2998836"/>
              <a:ext cx="6869021" cy="0"/>
            </a:xfrm>
            <a:prstGeom prst="line">
              <a:avLst/>
            </a:prstGeom>
            <a:noFill/>
            <a:ln w="254000" cap="flat" cmpd="sng" algn="ctr">
              <a:solidFill>
                <a:sysClr val="window" lastClr="FFFFFF">
                  <a:lumMod val="75000"/>
                </a:sysClr>
              </a:solidFill>
              <a:prstDash val="solid"/>
            </a:ln>
            <a:effectLst/>
          </p:spPr>
        </p:cxnSp>
        <p:sp>
          <p:nvSpPr>
            <p:cNvPr id="216" name="양쪽 모서리가 둥근 사각형 215"/>
            <p:cNvSpPr/>
            <p:nvPr/>
          </p:nvSpPr>
          <p:spPr bwMode="auto">
            <a:xfrm>
              <a:off x="454384" y="2568674"/>
              <a:ext cx="860326" cy="860326"/>
            </a:xfrm>
            <a:prstGeom prst="round2SameRect">
              <a:avLst/>
            </a:prstGeom>
            <a:solidFill>
              <a:sysClr val="window" lastClr="FFFFFF"/>
            </a:solidFill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Information</a:t>
              </a:r>
              <a:b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</a:br>
              <a: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Searching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17" name="양쪽 모서리가 둥근 사각형 216"/>
            <p:cNvSpPr/>
            <p:nvPr/>
          </p:nvSpPr>
          <p:spPr bwMode="auto">
            <a:xfrm>
              <a:off x="1686668" y="2568674"/>
              <a:ext cx="860326" cy="860326"/>
            </a:xfrm>
            <a:prstGeom prst="round2SameRect">
              <a:avLst/>
            </a:prstGeom>
            <a:solidFill>
              <a:sysClr val="window" lastClr="FFFFFF"/>
            </a:solidFill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Decision/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Planning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18" name="양쪽 모서리가 둥근 사각형 217"/>
            <p:cNvSpPr/>
            <p:nvPr/>
          </p:nvSpPr>
          <p:spPr bwMode="auto">
            <a:xfrm>
              <a:off x="2900731" y="2568674"/>
              <a:ext cx="860326" cy="860326"/>
            </a:xfrm>
            <a:prstGeom prst="round2SameRect">
              <a:avLst/>
            </a:prstGeom>
            <a:solidFill>
              <a:sysClr val="window" lastClr="FFFFFF"/>
            </a:solidFill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Travel-to</a:t>
              </a:r>
              <a:b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</a:br>
              <a: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(Destination)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19" name="양쪽 모서리가 둥근 사각형 218"/>
            <p:cNvSpPr/>
            <p:nvPr/>
          </p:nvSpPr>
          <p:spPr bwMode="auto">
            <a:xfrm>
              <a:off x="4109986" y="2568674"/>
              <a:ext cx="860326" cy="860326"/>
            </a:xfrm>
            <a:prstGeom prst="round2SameRect">
              <a:avLst/>
            </a:prstGeom>
            <a:solidFill>
              <a:sysClr val="window" lastClr="FFFFFF"/>
            </a:solidFill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Destination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Activity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20" name="직각 삼각형 102"/>
            <p:cNvSpPr/>
            <p:nvPr/>
          </p:nvSpPr>
          <p:spPr>
            <a:xfrm rot="13500000">
              <a:off x="1388921" y="2921900"/>
              <a:ext cx="147635" cy="157870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144016" y="144016"/>
                  </a:lnTo>
                  <a:lnTo>
                    <a:pt x="144016" y="360040"/>
                  </a:lnTo>
                  <a:lnTo>
                    <a:pt x="360040" y="360040"/>
                  </a:lnTo>
                  <a:lnTo>
                    <a:pt x="50405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grpSp>
          <p:nvGrpSpPr>
            <p:cNvPr id="221" name="그룹 220"/>
            <p:cNvGrpSpPr/>
            <p:nvPr/>
          </p:nvGrpSpPr>
          <p:grpSpPr>
            <a:xfrm>
              <a:off x="3464213" y="2166563"/>
              <a:ext cx="2163859" cy="157871"/>
              <a:chOff x="3464213" y="1778834"/>
              <a:chExt cx="2163859" cy="157871"/>
            </a:xfrm>
          </p:grpSpPr>
          <p:sp>
            <p:nvSpPr>
              <p:cNvPr id="243" name="직각 삼각형 102"/>
              <p:cNvSpPr/>
              <p:nvPr/>
            </p:nvSpPr>
            <p:spPr>
              <a:xfrm rot="8100000" flipH="1">
                <a:off x="5480437" y="1778835"/>
                <a:ext cx="147635" cy="157870"/>
              </a:xfrm>
              <a:custGeom>
                <a:avLst/>
                <a:gdLst/>
                <a:ahLst/>
                <a:cxnLst/>
                <a:rect l="l" t="t" r="r" b="b"/>
                <a:pathLst>
                  <a:path w="504056" h="504056">
                    <a:moveTo>
                      <a:pt x="0" y="0"/>
                    </a:moveTo>
                    <a:lnTo>
                      <a:pt x="144016" y="144016"/>
                    </a:lnTo>
                    <a:lnTo>
                      <a:pt x="144016" y="360040"/>
                    </a:lnTo>
                    <a:lnTo>
                      <a:pt x="360040" y="360040"/>
                    </a:lnTo>
                    <a:lnTo>
                      <a:pt x="504056" y="504056"/>
                    </a:lnTo>
                    <a:lnTo>
                      <a:pt x="0" y="504056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  <p:sp>
            <p:nvSpPr>
              <p:cNvPr id="244" name="직각 삼각형 102"/>
              <p:cNvSpPr/>
              <p:nvPr/>
            </p:nvSpPr>
            <p:spPr>
              <a:xfrm rot="8100000" flipH="1">
                <a:off x="3464213" y="1778835"/>
                <a:ext cx="147635" cy="157870"/>
              </a:xfrm>
              <a:custGeom>
                <a:avLst/>
                <a:gdLst/>
                <a:ahLst/>
                <a:cxnLst/>
                <a:rect l="l" t="t" r="r" b="b"/>
                <a:pathLst>
                  <a:path w="504056" h="504056">
                    <a:moveTo>
                      <a:pt x="0" y="0"/>
                    </a:moveTo>
                    <a:lnTo>
                      <a:pt x="144016" y="144016"/>
                    </a:lnTo>
                    <a:lnTo>
                      <a:pt x="144016" y="360040"/>
                    </a:lnTo>
                    <a:lnTo>
                      <a:pt x="360040" y="360040"/>
                    </a:lnTo>
                    <a:lnTo>
                      <a:pt x="504056" y="504056"/>
                    </a:lnTo>
                    <a:lnTo>
                      <a:pt x="0" y="504056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  <p:sp>
            <p:nvSpPr>
              <p:cNvPr id="245" name="직각 삼각형 102"/>
              <p:cNvSpPr/>
              <p:nvPr/>
            </p:nvSpPr>
            <p:spPr>
              <a:xfrm rot="8100000" flipH="1">
                <a:off x="4472325" y="1778834"/>
                <a:ext cx="147635" cy="157870"/>
              </a:xfrm>
              <a:custGeom>
                <a:avLst/>
                <a:gdLst/>
                <a:ahLst/>
                <a:cxnLst/>
                <a:rect l="l" t="t" r="r" b="b"/>
                <a:pathLst>
                  <a:path w="504056" h="504056">
                    <a:moveTo>
                      <a:pt x="0" y="0"/>
                    </a:moveTo>
                    <a:lnTo>
                      <a:pt x="144016" y="144016"/>
                    </a:lnTo>
                    <a:lnTo>
                      <a:pt x="144016" y="360040"/>
                    </a:lnTo>
                    <a:lnTo>
                      <a:pt x="360040" y="360040"/>
                    </a:lnTo>
                    <a:lnTo>
                      <a:pt x="504056" y="504056"/>
                    </a:lnTo>
                    <a:lnTo>
                      <a:pt x="0" y="504056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</p:grpSp>
        <p:sp>
          <p:nvSpPr>
            <p:cNvPr id="222" name="양쪽 모서리가 둥근 사각형 221"/>
            <p:cNvSpPr/>
            <p:nvPr/>
          </p:nvSpPr>
          <p:spPr bwMode="auto">
            <a:xfrm>
              <a:off x="5319363" y="2568674"/>
              <a:ext cx="860326" cy="860326"/>
            </a:xfrm>
            <a:prstGeom prst="round2SameRect">
              <a:avLst/>
            </a:prstGeom>
            <a:solidFill>
              <a:sysClr val="window" lastClr="FFFFFF"/>
            </a:solidFill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Travel-from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(Destination)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23" name="양쪽 모서리가 둥근 사각형 222"/>
            <p:cNvSpPr/>
            <p:nvPr/>
          </p:nvSpPr>
          <p:spPr bwMode="auto">
            <a:xfrm>
              <a:off x="6551137" y="2568674"/>
              <a:ext cx="860326" cy="860326"/>
            </a:xfrm>
            <a:prstGeom prst="round2SameRect">
              <a:avLst/>
            </a:prstGeom>
            <a:solidFill>
              <a:sysClr val="window" lastClr="FFFFFF"/>
            </a:solidFill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Evaluation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24" name="양쪽 모서리가 둥근 사각형 223"/>
            <p:cNvSpPr/>
            <p:nvPr/>
          </p:nvSpPr>
          <p:spPr bwMode="auto">
            <a:xfrm>
              <a:off x="7744122" y="2568674"/>
              <a:ext cx="860326" cy="860326"/>
            </a:xfrm>
            <a:prstGeom prst="round2SameRect">
              <a:avLst/>
            </a:prstGeom>
            <a:solidFill>
              <a:sysClr val="window" lastClr="FFFFFF"/>
            </a:solidFill>
            <a:ln w="38100" cap="flat" cmpd="sng" algn="ctr">
              <a:solidFill>
                <a:sysClr val="window" lastClr="FFFFFF">
                  <a:lumMod val="75000"/>
                </a:sysClr>
              </a:soli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none" lIns="0" tIns="0" rIns="0" bIns="0" numCol="1" rtlCol="0" anchor="ctr" anchorCtr="0" compatLnSpc="1">
              <a:prstTxWarp prst="textNoShape">
                <a:avLst/>
              </a:prstTxWarp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200" b="0" i="0" u="none" strike="noStrike" kern="0" cap="none" spc="-100" normalizeH="0" baseline="0" noProof="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Sharing</a:t>
              </a: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altLang="ko-KR" sz="1200" b="0" i="0" u="none" strike="noStrike" kern="0" cap="none" spc="-100" normalizeH="0" baseline="0" noProof="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25" name="직각 삼각형 102"/>
            <p:cNvSpPr/>
            <p:nvPr/>
          </p:nvSpPr>
          <p:spPr>
            <a:xfrm rot="13500000">
              <a:off x="2608121" y="2921900"/>
              <a:ext cx="147635" cy="157870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144016" y="144016"/>
                  </a:lnTo>
                  <a:lnTo>
                    <a:pt x="144016" y="360040"/>
                  </a:lnTo>
                  <a:lnTo>
                    <a:pt x="360040" y="360040"/>
                  </a:lnTo>
                  <a:lnTo>
                    <a:pt x="50405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26" name="직각 삼각형 102"/>
            <p:cNvSpPr/>
            <p:nvPr/>
          </p:nvSpPr>
          <p:spPr>
            <a:xfrm rot="13500000">
              <a:off x="3827321" y="2921900"/>
              <a:ext cx="147635" cy="157870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144016" y="144016"/>
                  </a:lnTo>
                  <a:lnTo>
                    <a:pt x="144016" y="360040"/>
                  </a:lnTo>
                  <a:lnTo>
                    <a:pt x="360040" y="360040"/>
                  </a:lnTo>
                  <a:lnTo>
                    <a:pt x="50405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27" name="직각 삼각형 102"/>
            <p:cNvSpPr/>
            <p:nvPr/>
          </p:nvSpPr>
          <p:spPr>
            <a:xfrm rot="13500000">
              <a:off x="5028591" y="2921900"/>
              <a:ext cx="147635" cy="157870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144016" y="144016"/>
                  </a:lnTo>
                  <a:lnTo>
                    <a:pt x="144016" y="360040"/>
                  </a:lnTo>
                  <a:lnTo>
                    <a:pt x="360040" y="360040"/>
                  </a:lnTo>
                  <a:lnTo>
                    <a:pt x="50405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28" name="직각 삼각형 102"/>
            <p:cNvSpPr/>
            <p:nvPr/>
          </p:nvSpPr>
          <p:spPr>
            <a:xfrm rot="13500000">
              <a:off x="6265721" y="2921900"/>
              <a:ext cx="147635" cy="157870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144016" y="144016"/>
                  </a:lnTo>
                  <a:lnTo>
                    <a:pt x="144016" y="360040"/>
                  </a:lnTo>
                  <a:lnTo>
                    <a:pt x="360040" y="360040"/>
                  </a:lnTo>
                  <a:lnTo>
                    <a:pt x="50405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29" name="직각 삼각형 102"/>
            <p:cNvSpPr/>
            <p:nvPr/>
          </p:nvSpPr>
          <p:spPr>
            <a:xfrm rot="13500000">
              <a:off x="7458027" y="2921900"/>
              <a:ext cx="147635" cy="157870"/>
            </a:xfrm>
            <a:custGeom>
              <a:avLst/>
              <a:gdLst/>
              <a:ahLst/>
              <a:cxnLst/>
              <a:rect l="l" t="t" r="r" b="b"/>
              <a:pathLst>
                <a:path w="504056" h="504056">
                  <a:moveTo>
                    <a:pt x="0" y="0"/>
                  </a:moveTo>
                  <a:lnTo>
                    <a:pt x="144016" y="144016"/>
                  </a:lnTo>
                  <a:lnTo>
                    <a:pt x="144016" y="360040"/>
                  </a:lnTo>
                  <a:lnTo>
                    <a:pt x="360040" y="360040"/>
                  </a:lnTo>
                  <a:lnTo>
                    <a:pt x="504056" y="504056"/>
                  </a:lnTo>
                  <a:lnTo>
                    <a:pt x="0" y="504056"/>
                  </a:lnTo>
                  <a:close/>
                </a:path>
              </a:pathLst>
            </a:cu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800" b="0" i="0" u="none" strike="noStrike" kern="0" cap="none" spc="0" normalizeH="0" baseline="0" noProof="0" smtClean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grpSp>
          <p:nvGrpSpPr>
            <p:cNvPr id="230" name="그룹 229"/>
            <p:cNvGrpSpPr/>
            <p:nvPr/>
          </p:nvGrpSpPr>
          <p:grpSpPr>
            <a:xfrm>
              <a:off x="1416486" y="1759856"/>
              <a:ext cx="6349129" cy="157871"/>
              <a:chOff x="1416486" y="1657877"/>
              <a:chExt cx="6349129" cy="157871"/>
            </a:xfrm>
          </p:grpSpPr>
          <p:sp>
            <p:nvSpPr>
              <p:cNvPr id="238" name="직각 삼각형 102"/>
              <p:cNvSpPr/>
              <p:nvPr/>
            </p:nvSpPr>
            <p:spPr>
              <a:xfrm rot="8100000" flipH="1">
                <a:off x="6046354" y="1657878"/>
                <a:ext cx="147635" cy="157870"/>
              </a:xfrm>
              <a:custGeom>
                <a:avLst/>
                <a:gdLst/>
                <a:ahLst/>
                <a:cxnLst/>
                <a:rect l="l" t="t" r="r" b="b"/>
                <a:pathLst>
                  <a:path w="504056" h="504056">
                    <a:moveTo>
                      <a:pt x="0" y="0"/>
                    </a:moveTo>
                    <a:lnTo>
                      <a:pt x="144016" y="144016"/>
                    </a:lnTo>
                    <a:lnTo>
                      <a:pt x="144016" y="360040"/>
                    </a:lnTo>
                    <a:lnTo>
                      <a:pt x="360040" y="360040"/>
                    </a:lnTo>
                    <a:lnTo>
                      <a:pt x="504056" y="504056"/>
                    </a:lnTo>
                    <a:lnTo>
                      <a:pt x="0" y="504056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  <p:sp>
            <p:nvSpPr>
              <p:cNvPr id="239" name="직각 삼각형 102"/>
              <p:cNvSpPr/>
              <p:nvPr/>
            </p:nvSpPr>
            <p:spPr>
              <a:xfrm rot="8100000" flipH="1">
                <a:off x="2950011" y="1657878"/>
                <a:ext cx="147635" cy="157870"/>
              </a:xfrm>
              <a:custGeom>
                <a:avLst/>
                <a:gdLst/>
                <a:ahLst/>
                <a:cxnLst/>
                <a:rect l="l" t="t" r="r" b="b"/>
                <a:pathLst>
                  <a:path w="504056" h="504056">
                    <a:moveTo>
                      <a:pt x="0" y="0"/>
                    </a:moveTo>
                    <a:lnTo>
                      <a:pt x="144016" y="144016"/>
                    </a:lnTo>
                    <a:lnTo>
                      <a:pt x="144016" y="360040"/>
                    </a:lnTo>
                    <a:lnTo>
                      <a:pt x="360040" y="360040"/>
                    </a:lnTo>
                    <a:lnTo>
                      <a:pt x="504056" y="504056"/>
                    </a:lnTo>
                    <a:lnTo>
                      <a:pt x="0" y="504056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  <p:sp>
            <p:nvSpPr>
              <p:cNvPr id="240" name="직각 삼각형 102"/>
              <p:cNvSpPr/>
              <p:nvPr/>
            </p:nvSpPr>
            <p:spPr>
              <a:xfrm rot="8100000" flipH="1">
                <a:off x="4472325" y="1657877"/>
                <a:ext cx="147635" cy="157870"/>
              </a:xfrm>
              <a:custGeom>
                <a:avLst/>
                <a:gdLst/>
                <a:ahLst/>
                <a:cxnLst/>
                <a:rect l="l" t="t" r="r" b="b"/>
                <a:pathLst>
                  <a:path w="504056" h="504056">
                    <a:moveTo>
                      <a:pt x="0" y="0"/>
                    </a:moveTo>
                    <a:lnTo>
                      <a:pt x="144016" y="144016"/>
                    </a:lnTo>
                    <a:lnTo>
                      <a:pt x="144016" y="360040"/>
                    </a:lnTo>
                    <a:lnTo>
                      <a:pt x="360040" y="360040"/>
                    </a:lnTo>
                    <a:lnTo>
                      <a:pt x="504056" y="504056"/>
                    </a:lnTo>
                    <a:lnTo>
                      <a:pt x="0" y="504056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  <p:sp>
            <p:nvSpPr>
              <p:cNvPr id="241" name="직각 삼각형 102"/>
              <p:cNvSpPr/>
              <p:nvPr/>
            </p:nvSpPr>
            <p:spPr>
              <a:xfrm rot="8100000" flipH="1">
                <a:off x="1416486" y="1657878"/>
                <a:ext cx="147635" cy="157870"/>
              </a:xfrm>
              <a:custGeom>
                <a:avLst/>
                <a:gdLst/>
                <a:ahLst/>
                <a:cxnLst/>
                <a:rect l="l" t="t" r="r" b="b"/>
                <a:pathLst>
                  <a:path w="504056" h="504056">
                    <a:moveTo>
                      <a:pt x="0" y="0"/>
                    </a:moveTo>
                    <a:lnTo>
                      <a:pt x="144016" y="144016"/>
                    </a:lnTo>
                    <a:lnTo>
                      <a:pt x="144016" y="360040"/>
                    </a:lnTo>
                    <a:lnTo>
                      <a:pt x="360040" y="360040"/>
                    </a:lnTo>
                    <a:lnTo>
                      <a:pt x="504056" y="504056"/>
                    </a:lnTo>
                    <a:lnTo>
                      <a:pt x="0" y="504056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  <p:sp>
            <p:nvSpPr>
              <p:cNvPr id="242" name="직각 삼각형 102"/>
              <p:cNvSpPr/>
              <p:nvPr/>
            </p:nvSpPr>
            <p:spPr>
              <a:xfrm rot="8100000" flipH="1">
                <a:off x="7617980" y="1657877"/>
                <a:ext cx="147635" cy="157870"/>
              </a:xfrm>
              <a:custGeom>
                <a:avLst/>
                <a:gdLst/>
                <a:ahLst/>
                <a:cxnLst/>
                <a:rect l="l" t="t" r="r" b="b"/>
                <a:pathLst>
                  <a:path w="504056" h="504056">
                    <a:moveTo>
                      <a:pt x="0" y="0"/>
                    </a:moveTo>
                    <a:lnTo>
                      <a:pt x="144016" y="144016"/>
                    </a:lnTo>
                    <a:lnTo>
                      <a:pt x="144016" y="360040"/>
                    </a:lnTo>
                    <a:lnTo>
                      <a:pt x="360040" y="360040"/>
                    </a:lnTo>
                    <a:lnTo>
                      <a:pt x="504056" y="504056"/>
                    </a:lnTo>
                    <a:lnTo>
                      <a:pt x="0" y="504056"/>
                    </a:lnTo>
                    <a:close/>
                  </a:path>
                </a:pathLst>
              </a:custGeom>
              <a:solidFill>
                <a:sysClr val="window" lastClr="FFFFFF"/>
              </a:solidFill>
              <a:ln w="25400" cap="flat" cmpd="sng" algn="ctr">
                <a:noFill/>
                <a:prstDash val="solid"/>
              </a:ln>
              <a:effectLst/>
            </p:spPr>
            <p:txBody>
              <a:bodyPr rtlCol="0" anchor="ctr"/>
              <a:lstStyle/>
              <a:p>
                <a:pPr marL="0" marR="0" lvl="0" indent="0" algn="ctr" defTabSz="914400" eaLnBrk="1" fontAlgn="auto" latinLnBrk="0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800" b="0" i="0" u="none" strike="noStrike" kern="0" cap="none" spc="0" normalizeH="0" baseline="0" noProof="0" smtClean="0">
                  <a:ln>
                    <a:noFill/>
                  </a:ln>
                  <a:solidFill>
                    <a:prstClr val="white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</p:grpSp>
        <p:sp>
          <p:nvSpPr>
            <p:cNvPr id="231" name="Rectangle 9"/>
            <p:cNvSpPr>
              <a:spLocks noChangeArrowheads="1"/>
            </p:cNvSpPr>
            <p:nvPr/>
          </p:nvSpPr>
          <p:spPr bwMode="auto">
            <a:xfrm>
              <a:off x="594327" y="3180059"/>
              <a:ext cx="580440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29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바탕" panose="02030504000101010101" pitchFamily="18" charset="-127"/>
                </a:rPr>
                <a:t>정보탐색</a:t>
              </a:r>
              <a:endParaRPr kumimoji="1" lang="ko-KR" altLang="ko-KR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바탕" panose="02030504000101010101" pitchFamily="18" charset="-127"/>
              </a:endParaRPr>
            </a:p>
          </p:txBody>
        </p:sp>
        <p:sp>
          <p:nvSpPr>
            <p:cNvPr id="232" name="Rectangle 9"/>
            <p:cNvSpPr>
              <a:spLocks noChangeArrowheads="1"/>
            </p:cNvSpPr>
            <p:nvPr/>
          </p:nvSpPr>
          <p:spPr bwMode="auto">
            <a:xfrm>
              <a:off x="1686667" y="3180061"/>
              <a:ext cx="860327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29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00" b="0" i="0" u="none" strike="noStrike" kern="0" cap="none" spc="-150" normalizeH="0" baseline="0" noProof="0" dirty="0" smtClean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바탕" panose="02030504000101010101" pitchFamily="18" charset="-127"/>
                </a:rPr>
                <a:t>여행결정</a:t>
              </a:r>
              <a:r>
                <a:rPr kumimoji="0" lang="en-US" altLang="ko-KR" sz="1300" b="0" i="0" u="none" strike="noStrike" kern="0" cap="none" spc="-150" normalizeH="0" baseline="0" noProof="0" dirty="0" smtClean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바탕" panose="02030504000101010101" pitchFamily="18" charset="-127"/>
                </a:rPr>
                <a:t>/</a:t>
              </a:r>
              <a:r>
                <a:rPr kumimoji="0" lang="ko-KR" altLang="en-US" sz="1300" b="0" i="0" u="none" strike="noStrike" kern="0" cap="none" spc="-150" normalizeH="0" baseline="0" noProof="0" dirty="0" smtClean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바탕" panose="02030504000101010101" pitchFamily="18" charset="-127"/>
                </a:rPr>
                <a:t>준비</a:t>
              </a:r>
              <a:endParaRPr kumimoji="1" lang="ko-KR" altLang="ko-KR" sz="1300" b="0" i="0" u="none" strike="noStrike" kern="0" cap="none" spc="-150" normalizeH="0" baseline="0" noProof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바탕" panose="02030504000101010101" pitchFamily="18" charset="-127"/>
              </a:endParaRPr>
            </a:p>
          </p:txBody>
        </p:sp>
        <p:sp>
          <p:nvSpPr>
            <p:cNvPr id="233" name="Rectangle 9"/>
            <p:cNvSpPr>
              <a:spLocks noChangeArrowheads="1"/>
            </p:cNvSpPr>
            <p:nvPr/>
          </p:nvSpPr>
          <p:spPr bwMode="auto">
            <a:xfrm>
              <a:off x="3040673" y="3180059"/>
              <a:ext cx="580440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29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바탕" panose="02030504000101010101" pitchFamily="18" charset="-127"/>
                </a:rPr>
                <a:t>이동</a:t>
              </a:r>
              <a:endParaRPr kumimoji="1" lang="ko-KR" altLang="ko-KR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바탕" panose="02030504000101010101" pitchFamily="18" charset="-127"/>
              </a:endParaRPr>
            </a:p>
          </p:txBody>
        </p:sp>
        <p:sp>
          <p:nvSpPr>
            <p:cNvPr id="234" name="Rectangle 9"/>
            <p:cNvSpPr>
              <a:spLocks noChangeArrowheads="1"/>
            </p:cNvSpPr>
            <p:nvPr/>
          </p:nvSpPr>
          <p:spPr bwMode="auto">
            <a:xfrm>
              <a:off x="4149829" y="3180060"/>
              <a:ext cx="780638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29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ko-KR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바탕" panose="02030504000101010101" pitchFamily="18" charset="-127"/>
                </a:rPr>
                <a:t>여행지 활동</a:t>
              </a:r>
              <a:endParaRPr kumimoji="1" lang="ko-KR" altLang="ko-KR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바탕" panose="02030504000101010101" pitchFamily="18" charset="-127"/>
              </a:endParaRPr>
            </a:p>
          </p:txBody>
        </p:sp>
        <p:sp>
          <p:nvSpPr>
            <p:cNvPr id="235" name="Rectangle 9"/>
            <p:cNvSpPr>
              <a:spLocks noChangeArrowheads="1"/>
            </p:cNvSpPr>
            <p:nvPr/>
          </p:nvSpPr>
          <p:spPr bwMode="auto">
            <a:xfrm>
              <a:off x="5459305" y="3180059"/>
              <a:ext cx="580440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29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바탕" panose="02030504000101010101" pitchFamily="18" charset="-127"/>
                </a:rPr>
                <a:t>이동</a:t>
              </a:r>
              <a:endParaRPr kumimoji="1" lang="ko-KR" altLang="ko-KR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바탕" panose="02030504000101010101" pitchFamily="18" charset="-127"/>
              </a:endParaRPr>
            </a:p>
          </p:txBody>
        </p:sp>
        <p:sp>
          <p:nvSpPr>
            <p:cNvPr id="236" name="Rectangle 9"/>
            <p:cNvSpPr>
              <a:spLocks noChangeArrowheads="1"/>
            </p:cNvSpPr>
            <p:nvPr/>
          </p:nvSpPr>
          <p:spPr bwMode="auto">
            <a:xfrm>
              <a:off x="6659199" y="3180060"/>
              <a:ext cx="595747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29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바탕" panose="02030504000101010101" pitchFamily="18" charset="-127"/>
                </a:rPr>
                <a:t>여행평가</a:t>
              </a:r>
              <a:endParaRPr kumimoji="1" lang="ko-KR" altLang="ko-KR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바탕" panose="02030504000101010101" pitchFamily="18" charset="-127"/>
              </a:endParaRPr>
            </a:p>
          </p:txBody>
        </p:sp>
        <p:sp>
          <p:nvSpPr>
            <p:cNvPr id="237" name="Rectangle 9"/>
            <p:cNvSpPr>
              <a:spLocks noChangeArrowheads="1"/>
            </p:cNvSpPr>
            <p:nvPr/>
          </p:nvSpPr>
          <p:spPr bwMode="auto">
            <a:xfrm>
              <a:off x="7884065" y="3180060"/>
              <a:ext cx="580440" cy="20005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  <a:effectLst/>
          </p:spPr>
          <p:txBody>
            <a:bodyPr vert="horz" wrap="square" lIns="0" tIns="0" rIns="0" bIns="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ctr" defTabSz="914291" eaLnBrk="1" fontAlgn="base" latinLnBrk="0" hangingPunct="1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ko-KR" altLang="en-US" sz="1300" b="0" i="0" u="none" strike="noStrike" kern="0" cap="none" spc="0" normalizeH="0" baseline="0" noProof="0" dirty="0" smtClean="0">
                  <a:ln>
                    <a:noFill/>
                  </a:ln>
                  <a:solidFill>
                    <a:schemeClr val="accent4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바탕" panose="02030504000101010101" pitchFamily="18" charset="-127"/>
                </a:rPr>
                <a:t>정보공유</a:t>
              </a:r>
              <a:endParaRPr kumimoji="1" lang="ko-KR" altLang="ko-KR" sz="1300" b="0" i="0" u="none" strike="noStrike" kern="0" cap="none" spc="0" normalizeH="0" baseline="0" noProof="0" dirty="0" smtClean="0">
                <a:ln>
                  <a:noFill/>
                </a:ln>
                <a:solidFill>
                  <a:schemeClr val="accent4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바탕" panose="02030504000101010101" pitchFamily="18" charset="-127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1473335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2071886" y="2061642"/>
            <a:ext cx="5851651" cy="1846659"/>
            <a:chOff x="2071886" y="2061642"/>
            <a:chExt cx="5851651" cy="1846659"/>
          </a:xfrm>
        </p:grpSpPr>
        <p:sp>
          <p:nvSpPr>
            <p:cNvPr id="6" name="TextBox 5"/>
            <p:cNvSpPr txBox="1"/>
            <p:nvPr/>
          </p:nvSpPr>
          <p:spPr>
            <a:xfrm>
              <a:off x="3528103" y="2347908"/>
              <a:ext cx="4395434" cy="55399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tabLst>
                  <a:tab pos="660357" algn="l"/>
                </a:tabLst>
              </a:pPr>
              <a:r>
                <a:rPr lang="ko-KR" altLang="en-US" sz="36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EB" panose="02020603020101020101" pitchFamily="18" charset="-127"/>
                  <a:ea typeface="Rix모던고딕 EB" panose="02020603020101020101" pitchFamily="18" charset="-127"/>
                  <a:cs typeface="Arial" pitchFamily="34" charset="0"/>
                </a:rPr>
                <a:t>내국인 관광객 조사결과</a:t>
              </a:r>
              <a:endParaRPr lang="ko-KR" altLang="en-US" sz="3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  <a:cs typeface="Arial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685023" y="2061642"/>
              <a:ext cx="755015" cy="184665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tabLst>
                  <a:tab pos="660357" algn="l"/>
                </a:tabLst>
              </a:pPr>
              <a:r>
                <a:rPr lang="en-US" altLang="ko-KR" sz="6000" b="1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HY견명조" panose="02030600000101010101" pitchFamily="18" charset="-127"/>
                  <a:ea typeface="HY견명조" panose="02030600000101010101" pitchFamily="18" charset="-127"/>
                  <a:cs typeface="Arial" pitchFamily="34" charset="0"/>
                </a:rPr>
                <a:t>Ⅱ</a:t>
              </a:r>
              <a:endParaRPr lang="ko-KR" altLang="en-US" sz="6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pitchFamily="34" charset="0"/>
              </a:endParaRPr>
            </a:p>
            <a:p>
              <a:pPr>
                <a:tabLst>
                  <a:tab pos="660357" algn="l"/>
                </a:tabLst>
              </a:pPr>
              <a:endParaRPr lang="ko-KR" altLang="en-US" sz="6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071886" y="2523307"/>
              <a:ext cx="569195" cy="36933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tabLst>
                  <a:tab pos="660357" algn="l"/>
                </a:tabLst>
              </a:pPr>
              <a:r>
                <a:rPr lang="en-US" altLang="ko-KR" sz="24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Rix모던고딕 EB" panose="02020603020101020101" pitchFamily="18" charset="-127"/>
                  <a:ea typeface="Rix모던고딕 EB" panose="02020603020101020101" pitchFamily="18" charset="-127"/>
                  <a:cs typeface="Arial" pitchFamily="34" charset="0"/>
                </a:rPr>
                <a:t>Part</a:t>
              </a:r>
              <a:endParaRPr lang="ko-KR" altLang="en-US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  <a:cs typeface="Arial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10808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1.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지점별 조사현황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27781963"/>
              </p:ext>
            </p:extLst>
          </p:nvPr>
        </p:nvGraphicFramePr>
        <p:xfrm>
          <a:off x="342900" y="982460"/>
          <a:ext cx="9217030" cy="532765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0988"/>
                <a:gridCol w="427196"/>
                <a:gridCol w="427196"/>
                <a:gridCol w="1912740"/>
                <a:gridCol w="414594"/>
                <a:gridCol w="414594"/>
                <a:gridCol w="414594"/>
                <a:gridCol w="414594"/>
                <a:gridCol w="414594"/>
                <a:gridCol w="414594"/>
                <a:gridCol w="414594"/>
                <a:gridCol w="414594"/>
                <a:gridCol w="414594"/>
                <a:gridCol w="414594"/>
                <a:gridCol w="414594"/>
                <a:gridCol w="414594"/>
                <a:gridCol w="414594"/>
                <a:gridCol w="414594"/>
                <a:gridCol w="414594"/>
              </a:tblGrid>
              <a:tr h="385554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연번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조사</a:t>
                      </a:r>
                      <a:endParaRPr lang="en-US" altLang="ko-KR" sz="1000" u="none" strike="noStrike" dirty="0" smtClean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1000" u="none" strike="noStrike" dirty="0" smtClean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대상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군</a:t>
                      </a:r>
                      <a:r>
                        <a:rPr lang="en-US" altLang="ko-KR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구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조사지점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 smtClean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1</a:t>
                      </a:r>
                      <a:r>
                        <a:rPr lang="ko-KR" altLang="en-US" sz="1000" b="1" u="none" strike="noStrike" dirty="0" smtClean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차수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u="none" strike="noStrike" dirty="0" smtClean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2</a:t>
                      </a:r>
                      <a:r>
                        <a:rPr lang="ko-KR" altLang="en-US" sz="1000" b="1" u="none" strike="noStrike" dirty="0" smtClean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차수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3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차수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4</a:t>
                      </a:r>
                      <a:r>
                        <a:rPr lang="ko-KR" altLang="en-US" sz="1000" b="1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차수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전체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</a:tr>
              <a:tr h="66595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목표</a:t>
                      </a:r>
                      <a:b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</a:t>
                      </a:r>
                      <a:b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회수율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목표</a:t>
                      </a:r>
                      <a:b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</a:t>
                      </a:r>
                      <a:b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회수율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목표</a:t>
                      </a:r>
                      <a:b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</a:t>
                      </a:r>
                      <a:b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회수율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목표</a:t>
                      </a:r>
                      <a:b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</a:t>
                      </a:r>
                      <a:b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회수율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목표</a:t>
                      </a:r>
                      <a:b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</a:t>
                      </a:r>
                      <a:b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회수율</a:t>
                      </a:r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</a:tr>
              <a:tr h="3855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10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내국인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강화군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강화역사박물관</a:t>
                      </a:r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강화고인돌</a:t>
                      </a:r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</a:p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강화평화전망대</a:t>
                      </a:r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(DMZ)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95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95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71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71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95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95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100.0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39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38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97.4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299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99.7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55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2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강화군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고려궁지</a:t>
                      </a:r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 err="1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조양방직</a:t>
                      </a:r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 err="1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소창체험관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79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79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98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98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86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89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103.5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37 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35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94.6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301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100.3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55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3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남동구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소래포구</a:t>
                      </a:r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 err="1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소래역사관</a:t>
                      </a:r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</a:p>
                    <a:p>
                      <a:pPr algn="ctr" fontAlgn="ctr"/>
                      <a:r>
                        <a:rPr lang="ko-KR" altLang="en-US" sz="1000" u="none" strike="noStrike" dirty="0" err="1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소래습지생태공원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82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82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61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61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108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110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101.9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49 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45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91.8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298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99.3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55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4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서구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아라뱃길인천터미널</a:t>
                      </a:r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정서진</a:t>
                      </a:r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</a:p>
                    <a:p>
                      <a:pPr algn="ctr" fontAlgn="ctr"/>
                      <a:r>
                        <a:rPr lang="ko-KR" altLang="en-US" sz="1000" u="none" strike="noStrike" dirty="0" err="1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시천가람터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65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65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122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122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100.0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13 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14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107.7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301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100.3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55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5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연수구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센트럴파크</a:t>
                      </a:r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 err="1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컨벤시아</a:t>
                      </a:r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 err="1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커넬워크</a:t>
                      </a:r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(NC)/</a:t>
                      </a:r>
                      <a:r>
                        <a:rPr lang="ko-KR" altLang="en-US" sz="1000" u="none" strike="noStrike" dirty="0" err="1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현대아울렛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94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94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82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82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77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78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101.3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47 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44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93.6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298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99.3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55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6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연수구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인천상륙작전기념관</a:t>
                      </a:r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</a:p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인천시립박물관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74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74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84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84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82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82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100.0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60 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100.0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100.0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55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7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옹진군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인천항여객터미널</a:t>
                      </a:r>
                      <a:endParaRPr lang="en-US" altLang="ko-KR" sz="1000" u="none" strike="noStrike" dirty="0" smtClean="0"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덕적도</a:t>
                      </a:r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백령도</a:t>
                      </a:r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 err="1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연평도</a:t>
                      </a:r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72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72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114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114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100.0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24 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23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95.8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299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99.7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55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중구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페루</a:t>
                      </a:r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인천역</a:t>
                      </a:r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)/</a:t>
                      </a:r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송월동동화마을</a:t>
                      </a:r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</a:p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개항장거리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65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65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59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59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121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121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100.0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55 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56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101.8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301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100.3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8555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9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중구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월미문화의거리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84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84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63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63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79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81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102.5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74 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74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100.0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302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100.7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307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</a:t>
                      </a:r>
                      <a:endParaRPr lang="en-US" altLang="ko-KR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중구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영종도 마시안해변</a:t>
                      </a:r>
                      <a:r>
                        <a:rPr lang="en-US" altLang="ko-KR" sz="1000" u="none" strike="noStrike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, </a:t>
                      </a:r>
                      <a:r>
                        <a:rPr lang="ko-KR" altLang="en-US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파라다이스시티</a:t>
                      </a:r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81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81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82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82 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92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92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100.0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45 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46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102.2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301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100.3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03079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내국인 전체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791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791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814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814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 </a:t>
                      </a:r>
                      <a:endParaRPr lang="en-US" altLang="ko-KR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952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960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100.8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443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435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98.2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3,000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3,000</a:t>
                      </a:r>
                      <a:endParaRPr lang="en-US" altLang="ko-KR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100.0 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8315325" y="982460"/>
            <a:ext cx="1244599" cy="5327654"/>
          </a:xfrm>
          <a:prstGeom prst="roundRect">
            <a:avLst>
              <a:gd name="adj" fmla="val 2139"/>
            </a:avLst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9990343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2.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응답자 특성</a:t>
            </a:r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2693680"/>
              </p:ext>
            </p:extLst>
          </p:nvPr>
        </p:nvGraphicFramePr>
        <p:xfrm>
          <a:off x="342901" y="981074"/>
          <a:ext cx="9217025" cy="53276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537272"/>
                <a:gridCol w="2537272"/>
                <a:gridCol w="2338672"/>
                <a:gridCol w="1803809"/>
              </a:tblGrid>
              <a:tr h="353315">
                <a:tc gridSpan="2">
                  <a:txBody>
                    <a:bodyPr/>
                    <a:lstStyle/>
                    <a:p>
                      <a:pPr algn="ctr" fontAlgn="b"/>
                      <a:endParaRPr lang="ko-KR" altLang="en-US" sz="1000" b="0" i="0" u="none" strike="noStrike" dirty="0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21600" marB="21600" anchor="ctr"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7F2FC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dirty="0" err="1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사례수</a:t>
                      </a:r>
                      <a:endParaRPr lang="en-US" altLang="ko-KR" sz="1000" u="none" strike="noStrike" dirty="0" smtClean="0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b"/>
                      <a:r>
                        <a:rPr lang="en-US" altLang="ko-KR" sz="1000" u="none" strike="noStrike" dirty="0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명</a:t>
                      </a:r>
                      <a:r>
                        <a:rPr lang="en-US" altLang="ko-KR" sz="1000" u="none" strike="noStrike" dirty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21600" marB="2160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비중</a:t>
                      </a:r>
                      <a:endParaRPr lang="en-US" altLang="ko-KR" sz="1000" b="0" i="0" u="none" strike="noStrike" dirty="0" smtClean="0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b"/>
                      <a:r>
                        <a:rPr lang="en-US" altLang="ko-KR" sz="1000" b="0" i="0" u="none" strike="noStrike" dirty="0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(%)</a:t>
                      </a:r>
                      <a:endParaRPr lang="ko-KR" altLang="en-US" sz="1000" b="0" i="0" u="none" strike="noStrike" dirty="0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21600" marB="21600" anchor="ctr">
                    <a:lnL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26106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▣ 전체 ▣</a:t>
                      </a:r>
                      <a:endParaRPr lang="ko-KR" altLang="en-US" sz="1000" b="0" i="0" u="none" strike="noStrike" dirty="0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21600" marB="21600" anchor="ctr"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dirty="0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(3,000)</a:t>
                      </a:r>
                      <a:endParaRPr lang="en-US" altLang="ko-KR" sz="1000" b="0" i="0" u="none" strike="noStrike" dirty="0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21600" marB="2160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dirty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</a:t>
                      </a:r>
                      <a:endParaRPr lang="en-US" altLang="ko-KR" sz="1000" b="0" i="0" u="none" strike="noStrike" dirty="0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21600" marB="2160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rowSpan="2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성별</a:t>
                      </a:r>
                    </a:p>
                  </a:txBody>
                  <a:tcPr marL="3810" marR="3810" marT="3810" marB="0" anchor="ctr"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남성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1,456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48.5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여성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1,544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51.5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rowSpan="3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연령대</a:t>
                      </a:r>
                    </a:p>
                  </a:txBody>
                  <a:tcPr marL="3810" marR="3810" marT="3810" marB="0" anchor="ctr"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청년층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(931)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31.0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중년층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1,216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40.5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장년층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(853)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28.4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rowSpan="3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거주지</a:t>
                      </a:r>
                    </a:p>
                  </a:txBody>
                  <a:tcPr marL="3810" marR="3810" marT="3810" marB="0" anchor="ctr"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서울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1,225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40.8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경기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1,487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49.6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그 외 지역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(288)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9.6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rowSpan="7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 목적</a:t>
                      </a:r>
                    </a:p>
                  </a:txBody>
                  <a:tcPr marL="3810" marR="3810" marT="3810" marB="0" anchor="ctr"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여가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휴가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위락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2,250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75.0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레저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스포츠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(136)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4.5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학습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체험활동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(101)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3.4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가족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친척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친구방문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(191)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6.4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맛집탐방</a:t>
                      </a:r>
                      <a:endParaRPr lang="ko-KR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(133)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4.4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(116)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3.9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기타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(73)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2.4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rowSpan="2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인천 여행 횟수</a:t>
                      </a:r>
                    </a:p>
                  </a:txBody>
                  <a:tcPr marL="3810" marR="3810" marT="3810" marB="0" anchor="ctr"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첫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(533)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17.8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재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2,467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82.2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rowSpan="2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 형태</a:t>
                      </a:r>
                    </a:p>
                  </a:txBody>
                  <a:tcPr marL="3810" marR="3810" marT="3810" marB="0" anchor="ctr"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개별 여행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2,800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93.3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단체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패키지 여행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(200)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6.7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rowSpan="2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 기간</a:t>
                      </a:r>
                    </a:p>
                  </a:txBody>
                  <a:tcPr marL="3810" marR="3810" marT="3810" marB="0" anchor="ctr"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당일 여행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2,144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71.5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610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숙박 여행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(856)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28.5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587470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전체 </a:t>
            </a:r>
            <a:r>
              <a:rPr lang="ko-KR" alt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인천관광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행태</a:t>
            </a:r>
            <a:r>
              <a:rPr lang="en-US" altLang="ko-KR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여행 전 준비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334963" y="1106041"/>
            <a:ext cx="2841784" cy="232666"/>
            <a:chOff x="342900" y="1433340"/>
            <a:chExt cx="4504066" cy="324104"/>
          </a:xfrm>
        </p:grpSpPr>
        <p:pic>
          <p:nvPicPr>
            <p:cNvPr id="7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양쪽 모서리가 둥근 사각형 7"/>
            <p:cNvSpPr/>
            <p:nvPr/>
          </p:nvSpPr>
          <p:spPr>
            <a:xfrm>
              <a:off x="342900" y="1433340"/>
              <a:ext cx="4501293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여행 주된 목적</a:t>
              </a:r>
              <a:r>
                <a:rPr lang="en-US" altLang="ko-KR" sz="1050" dirty="0" smtClean="0">
                  <a:latin typeface="+mj-ea"/>
                  <a:ea typeface="+mj-ea"/>
                </a:rPr>
                <a:t>(</a:t>
              </a:r>
              <a:r>
                <a:rPr lang="ko-KR" altLang="en-US" sz="1050" dirty="0" smtClean="0">
                  <a:latin typeface="+mj-ea"/>
                  <a:ea typeface="+mj-ea"/>
                </a:rPr>
                <a:t>복수응답</a:t>
              </a:r>
              <a:r>
                <a:rPr lang="en-US" altLang="ko-KR" sz="1050" dirty="0" smtClean="0">
                  <a:latin typeface="+mj-ea"/>
                  <a:ea typeface="+mj-ea"/>
                </a:rPr>
                <a:t>)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3285137" y="1107629"/>
            <a:ext cx="2841784" cy="232666"/>
            <a:chOff x="342900" y="1433340"/>
            <a:chExt cx="4504066" cy="324104"/>
          </a:xfrm>
        </p:grpSpPr>
        <p:pic>
          <p:nvPicPr>
            <p:cNvPr id="11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양쪽 모서리가 둥근 사각형 11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여행 정보 수집경로</a:t>
              </a:r>
              <a:r>
                <a:rPr lang="en-US" altLang="ko-KR" sz="1000" dirty="0" smtClean="0">
                  <a:latin typeface="+mj-ea"/>
                  <a:ea typeface="+mj-ea"/>
                </a:rPr>
                <a:t>(</a:t>
              </a:r>
              <a:r>
                <a:rPr lang="ko-KR" altLang="en-US" sz="1000" dirty="0" smtClean="0">
                  <a:latin typeface="+mj-ea"/>
                  <a:ea typeface="+mj-ea"/>
                </a:rPr>
                <a:t>복수응답</a:t>
              </a:r>
              <a:r>
                <a:rPr lang="en-US" altLang="ko-KR" sz="1000" dirty="0" smtClean="0">
                  <a:latin typeface="+mj-ea"/>
                  <a:ea typeface="+mj-ea"/>
                </a:rPr>
                <a:t>)</a:t>
              </a:r>
              <a:endParaRPr lang="ko-KR" altLang="en-US" sz="1000" dirty="0">
                <a:latin typeface="+mj-ea"/>
                <a:ea typeface="+mj-ea"/>
              </a:endParaRPr>
            </a:p>
          </p:txBody>
        </p:sp>
      </p:grpSp>
      <p:grpSp>
        <p:nvGrpSpPr>
          <p:cNvPr id="14" name="그룹 13"/>
          <p:cNvGrpSpPr/>
          <p:nvPr/>
        </p:nvGrpSpPr>
        <p:grpSpPr>
          <a:xfrm>
            <a:off x="6281822" y="1106040"/>
            <a:ext cx="3278898" cy="232666"/>
            <a:chOff x="342900" y="1433340"/>
            <a:chExt cx="4504066" cy="324104"/>
          </a:xfrm>
        </p:grpSpPr>
        <p:pic>
          <p:nvPicPr>
            <p:cNvPr id="15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양쪽 모서리가 둥근 사각형 15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가장 많이 찾아본 정보</a:t>
              </a:r>
              <a:r>
                <a:rPr lang="en-US" altLang="ko-KR" sz="1000" dirty="0" smtClean="0">
                  <a:latin typeface="+mj-ea"/>
                  <a:ea typeface="+mj-ea"/>
                </a:rPr>
                <a:t>(</a:t>
              </a:r>
              <a:r>
                <a:rPr lang="ko-KR" altLang="en-US" sz="1000" dirty="0" smtClean="0">
                  <a:latin typeface="+mj-ea"/>
                  <a:ea typeface="+mj-ea"/>
                </a:rPr>
                <a:t>복수응답</a:t>
              </a:r>
              <a:r>
                <a:rPr lang="en-US" altLang="ko-KR" sz="1000" dirty="0" smtClean="0">
                  <a:latin typeface="+mj-ea"/>
                  <a:ea typeface="+mj-ea"/>
                </a:rPr>
                <a:t>)</a:t>
              </a:r>
              <a:endParaRPr lang="ko-KR" altLang="en-US" sz="1100" dirty="0">
                <a:latin typeface="+mj-ea"/>
                <a:ea typeface="+mj-ea"/>
              </a:endParaRPr>
            </a:p>
          </p:txBody>
        </p:sp>
      </p:grp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98703203"/>
              </p:ext>
            </p:extLst>
          </p:nvPr>
        </p:nvGraphicFramePr>
        <p:xfrm>
          <a:off x="489801" y="1426820"/>
          <a:ext cx="2526859" cy="1706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0958"/>
                <a:gridCol w="1213615"/>
                <a:gridCol w="842286"/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여가</a:t>
                      </a:r>
                      <a:r>
                        <a:rPr lang="en-US" altLang="ko-KR" sz="14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4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휴가</a:t>
                      </a:r>
                      <a:r>
                        <a:rPr lang="en-US" altLang="ko-KR" sz="14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4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위락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75.0</a:t>
                      </a:r>
                      <a:endParaRPr lang="en-US" altLang="ko-KR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가족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친척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친구방문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5.4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레저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스포츠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4.5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맛집탐방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4.4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쇼핑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3.9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학습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체험활동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3.4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축제 및 이벤트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1.1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92707754"/>
              </p:ext>
            </p:extLst>
          </p:nvPr>
        </p:nvGraphicFramePr>
        <p:xfrm>
          <a:off x="3441727" y="1443980"/>
          <a:ext cx="2526857" cy="170688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0957"/>
                <a:gridCol w="1213614"/>
                <a:gridCol w="842286"/>
              </a:tblGrid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인터넷 사이트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43.1</a:t>
                      </a:r>
                      <a:endParaRPr lang="en-US" altLang="ko-KR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주변인</a:t>
                      </a:r>
                      <a:r>
                        <a:rPr lang="en-US" altLang="ko-KR" sz="11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가족</a:t>
                      </a:r>
                      <a:r>
                        <a:rPr lang="en-US" altLang="ko-KR" sz="11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친구</a:t>
                      </a:r>
                      <a:r>
                        <a:rPr lang="en-US" altLang="ko-KR" sz="11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동료 등</a:t>
                      </a:r>
                      <a:r>
                        <a:rPr lang="en-US" altLang="ko-KR" sz="11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34.8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과거 방문 경험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23.2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정보 없이 방문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9.2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모바일앱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6.3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대중매체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4.9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여행사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0.6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3915948"/>
              </p:ext>
            </p:extLst>
          </p:nvPr>
        </p:nvGraphicFramePr>
        <p:xfrm>
          <a:off x="6464402" y="1443980"/>
          <a:ext cx="2913738" cy="9753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3065"/>
                <a:gridCol w="1399427"/>
                <a:gridCol w="971246"/>
              </a:tblGrid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음식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4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맛집</a:t>
                      </a:r>
                      <a:endParaRPr lang="en-US" altLang="ko-KR" sz="1400" b="1" kern="0" spc="-150" dirty="0" smtClean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47.7</a:t>
                      </a:r>
                      <a:endParaRPr lang="en-US" altLang="ko-KR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여행코스</a:t>
                      </a:r>
                      <a:endParaRPr lang="en-US" altLang="ko-KR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42.4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교통 상황 및 이동시간</a:t>
                      </a:r>
                      <a:endParaRPr lang="ko-KR" altLang="en-US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34.5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방문자 후기</a:t>
                      </a:r>
                      <a:endParaRPr lang="ko-KR" altLang="en-US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32.5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pSp>
        <p:nvGrpSpPr>
          <p:cNvPr id="29" name="그룹 28"/>
          <p:cNvGrpSpPr/>
          <p:nvPr/>
        </p:nvGrpSpPr>
        <p:grpSpPr>
          <a:xfrm>
            <a:off x="333213" y="4146209"/>
            <a:ext cx="2841784" cy="200410"/>
            <a:chOff x="342900" y="1433340"/>
            <a:chExt cx="4504066" cy="324104"/>
          </a:xfrm>
        </p:grpSpPr>
        <p:pic>
          <p:nvPicPr>
            <p:cNvPr id="30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양쪽 모서리가 둥근 사각형 30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인천 선택 이유</a:t>
              </a:r>
              <a:r>
                <a:rPr lang="en-US" altLang="ko-KR" sz="1050" dirty="0" smtClean="0">
                  <a:latin typeface="+mj-ea"/>
                  <a:ea typeface="+mj-ea"/>
                </a:rPr>
                <a:t>(</a:t>
              </a:r>
              <a:r>
                <a:rPr lang="ko-KR" altLang="en-US" sz="1050" dirty="0" smtClean="0">
                  <a:latin typeface="+mj-ea"/>
                  <a:ea typeface="+mj-ea"/>
                </a:rPr>
                <a:t>복수응답</a:t>
              </a:r>
              <a:r>
                <a:rPr lang="en-US" altLang="ko-KR" sz="1050" dirty="0" smtClean="0">
                  <a:latin typeface="+mj-ea"/>
                  <a:ea typeface="+mj-ea"/>
                </a:rPr>
                <a:t>)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3530521" y="4147797"/>
            <a:ext cx="2841784" cy="200410"/>
            <a:chOff x="342900" y="1433340"/>
            <a:chExt cx="4504066" cy="324104"/>
          </a:xfrm>
        </p:grpSpPr>
        <p:pic>
          <p:nvPicPr>
            <p:cNvPr id="34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양쪽 모서리가 둥근 사각형 34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>
                  <a:latin typeface="+mj-ea"/>
                  <a:ea typeface="+mj-ea"/>
                </a:rPr>
                <a:t>여행형태 및 기간</a:t>
              </a: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6716917" y="4146208"/>
            <a:ext cx="2841784" cy="200410"/>
            <a:chOff x="342900" y="1433340"/>
            <a:chExt cx="4504066" cy="324104"/>
          </a:xfrm>
        </p:grpSpPr>
        <p:pic>
          <p:nvPicPr>
            <p:cNvPr id="38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양쪽 모서리가 둥근 사각형 38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>
                  <a:latin typeface="+mj-ea"/>
                  <a:ea typeface="+mj-ea"/>
                </a:rPr>
                <a:t>여행일행</a:t>
              </a:r>
            </a:p>
          </p:txBody>
        </p:sp>
      </p:grpSp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7299003"/>
              </p:ext>
            </p:extLst>
          </p:nvPr>
        </p:nvGraphicFramePr>
        <p:xfrm>
          <a:off x="489994" y="4466988"/>
          <a:ext cx="2529972" cy="17279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1538"/>
                <a:gridCol w="1215110"/>
                <a:gridCol w="843324"/>
              </a:tblGrid>
              <a:tr h="2648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접근성</a:t>
                      </a:r>
                      <a:endParaRPr lang="ko-KR" altLang="en-US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45.9</a:t>
                      </a:r>
                      <a:endParaRPr lang="en-US" altLang="ko-KR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풍부한 볼거리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즐길거리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32.4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여행지 지명도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29.3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편리한 교통편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18.4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적당한 여행경비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15.4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음식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13.1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경험자 추천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11.0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800787" y="4664368"/>
            <a:ext cx="475833" cy="56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60672923"/>
              </p:ext>
            </p:extLst>
          </p:nvPr>
        </p:nvGraphicFramePr>
        <p:xfrm>
          <a:off x="4540998" y="4626997"/>
          <a:ext cx="1243874" cy="2228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43874"/>
              </a:tblGrid>
              <a:tr h="14286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개별여행  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93.3%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7068146" y="4483454"/>
            <a:ext cx="1007691" cy="9509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4" name="표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20122263"/>
              </p:ext>
            </p:extLst>
          </p:nvPr>
        </p:nvGraphicFramePr>
        <p:xfrm>
          <a:off x="8138683" y="4880255"/>
          <a:ext cx="1243874" cy="2228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43874"/>
              </a:tblGrid>
              <a:tr h="14286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가족  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53.4%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56" name="Picture 2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743803" y="5657972"/>
            <a:ext cx="580134" cy="5801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7" name="표 5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930403"/>
              </p:ext>
            </p:extLst>
          </p:nvPr>
        </p:nvGraphicFramePr>
        <p:xfrm>
          <a:off x="4553596" y="5642132"/>
          <a:ext cx="1243874" cy="2228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43874"/>
              </a:tblGrid>
              <a:tr h="14286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당일여행  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71.5%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pSp>
        <p:nvGrpSpPr>
          <p:cNvPr id="4" name="그룹 3"/>
          <p:cNvGrpSpPr/>
          <p:nvPr/>
        </p:nvGrpSpPr>
        <p:grpSpPr>
          <a:xfrm>
            <a:off x="203225" y="720573"/>
            <a:ext cx="9347967" cy="313459"/>
            <a:chOff x="212750" y="720573"/>
            <a:chExt cx="9347967" cy="313459"/>
          </a:xfrm>
        </p:grpSpPr>
        <p:sp>
          <p:nvSpPr>
            <p:cNvPr id="5" name="직사각형 4">
              <a:extLst>
                <a:ext uri="{FF2B5EF4-FFF2-40B4-BE49-F238E27FC236}">
                  <a16:creationId xmlns:a16="http://schemas.microsoft.com/office/drawing/2014/main" xmlns="" id="{ECC0B6B2-972C-4CD3-BD08-DD07B244C1B5}"/>
                </a:ext>
              </a:extLst>
            </p:cNvPr>
            <p:cNvSpPr/>
            <p:nvPr/>
          </p:nvSpPr>
          <p:spPr>
            <a:xfrm>
              <a:off x="343695" y="746032"/>
              <a:ext cx="9217022" cy="288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50000"/>
                </a:schemeClr>
              </a:solidFill>
            </a:ln>
            <a:effectLst>
              <a:outerShdw blurRad="25400" dist="12700" dir="2700000" algn="tl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 latinLnBrk="0">
                <a:defRPr/>
              </a:pPr>
              <a:r>
                <a:rPr kumimoji="1" lang="ko-KR" altLang="en-US" sz="1600" spc="-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  <a:cs typeface="JBold" pitchFamily="18" charset="-127"/>
                </a:rPr>
                <a:t>정보탐색</a:t>
              </a:r>
              <a:r>
                <a:rPr lang="ko-KR" altLang="en-US" sz="1800" kern="0" spc="-10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 </a:t>
              </a:r>
              <a:r>
                <a:rPr lang="en-US" altLang="ko-KR" sz="1200" kern="0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Information  Searching </a:t>
              </a: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212750" y="720573"/>
              <a:ext cx="401701" cy="200850"/>
              <a:chOff x="270799" y="1028103"/>
              <a:chExt cx="401701" cy="200850"/>
            </a:xfrm>
          </p:grpSpPr>
          <p:sp>
            <p:nvSpPr>
              <p:cNvPr id="47" name="이등변 삼각형 46"/>
              <p:cNvSpPr/>
              <p:nvPr/>
            </p:nvSpPr>
            <p:spPr>
              <a:xfrm rot="18900000">
                <a:off x="270799" y="1028103"/>
                <a:ext cx="401701" cy="200850"/>
              </a:xfrm>
              <a:prstGeom prst="triangl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00" b="1" i="0" u="none" strike="noStrike" kern="1200" cap="none" spc="-100" normalizeH="0" baseline="0" noProof="0" dirty="0">
                  <a:ln>
                    <a:solidFill>
                      <a:srgbClr val="E0E0E0">
                        <a:alpha val="0"/>
                      </a:srgbClr>
                    </a:solidFill>
                  </a:ln>
                  <a:solidFill>
                    <a:srgbClr val="FFFFFF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396212" y="1053530"/>
                <a:ext cx="163506" cy="1615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i="0" u="none" strike="noStrike" kern="1200" cap="none" spc="0" normalizeH="0" baseline="0" noProof="0" dirty="0">
                    <a:ln>
                      <a:solidFill>
                        <a:srgbClr val="9C9B9B">
                          <a:alpha val="0"/>
                        </a:srgbClr>
                      </a:solidFill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ea"/>
                    <a:ea typeface="+mj-ea"/>
                    <a:cs typeface="함초롬돋움" panose="02030504000101010101" pitchFamily="18" charset="-127"/>
                  </a:rPr>
                  <a:t>01</a:t>
                </a:r>
                <a:endParaRPr kumimoji="0" lang="ko-KR" altLang="en-US" sz="105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함초롬돋움" panose="02030504000101010101" pitchFamily="18" charset="-127"/>
                </a:endParaRPr>
              </a:p>
            </p:txBody>
          </p:sp>
        </p:grpSp>
      </p:grpSp>
      <p:grpSp>
        <p:nvGrpSpPr>
          <p:cNvPr id="19" name="그룹 18"/>
          <p:cNvGrpSpPr/>
          <p:nvPr/>
        </p:nvGrpSpPr>
        <p:grpSpPr>
          <a:xfrm>
            <a:off x="203225" y="3723774"/>
            <a:ext cx="9347968" cy="312415"/>
            <a:chOff x="212750" y="3723774"/>
            <a:chExt cx="9347968" cy="312415"/>
          </a:xfrm>
        </p:grpSpPr>
        <p:sp>
          <p:nvSpPr>
            <p:cNvPr id="28" name="직사각형 27">
              <a:extLst>
                <a:ext uri="{FF2B5EF4-FFF2-40B4-BE49-F238E27FC236}">
                  <a16:creationId xmlns:a16="http://schemas.microsoft.com/office/drawing/2014/main" xmlns="" id="{ECC0B6B2-972C-4CD3-BD08-DD07B244C1B5}"/>
                </a:ext>
              </a:extLst>
            </p:cNvPr>
            <p:cNvSpPr/>
            <p:nvPr/>
          </p:nvSpPr>
          <p:spPr>
            <a:xfrm>
              <a:off x="343696" y="3748189"/>
              <a:ext cx="9217022" cy="288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50000"/>
                </a:schemeClr>
              </a:solidFill>
            </a:ln>
            <a:effectLst>
              <a:outerShdw blurRad="25400" dist="12700" dir="2700000" algn="tl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 latinLnBrk="0">
                <a:defRPr/>
              </a:pPr>
              <a:r>
                <a:rPr kumimoji="1" lang="ko-KR" altLang="en-US" sz="1600" spc="-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  <a:cs typeface="JBold" pitchFamily="18" charset="-127"/>
                </a:rPr>
                <a:t>여행결정</a:t>
              </a:r>
              <a:r>
                <a:rPr kumimoji="1" lang="en-US" altLang="ko-KR" sz="1600" spc="-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  <a:cs typeface="JBold" pitchFamily="18" charset="-127"/>
                </a:rPr>
                <a:t>/</a:t>
              </a:r>
              <a:r>
                <a:rPr kumimoji="1" lang="ko-KR" altLang="en-US" sz="1600" spc="-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rgbClr val="0070C0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  <a:cs typeface="JBold" pitchFamily="18" charset="-127"/>
                </a:rPr>
                <a:t>준비 </a:t>
              </a:r>
              <a:r>
                <a:rPr lang="en-US" altLang="ko-KR" sz="1200" kern="0" spc="-10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Decision/Planning</a:t>
              </a:r>
              <a:endParaRPr lang="en-US" altLang="ko-KR" sz="12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endParaRPr>
            </a:p>
          </p:txBody>
        </p:sp>
        <p:grpSp>
          <p:nvGrpSpPr>
            <p:cNvPr id="58" name="그룹 57"/>
            <p:cNvGrpSpPr/>
            <p:nvPr/>
          </p:nvGrpSpPr>
          <p:grpSpPr>
            <a:xfrm>
              <a:off x="212750" y="3723774"/>
              <a:ext cx="401701" cy="200850"/>
              <a:chOff x="270799" y="1028103"/>
              <a:chExt cx="401701" cy="200850"/>
            </a:xfrm>
          </p:grpSpPr>
          <p:sp>
            <p:nvSpPr>
              <p:cNvPr id="61" name="이등변 삼각형 60"/>
              <p:cNvSpPr/>
              <p:nvPr/>
            </p:nvSpPr>
            <p:spPr>
              <a:xfrm rot="18900000">
                <a:off x="270799" y="1028103"/>
                <a:ext cx="401701" cy="200850"/>
              </a:xfrm>
              <a:prstGeom prst="triangl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00" b="1" i="0" u="none" strike="noStrike" kern="1200" cap="none" spc="-100" normalizeH="0" baseline="0" noProof="0" dirty="0">
                  <a:ln>
                    <a:solidFill>
                      <a:srgbClr val="E0E0E0">
                        <a:alpha val="0"/>
                      </a:srgbClr>
                    </a:solidFill>
                  </a:ln>
                  <a:solidFill>
                    <a:srgbClr val="FFFFFF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62" name="TextBox 61"/>
              <p:cNvSpPr txBox="1"/>
              <p:nvPr/>
            </p:nvSpPr>
            <p:spPr>
              <a:xfrm>
                <a:off x="396211" y="1053530"/>
                <a:ext cx="163507" cy="1615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i="0" u="none" strike="noStrike" kern="1200" cap="none" spc="0" normalizeH="0" baseline="0" noProof="0" dirty="0" smtClean="0">
                    <a:ln>
                      <a:solidFill>
                        <a:srgbClr val="9C9B9B">
                          <a:alpha val="0"/>
                        </a:srgbClr>
                      </a:solidFill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ea"/>
                    <a:ea typeface="+mj-ea"/>
                    <a:cs typeface="함초롬돋움" panose="02030504000101010101" pitchFamily="18" charset="-127"/>
                  </a:rPr>
                  <a:t>02</a:t>
                </a:r>
                <a:endParaRPr kumimoji="0" lang="ko-KR" altLang="en-US" sz="105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함초롬돋움" panose="02030504000101010101" pitchFamily="18" charset="-127"/>
                </a:endParaRPr>
              </a:p>
            </p:txBody>
          </p:sp>
        </p:grpSp>
      </p:grpSp>
      <p:graphicFrame>
        <p:nvGraphicFramePr>
          <p:cNvPr id="60" name="차트 59"/>
          <p:cNvGraphicFramePr/>
          <p:nvPr>
            <p:extLst>
              <p:ext uri="{D42A27DB-BD31-4B8C-83A1-F6EECF244321}">
                <p14:modId xmlns:p14="http://schemas.microsoft.com/office/powerpoint/2010/main" val="1368405928"/>
              </p:ext>
            </p:extLst>
          </p:nvPr>
        </p:nvGraphicFramePr>
        <p:xfrm>
          <a:off x="7184454" y="2330444"/>
          <a:ext cx="1368152" cy="145989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22" name="직사각형 21"/>
          <p:cNvSpPr/>
          <p:nvPr/>
        </p:nvSpPr>
        <p:spPr>
          <a:xfrm>
            <a:off x="7586298" y="2816894"/>
            <a:ext cx="579006" cy="44627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kumimoji="1" lang="ko-KR" altLang="en-US" sz="1100" spc="-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JBold" pitchFamily="18" charset="-127"/>
              </a:rPr>
              <a:t>정보의</a:t>
            </a:r>
            <a:endParaRPr kumimoji="1" lang="en-US" altLang="ko-KR" sz="1100" spc="-50" dirty="0" smtClean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  <a:cs typeface="JBold" pitchFamily="18" charset="-127"/>
            </a:endParaRPr>
          </a:p>
          <a:p>
            <a:pPr algn="ctr"/>
            <a:r>
              <a:rPr kumimoji="1" lang="ko-KR" altLang="en-US" sz="1200" spc="-5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JBold" pitchFamily="18" charset="-127"/>
              </a:rPr>
              <a:t>충분성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8504045" y="2781722"/>
            <a:ext cx="794059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b="1" kern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충분하다</a:t>
            </a:r>
            <a:r>
              <a:rPr lang="en-US" altLang="ko-KR" sz="1100" b="1" kern="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, </a:t>
            </a:r>
            <a:endParaRPr lang="en-US" altLang="ko-KR" sz="1100" b="1" kern="0" dirty="0" smtClean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  <a:p>
            <a:pPr algn="ctr"/>
            <a:r>
              <a:rPr lang="en-US" altLang="ko-KR" sz="11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70.6</a:t>
            </a:r>
            <a:r>
              <a:rPr lang="en-US" altLang="ko-KR" sz="1100" b="1" kern="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%</a:t>
            </a:r>
            <a:endParaRPr lang="ko-KR" altLang="en-US" sz="1100" b="1" kern="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</p:txBody>
      </p:sp>
      <p:sp>
        <p:nvSpPr>
          <p:cNvPr id="63" name="TextBox 62"/>
          <p:cNvSpPr txBox="1"/>
          <p:nvPr/>
        </p:nvSpPr>
        <p:spPr>
          <a:xfrm>
            <a:off x="6680398" y="3165247"/>
            <a:ext cx="648072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보통</a:t>
            </a:r>
            <a:r>
              <a:rPr lang="en-US" altLang="ko-KR" sz="11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,</a:t>
            </a:r>
            <a:br>
              <a:rPr lang="en-US" altLang="ko-KR" sz="11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en-US" altLang="ko-KR" sz="11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26.5%</a:t>
            </a:r>
            <a:endParaRPr lang="ko-KR" altLang="en-US" sz="1100" b="1" kern="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</p:txBody>
      </p:sp>
      <p:sp>
        <p:nvSpPr>
          <p:cNvPr id="64" name="TextBox 63"/>
          <p:cNvSpPr txBox="1"/>
          <p:nvPr/>
        </p:nvSpPr>
        <p:spPr>
          <a:xfrm>
            <a:off x="6680398" y="2448966"/>
            <a:ext cx="64807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000" b="1" kern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충분하지 않다</a:t>
            </a:r>
            <a:r>
              <a:rPr lang="en-US" altLang="ko-KR" sz="1000" b="1" kern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,</a:t>
            </a:r>
            <a:r>
              <a:rPr lang="en-US" altLang="ko-KR" sz="10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/>
            </a:r>
            <a:br>
              <a:rPr lang="en-US" altLang="ko-KR" sz="10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en-US" altLang="ko-KR" sz="10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2.9%</a:t>
            </a:r>
            <a:endParaRPr lang="ko-KR" altLang="en-US" sz="1000" b="1" kern="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</p:txBody>
      </p:sp>
      <p:cxnSp>
        <p:nvCxnSpPr>
          <p:cNvPr id="43" name="직선 화살표 연결선 42"/>
          <p:cNvCxnSpPr/>
          <p:nvPr/>
        </p:nvCxnSpPr>
        <p:spPr>
          <a:xfrm flipH="1">
            <a:off x="8231027" y="3002964"/>
            <a:ext cx="321579" cy="66790"/>
          </a:xfrm>
          <a:prstGeom prst="straightConnector1">
            <a:avLst/>
          </a:prstGeom>
          <a:ln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직선 화살표 연결선 69"/>
          <p:cNvCxnSpPr/>
          <p:nvPr/>
        </p:nvCxnSpPr>
        <p:spPr>
          <a:xfrm flipV="1">
            <a:off x="7247557" y="3254836"/>
            <a:ext cx="256057" cy="87346"/>
          </a:xfrm>
          <a:prstGeom prst="straightConnector1">
            <a:avLst/>
          </a:prstGeom>
          <a:ln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1" name="직선 화살표 연결선 70"/>
          <p:cNvCxnSpPr/>
          <p:nvPr/>
        </p:nvCxnSpPr>
        <p:spPr>
          <a:xfrm>
            <a:off x="7263734" y="2705286"/>
            <a:ext cx="239880" cy="97435"/>
          </a:xfrm>
          <a:prstGeom prst="straightConnector1">
            <a:avLst/>
          </a:prstGeom>
          <a:ln>
            <a:solidFill>
              <a:schemeClr val="accent1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2" name="표 7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93708081"/>
              </p:ext>
            </p:extLst>
          </p:nvPr>
        </p:nvGraphicFramePr>
        <p:xfrm>
          <a:off x="4540998" y="4926893"/>
          <a:ext cx="1427586" cy="207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27586"/>
              </a:tblGrid>
              <a:tr h="14286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3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단체</a:t>
                      </a:r>
                      <a:r>
                        <a:rPr lang="en-US" altLang="ko-KR" sz="13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3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패키지 여행 </a:t>
                      </a:r>
                      <a:r>
                        <a:rPr lang="en-US" altLang="ko-KR" sz="13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6.7%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73" name="표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33876825"/>
              </p:ext>
            </p:extLst>
          </p:nvPr>
        </p:nvGraphicFramePr>
        <p:xfrm>
          <a:off x="4463666" y="5948782"/>
          <a:ext cx="1427586" cy="20764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427586"/>
              </a:tblGrid>
              <a:tr h="14286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3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숙박여행 </a:t>
                      </a:r>
                      <a:r>
                        <a:rPr lang="en-US" altLang="ko-KR" sz="13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28.5%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50" name="TextBox 49"/>
          <p:cNvSpPr txBox="1"/>
          <p:nvPr/>
        </p:nvSpPr>
        <p:spPr>
          <a:xfrm>
            <a:off x="6892358" y="5756116"/>
            <a:ext cx="24891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kern="0" dirty="0" err="1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동반객</a:t>
            </a:r>
            <a:r>
              <a:rPr lang="ko-KR" altLang="en-US" sz="1400" b="1" kern="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 수 </a:t>
            </a:r>
            <a:endParaRPr lang="en-US" altLang="ko-KR" sz="1400" b="1" kern="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  <a:p>
            <a:pPr algn="ctr"/>
            <a:r>
              <a:rPr lang="ko-KR" altLang="en-US" sz="1600" b="1" kern="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accent4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평균 </a:t>
            </a:r>
            <a:r>
              <a:rPr lang="en-US" altLang="ko-KR" sz="1600" b="1" kern="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accent4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3.9</a:t>
            </a:r>
            <a:r>
              <a:rPr lang="ko-KR" altLang="en-US" sz="16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accent4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명</a:t>
            </a:r>
            <a:r>
              <a:rPr lang="en-US" altLang="ko-KR" sz="12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(</a:t>
            </a:r>
            <a:r>
              <a:rPr lang="ko-KR" altLang="en-US" sz="12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본인 포함</a:t>
            </a:r>
            <a:r>
              <a:rPr lang="en-US" altLang="ko-KR" sz="12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)</a:t>
            </a:r>
            <a:endParaRPr lang="ko-KR" altLang="en-US" sz="1200" b="1" kern="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</p:txBody>
      </p:sp>
      <p:sp>
        <p:nvSpPr>
          <p:cNvPr id="59" name="AutoShape 3"/>
          <p:cNvSpPr>
            <a:spLocks noChangeArrowheads="1"/>
          </p:cNvSpPr>
          <p:nvPr/>
        </p:nvSpPr>
        <p:spPr bwMode="auto">
          <a:xfrm>
            <a:off x="6516220" y="1413570"/>
            <a:ext cx="2684458" cy="1035396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65" name="AutoShape 3"/>
          <p:cNvSpPr>
            <a:spLocks noChangeArrowheads="1"/>
          </p:cNvSpPr>
          <p:nvPr/>
        </p:nvSpPr>
        <p:spPr bwMode="auto">
          <a:xfrm>
            <a:off x="404075" y="4441215"/>
            <a:ext cx="2684458" cy="311760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6663596" y="5555228"/>
            <a:ext cx="29501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9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동반객이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있는 자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2,904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66617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전체 </a:t>
            </a:r>
            <a:r>
              <a:rPr lang="ko-KR" alt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인천관광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행태</a:t>
            </a:r>
            <a:r>
              <a:rPr lang="en-US" altLang="ko-KR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>
                <a:solidFill>
                  <a:schemeClr val="tx1">
                    <a:lumMod val="65000"/>
                    <a:lumOff val="35000"/>
                  </a:schemeClr>
                </a:solidFill>
              </a:rPr>
              <a:t>여행 </a:t>
            </a:r>
            <a:r>
              <a:rPr lang="ko-KR" altLang="en-US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중 활동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64" name="그룹 63"/>
          <p:cNvGrpSpPr/>
          <p:nvPr/>
        </p:nvGrpSpPr>
        <p:grpSpPr>
          <a:xfrm>
            <a:off x="197255" y="1046817"/>
            <a:ext cx="9362670" cy="313459"/>
            <a:chOff x="127670" y="1028103"/>
            <a:chExt cx="9362670" cy="313459"/>
          </a:xfrm>
        </p:grpSpPr>
        <p:sp>
          <p:nvSpPr>
            <p:cNvPr id="65" name="직사각형 64">
              <a:extLst>
                <a:ext uri="{FF2B5EF4-FFF2-40B4-BE49-F238E27FC236}">
                  <a16:creationId xmlns:a16="http://schemas.microsoft.com/office/drawing/2014/main" xmlns="" id="{ECC0B6B2-972C-4CD3-BD08-DD07B244C1B5}"/>
                </a:ext>
              </a:extLst>
            </p:cNvPr>
            <p:cNvSpPr/>
            <p:nvPr/>
          </p:nvSpPr>
          <p:spPr>
            <a:xfrm>
              <a:off x="253082" y="1053562"/>
              <a:ext cx="9237258" cy="288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50000"/>
                </a:schemeClr>
              </a:solidFill>
            </a:ln>
            <a:effectLst>
              <a:outerShdw blurRad="25400" dist="12700" dir="2700000" algn="tl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 latinLnBrk="0">
                <a:defRPr/>
              </a:pPr>
              <a:r>
                <a:rPr kumimoji="1" lang="ko-KR" altLang="en-US" sz="1600" spc="-5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70C0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  <a:cs typeface="JBold" pitchFamily="18" charset="-127"/>
                </a:rPr>
                <a:t>교통수단</a:t>
              </a:r>
              <a:r>
                <a:rPr lang="ko-KR" altLang="en-US" sz="1800" kern="0" spc="-10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 </a:t>
              </a:r>
              <a:r>
                <a:rPr lang="en-US" altLang="ko-KR" sz="1200" kern="0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Travel-to(Destination)</a:t>
              </a:r>
            </a:p>
          </p:txBody>
        </p:sp>
        <p:grpSp>
          <p:nvGrpSpPr>
            <p:cNvPr id="66" name="그룹 65"/>
            <p:cNvGrpSpPr/>
            <p:nvPr/>
          </p:nvGrpSpPr>
          <p:grpSpPr>
            <a:xfrm>
              <a:off x="127670" y="1028103"/>
              <a:ext cx="401701" cy="200850"/>
              <a:chOff x="270799" y="1028103"/>
              <a:chExt cx="401701" cy="200850"/>
            </a:xfrm>
          </p:grpSpPr>
          <p:sp>
            <p:nvSpPr>
              <p:cNvPr id="67" name="이등변 삼각형 66"/>
              <p:cNvSpPr/>
              <p:nvPr/>
            </p:nvSpPr>
            <p:spPr>
              <a:xfrm rot="18900000">
                <a:off x="270799" y="1028103"/>
                <a:ext cx="401701" cy="200850"/>
              </a:xfrm>
              <a:prstGeom prst="triangl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00" b="1" i="0" u="none" strike="noStrike" kern="1200" cap="none" spc="-100" normalizeH="0" baseline="0" noProof="0" dirty="0">
                  <a:ln>
                    <a:solidFill>
                      <a:srgbClr val="E0E0E0">
                        <a:alpha val="0"/>
                      </a:srgbClr>
                    </a:solidFill>
                  </a:ln>
                  <a:solidFill>
                    <a:srgbClr val="FFFFFF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68" name="TextBox 67"/>
              <p:cNvSpPr txBox="1"/>
              <p:nvPr/>
            </p:nvSpPr>
            <p:spPr>
              <a:xfrm>
                <a:off x="396211" y="1053530"/>
                <a:ext cx="163507" cy="1615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i="0" u="none" strike="noStrike" kern="1200" cap="none" spc="0" normalizeH="0" baseline="0" noProof="0" dirty="0" smtClean="0">
                    <a:ln>
                      <a:solidFill>
                        <a:srgbClr val="9C9B9B">
                          <a:alpha val="0"/>
                        </a:srgbClr>
                      </a:solidFill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ea"/>
                    <a:ea typeface="+mj-ea"/>
                    <a:cs typeface="함초롬돋움" panose="02030504000101010101" pitchFamily="18" charset="-127"/>
                  </a:rPr>
                  <a:t>03</a:t>
                </a:r>
                <a:endParaRPr kumimoji="0" lang="ko-KR" altLang="en-US" sz="105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함초롬돋움" panose="02030504000101010101" pitchFamily="18" charset="-127"/>
                </a:endParaRPr>
              </a:p>
            </p:txBody>
          </p:sp>
        </p:grpSp>
      </p:grpSp>
      <p:graphicFrame>
        <p:nvGraphicFramePr>
          <p:cNvPr id="69" name="차트 68">
            <a:extLst>
              <a:ext uri="{FF2B5EF4-FFF2-40B4-BE49-F238E27FC236}">
                <a16:creationId xmlns="" xmlns:a16="http://schemas.microsoft.com/office/drawing/2014/main" id="{CE60EB81-120C-4B6E-9911-164A8D59D9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96080487"/>
              </p:ext>
            </p:extLst>
          </p:nvPr>
        </p:nvGraphicFramePr>
        <p:xfrm>
          <a:off x="1218030" y="1634138"/>
          <a:ext cx="3244724" cy="144065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70" name="표 6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48763413"/>
              </p:ext>
            </p:extLst>
          </p:nvPr>
        </p:nvGraphicFramePr>
        <p:xfrm>
          <a:off x="572825" y="1761271"/>
          <a:ext cx="862465" cy="13135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2465">
                  <a:extLst>
                    <a:ext uri="{9D8B030D-6E8A-4147-A177-3AD203B41FA5}">
                      <a16:colId xmlns="" xmlns:a16="http://schemas.microsoft.com/office/drawing/2014/main" val="20000"/>
                    </a:ext>
                  </a:extLst>
                </a:gridCol>
              </a:tblGrid>
              <a:tr h="262705">
                <a:tc>
                  <a:txBody>
                    <a:bodyPr/>
                    <a:lstStyle/>
                    <a:p>
                      <a:pPr marL="0" algn="ctr" defTabSz="914400" rtl="0" eaLnBrk="1" fontAlgn="base" latinLnBrk="1" hangingPunct="1"/>
                      <a:r>
                        <a:rPr lang="ko-KR" altLang="en-US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자가용</a:t>
                      </a:r>
                      <a:endParaRPr lang="en-US" altLang="ko-KR" sz="1200" b="1" kern="0" spc="-150" dirty="0" smtClean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0"/>
                  </a:ext>
                </a:extLst>
              </a:tr>
              <a:tr h="262705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지하철</a:t>
                      </a:r>
                      <a:endParaRPr lang="en-US" altLang="ko-KR" sz="1000" kern="1200" spc="-100" dirty="0" smtClean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2632226167"/>
                  </a:ext>
                </a:extLst>
              </a:tr>
              <a:tr h="262705">
                <a:tc>
                  <a:txBody>
                    <a:bodyPr/>
                    <a:lstStyle/>
                    <a:p>
                      <a:pPr marL="0" algn="ctr" defTabSz="914400" rtl="0" eaLnBrk="1" fontAlgn="base" latinLnBrk="1" hangingPunct="1"/>
                      <a:r>
                        <a:rPr lang="ko-KR" altLang="en-US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선박</a:t>
                      </a:r>
                      <a:r>
                        <a:rPr lang="en-US" altLang="ko-KR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연안여객</a:t>
                      </a:r>
                      <a:r>
                        <a:rPr lang="en-US" altLang="ko-KR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1"/>
                  </a:ext>
                </a:extLst>
              </a:tr>
              <a:tr h="262705">
                <a:tc>
                  <a:txBody>
                    <a:bodyPr/>
                    <a:lstStyle/>
                    <a:p>
                      <a:pPr marL="0" algn="ctr" defTabSz="914400" rtl="0" eaLnBrk="1" fontAlgn="base" latinLnBrk="1" hangingPunct="1"/>
                      <a:r>
                        <a:rPr lang="ko-KR" altLang="en-US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시내</a:t>
                      </a:r>
                      <a:r>
                        <a:rPr lang="en-US" altLang="ko-KR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시외버스</a:t>
                      </a:r>
                      <a:endParaRPr lang="ko-KR" altLang="en-US" sz="1000" kern="1200" spc="-100" dirty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61419514"/>
                  </a:ext>
                </a:extLst>
              </a:tr>
              <a:tr h="262705">
                <a:tc>
                  <a:txBody>
                    <a:bodyPr/>
                    <a:lstStyle/>
                    <a:p>
                      <a:pPr marL="0" algn="ctr" defTabSz="914400" rtl="0" eaLnBrk="1" fontAlgn="base" latinLnBrk="1" hangingPunct="1"/>
                      <a:r>
                        <a:rPr lang="ko-KR" altLang="en-US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오토바이</a:t>
                      </a:r>
                      <a:r>
                        <a:rPr lang="en-US" altLang="ko-KR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자전거</a:t>
                      </a:r>
                      <a:endParaRPr lang="ko-KR" altLang="en-US" sz="1000" kern="1200" spc="-100" dirty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="" xmlns:a16="http://schemas.microsoft.com/office/drawing/2014/main" val="10002"/>
                  </a:ext>
                </a:extLst>
              </a:tr>
            </a:tbl>
          </a:graphicData>
        </a:graphic>
      </p:graphicFrame>
      <p:graphicFrame>
        <p:nvGraphicFramePr>
          <p:cNvPr id="71" name="표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60473081"/>
              </p:ext>
            </p:extLst>
          </p:nvPr>
        </p:nvGraphicFramePr>
        <p:xfrm>
          <a:off x="3148261" y="1893677"/>
          <a:ext cx="6027901" cy="109530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66691"/>
                <a:gridCol w="972242"/>
                <a:gridCol w="972242"/>
                <a:gridCol w="972242"/>
                <a:gridCol w="972242"/>
                <a:gridCol w="972242"/>
              </a:tblGrid>
              <a:tr h="273826">
                <a:tc>
                  <a:txBody>
                    <a:bodyPr/>
                    <a:lstStyle/>
                    <a:p>
                      <a:pPr algn="ctr" fontAlgn="ctr"/>
                      <a:endParaRPr lang="ko-KR" altLang="en-US" sz="1050" b="0" i="0" u="none" strike="noStrike" spc="-100" baseline="0" dirty="0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kern="1200" spc="-100" baseline="0" dirty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자가용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E7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지하철</a:t>
                      </a:r>
                      <a:endParaRPr lang="ko-KR" altLang="en-US" sz="11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E7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선박</a:t>
                      </a:r>
                      <a:r>
                        <a:rPr lang="en-US" altLang="ko-KR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연안여객</a:t>
                      </a:r>
                      <a:r>
                        <a:rPr lang="en-US" altLang="ko-KR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)</a:t>
                      </a:r>
                      <a:endParaRPr lang="en-US" sz="11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E7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시내</a:t>
                      </a:r>
                      <a:r>
                        <a:rPr lang="en-US" altLang="ko-KR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/</a:t>
                      </a:r>
                      <a:r>
                        <a:rPr lang="ko-KR" altLang="en-US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시외버스</a:t>
                      </a:r>
                      <a:endParaRPr lang="en-US" sz="10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E7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오토바이</a:t>
                      </a:r>
                      <a:r>
                        <a:rPr lang="en-US" altLang="ko-KR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/</a:t>
                      </a:r>
                      <a:r>
                        <a:rPr lang="ko-KR" altLang="en-US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자전거</a:t>
                      </a:r>
                      <a:endParaRPr lang="ko-KR" altLang="en-US" sz="10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E7FF">
                        <a:alpha val="50000"/>
                      </a:srgbClr>
                    </a:solidFill>
                  </a:tcPr>
                </a:tc>
              </a:tr>
              <a:tr h="27382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서울</a:t>
                      </a:r>
                      <a:endParaRPr lang="en-US" altLang="ko-KR" sz="10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kern="0" spc="0" baseline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61.8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13.2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15.4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kern="0" spc="0" baseline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2.1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kern="0" spc="0" baseline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3.8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382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경기</a:t>
                      </a:r>
                      <a:endParaRPr lang="en-US" altLang="ko-KR" sz="10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kern="0" spc="0" baseline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68.9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4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12.2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kern="0" spc="0" baseline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7.8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kern="0" spc="0" baseline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4.7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kern="0" spc="0" baseline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1.9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382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그 외 지역</a:t>
                      </a:r>
                      <a:endParaRPr lang="en-US" altLang="ko-KR" sz="10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kern="0" spc="0" baseline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64.9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kern="0" spc="0" baseline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5.6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kern="0" spc="0" baseline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8.3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kern="0" spc="0" baseline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1.7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kern="0" spc="0" baseline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ysDot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7" name="직사각형 96">
            <a:extLst>
              <a:ext uri="{FF2B5EF4-FFF2-40B4-BE49-F238E27FC236}">
                <a16:creationId xmlns:a16="http://schemas.microsoft.com/office/drawing/2014/main" xmlns="" id="{ECC0B6B2-972C-4CD3-BD08-DD07B244C1B5}"/>
              </a:ext>
            </a:extLst>
          </p:cNvPr>
          <p:cNvSpPr/>
          <p:nvPr/>
        </p:nvSpPr>
        <p:spPr>
          <a:xfrm>
            <a:off x="334850" y="3481067"/>
            <a:ext cx="9225075" cy="28800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  <a:effectLst>
            <a:outerShdw blurRad="254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latinLnBrk="0">
              <a:defRPr/>
            </a:pPr>
            <a:r>
              <a:rPr kumimoji="1" lang="ko-KR" altLang="en-US" sz="1600" spc="-5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70C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JBold" pitchFamily="18" charset="-127"/>
              </a:rPr>
              <a:t>숙박시설</a:t>
            </a:r>
            <a:endParaRPr kumimoji="1" lang="en-US" altLang="ko-KR" sz="1600" spc="-5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0070C0"/>
              </a:solidFill>
              <a:latin typeface="Rix모던고딕 B" panose="02020603020101020101" pitchFamily="18" charset="-127"/>
              <a:ea typeface="Rix모던고딕 B" panose="02020603020101020101" pitchFamily="18" charset="-127"/>
              <a:cs typeface="JBold" pitchFamily="18" charset="-127"/>
            </a:endParaRPr>
          </a:p>
        </p:txBody>
      </p:sp>
      <p:grpSp>
        <p:nvGrpSpPr>
          <p:cNvPr id="98" name="그룹 97"/>
          <p:cNvGrpSpPr/>
          <p:nvPr/>
        </p:nvGrpSpPr>
        <p:grpSpPr>
          <a:xfrm>
            <a:off x="209439" y="3455608"/>
            <a:ext cx="401701" cy="200850"/>
            <a:chOff x="270799" y="1028103"/>
            <a:chExt cx="401701" cy="200850"/>
          </a:xfrm>
        </p:grpSpPr>
        <p:sp>
          <p:nvSpPr>
            <p:cNvPr id="99" name="이등변 삼각형 98"/>
            <p:cNvSpPr/>
            <p:nvPr/>
          </p:nvSpPr>
          <p:spPr>
            <a:xfrm rot="18900000">
              <a:off x="270799" y="1028103"/>
              <a:ext cx="401701" cy="200850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00" b="1" i="0" u="none" strike="noStrike" kern="1200" cap="none" spc="-100" normalizeH="0" baseline="0" noProof="0" dirty="0">
                <a:ln>
                  <a:solidFill>
                    <a:srgbClr val="E0E0E0">
                      <a:alpha val="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100" name="TextBox 99"/>
            <p:cNvSpPr txBox="1"/>
            <p:nvPr/>
          </p:nvSpPr>
          <p:spPr>
            <a:xfrm>
              <a:off x="396211" y="1053530"/>
              <a:ext cx="163507" cy="16158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i="0" u="none" strike="noStrike" kern="1200" cap="none" spc="0" normalizeH="0" baseline="0" noProof="0" dirty="0" smtClean="0">
                  <a:ln>
                    <a:solidFill>
                      <a:srgbClr val="9C9B9B">
                        <a:alpha val="0"/>
                      </a:srgbClr>
                    </a:solidFill>
                  </a:ln>
                  <a:solidFill>
                    <a:srgbClr val="FFFFFF"/>
                  </a:solidFill>
                  <a:effectLst/>
                  <a:uLnTx/>
                  <a:uFillTx/>
                  <a:latin typeface="+mj-ea"/>
                  <a:ea typeface="+mj-ea"/>
                  <a:cs typeface="함초롬돋움" panose="02030504000101010101" pitchFamily="18" charset="-127"/>
                </a:rPr>
                <a:t>04</a:t>
              </a:r>
              <a:endParaRPr kumimoji="0" lang="ko-KR" altLang="en-US" sz="105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함초롬돋움" panose="02030504000101010101" pitchFamily="18" charset="-127"/>
              </a:endParaRPr>
            </a:p>
          </p:txBody>
        </p:sp>
      </p:grpSp>
      <p:grpSp>
        <p:nvGrpSpPr>
          <p:cNvPr id="101" name="그룹 100"/>
          <p:cNvGrpSpPr/>
          <p:nvPr/>
        </p:nvGrpSpPr>
        <p:grpSpPr>
          <a:xfrm>
            <a:off x="329275" y="3906907"/>
            <a:ext cx="2318675" cy="375848"/>
            <a:chOff x="342900" y="1433340"/>
            <a:chExt cx="4504066" cy="324104"/>
          </a:xfrm>
        </p:grpSpPr>
        <p:pic>
          <p:nvPicPr>
            <p:cNvPr id="102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03" name="양쪽 모서리가 둥근 사각형 102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104" name="직사각형 103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smtClean="0">
                  <a:latin typeface="+mj-ea"/>
                  <a:ea typeface="+mj-ea"/>
                </a:rPr>
                <a:t>숙박시설</a:t>
              </a:r>
              <a:endParaRPr lang="en-US" altLang="ko-KR" sz="1200" smtClean="0">
                <a:latin typeface="+mj-ea"/>
                <a:ea typeface="+mj-ea"/>
              </a:endParaRPr>
            </a:p>
            <a:p>
              <a:pPr algn="ctr"/>
              <a:r>
                <a:rPr lang="en-US" altLang="ko-KR" sz="1000" smtClean="0">
                  <a:latin typeface="+mn-ea"/>
                </a:rPr>
                <a:t>(</a:t>
              </a:r>
              <a:r>
                <a:rPr lang="ko-KR" altLang="en-US" sz="1000" dirty="0" smtClean="0">
                  <a:latin typeface="+mn-ea"/>
                </a:rPr>
                <a:t>복수응답</a:t>
              </a:r>
              <a:r>
                <a:rPr lang="en-US" altLang="ko-KR" sz="1000" dirty="0" smtClean="0">
                  <a:latin typeface="+mn-ea"/>
                </a:rPr>
                <a:t>)</a:t>
              </a:r>
              <a:endParaRPr lang="ko-KR" altLang="en-US" sz="1000" dirty="0">
                <a:latin typeface="+mn-ea"/>
              </a:endParaRPr>
            </a:p>
          </p:txBody>
        </p:sp>
      </p:grpSp>
      <p:grpSp>
        <p:nvGrpSpPr>
          <p:cNvPr id="111" name="그룹 110"/>
          <p:cNvGrpSpPr/>
          <p:nvPr/>
        </p:nvGrpSpPr>
        <p:grpSpPr>
          <a:xfrm>
            <a:off x="2734298" y="3906905"/>
            <a:ext cx="2166625" cy="375849"/>
            <a:chOff x="342900" y="1433340"/>
            <a:chExt cx="4504066" cy="324104"/>
          </a:xfrm>
        </p:grpSpPr>
        <p:pic>
          <p:nvPicPr>
            <p:cNvPr id="112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3" name="양쪽 모서리가 둥근 사각형 112"/>
            <p:cNvSpPr/>
            <p:nvPr/>
          </p:nvSpPr>
          <p:spPr>
            <a:xfrm>
              <a:off x="342900" y="1433340"/>
              <a:ext cx="4501291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114" name="직사각형 113"/>
            <p:cNvSpPr/>
            <p:nvPr/>
          </p:nvSpPr>
          <p:spPr>
            <a:xfrm>
              <a:off x="700870" y="1433340"/>
              <a:ext cx="3996403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smtClean="0">
                  <a:latin typeface="+mj-ea"/>
                  <a:ea typeface="+mj-ea"/>
                </a:rPr>
                <a:t>숙박시설 예약경로</a:t>
              </a:r>
              <a:endParaRPr lang="en-US" altLang="ko-KR" sz="1200" smtClean="0">
                <a:latin typeface="+mj-ea"/>
                <a:ea typeface="+mj-ea"/>
              </a:endParaRPr>
            </a:p>
            <a:p>
              <a:pPr algn="ctr"/>
              <a:r>
                <a:rPr lang="en-US" altLang="ko-KR" sz="1000" smtClean="0">
                  <a:latin typeface="+mn-ea"/>
                </a:rPr>
                <a:t>(</a:t>
              </a:r>
              <a:r>
                <a:rPr lang="ko-KR" altLang="en-US" sz="1000" dirty="0" smtClean="0">
                  <a:latin typeface="+mn-ea"/>
                </a:rPr>
                <a:t>복수응답</a:t>
              </a:r>
              <a:r>
                <a:rPr lang="en-US" altLang="ko-KR" sz="1000" dirty="0" smtClean="0">
                  <a:latin typeface="+mn-ea"/>
                </a:rPr>
                <a:t>)</a:t>
              </a:r>
              <a:endParaRPr lang="ko-KR" altLang="en-US" sz="1100" dirty="0">
                <a:latin typeface="+mn-ea"/>
              </a:endParaRPr>
            </a:p>
          </p:txBody>
        </p:sp>
      </p:grpSp>
      <p:graphicFrame>
        <p:nvGraphicFramePr>
          <p:cNvPr id="37" name="표 3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3653715"/>
              </p:ext>
            </p:extLst>
          </p:nvPr>
        </p:nvGraphicFramePr>
        <p:xfrm>
          <a:off x="309161" y="4637753"/>
          <a:ext cx="2336193" cy="17279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5421"/>
                <a:gridCol w="1255296"/>
                <a:gridCol w="645476"/>
              </a:tblGrid>
              <a:tr h="2648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펜션</a:t>
                      </a:r>
                      <a:endParaRPr lang="ko-KR" altLang="en-US" sz="12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37.4</a:t>
                      </a:r>
                      <a:endParaRPr lang="en-US" altLang="ko-KR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호텔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30.7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친구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가족 및 </a:t>
                      </a:r>
                      <a:r>
                        <a:rPr lang="ko-KR" altLang="en-US" sz="11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친지집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10.0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민박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게스트하우스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9.0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여관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모텔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5.7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야영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캠핑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2.6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콘도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리조트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1.6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pSp>
        <p:nvGrpSpPr>
          <p:cNvPr id="46" name="그룹 45"/>
          <p:cNvGrpSpPr/>
          <p:nvPr/>
        </p:nvGrpSpPr>
        <p:grpSpPr>
          <a:xfrm>
            <a:off x="4987271" y="3906907"/>
            <a:ext cx="2318675" cy="375848"/>
            <a:chOff x="342900" y="1433340"/>
            <a:chExt cx="4504066" cy="324104"/>
          </a:xfrm>
        </p:grpSpPr>
        <p:pic>
          <p:nvPicPr>
            <p:cNvPr id="47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48" name="양쪽 모서리가 둥근 사각형 47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49" name="직사각형 48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smtClean="0">
                  <a:latin typeface="+mj-ea"/>
                  <a:ea typeface="+mj-ea"/>
                </a:rPr>
                <a:t>숙박시설 결정요소</a:t>
              </a:r>
              <a:endParaRPr lang="en-US" altLang="ko-KR" sz="1200" smtClean="0">
                <a:latin typeface="+mj-ea"/>
                <a:ea typeface="+mj-ea"/>
              </a:endParaRPr>
            </a:p>
            <a:p>
              <a:pPr algn="ctr"/>
              <a:r>
                <a:rPr lang="en-US" altLang="ko-KR" sz="1000" smtClean="0">
                  <a:latin typeface="+mn-ea"/>
                </a:rPr>
                <a:t>(</a:t>
              </a:r>
              <a:r>
                <a:rPr lang="ko-KR" altLang="en-US" sz="1000" dirty="0" smtClean="0">
                  <a:latin typeface="+mn-ea"/>
                </a:rPr>
                <a:t>복수응답</a:t>
              </a:r>
              <a:r>
                <a:rPr lang="en-US" altLang="ko-KR" sz="1000" dirty="0" smtClean="0">
                  <a:latin typeface="+mn-ea"/>
                </a:rPr>
                <a:t>)</a:t>
              </a:r>
              <a:endParaRPr lang="ko-KR" altLang="en-US" sz="1000" dirty="0">
                <a:latin typeface="+mn-ea"/>
              </a:endParaRPr>
            </a:p>
          </p:txBody>
        </p:sp>
      </p:grpSp>
      <p:grpSp>
        <p:nvGrpSpPr>
          <p:cNvPr id="50" name="그룹 49"/>
          <p:cNvGrpSpPr/>
          <p:nvPr/>
        </p:nvGrpSpPr>
        <p:grpSpPr>
          <a:xfrm>
            <a:off x="7392294" y="3906905"/>
            <a:ext cx="2166625" cy="375849"/>
            <a:chOff x="342900" y="1433340"/>
            <a:chExt cx="4504066" cy="324104"/>
          </a:xfrm>
        </p:grpSpPr>
        <p:pic>
          <p:nvPicPr>
            <p:cNvPr id="51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2" name="양쪽 모서리가 둥근 사각형 51"/>
            <p:cNvSpPr/>
            <p:nvPr/>
          </p:nvSpPr>
          <p:spPr>
            <a:xfrm>
              <a:off x="342900" y="1433340"/>
              <a:ext cx="4501291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53" name="직사각형 52"/>
            <p:cNvSpPr/>
            <p:nvPr/>
          </p:nvSpPr>
          <p:spPr>
            <a:xfrm>
              <a:off x="598117" y="1433340"/>
              <a:ext cx="3996403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smtClean="0">
                  <a:latin typeface="+mj-ea"/>
                  <a:ea typeface="+mj-ea"/>
                </a:rPr>
                <a:t>숙박시설 개선사항</a:t>
              </a:r>
              <a:endParaRPr lang="en-US" altLang="ko-KR" sz="1200" smtClean="0">
                <a:latin typeface="+mj-ea"/>
                <a:ea typeface="+mj-ea"/>
              </a:endParaRPr>
            </a:p>
            <a:p>
              <a:pPr algn="ctr"/>
              <a:r>
                <a:rPr lang="en-US" altLang="ko-KR" sz="1000" smtClean="0">
                  <a:latin typeface="+mn-ea"/>
                </a:rPr>
                <a:t>(</a:t>
              </a:r>
              <a:r>
                <a:rPr lang="ko-KR" altLang="en-US" sz="1000" dirty="0" smtClean="0">
                  <a:latin typeface="+mn-ea"/>
                </a:rPr>
                <a:t>복수응답</a:t>
              </a:r>
              <a:r>
                <a:rPr lang="en-US" altLang="ko-KR" sz="1000" dirty="0" smtClean="0">
                  <a:latin typeface="+mn-ea"/>
                </a:rPr>
                <a:t>)</a:t>
              </a:r>
              <a:endParaRPr lang="ko-KR" altLang="en-US" sz="1100" dirty="0">
                <a:latin typeface="+mn-ea"/>
              </a:endParaRPr>
            </a:p>
          </p:txBody>
        </p:sp>
      </p:grpSp>
      <p:graphicFrame>
        <p:nvGraphicFramePr>
          <p:cNvPr id="54" name="표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14737981"/>
              </p:ext>
            </p:extLst>
          </p:nvPr>
        </p:nvGraphicFramePr>
        <p:xfrm>
          <a:off x="7245510" y="4637753"/>
          <a:ext cx="2336193" cy="1828903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5421"/>
                <a:gridCol w="1303723"/>
                <a:gridCol w="597049"/>
              </a:tblGrid>
              <a:tr h="2648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시설이 쾌적하지 않음</a:t>
                      </a:r>
                      <a:endParaRPr lang="ko-KR" altLang="en-US" sz="12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42.5</a:t>
                      </a:r>
                      <a:endParaRPr lang="en-US" altLang="ko-KR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비싼 가격</a:t>
                      </a:r>
                      <a:endParaRPr lang="ko-KR" altLang="en-US" sz="12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40.4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대중교통 이용 불편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26.7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예약이 힘들어서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7.9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종사자의 불친절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7.0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안전사고 등 위험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6.0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번거롭고 긴 </a:t>
                      </a:r>
                      <a:endParaRPr lang="en-US" altLang="ko-KR" sz="1100" b="1" kern="0" spc="-150" dirty="0" smtClean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체크인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아웃 절차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5.0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55" name="표 5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3233622"/>
              </p:ext>
            </p:extLst>
          </p:nvPr>
        </p:nvGraphicFramePr>
        <p:xfrm>
          <a:off x="2656785" y="4637753"/>
          <a:ext cx="2336193" cy="148409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5421"/>
                <a:gridCol w="1283936"/>
                <a:gridCol w="616836"/>
              </a:tblGrid>
              <a:tr h="2648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온라인 예약 플랫폼</a:t>
                      </a:r>
                      <a:endParaRPr lang="ko-KR" altLang="en-US" sz="12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51.4</a:t>
                      </a:r>
                      <a:endParaRPr lang="en-US" altLang="ko-KR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전화 예약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27.9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홈페이지 예약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14.6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현자 예약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6.1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회사 대행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0.5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여행사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0.4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56" name="표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70004488"/>
              </p:ext>
            </p:extLst>
          </p:nvPr>
        </p:nvGraphicFramePr>
        <p:xfrm>
          <a:off x="4968325" y="4637753"/>
          <a:ext cx="2336193" cy="17279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35421"/>
                <a:gridCol w="1348660"/>
                <a:gridCol w="552112"/>
              </a:tblGrid>
              <a:tr h="2648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비용</a:t>
                      </a:r>
                      <a:r>
                        <a:rPr lang="en-US" altLang="ko-KR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가격</a:t>
                      </a:r>
                      <a:endParaRPr lang="ko-KR" altLang="en-US" sz="12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67.3</a:t>
                      </a:r>
                      <a:endParaRPr lang="en-US" altLang="ko-KR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객실 청결 및 위생상태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55.1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주변 볼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놀거리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31.2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교통 편리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위치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)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25.7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숙박시설 인테리어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14.1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주변 먹거리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13.6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주변인의 추천 및 평판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12.7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1026" name="Picture 2" descr="C:\Users\sk.cho\Desktop\수경작업\00.자료\★소스\0000\여행\kisspng-hotel-gratis-vecteur-vector-hotel-5a86579d58f9c8.0544402815187536933645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4925" t="24808" r="24925" b="18121"/>
          <a:stretch/>
        </p:blipFill>
        <p:spPr bwMode="auto">
          <a:xfrm>
            <a:off x="2143894" y="3968550"/>
            <a:ext cx="382086" cy="43482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k.cho\Desktop\수경작업\00.자료\★소스\0000\여행\kisspng-car-bus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3728070" y="1763907"/>
            <a:ext cx="734684" cy="44340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9" name="Picture 5" descr="C:\Users\sk.cho\Desktop\수경작업\00.자료\★소스\0000\cleaning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052267" y="4025960"/>
            <a:ext cx="505317" cy="3774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sk.cho\Desktop\수경작업\00.자료\★소스\0000\business\kisspng-data-cleansing-lead-generation-business-data-verif-marketing-5ab8dfab51f430.4381574715220653233357.png"/>
          <p:cNvPicPr>
            <a:picLocks noChangeAspect="1" noChangeArrowheads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826" y="4081229"/>
            <a:ext cx="614148" cy="2919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sk.cho\Desktop\수경작업\00.자료\★소스\0000\business\kisspng-finance-financial-management-business-investment-money-5ab932b6a55a89.9500138215220865826773.png"/>
          <p:cNvPicPr>
            <a:picLocks noChangeAspect="1" noChangeArrowheads="1"/>
          </p:cNvPicPr>
          <p:nvPr/>
        </p:nvPicPr>
        <p:blipFill>
          <a:blip r:embed="rId1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74884" y="4014126"/>
            <a:ext cx="434912" cy="38924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" name="AutoShape 3"/>
          <p:cNvSpPr>
            <a:spLocks noChangeArrowheads="1"/>
          </p:cNvSpPr>
          <p:nvPr/>
        </p:nvSpPr>
        <p:spPr bwMode="auto">
          <a:xfrm>
            <a:off x="4961974" y="4630782"/>
            <a:ext cx="4620176" cy="512668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42" name="AutoShape 3"/>
          <p:cNvSpPr>
            <a:spLocks noChangeArrowheads="1"/>
          </p:cNvSpPr>
          <p:nvPr/>
        </p:nvSpPr>
        <p:spPr bwMode="auto">
          <a:xfrm>
            <a:off x="5284237" y="1876308"/>
            <a:ext cx="1987825" cy="1121438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43" name="TextBox 42"/>
          <p:cNvSpPr txBox="1"/>
          <p:nvPr/>
        </p:nvSpPr>
        <p:spPr>
          <a:xfrm>
            <a:off x="-303652" y="4393190"/>
            <a:ext cx="29501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숙박여행객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856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44" name="TextBox 43"/>
          <p:cNvSpPr txBox="1"/>
          <p:nvPr/>
        </p:nvSpPr>
        <p:spPr>
          <a:xfrm>
            <a:off x="1951358" y="4393190"/>
            <a:ext cx="29501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숙박시설 이용객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735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45" name="TextBox 44"/>
          <p:cNvSpPr txBox="1"/>
          <p:nvPr/>
        </p:nvSpPr>
        <p:spPr>
          <a:xfrm>
            <a:off x="4355863" y="4393190"/>
            <a:ext cx="29501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숙박시설 이용객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735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57" name="TextBox 56"/>
          <p:cNvSpPr txBox="1"/>
          <p:nvPr/>
        </p:nvSpPr>
        <p:spPr>
          <a:xfrm>
            <a:off x="6487309" y="4393190"/>
            <a:ext cx="29501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개선사항 응답자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696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923036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" name="그림 5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45213" y="1574325"/>
            <a:ext cx="1886400" cy="1247530"/>
          </a:xfrm>
          <a:prstGeom prst="rect">
            <a:avLst/>
          </a:prstGeom>
        </p:spPr>
      </p:pic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lang="ko-KR" alt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전체 인천관광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행태</a:t>
            </a:r>
            <a:r>
              <a:rPr lang="en-US" altLang="ko-KR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>
                <a:solidFill>
                  <a:schemeClr val="tx1">
                    <a:lumMod val="65000"/>
                    <a:lumOff val="35000"/>
                  </a:schemeClr>
                </a:solidFill>
              </a:rPr>
              <a:t>여행 중 활동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9" name="그룹 28"/>
          <p:cNvGrpSpPr/>
          <p:nvPr/>
        </p:nvGrpSpPr>
        <p:grpSpPr>
          <a:xfrm>
            <a:off x="3474234" y="3010938"/>
            <a:ext cx="1895744" cy="225934"/>
            <a:chOff x="342900" y="1433340"/>
            <a:chExt cx="4504066" cy="324104"/>
          </a:xfrm>
        </p:grpSpPr>
        <p:pic>
          <p:nvPicPr>
            <p:cNvPr id="30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양쪽 모서리가 둥근 사각형 30"/>
            <p:cNvSpPr/>
            <p:nvPr/>
          </p:nvSpPr>
          <p:spPr>
            <a:xfrm>
              <a:off x="342900" y="1433340"/>
              <a:ext cx="4501291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인천 추천 관광지</a:t>
              </a:r>
              <a:r>
                <a:rPr lang="en-US" altLang="ko-KR" sz="1000" dirty="0">
                  <a:latin typeface="+mn-ea"/>
                </a:rPr>
                <a:t>(</a:t>
              </a:r>
              <a:r>
                <a:rPr lang="ko-KR" altLang="en-US" sz="1000" dirty="0">
                  <a:latin typeface="+mn-ea"/>
                </a:rPr>
                <a:t>복수</a:t>
              </a:r>
              <a:r>
                <a:rPr lang="en-US" altLang="ko-KR" sz="1000" dirty="0">
                  <a:latin typeface="+mn-ea"/>
                </a:rPr>
                <a:t>)</a:t>
              </a:r>
              <a:endParaRPr lang="ko-KR" altLang="en-US" sz="1000" dirty="0">
                <a:latin typeface="+mn-ea"/>
              </a:endParaRPr>
            </a:p>
          </p:txBody>
        </p:sp>
      </p:grpSp>
      <p:grpSp>
        <p:nvGrpSpPr>
          <p:cNvPr id="33" name="그룹 32"/>
          <p:cNvGrpSpPr/>
          <p:nvPr/>
        </p:nvGrpSpPr>
        <p:grpSpPr>
          <a:xfrm>
            <a:off x="5444463" y="1192006"/>
            <a:ext cx="1895744" cy="225934"/>
            <a:chOff x="342900" y="1433340"/>
            <a:chExt cx="4504066" cy="324104"/>
          </a:xfrm>
        </p:grpSpPr>
        <p:pic>
          <p:nvPicPr>
            <p:cNvPr id="34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양쪽 모서리가 둥근 사각형 34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인천 추천 음식</a:t>
              </a:r>
              <a:r>
                <a:rPr lang="en-US" altLang="ko-KR" sz="1000" dirty="0">
                  <a:latin typeface="+mn-ea"/>
                </a:rPr>
                <a:t>(</a:t>
              </a:r>
              <a:r>
                <a:rPr lang="ko-KR" altLang="en-US" sz="1000" dirty="0">
                  <a:latin typeface="+mn-ea"/>
                </a:rPr>
                <a:t>복수</a:t>
              </a:r>
              <a:r>
                <a:rPr lang="en-US" altLang="ko-KR" sz="1000" dirty="0">
                  <a:latin typeface="+mn-ea"/>
                </a:rPr>
                <a:t>)</a:t>
              </a:r>
              <a:endParaRPr lang="ko-KR" altLang="en-US" sz="1000" dirty="0">
                <a:latin typeface="+mn-ea"/>
              </a:endParaRPr>
            </a:p>
          </p:txBody>
        </p:sp>
      </p:grpSp>
      <p:grpSp>
        <p:nvGrpSpPr>
          <p:cNvPr id="37" name="그룹 36"/>
          <p:cNvGrpSpPr/>
          <p:nvPr/>
        </p:nvGrpSpPr>
        <p:grpSpPr>
          <a:xfrm>
            <a:off x="7405972" y="1191662"/>
            <a:ext cx="2152736" cy="225934"/>
            <a:chOff x="342900" y="1433340"/>
            <a:chExt cx="4504066" cy="324104"/>
          </a:xfrm>
        </p:grpSpPr>
        <p:pic>
          <p:nvPicPr>
            <p:cNvPr id="38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양쪽 모서리가 둥근 사각형 38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구입 품목</a:t>
              </a:r>
              <a:r>
                <a:rPr lang="en-US" altLang="ko-KR" sz="1000" dirty="0">
                  <a:latin typeface="+mn-ea"/>
                </a:rPr>
                <a:t>(</a:t>
              </a:r>
              <a:r>
                <a:rPr lang="ko-KR" altLang="en-US" sz="1000" dirty="0">
                  <a:latin typeface="+mn-ea"/>
                </a:rPr>
                <a:t>복수</a:t>
              </a:r>
              <a:r>
                <a:rPr lang="en-US" altLang="ko-KR" sz="1000" dirty="0">
                  <a:latin typeface="+mn-ea"/>
                </a:rPr>
                <a:t>)</a:t>
              </a:r>
              <a:endParaRPr lang="ko-KR" altLang="en-US" sz="1000" dirty="0">
                <a:latin typeface="+mn-ea"/>
              </a:endParaRPr>
            </a:p>
          </p:txBody>
        </p:sp>
      </p:grpSp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52868058"/>
              </p:ext>
            </p:extLst>
          </p:nvPr>
        </p:nvGraphicFramePr>
        <p:xfrm>
          <a:off x="3489021" y="3274567"/>
          <a:ext cx="1880958" cy="1066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7905"/>
                <a:gridCol w="1286453"/>
                <a:gridCol w="356600"/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05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차이나타운</a:t>
                      </a:r>
                      <a:endParaRPr lang="ko-KR" altLang="en-US" sz="105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13.0</a:t>
                      </a:r>
                      <a:endParaRPr lang="en-US" altLang="ko-KR" sz="105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월미문화의거리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13.0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소래포구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11.4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현대아울렛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10.1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kern="0" spc="-10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영종도 파라다이스 시티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9.9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</a:tbl>
          </a:graphicData>
        </a:graphic>
      </p:graphicFrame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33446970"/>
              </p:ext>
            </p:extLst>
          </p:nvPr>
        </p:nvGraphicFramePr>
        <p:xfrm>
          <a:off x="5449583" y="2598970"/>
          <a:ext cx="1886670" cy="2228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86670"/>
              </a:tblGrid>
              <a:tr h="14286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생선회  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24.7%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sp>
        <p:nvSpPr>
          <p:cNvPr id="57" name="직사각형 56">
            <a:extLst>
              <a:ext uri="{FF2B5EF4-FFF2-40B4-BE49-F238E27FC236}">
                <a16:creationId xmlns:a16="http://schemas.microsoft.com/office/drawing/2014/main" xmlns="" id="{ECC0B6B2-972C-4CD3-BD08-DD07B244C1B5}"/>
              </a:ext>
            </a:extLst>
          </p:cNvPr>
          <p:cNvSpPr/>
          <p:nvPr/>
        </p:nvSpPr>
        <p:spPr>
          <a:xfrm>
            <a:off x="334850" y="790957"/>
            <a:ext cx="9225075" cy="288000"/>
          </a:xfrm>
          <a:prstGeom prst="rect">
            <a:avLst/>
          </a:prstGeom>
          <a:solidFill>
            <a:schemeClr val="bg1"/>
          </a:solidFill>
          <a:ln w="6350">
            <a:solidFill>
              <a:schemeClr val="bg1">
                <a:lumMod val="50000"/>
              </a:schemeClr>
            </a:solidFill>
          </a:ln>
          <a:effectLst>
            <a:outerShdw blurRad="25400" dist="12700" dir="2700000" algn="tl" rotWithShape="0">
              <a:schemeClr val="bg1">
                <a:lumMod val="50000"/>
                <a:alpha val="40000"/>
              </a:scheme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 defTabSz="914400" latinLnBrk="0">
              <a:defRPr/>
            </a:pPr>
            <a:r>
              <a:rPr kumimoji="1" lang="ko-KR" altLang="en-US" sz="1600" spc="-5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0070C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여행지 활동</a:t>
            </a:r>
            <a:r>
              <a:rPr lang="ko-KR" altLang="en-US" sz="18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</a:t>
            </a:r>
            <a:r>
              <a:rPr lang="en-US" altLang="ko-KR" sz="12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Destination Activity</a:t>
            </a:r>
          </a:p>
        </p:txBody>
      </p:sp>
      <p:grpSp>
        <p:nvGrpSpPr>
          <p:cNvPr id="74" name="그룹 73"/>
          <p:cNvGrpSpPr/>
          <p:nvPr/>
        </p:nvGrpSpPr>
        <p:grpSpPr>
          <a:xfrm>
            <a:off x="209439" y="765498"/>
            <a:ext cx="401701" cy="200850"/>
            <a:chOff x="270799" y="1028103"/>
            <a:chExt cx="401701" cy="200850"/>
          </a:xfrm>
        </p:grpSpPr>
        <p:sp>
          <p:nvSpPr>
            <p:cNvPr id="75" name="이등변 삼각형 74"/>
            <p:cNvSpPr/>
            <p:nvPr/>
          </p:nvSpPr>
          <p:spPr>
            <a:xfrm rot="18900000">
              <a:off x="270799" y="1028103"/>
              <a:ext cx="401701" cy="200850"/>
            </a:xfrm>
            <a:prstGeom prst="triangle">
              <a:avLst/>
            </a:prstGeom>
            <a:solidFill>
              <a:srgbClr val="0070C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rtlCol="0" anchor="ctr"/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ko-KR" altLang="en-US" sz="1300" b="1" i="0" u="none" strike="noStrike" kern="1200" cap="none" spc="-100" normalizeH="0" baseline="0" noProof="0" dirty="0">
                <a:ln>
                  <a:solidFill>
                    <a:srgbClr val="E0E0E0">
                      <a:alpha val="0"/>
                    </a:srgbClr>
                  </a:solidFill>
                </a:ln>
                <a:solidFill>
                  <a:srgbClr val="FFFFFF"/>
                </a:solidFill>
                <a:effectLst/>
                <a:uLnTx/>
                <a:uFillTx/>
                <a:latin typeface="Rix모던고딕 B" panose="02020603020101020101" pitchFamily="18" charset="-127"/>
                <a:ea typeface="Rix모던고딕 B" panose="02020603020101020101" pitchFamily="18" charset="-127"/>
                <a:cs typeface="함초롬돋움" panose="02030504000101010101" pitchFamily="18" charset="-127"/>
              </a:endParaRPr>
            </a:p>
          </p:txBody>
        </p:sp>
        <p:sp>
          <p:nvSpPr>
            <p:cNvPr id="76" name="TextBox 75"/>
            <p:cNvSpPr txBox="1"/>
            <p:nvPr/>
          </p:nvSpPr>
          <p:spPr>
            <a:xfrm>
              <a:off x="396211" y="1053530"/>
              <a:ext cx="163507" cy="161583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marL="0" marR="0" lvl="0" indent="0" algn="ctr" defTabSz="914400" rtl="0" eaLnBrk="1" fontAlgn="auto" latinLnBrk="1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0" lang="en-US" altLang="ko-KR" sz="1050" i="0" u="none" strike="noStrike" kern="1200" cap="none" spc="0" normalizeH="0" baseline="0" noProof="0" smtClean="0">
                  <a:ln>
                    <a:solidFill>
                      <a:srgbClr val="9C9B9B">
                        <a:alpha val="0"/>
                      </a:srgbClr>
                    </a:solidFill>
                  </a:ln>
                  <a:solidFill>
                    <a:srgbClr val="FFFFFF"/>
                  </a:solidFill>
                  <a:effectLst/>
                  <a:uLnTx/>
                  <a:uFillTx/>
                  <a:latin typeface="+mj-ea"/>
                  <a:ea typeface="+mj-ea"/>
                  <a:cs typeface="함초롬돋움" panose="02030504000101010101" pitchFamily="18" charset="-127"/>
                </a:rPr>
                <a:t>05</a:t>
              </a:r>
              <a:endParaRPr kumimoji="0" lang="ko-KR" altLang="en-US" sz="105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+mj-ea"/>
                <a:ea typeface="+mj-ea"/>
                <a:cs typeface="함초롬돋움" panose="02030504000101010101" pitchFamily="18" charset="-127"/>
              </a:endParaRPr>
            </a:p>
          </p:txBody>
        </p:sp>
      </p:grpSp>
      <p:grpSp>
        <p:nvGrpSpPr>
          <p:cNvPr id="77" name="그룹 76"/>
          <p:cNvGrpSpPr/>
          <p:nvPr/>
        </p:nvGrpSpPr>
        <p:grpSpPr>
          <a:xfrm>
            <a:off x="329274" y="1191664"/>
            <a:ext cx="3064426" cy="225933"/>
            <a:chOff x="342900" y="1433340"/>
            <a:chExt cx="4504066" cy="324104"/>
          </a:xfrm>
        </p:grpSpPr>
        <p:pic>
          <p:nvPicPr>
            <p:cNvPr id="78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5" cstate="print">
              <a:extLst>
                <a:ext uri="{BEBA8EAE-BF5A-486C-A8C5-ECC9F3942E4B}">
                  <a14:imgProps xmlns:a14="http://schemas.microsoft.com/office/drawing/2010/main">
                    <a14:imgLayer r:embed="rId6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9" name="양쪽 모서리가 둥근 사각형 78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80" name="직사각형 79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인천 </a:t>
              </a:r>
              <a:r>
                <a:rPr lang="ko-KR" altLang="en-US" sz="1200" smtClean="0">
                  <a:latin typeface="+mj-ea"/>
                  <a:ea typeface="+mj-ea"/>
                </a:rPr>
                <a:t>여행 활동</a:t>
              </a:r>
              <a:r>
                <a:rPr lang="en-US" altLang="ko-KR" sz="1000">
                  <a:latin typeface="+mn-ea"/>
                </a:rPr>
                <a:t>(</a:t>
              </a:r>
              <a:r>
                <a:rPr lang="ko-KR" altLang="en-US" sz="1000">
                  <a:latin typeface="+mn-ea"/>
                </a:rPr>
                <a:t>복수응답</a:t>
              </a:r>
              <a:r>
                <a:rPr lang="en-US" altLang="ko-KR" sz="1000" smtClean="0">
                  <a:latin typeface="+mn-ea"/>
                </a:rPr>
                <a:t>)</a:t>
              </a:r>
              <a:endParaRPr lang="ko-KR" altLang="en-US" sz="1600">
                <a:latin typeface="+mn-ea"/>
              </a:endParaRPr>
            </a:p>
          </p:txBody>
        </p:sp>
      </p:grpSp>
      <p:graphicFrame>
        <p:nvGraphicFramePr>
          <p:cNvPr id="88" name="차트 87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262707675"/>
              </p:ext>
            </p:extLst>
          </p:nvPr>
        </p:nvGraphicFramePr>
        <p:xfrm>
          <a:off x="329274" y="1471164"/>
          <a:ext cx="3064427" cy="1546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92" name="표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2484024"/>
              </p:ext>
            </p:extLst>
          </p:nvPr>
        </p:nvGraphicFramePr>
        <p:xfrm>
          <a:off x="5445838" y="3233923"/>
          <a:ext cx="1894371" cy="108000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1248"/>
                <a:gridCol w="451041"/>
                <a:gridCol w="451041"/>
                <a:gridCol w="451041"/>
              </a:tblGrid>
              <a:tr h="248401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spc="-100" baseline="0" dirty="0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1</a:t>
                      </a:r>
                      <a:r>
                        <a:rPr lang="ko-KR" altLang="en-US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위</a:t>
                      </a:r>
                      <a:endParaRPr lang="ko-KR" altLang="en-US" sz="10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E7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2</a:t>
                      </a:r>
                      <a:r>
                        <a:rPr lang="ko-KR" altLang="en-US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위</a:t>
                      </a:r>
                      <a:endParaRPr lang="en-US" altLang="ko-KR" sz="10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E7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3</a:t>
                      </a:r>
                      <a:r>
                        <a:rPr lang="ko-KR" altLang="en-US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위</a:t>
                      </a:r>
                      <a:endParaRPr lang="ko-KR" altLang="en-US" sz="10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E7FF">
                        <a:alpha val="50000"/>
                      </a:srgbClr>
                    </a:solidFill>
                  </a:tcPr>
                </a:tc>
              </a:tr>
              <a:tr h="277200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청년층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1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짜장면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생선회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커피</a:t>
                      </a:r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카페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7200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중년층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생선회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국수요리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커피</a:t>
                      </a:r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카페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7200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장년층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생선회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국수요리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해물요리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03" name="표 10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34382225"/>
              </p:ext>
            </p:extLst>
          </p:nvPr>
        </p:nvGraphicFramePr>
        <p:xfrm>
          <a:off x="7452361" y="3434694"/>
          <a:ext cx="2105181" cy="10752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01727"/>
                <a:gridCol w="701727"/>
                <a:gridCol w="701727"/>
              </a:tblGrid>
              <a:tr h="259135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전통시장</a:t>
                      </a:r>
                      <a:endParaRPr lang="ko-KR" altLang="en-US" sz="10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E7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거리</a:t>
                      </a:r>
                      <a:r>
                        <a:rPr lang="en-US" altLang="ko-KR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(</a:t>
                      </a:r>
                      <a:r>
                        <a:rPr lang="ko-KR" altLang="en-US" sz="1000" kern="1200" spc="-100" baseline="0" dirty="0" err="1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로드샵</a:t>
                      </a:r>
                      <a:r>
                        <a:rPr lang="en-US" altLang="ko-KR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)/</a:t>
                      </a:r>
                    </a:p>
                    <a:p>
                      <a:pPr algn="ctr" fontAlgn="b"/>
                      <a:r>
                        <a:rPr lang="ko-KR" altLang="en-US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소규모 상점</a:t>
                      </a:r>
                      <a:endParaRPr lang="ko-KR" altLang="en-US" sz="10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E7FF">
                        <a:alpha val="50000"/>
                      </a:srgb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kern="1200" spc="-100" baseline="0" dirty="0" err="1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아울렛</a:t>
                      </a:r>
                      <a:r>
                        <a:rPr lang="ko-KR" altLang="en-US" sz="10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 쇼핑몰</a:t>
                      </a:r>
                      <a:endParaRPr lang="ko-KR" altLang="en-US" sz="10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A3E7FF">
                        <a:alpha val="50000"/>
                      </a:srgbClr>
                    </a:solidFill>
                  </a:tcPr>
                </a:tc>
              </a:tr>
              <a:tr h="231002"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46.7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41.0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14.9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9135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kern="1200" spc="-100" baseline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함초롬돋움" panose="02030504000101010101" pitchFamily="18" charset="-127"/>
                        </a:rPr>
                        <a:t>축제 및 행사 </a:t>
                      </a:r>
                      <a:endParaRPr lang="en-US" altLang="ko-KR" sz="900" kern="1200" spc="-100" baseline="0" dirty="0" smtClean="0">
                        <a:solidFill>
                          <a:srgbClr val="0070C0"/>
                        </a:solidFill>
                        <a:latin typeface="+mn-ea"/>
                        <a:ea typeface="+mn-ea"/>
                        <a:cs typeface="함초롬돋움" panose="0203050400010101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kern="1200" spc="-100" baseline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함초롬돋움" panose="02030504000101010101" pitchFamily="18" charset="-127"/>
                        </a:rPr>
                        <a:t>현장</a:t>
                      </a:r>
                      <a:endParaRPr lang="ko-KR" altLang="en-US" sz="900" kern="1200" spc="-100" baseline="0" dirty="0">
                        <a:solidFill>
                          <a:srgbClr val="0070C0"/>
                        </a:solidFill>
                        <a:latin typeface="+mn-ea"/>
                        <a:ea typeface="+mn-ea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rgbClr val="A7D9F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kern="1200" spc="-100" baseline="0" dirty="0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함초롬돋움" panose="02030504000101010101" pitchFamily="18" charset="-127"/>
                        </a:rPr>
                        <a:t>백화점</a:t>
                      </a:r>
                      <a:endParaRPr lang="ko-KR" altLang="en-US" sz="900" kern="1200" spc="-100" baseline="0" dirty="0">
                        <a:solidFill>
                          <a:srgbClr val="0070C0"/>
                        </a:solidFill>
                        <a:latin typeface="+mn-ea"/>
                        <a:ea typeface="+mn-ea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rgbClr val="A7D9F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kern="1200" spc="-100" baseline="0" dirty="0" err="1" smtClean="0">
                          <a:solidFill>
                            <a:srgbClr val="0070C0"/>
                          </a:solidFill>
                          <a:latin typeface="+mn-ea"/>
                          <a:ea typeface="+mn-ea"/>
                          <a:cs typeface="함초롬돋움" panose="02030504000101010101" pitchFamily="18" charset="-127"/>
                        </a:rPr>
                        <a:t>대형마트</a:t>
                      </a:r>
                      <a:endParaRPr lang="ko-KR" altLang="en-US" sz="900" kern="1200" spc="-100" baseline="0" dirty="0">
                        <a:solidFill>
                          <a:srgbClr val="0070C0"/>
                        </a:solidFill>
                        <a:latin typeface="+mn-ea"/>
                        <a:ea typeface="+mn-ea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rgbClr val="A7D9FF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46048"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7.8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3.2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3.2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68" name="그룹 67"/>
          <p:cNvGrpSpPr/>
          <p:nvPr/>
        </p:nvGrpSpPr>
        <p:grpSpPr>
          <a:xfrm>
            <a:off x="3489021" y="1187636"/>
            <a:ext cx="1895744" cy="229961"/>
            <a:chOff x="342900" y="1427563"/>
            <a:chExt cx="4504066" cy="329881"/>
          </a:xfrm>
        </p:grpSpPr>
        <p:pic>
          <p:nvPicPr>
            <p:cNvPr id="69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1" name="양쪽 모서리가 둥근 사각형 70"/>
            <p:cNvSpPr/>
            <p:nvPr/>
          </p:nvSpPr>
          <p:spPr>
            <a:xfrm>
              <a:off x="342900" y="1433340"/>
              <a:ext cx="4501291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72" name="직사각형 71"/>
            <p:cNvSpPr/>
            <p:nvPr/>
          </p:nvSpPr>
          <p:spPr>
            <a:xfrm>
              <a:off x="718232" y="1427563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인천 </a:t>
              </a:r>
              <a:r>
                <a:rPr lang="ko-KR" altLang="en-US" sz="1200" smtClean="0">
                  <a:latin typeface="+mj-ea"/>
                  <a:ea typeface="+mj-ea"/>
                </a:rPr>
                <a:t>방문 관광지</a:t>
              </a:r>
              <a:r>
                <a:rPr lang="en-US" altLang="ko-KR" sz="1200">
                  <a:latin typeface="+mn-ea"/>
                </a:rPr>
                <a:t> </a:t>
              </a:r>
              <a:r>
                <a:rPr lang="en-US" altLang="ko-KR" sz="1000">
                  <a:latin typeface="+mn-ea"/>
                </a:rPr>
                <a:t>(</a:t>
              </a:r>
              <a:r>
                <a:rPr lang="ko-KR" altLang="en-US" sz="1000" smtClean="0">
                  <a:latin typeface="+mn-ea"/>
                </a:rPr>
                <a:t>복수</a:t>
              </a:r>
              <a:r>
                <a:rPr lang="en-US" altLang="ko-KR" sz="1000" smtClean="0">
                  <a:latin typeface="+mn-ea"/>
                </a:rPr>
                <a:t>)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aphicFrame>
        <p:nvGraphicFramePr>
          <p:cNvPr id="73" name="표 7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01608315"/>
              </p:ext>
            </p:extLst>
          </p:nvPr>
        </p:nvGraphicFramePr>
        <p:xfrm>
          <a:off x="3481043" y="1521008"/>
          <a:ext cx="1880958" cy="1066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7905"/>
                <a:gridCol w="1286453"/>
                <a:gridCol w="356600"/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105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차이나타운</a:t>
                      </a:r>
                      <a:endParaRPr lang="ko-KR" altLang="en-US" sz="105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5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18.5</a:t>
                      </a:r>
                      <a:endParaRPr lang="en-US" altLang="ko-KR" sz="105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월미문화의거리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16.5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송월동 동화마을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14.1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소래포구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14.0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ctr"/>
                      <a:r>
                        <a:rPr lang="ko-KR" altLang="en-US" sz="900" b="0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현대아울렛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12.0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pSp>
        <p:nvGrpSpPr>
          <p:cNvPr id="59" name="그룹 58"/>
          <p:cNvGrpSpPr/>
          <p:nvPr/>
        </p:nvGrpSpPr>
        <p:grpSpPr>
          <a:xfrm>
            <a:off x="323649" y="3010937"/>
            <a:ext cx="3068163" cy="220170"/>
            <a:chOff x="342900" y="1433340"/>
            <a:chExt cx="4504066" cy="324104"/>
          </a:xfrm>
        </p:grpSpPr>
        <p:pic>
          <p:nvPicPr>
            <p:cNvPr id="61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2" name="양쪽 모서리가 둥근 사각형 61"/>
            <p:cNvSpPr/>
            <p:nvPr/>
          </p:nvSpPr>
          <p:spPr>
            <a:xfrm>
              <a:off x="342900" y="1433340"/>
              <a:ext cx="4501291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63" name="직사각형 62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지출 비용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sp>
        <p:nvSpPr>
          <p:cNvPr id="65" name="직사각형 64"/>
          <p:cNvSpPr/>
          <p:nvPr/>
        </p:nvSpPr>
        <p:spPr>
          <a:xfrm flipH="1">
            <a:off x="275741" y="4076380"/>
            <a:ext cx="1580121" cy="2393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108000" rtlCol="0" anchor="ctr"/>
          <a:lstStyle/>
          <a:p>
            <a:pPr algn="ctr" latinLnBrk="0"/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단체</a:t>
            </a:r>
            <a:r>
              <a:rPr lang="en-US" altLang="ko-KR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/</a:t>
            </a:r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패키지 </a:t>
            </a:r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여행</a:t>
            </a:r>
            <a:r>
              <a:rPr lang="en-US" altLang="ko-KR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1</a:t>
            </a:r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인 지출경비</a:t>
            </a:r>
            <a:endParaRPr lang="en-US" altLang="ko-KR" sz="1000" kern="0" spc="-100" dirty="0">
              <a:ln>
                <a:solidFill>
                  <a:srgbClr val="C0504D">
                    <a:lumMod val="75000"/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pPr algn="ctr" latinLnBrk="0"/>
            <a:r>
              <a:rPr lang="en-US" altLang="ko-KR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“ </a:t>
            </a:r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평균</a:t>
            </a:r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 </a:t>
            </a:r>
            <a:r>
              <a:rPr lang="en-US" altLang="ko-KR" sz="1000" kern="0" spc="-100" dirty="0" smtClean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91,165</a:t>
            </a:r>
            <a:r>
              <a:rPr lang="ko-KR" altLang="en-US" sz="1000" kern="0" spc="-100" dirty="0" smtClean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원</a:t>
            </a:r>
            <a:r>
              <a:rPr lang="ko-KR" altLang="en-US" sz="1000" kern="0" spc="-100" dirty="0" smtClean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 </a:t>
            </a:r>
            <a:r>
              <a:rPr lang="en-US" altLang="ko-KR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”</a:t>
            </a:r>
            <a:endParaRPr lang="ko-KR" altLang="en-US" sz="1000" kern="0" spc="-100" dirty="0">
              <a:ln>
                <a:solidFill>
                  <a:srgbClr val="C0504D">
                    <a:lumMod val="75000"/>
                    <a:alpha val="0"/>
                  </a:srgbClr>
                </a:solidFill>
              </a:ln>
              <a:solidFill>
                <a:schemeClr val="accent5"/>
              </a:solidFill>
              <a:latin typeface="+mj-ea"/>
              <a:ea typeface="+mj-ea"/>
            </a:endParaRPr>
          </a:p>
        </p:txBody>
      </p:sp>
      <p:sp>
        <p:nvSpPr>
          <p:cNvPr id="66" name="직사각형 65"/>
          <p:cNvSpPr/>
          <p:nvPr/>
        </p:nvSpPr>
        <p:spPr>
          <a:xfrm flipH="1">
            <a:off x="1996545" y="4063342"/>
            <a:ext cx="1436400" cy="240091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108000" rtlCol="0" anchor="ctr"/>
          <a:lstStyle/>
          <a:p>
            <a:pPr algn="ctr" latinLnBrk="0"/>
            <a:r>
              <a:rPr lang="ko-KR" altLang="en-US" sz="1000" kern="0" spc="-100" dirty="0" smtClean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개별 </a:t>
            </a:r>
            <a:r>
              <a:rPr lang="ko-KR" altLang="en-US" sz="1000" kern="0" spc="-100" dirty="0" smtClean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여행 </a:t>
            </a:r>
            <a:r>
              <a:rPr lang="en-US" altLang="ko-KR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1</a:t>
            </a:r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인 </a:t>
            </a:r>
            <a:endParaRPr lang="en-US" altLang="ko-KR" sz="1000" kern="0" spc="-100" dirty="0" smtClean="0">
              <a:ln>
                <a:solidFill>
                  <a:srgbClr val="C0504D">
                    <a:lumMod val="75000"/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pPr algn="ctr" latinLnBrk="0"/>
            <a:r>
              <a:rPr lang="ko-KR" altLang="en-US" sz="1000" kern="0" spc="-100" dirty="0" smtClean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지출경비</a:t>
            </a:r>
            <a:endParaRPr lang="en-US" altLang="ko-KR" sz="1000" kern="0" spc="-100" dirty="0">
              <a:ln>
                <a:solidFill>
                  <a:srgbClr val="C0504D">
                    <a:lumMod val="75000"/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pPr algn="ctr" latinLnBrk="0"/>
            <a:r>
              <a:rPr lang="en-US" altLang="ko-KR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“ </a:t>
            </a:r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평균</a:t>
            </a:r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 </a:t>
            </a:r>
            <a:r>
              <a:rPr lang="en-US" altLang="ko-KR" sz="1000" kern="0" spc="-100" dirty="0" smtClean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110,654</a:t>
            </a:r>
            <a:r>
              <a:rPr lang="ko-KR" altLang="en-US" sz="1000" kern="0" spc="-100" dirty="0" smtClean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원</a:t>
            </a:r>
            <a:r>
              <a:rPr lang="ko-KR" altLang="en-US" sz="1000" kern="0" spc="-100" dirty="0" smtClean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 </a:t>
            </a:r>
            <a:r>
              <a:rPr lang="en-US" altLang="ko-KR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”</a:t>
            </a:r>
            <a:endParaRPr lang="ko-KR" altLang="en-US" sz="1000" kern="0" spc="-100" dirty="0">
              <a:ln>
                <a:solidFill>
                  <a:srgbClr val="C0504D">
                    <a:lumMod val="75000"/>
                    <a:alpha val="0"/>
                  </a:srgbClr>
                </a:solidFill>
              </a:ln>
              <a:solidFill>
                <a:schemeClr val="accent5"/>
              </a:solidFill>
              <a:latin typeface="+mj-ea"/>
              <a:ea typeface="+mj-ea"/>
            </a:endParaRPr>
          </a:p>
        </p:txBody>
      </p:sp>
      <p:sp>
        <p:nvSpPr>
          <p:cNvPr id="67" name="직사각형 66"/>
          <p:cNvSpPr/>
          <p:nvPr/>
        </p:nvSpPr>
        <p:spPr>
          <a:xfrm flipH="1">
            <a:off x="1207915" y="3582134"/>
            <a:ext cx="1436400" cy="23937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108000" rIns="108000" rtlCol="0" anchor="ctr"/>
          <a:lstStyle/>
          <a:p>
            <a:pPr algn="ctr" latinLnBrk="0"/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4"/>
                </a:solidFill>
                <a:latin typeface="+mj-ea"/>
                <a:ea typeface="+mj-ea"/>
              </a:rPr>
              <a:t>전체</a:t>
            </a:r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 </a:t>
            </a:r>
            <a:r>
              <a:rPr lang="ko-KR" altLang="en-US" sz="1000" kern="0" spc="-100" dirty="0" smtClean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인천여행 </a:t>
            </a:r>
            <a:r>
              <a:rPr lang="en-US" altLang="ko-KR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1</a:t>
            </a:r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인 지출경비</a:t>
            </a:r>
            <a:endParaRPr lang="en-US" altLang="ko-KR" sz="1000" kern="0" spc="-100" dirty="0">
              <a:ln>
                <a:solidFill>
                  <a:srgbClr val="C0504D">
                    <a:lumMod val="75000"/>
                    <a:alpha val="0"/>
                  </a:srgb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j-ea"/>
              <a:ea typeface="+mj-ea"/>
            </a:endParaRPr>
          </a:p>
          <a:p>
            <a:pPr algn="ctr" latinLnBrk="0"/>
            <a:r>
              <a:rPr lang="en-US" altLang="ko-KR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4"/>
                </a:solidFill>
                <a:latin typeface="+mj-ea"/>
                <a:ea typeface="+mj-ea"/>
              </a:rPr>
              <a:t>“</a:t>
            </a:r>
            <a:r>
              <a:rPr lang="en-US" altLang="ko-KR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 </a:t>
            </a:r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평균</a:t>
            </a:r>
            <a:r>
              <a:rPr lang="ko-KR" altLang="en-US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 </a:t>
            </a:r>
            <a:r>
              <a:rPr lang="en-US" altLang="ko-KR" sz="1000" kern="0" spc="-100" dirty="0" smtClean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4"/>
                </a:solidFill>
                <a:latin typeface="+mj-ea"/>
                <a:ea typeface="+mj-ea"/>
              </a:rPr>
              <a:t>109,355</a:t>
            </a:r>
            <a:r>
              <a:rPr lang="ko-KR" altLang="en-US" sz="1000" kern="0" spc="-100" dirty="0" smtClean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rPr>
              <a:t>원</a:t>
            </a:r>
            <a:r>
              <a:rPr lang="ko-KR" altLang="en-US" sz="1000" kern="0" spc="-100" dirty="0" smtClean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5"/>
                </a:solidFill>
                <a:latin typeface="+mj-ea"/>
                <a:ea typeface="+mj-ea"/>
              </a:rPr>
              <a:t> </a:t>
            </a:r>
            <a:r>
              <a:rPr lang="en-US" altLang="ko-KR" sz="1000" kern="0" spc="-100" dirty="0">
                <a:ln>
                  <a:solidFill>
                    <a:srgbClr val="C0504D">
                      <a:lumMod val="75000"/>
                      <a:alpha val="0"/>
                    </a:srgbClr>
                  </a:solidFill>
                </a:ln>
                <a:solidFill>
                  <a:schemeClr val="accent4"/>
                </a:solidFill>
                <a:latin typeface="+mj-ea"/>
                <a:ea typeface="+mj-ea"/>
              </a:rPr>
              <a:t>”</a:t>
            </a:r>
            <a:endParaRPr lang="ko-KR" altLang="en-US" sz="1000" kern="0" spc="-100" dirty="0">
              <a:ln>
                <a:solidFill>
                  <a:srgbClr val="C0504D">
                    <a:lumMod val="75000"/>
                    <a:alpha val="0"/>
                  </a:srgbClr>
                </a:solidFill>
              </a:ln>
              <a:solidFill>
                <a:schemeClr val="accent4"/>
              </a:solidFill>
              <a:latin typeface="+mj-ea"/>
              <a:ea typeface="+mj-ea"/>
            </a:endParaRPr>
          </a:p>
        </p:txBody>
      </p:sp>
      <p:grpSp>
        <p:nvGrpSpPr>
          <p:cNvPr id="70" name="Group 14"/>
          <p:cNvGrpSpPr>
            <a:grpSpLocks noChangeAspect="1"/>
          </p:cNvGrpSpPr>
          <p:nvPr/>
        </p:nvGrpSpPr>
        <p:grpSpPr bwMode="auto">
          <a:xfrm>
            <a:off x="518696" y="3652099"/>
            <a:ext cx="508592" cy="323794"/>
            <a:chOff x="-3729" y="1344"/>
            <a:chExt cx="3584" cy="2236"/>
          </a:xfrm>
          <a:solidFill>
            <a:schemeClr val="accent1">
              <a:lumMod val="40000"/>
              <a:lumOff val="60000"/>
              <a:alpha val="70000"/>
            </a:schemeClr>
          </a:solidFill>
        </p:grpSpPr>
        <p:sp>
          <p:nvSpPr>
            <p:cNvPr id="101" name="Freeform 15"/>
            <p:cNvSpPr>
              <a:spLocks/>
            </p:cNvSpPr>
            <p:nvPr/>
          </p:nvSpPr>
          <p:spPr bwMode="auto">
            <a:xfrm>
              <a:off x="-3345" y="1344"/>
              <a:ext cx="768" cy="768"/>
            </a:xfrm>
            <a:custGeom>
              <a:avLst/>
              <a:gdLst>
                <a:gd name="T0" fmla="*/ 768 w 768"/>
                <a:gd name="T1" fmla="*/ 384 h 768"/>
                <a:gd name="T2" fmla="*/ 760 w 768"/>
                <a:gd name="T3" fmla="*/ 462 h 768"/>
                <a:gd name="T4" fmla="*/ 738 w 768"/>
                <a:gd name="T5" fmla="*/ 534 h 768"/>
                <a:gd name="T6" fmla="*/ 702 w 768"/>
                <a:gd name="T7" fmla="*/ 598 h 768"/>
                <a:gd name="T8" fmla="*/ 656 w 768"/>
                <a:gd name="T9" fmla="*/ 656 h 768"/>
                <a:gd name="T10" fmla="*/ 598 w 768"/>
                <a:gd name="T11" fmla="*/ 702 h 768"/>
                <a:gd name="T12" fmla="*/ 534 w 768"/>
                <a:gd name="T13" fmla="*/ 738 h 768"/>
                <a:gd name="T14" fmla="*/ 462 w 768"/>
                <a:gd name="T15" fmla="*/ 760 h 768"/>
                <a:gd name="T16" fmla="*/ 384 w 768"/>
                <a:gd name="T17" fmla="*/ 768 h 768"/>
                <a:gd name="T18" fmla="*/ 344 w 768"/>
                <a:gd name="T19" fmla="*/ 766 h 768"/>
                <a:gd name="T20" fmla="*/ 270 w 768"/>
                <a:gd name="T21" fmla="*/ 750 h 768"/>
                <a:gd name="T22" fmla="*/ 200 w 768"/>
                <a:gd name="T23" fmla="*/ 722 h 768"/>
                <a:gd name="T24" fmla="*/ 140 w 768"/>
                <a:gd name="T25" fmla="*/ 680 h 768"/>
                <a:gd name="T26" fmla="*/ 88 w 768"/>
                <a:gd name="T27" fmla="*/ 628 h 768"/>
                <a:gd name="T28" fmla="*/ 46 w 768"/>
                <a:gd name="T29" fmla="*/ 568 h 768"/>
                <a:gd name="T30" fmla="*/ 18 w 768"/>
                <a:gd name="T31" fmla="*/ 498 h 768"/>
                <a:gd name="T32" fmla="*/ 2 w 768"/>
                <a:gd name="T33" fmla="*/ 424 h 768"/>
                <a:gd name="T34" fmla="*/ 0 w 768"/>
                <a:gd name="T35" fmla="*/ 384 h 768"/>
                <a:gd name="T36" fmla="*/ 8 w 768"/>
                <a:gd name="T37" fmla="*/ 306 h 768"/>
                <a:gd name="T38" fmla="*/ 30 w 768"/>
                <a:gd name="T39" fmla="*/ 234 h 768"/>
                <a:gd name="T40" fmla="*/ 66 w 768"/>
                <a:gd name="T41" fmla="*/ 170 h 768"/>
                <a:gd name="T42" fmla="*/ 112 w 768"/>
                <a:gd name="T43" fmla="*/ 112 h 768"/>
                <a:gd name="T44" fmla="*/ 170 w 768"/>
                <a:gd name="T45" fmla="*/ 66 h 768"/>
                <a:gd name="T46" fmla="*/ 234 w 768"/>
                <a:gd name="T47" fmla="*/ 30 h 768"/>
                <a:gd name="T48" fmla="*/ 306 w 768"/>
                <a:gd name="T49" fmla="*/ 8 h 768"/>
                <a:gd name="T50" fmla="*/ 384 w 768"/>
                <a:gd name="T51" fmla="*/ 0 h 768"/>
                <a:gd name="T52" fmla="*/ 424 w 768"/>
                <a:gd name="T53" fmla="*/ 2 h 768"/>
                <a:gd name="T54" fmla="*/ 498 w 768"/>
                <a:gd name="T55" fmla="*/ 18 h 768"/>
                <a:gd name="T56" fmla="*/ 568 w 768"/>
                <a:gd name="T57" fmla="*/ 46 h 768"/>
                <a:gd name="T58" fmla="*/ 628 w 768"/>
                <a:gd name="T59" fmla="*/ 88 h 768"/>
                <a:gd name="T60" fmla="*/ 680 w 768"/>
                <a:gd name="T61" fmla="*/ 140 h 768"/>
                <a:gd name="T62" fmla="*/ 722 w 768"/>
                <a:gd name="T63" fmla="*/ 202 h 768"/>
                <a:gd name="T64" fmla="*/ 750 w 768"/>
                <a:gd name="T65" fmla="*/ 270 h 768"/>
                <a:gd name="T66" fmla="*/ 766 w 768"/>
                <a:gd name="T67" fmla="*/ 344 h 768"/>
                <a:gd name="T68" fmla="*/ 768 w 768"/>
                <a:gd name="T69" fmla="*/ 384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8" h="768">
                  <a:moveTo>
                    <a:pt x="768" y="384"/>
                  </a:moveTo>
                  <a:lnTo>
                    <a:pt x="768" y="384"/>
                  </a:lnTo>
                  <a:lnTo>
                    <a:pt x="766" y="424"/>
                  </a:lnTo>
                  <a:lnTo>
                    <a:pt x="760" y="462"/>
                  </a:lnTo>
                  <a:lnTo>
                    <a:pt x="750" y="498"/>
                  </a:lnTo>
                  <a:lnTo>
                    <a:pt x="738" y="534"/>
                  </a:lnTo>
                  <a:lnTo>
                    <a:pt x="722" y="568"/>
                  </a:lnTo>
                  <a:lnTo>
                    <a:pt x="702" y="598"/>
                  </a:lnTo>
                  <a:lnTo>
                    <a:pt x="680" y="628"/>
                  </a:lnTo>
                  <a:lnTo>
                    <a:pt x="656" y="656"/>
                  </a:lnTo>
                  <a:lnTo>
                    <a:pt x="628" y="680"/>
                  </a:lnTo>
                  <a:lnTo>
                    <a:pt x="598" y="702"/>
                  </a:lnTo>
                  <a:lnTo>
                    <a:pt x="568" y="722"/>
                  </a:lnTo>
                  <a:lnTo>
                    <a:pt x="534" y="738"/>
                  </a:lnTo>
                  <a:lnTo>
                    <a:pt x="498" y="750"/>
                  </a:lnTo>
                  <a:lnTo>
                    <a:pt x="462" y="760"/>
                  </a:lnTo>
                  <a:lnTo>
                    <a:pt x="424" y="766"/>
                  </a:lnTo>
                  <a:lnTo>
                    <a:pt x="384" y="768"/>
                  </a:lnTo>
                  <a:lnTo>
                    <a:pt x="384" y="768"/>
                  </a:lnTo>
                  <a:lnTo>
                    <a:pt x="344" y="766"/>
                  </a:lnTo>
                  <a:lnTo>
                    <a:pt x="306" y="760"/>
                  </a:lnTo>
                  <a:lnTo>
                    <a:pt x="270" y="750"/>
                  </a:lnTo>
                  <a:lnTo>
                    <a:pt x="234" y="738"/>
                  </a:lnTo>
                  <a:lnTo>
                    <a:pt x="200" y="722"/>
                  </a:lnTo>
                  <a:lnTo>
                    <a:pt x="170" y="702"/>
                  </a:lnTo>
                  <a:lnTo>
                    <a:pt x="140" y="680"/>
                  </a:lnTo>
                  <a:lnTo>
                    <a:pt x="112" y="656"/>
                  </a:lnTo>
                  <a:lnTo>
                    <a:pt x="88" y="628"/>
                  </a:lnTo>
                  <a:lnTo>
                    <a:pt x="66" y="598"/>
                  </a:lnTo>
                  <a:lnTo>
                    <a:pt x="46" y="568"/>
                  </a:lnTo>
                  <a:lnTo>
                    <a:pt x="30" y="534"/>
                  </a:lnTo>
                  <a:lnTo>
                    <a:pt x="18" y="498"/>
                  </a:lnTo>
                  <a:lnTo>
                    <a:pt x="8" y="462"/>
                  </a:lnTo>
                  <a:lnTo>
                    <a:pt x="2" y="424"/>
                  </a:lnTo>
                  <a:lnTo>
                    <a:pt x="0" y="384"/>
                  </a:lnTo>
                  <a:lnTo>
                    <a:pt x="0" y="384"/>
                  </a:lnTo>
                  <a:lnTo>
                    <a:pt x="2" y="344"/>
                  </a:lnTo>
                  <a:lnTo>
                    <a:pt x="8" y="306"/>
                  </a:lnTo>
                  <a:lnTo>
                    <a:pt x="18" y="270"/>
                  </a:lnTo>
                  <a:lnTo>
                    <a:pt x="30" y="234"/>
                  </a:lnTo>
                  <a:lnTo>
                    <a:pt x="46" y="202"/>
                  </a:lnTo>
                  <a:lnTo>
                    <a:pt x="66" y="170"/>
                  </a:lnTo>
                  <a:lnTo>
                    <a:pt x="88" y="140"/>
                  </a:lnTo>
                  <a:lnTo>
                    <a:pt x="112" y="112"/>
                  </a:lnTo>
                  <a:lnTo>
                    <a:pt x="140" y="88"/>
                  </a:lnTo>
                  <a:lnTo>
                    <a:pt x="170" y="66"/>
                  </a:lnTo>
                  <a:lnTo>
                    <a:pt x="200" y="46"/>
                  </a:lnTo>
                  <a:lnTo>
                    <a:pt x="234" y="30"/>
                  </a:lnTo>
                  <a:lnTo>
                    <a:pt x="270" y="18"/>
                  </a:lnTo>
                  <a:lnTo>
                    <a:pt x="306" y="8"/>
                  </a:lnTo>
                  <a:lnTo>
                    <a:pt x="344" y="2"/>
                  </a:lnTo>
                  <a:lnTo>
                    <a:pt x="384" y="0"/>
                  </a:lnTo>
                  <a:lnTo>
                    <a:pt x="384" y="0"/>
                  </a:lnTo>
                  <a:lnTo>
                    <a:pt x="424" y="2"/>
                  </a:lnTo>
                  <a:lnTo>
                    <a:pt x="462" y="8"/>
                  </a:lnTo>
                  <a:lnTo>
                    <a:pt x="498" y="18"/>
                  </a:lnTo>
                  <a:lnTo>
                    <a:pt x="534" y="30"/>
                  </a:lnTo>
                  <a:lnTo>
                    <a:pt x="568" y="46"/>
                  </a:lnTo>
                  <a:lnTo>
                    <a:pt x="598" y="66"/>
                  </a:lnTo>
                  <a:lnTo>
                    <a:pt x="628" y="88"/>
                  </a:lnTo>
                  <a:lnTo>
                    <a:pt x="656" y="112"/>
                  </a:lnTo>
                  <a:lnTo>
                    <a:pt x="680" y="140"/>
                  </a:lnTo>
                  <a:lnTo>
                    <a:pt x="702" y="170"/>
                  </a:lnTo>
                  <a:lnTo>
                    <a:pt x="722" y="202"/>
                  </a:lnTo>
                  <a:lnTo>
                    <a:pt x="738" y="234"/>
                  </a:lnTo>
                  <a:lnTo>
                    <a:pt x="750" y="270"/>
                  </a:lnTo>
                  <a:lnTo>
                    <a:pt x="760" y="306"/>
                  </a:lnTo>
                  <a:lnTo>
                    <a:pt x="766" y="344"/>
                  </a:lnTo>
                  <a:lnTo>
                    <a:pt x="768" y="384"/>
                  </a:lnTo>
                  <a:lnTo>
                    <a:pt x="76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000"/>
            </a:p>
          </p:txBody>
        </p:sp>
        <p:sp>
          <p:nvSpPr>
            <p:cNvPr id="102" name="Freeform 16"/>
            <p:cNvSpPr>
              <a:spLocks/>
            </p:cNvSpPr>
            <p:nvPr/>
          </p:nvSpPr>
          <p:spPr bwMode="auto">
            <a:xfrm>
              <a:off x="-1297" y="1344"/>
              <a:ext cx="768" cy="768"/>
            </a:xfrm>
            <a:custGeom>
              <a:avLst/>
              <a:gdLst>
                <a:gd name="T0" fmla="*/ 768 w 768"/>
                <a:gd name="T1" fmla="*/ 384 h 768"/>
                <a:gd name="T2" fmla="*/ 760 w 768"/>
                <a:gd name="T3" fmla="*/ 462 h 768"/>
                <a:gd name="T4" fmla="*/ 738 w 768"/>
                <a:gd name="T5" fmla="*/ 534 h 768"/>
                <a:gd name="T6" fmla="*/ 702 w 768"/>
                <a:gd name="T7" fmla="*/ 598 h 768"/>
                <a:gd name="T8" fmla="*/ 656 w 768"/>
                <a:gd name="T9" fmla="*/ 656 h 768"/>
                <a:gd name="T10" fmla="*/ 598 w 768"/>
                <a:gd name="T11" fmla="*/ 702 h 768"/>
                <a:gd name="T12" fmla="*/ 534 w 768"/>
                <a:gd name="T13" fmla="*/ 738 h 768"/>
                <a:gd name="T14" fmla="*/ 462 w 768"/>
                <a:gd name="T15" fmla="*/ 760 h 768"/>
                <a:gd name="T16" fmla="*/ 384 w 768"/>
                <a:gd name="T17" fmla="*/ 768 h 768"/>
                <a:gd name="T18" fmla="*/ 344 w 768"/>
                <a:gd name="T19" fmla="*/ 766 h 768"/>
                <a:gd name="T20" fmla="*/ 270 w 768"/>
                <a:gd name="T21" fmla="*/ 750 h 768"/>
                <a:gd name="T22" fmla="*/ 200 w 768"/>
                <a:gd name="T23" fmla="*/ 722 h 768"/>
                <a:gd name="T24" fmla="*/ 140 w 768"/>
                <a:gd name="T25" fmla="*/ 680 h 768"/>
                <a:gd name="T26" fmla="*/ 88 w 768"/>
                <a:gd name="T27" fmla="*/ 628 h 768"/>
                <a:gd name="T28" fmla="*/ 46 w 768"/>
                <a:gd name="T29" fmla="*/ 568 h 768"/>
                <a:gd name="T30" fmla="*/ 18 w 768"/>
                <a:gd name="T31" fmla="*/ 498 h 768"/>
                <a:gd name="T32" fmla="*/ 2 w 768"/>
                <a:gd name="T33" fmla="*/ 424 h 768"/>
                <a:gd name="T34" fmla="*/ 0 w 768"/>
                <a:gd name="T35" fmla="*/ 384 h 768"/>
                <a:gd name="T36" fmla="*/ 8 w 768"/>
                <a:gd name="T37" fmla="*/ 306 h 768"/>
                <a:gd name="T38" fmla="*/ 30 w 768"/>
                <a:gd name="T39" fmla="*/ 234 h 768"/>
                <a:gd name="T40" fmla="*/ 66 w 768"/>
                <a:gd name="T41" fmla="*/ 170 h 768"/>
                <a:gd name="T42" fmla="*/ 112 w 768"/>
                <a:gd name="T43" fmla="*/ 112 h 768"/>
                <a:gd name="T44" fmla="*/ 170 w 768"/>
                <a:gd name="T45" fmla="*/ 66 h 768"/>
                <a:gd name="T46" fmla="*/ 234 w 768"/>
                <a:gd name="T47" fmla="*/ 30 h 768"/>
                <a:gd name="T48" fmla="*/ 306 w 768"/>
                <a:gd name="T49" fmla="*/ 8 h 768"/>
                <a:gd name="T50" fmla="*/ 384 w 768"/>
                <a:gd name="T51" fmla="*/ 0 h 768"/>
                <a:gd name="T52" fmla="*/ 424 w 768"/>
                <a:gd name="T53" fmla="*/ 2 h 768"/>
                <a:gd name="T54" fmla="*/ 498 w 768"/>
                <a:gd name="T55" fmla="*/ 18 h 768"/>
                <a:gd name="T56" fmla="*/ 568 w 768"/>
                <a:gd name="T57" fmla="*/ 46 h 768"/>
                <a:gd name="T58" fmla="*/ 628 w 768"/>
                <a:gd name="T59" fmla="*/ 88 h 768"/>
                <a:gd name="T60" fmla="*/ 680 w 768"/>
                <a:gd name="T61" fmla="*/ 140 h 768"/>
                <a:gd name="T62" fmla="*/ 722 w 768"/>
                <a:gd name="T63" fmla="*/ 202 h 768"/>
                <a:gd name="T64" fmla="*/ 750 w 768"/>
                <a:gd name="T65" fmla="*/ 270 h 768"/>
                <a:gd name="T66" fmla="*/ 766 w 768"/>
                <a:gd name="T67" fmla="*/ 344 h 768"/>
                <a:gd name="T68" fmla="*/ 768 w 768"/>
                <a:gd name="T69" fmla="*/ 384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8" h="768">
                  <a:moveTo>
                    <a:pt x="768" y="384"/>
                  </a:moveTo>
                  <a:lnTo>
                    <a:pt x="768" y="384"/>
                  </a:lnTo>
                  <a:lnTo>
                    <a:pt x="766" y="424"/>
                  </a:lnTo>
                  <a:lnTo>
                    <a:pt x="760" y="462"/>
                  </a:lnTo>
                  <a:lnTo>
                    <a:pt x="750" y="498"/>
                  </a:lnTo>
                  <a:lnTo>
                    <a:pt x="738" y="534"/>
                  </a:lnTo>
                  <a:lnTo>
                    <a:pt x="722" y="568"/>
                  </a:lnTo>
                  <a:lnTo>
                    <a:pt x="702" y="598"/>
                  </a:lnTo>
                  <a:lnTo>
                    <a:pt x="680" y="628"/>
                  </a:lnTo>
                  <a:lnTo>
                    <a:pt x="656" y="656"/>
                  </a:lnTo>
                  <a:lnTo>
                    <a:pt x="628" y="680"/>
                  </a:lnTo>
                  <a:lnTo>
                    <a:pt x="598" y="702"/>
                  </a:lnTo>
                  <a:lnTo>
                    <a:pt x="568" y="722"/>
                  </a:lnTo>
                  <a:lnTo>
                    <a:pt x="534" y="738"/>
                  </a:lnTo>
                  <a:lnTo>
                    <a:pt x="498" y="750"/>
                  </a:lnTo>
                  <a:lnTo>
                    <a:pt x="462" y="760"/>
                  </a:lnTo>
                  <a:lnTo>
                    <a:pt x="424" y="766"/>
                  </a:lnTo>
                  <a:lnTo>
                    <a:pt x="384" y="768"/>
                  </a:lnTo>
                  <a:lnTo>
                    <a:pt x="384" y="768"/>
                  </a:lnTo>
                  <a:lnTo>
                    <a:pt x="344" y="766"/>
                  </a:lnTo>
                  <a:lnTo>
                    <a:pt x="306" y="760"/>
                  </a:lnTo>
                  <a:lnTo>
                    <a:pt x="270" y="750"/>
                  </a:lnTo>
                  <a:lnTo>
                    <a:pt x="234" y="738"/>
                  </a:lnTo>
                  <a:lnTo>
                    <a:pt x="200" y="722"/>
                  </a:lnTo>
                  <a:lnTo>
                    <a:pt x="170" y="702"/>
                  </a:lnTo>
                  <a:lnTo>
                    <a:pt x="140" y="680"/>
                  </a:lnTo>
                  <a:lnTo>
                    <a:pt x="112" y="656"/>
                  </a:lnTo>
                  <a:lnTo>
                    <a:pt x="88" y="628"/>
                  </a:lnTo>
                  <a:lnTo>
                    <a:pt x="66" y="598"/>
                  </a:lnTo>
                  <a:lnTo>
                    <a:pt x="46" y="568"/>
                  </a:lnTo>
                  <a:lnTo>
                    <a:pt x="30" y="534"/>
                  </a:lnTo>
                  <a:lnTo>
                    <a:pt x="18" y="498"/>
                  </a:lnTo>
                  <a:lnTo>
                    <a:pt x="8" y="462"/>
                  </a:lnTo>
                  <a:lnTo>
                    <a:pt x="2" y="424"/>
                  </a:lnTo>
                  <a:lnTo>
                    <a:pt x="0" y="384"/>
                  </a:lnTo>
                  <a:lnTo>
                    <a:pt x="0" y="384"/>
                  </a:lnTo>
                  <a:lnTo>
                    <a:pt x="2" y="344"/>
                  </a:lnTo>
                  <a:lnTo>
                    <a:pt x="8" y="306"/>
                  </a:lnTo>
                  <a:lnTo>
                    <a:pt x="18" y="270"/>
                  </a:lnTo>
                  <a:lnTo>
                    <a:pt x="30" y="234"/>
                  </a:lnTo>
                  <a:lnTo>
                    <a:pt x="46" y="202"/>
                  </a:lnTo>
                  <a:lnTo>
                    <a:pt x="66" y="170"/>
                  </a:lnTo>
                  <a:lnTo>
                    <a:pt x="88" y="140"/>
                  </a:lnTo>
                  <a:lnTo>
                    <a:pt x="112" y="112"/>
                  </a:lnTo>
                  <a:lnTo>
                    <a:pt x="140" y="88"/>
                  </a:lnTo>
                  <a:lnTo>
                    <a:pt x="170" y="66"/>
                  </a:lnTo>
                  <a:lnTo>
                    <a:pt x="200" y="46"/>
                  </a:lnTo>
                  <a:lnTo>
                    <a:pt x="234" y="30"/>
                  </a:lnTo>
                  <a:lnTo>
                    <a:pt x="270" y="18"/>
                  </a:lnTo>
                  <a:lnTo>
                    <a:pt x="306" y="8"/>
                  </a:lnTo>
                  <a:lnTo>
                    <a:pt x="344" y="2"/>
                  </a:lnTo>
                  <a:lnTo>
                    <a:pt x="384" y="0"/>
                  </a:lnTo>
                  <a:lnTo>
                    <a:pt x="384" y="0"/>
                  </a:lnTo>
                  <a:lnTo>
                    <a:pt x="424" y="2"/>
                  </a:lnTo>
                  <a:lnTo>
                    <a:pt x="462" y="8"/>
                  </a:lnTo>
                  <a:lnTo>
                    <a:pt x="498" y="18"/>
                  </a:lnTo>
                  <a:lnTo>
                    <a:pt x="534" y="30"/>
                  </a:lnTo>
                  <a:lnTo>
                    <a:pt x="568" y="46"/>
                  </a:lnTo>
                  <a:lnTo>
                    <a:pt x="598" y="66"/>
                  </a:lnTo>
                  <a:lnTo>
                    <a:pt x="628" y="88"/>
                  </a:lnTo>
                  <a:lnTo>
                    <a:pt x="656" y="112"/>
                  </a:lnTo>
                  <a:lnTo>
                    <a:pt x="680" y="140"/>
                  </a:lnTo>
                  <a:lnTo>
                    <a:pt x="702" y="170"/>
                  </a:lnTo>
                  <a:lnTo>
                    <a:pt x="722" y="202"/>
                  </a:lnTo>
                  <a:lnTo>
                    <a:pt x="738" y="234"/>
                  </a:lnTo>
                  <a:lnTo>
                    <a:pt x="750" y="270"/>
                  </a:lnTo>
                  <a:lnTo>
                    <a:pt x="760" y="306"/>
                  </a:lnTo>
                  <a:lnTo>
                    <a:pt x="766" y="344"/>
                  </a:lnTo>
                  <a:lnTo>
                    <a:pt x="768" y="384"/>
                  </a:lnTo>
                  <a:lnTo>
                    <a:pt x="76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000"/>
            </a:p>
          </p:txBody>
        </p:sp>
        <p:sp>
          <p:nvSpPr>
            <p:cNvPr id="104" name="Freeform 17"/>
            <p:cNvSpPr>
              <a:spLocks/>
            </p:cNvSpPr>
            <p:nvPr/>
          </p:nvSpPr>
          <p:spPr bwMode="auto">
            <a:xfrm>
              <a:off x="-2705" y="2812"/>
              <a:ext cx="1536" cy="768"/>
            </a:xfrm>
            <a:custGeom>
              <a:avLst/>
              <a:gdLst>
                <a:gd name="T0" fmla="*/ 1536 w 1536"/>
                <a:gd name="T1" fmla="*/ 768 h 768"/>
                <a:gd name="T2" fmla="*/ 1536 w 1536"/>
                <a:gd name="T3" fmla="*/ 384 h 768"/>
                <a:gd name="T4" fmla="*/ 1536 w 1536"/>
                <a:gd name="T5" fmla="*/ 384 h 768"/>
                <a:gd name="T6" fmla="*/ 1534 w 1536"/>
                <a:gd name="T7" fmla="*/ 362 h 768"/>
                <a:gd name="T8" fmla="*/ 1532 w 1536"/>
                <a:gd name="T9" fmla="*/ 340 h 768"/>
                <a:gd name="T10" fmla="*/ 1526 w 1536"/>
                <a:gd name="T11" fmla="*/ 318 h 768"/>
                <a:gd name="T12" fmla="*/ 1516 w 1536"/>
                <a:gd name="T13" fmla="*/ 298 h 768"/>
                <a:gd name="T14" fmla="*/ 1506 w 1536"/>
                <a:gd name="T15" fmla="*/ 278 h 768"/>
                <a:gd name="T16" fmla="*/ 1492 w 1536"/>
                <a:gd name="T17" fmla="*/ 260 h 768"/>
                <a:gd name="T18" fmla="*/ 1478 w 1536"/>
                <a:gd name="T19" fmla="*/ 244 h 768"/>
                <a:gd name="T20" fmla="*/ 1460 w 1536"/>
                <a:gd name="T21" fmla="*/ 230 h 768"/>
                <a:gd name="T22" fmla="*/ 1460 w 1536"/>
                <a:gd name="T23" fmla="*/ 230 h 768"/>
                <a:gd name="T24" fmla="*/ 1420 w 1536"/>
                <a:gd name="T25" fmla="*/ 200 h 768"/>
                <a:gd name="T26" fmla="*/ 1376 w 1536"/>
                <a:gd name="T27" fmla="*/ 172 h 768"/>
                <a:gd name="T28" fmla="*/ 1332 w 1536"/>
                <a:gd name="T29" fmla="*/ 146 h 768"/>
                <a:gd name="T30" fmla="*/ 1284 w 1536"/>
                <a:gd name="T31" fmla="*/ 122 h 768"/>
                <a:gd name="T32" fmla="*/ 1236 w 1536"/>
                <a:gd name="T33" fmla="*/ 100 h 768"/>
                <a:gd name="T34" fmla="*/ 1186 w 1536"/>
                <a:gd name="T35" fmla="*/ 82 h 768"/>
                <a:gd name="T36" fmla="*/ 1134 w 1536"/>
                <a:gd name="T37" fmla="*/ 66 h 768"/>
                <a:gd name="T38" fmla="*/ 1084 w 1536"/>
                <a:gd name="T39" fmla="*/ 52 h 768"/>
                <a:gd name="T40" fmla="*/ 1084 w 1536"/>
                <a:gd name="T41" fmla="*/ 52 h 768"/>
                <a:gd name="T42" fmla="*/ 1010 w 1536"/>
                <a:gd name="T43" fmla="*/ 32 h 768"/>
                <a:gd name="T44" fmla="*/ 932 w 1536"/>
                <a:gd name="T45" fmla="*/ 16 h 768"/>
                <a:gd name="T46" fmla="*/ 892 w 1536"/>
                <a:gd name="T47" fmla="*/ 10 h 768"/>
                <a:gd name="T48" fmla="*/ 850 w 1536"/>
                <a:gd name="T49" fmla="*/ 4 h 768"/>
                <a:gd name="T50" fmla="*/ 810 w 1536"/>
                <a:gd name="T51" fmla="*/ 2 h 768"/>
                <a:gd name="T52" fmla="*/ 768 w 1536"/>
                <a:gd name="T53" fmla="*/ 0 h 768"/>
                <a:gd name="T54" fmla="*/ 768 w 1536"/>
                <a:gd name="T55" fmla="*/ 0 h 768"/>
                <a:gd name="T56" fmla="*/ 730 w 1536"/>
                <a:gd name="T57" fmla="*/ 0 h 768"/>
                <a:gd name="T58" fmla="*/ 690 w 1536"/>
                <a:gd name="T59" fmla="*/ 4 h 768"/>
                <a:gd name="T60" fmla="*/ 650 w 1536"/>
                <a:gd name="T61" fmla="*/ 8 h 768"/>
                <a:gd name="T62" fmla="*/ 610 w 1536"/>
                <a:gd name="T63" fmla="*/ 12 h 768"/>
                <a:gd name="T64" fmla="*/ 570 w 1536"/>
                <a:gd name="T65" fmla="*/ 20 h 768"/>
                <a:gd name="T66" fmla="*/ 530 w 1536"/>
                <a:gd name="T67" fmla="*/ 28 h 768"/>
                <a:gd name="T68" fmla="*/ 492 w 1536"/>
                <a:gd name="T69" fmla="*/ 40 h 768"/>
                <a:gd name="T70" fmla="*/ 452 w 1536"/>
                <a:gd name="T71" fmla="*/ 52 h 768"/>
                <a:gd name="T72" fmla="*/ 452 w 1536"/>
                <a:gd name="T73" fmla="*/ 52 h 768"/>
                <a:gd name="T74" fmla="*/ 402 w 1536"/>
                <a:gd name="T75" fmla="*/ 66 h 768"/>
                <a:gd name="T76" fmla="*/ 352 w 1536"/>
                <a:gd name="T77" fmla="*/ 82 h 768"/>
                <a:gd name="T78" fmla="*/ 302 w 1536"/>
                <a:gd name="T79" fmla="*/ 102 h 768"/>
                <a:gd name="T80" fmla="*/ 254 w 1536"/>
                <a:gd name="T81" fmla="*/ 124 h 768"/>
                <a:gd name="T82" fmla="*/ 208 w 1536"/>
                <a:gd name="T83" fmla="*/ 148 h 768"/>
                <a:gd name="T84" fmla="*/ 164 w 1536"/>
                <a:gd name="T85" fmla="*/ 174 h 768"/>
                <a:gd name="T86" fmla="*/ 120 w 1536"/>
                <a:gd name="T87" fmla="*/ 202 h 768"/>
                <a:gd name="T88" fmla="*/ 76 w 1536"/>
                <a:gd name="T89" fmla="*/ 230 h 768"/>
                <a:gd name="T90" fmla="*/ 76 w 1536"/>
                <a:gd name="T91" fmla="*/ 230 h 768"/>
                <a:gd name="T92" fmla="*/ 58 w 1536"/>
                <a:gd name="T93" fmla="*/ 246 h 768"/>
                <a:gd name="T94" fmla="*/ 44 w 1536"/>
                <a:gd name="T95" fmla="*/ 264 h 768"/>
                <a:gd name="T96" fmla="*/ 30 w 1536"/>
                <a:gd name="T97" fmla="*/ 282 h 768"/>
                <a:gd name="T98" fmla="*/ 20 w 1536"/>
                <a:gd name="T99" fmla="*/ 300 h 768"/>
                <a:gd name="T100" fmla="*/ 10 w 1536"/>
                <a:gd name="T101" fmla="*/ 320 h 768"/>
                <a:gd name="T102" fmla="*/ 4 w 1536"/>
                <a:gd name="T103" fmla="*/ 340 h 768"/>
                <a:gd name="T104" fmla="*/ 2 w 1536"/>
                <a:gd name="T105" fmla="*/ 362 h 768"/>
                <a:gd name="T106" fmla="*/ 0 w 1536"/>
                <a:gd name="T107" fmla="*/ 384 h 768"/>
                <a:gd name="T108" fmla="*/ 0 w 1536"/>
                <a:gd name="T109" fmla="*/ 768 h 768"/>
                <a:gd name="T110" fmla="*/ 1536 w 1536"/>
                <a:gd name="T111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36" h="768">
                  <a:moveTo>
                    <a:pt x="1536" y="768"/>
                  </a:moveTo>
                  <a:lnTo>
                    <a:pt x="1536" y="384"/>
                  </a:lnTo>
                  <a:lnTo>
                    <a:pt x="1536" y="384"/>
                  </a:lnTo>
                  <a:lnTo>
                    <a:pt x="1534" y="362"/>
                  </a:lnTo>
                  <a:lnTo>
                    <a:pt x="1532" y="340"/>
                  </a:lnTo>
                  <a:lnTo>
                    <a:pt x="1526" y="318"/>
                  </a:lnTo>
                  <a:lnTo>
                    <a:pt x="1516" y="298"/>
                  </a:lnTo>
                  <a:lnTo>
                    <a:pt x="1506" y="278"/>
                  </a:lnTo>
                  <a:lnTo>
                    <a:pt x="1492" y="260"/>
                  </a:lnTo>
                  <a:lnTo>
                    <a:pt x="1478" y="244"/>
                  </a:lnTo>
                  <a:lnTo>
                    <a:pt x="1460" y="230"/>
                  </a:lnTo>
                  <a:lnTo>
                    <a:pt x="1460" y="230"/>
                  </a:lnTo>
                  <a:lnTo>
                    <a:pt x="1420" y="200"/>
                  </a:lnTo>
                  <a:lnTo>
                    <a:pt x="1376" y="172"/>
                  </a:lnTo>
                  <a:lnTo>
                    <a:pt x="1332" y="146"/>
                  </a:lnTo>
                  <a:lnTo>
                    <a:pt x="1284" y="122"/>
                  </a:lnTo>
                  <a:lnTo>
                    <a:pt x="1236" y="100"/>
                  </a:lnTo>
                  <a:lnTo>
                    <a:pt x="1186" y="82"/>
                  </a:lnTo>
                  <a:lnTo>
                    <a:pt x="1134" y="66"/>
                  </a:lnTo>
                  <a:lnTo>
                    <a:pt x="1084" y="52"/>
                  </a:lnTo>
                  <a:lnTo>
                    <a:pt x="1084" y="52"/>
                  </a:lnTo>
                  <a:lnTo>
                    <a:pt x="1010" y="32"/>
                  </a:lnTo>
                  <a:lnTo>
                    <a:pt x="932" y="16"/>
                  </a:lnTo>
                  <a:lnTo>
                    <a:pt x="892" y="10"/>
                  </a:lnTo>
                  <a:lnTo>
                    <a:pt x="850" y="4"/>
                  </a:lnTo>
                  <a:lnTo>
                    <a:pt x="810" y="2"/>
                  </a:lnTo>
                  <a:lnTo>
                    <a:pt x="768" y="0"/>
                  </a:lnTo>
                  <a:lnTo>
                    <a:pt x="768" y="0"/>
                  </a:lnTo>
                  <a:lnTo>
                    <a:pt x="730" y="0"/>
                  </a:lnTo>
                  <a:lnTo>
                    <a:pt x="690" y="4"/>
                  </a:lnTo>
                  <a:lnTo>
                    <a:pt x="650" y="8"/>
                  </a:lnTo>
                  <a:lnTo>
                    <a:pt x="610" y="12"/>
                  </a:lnTo>
                  <a:lnTo>
                    <a:pt x="570" y="20"/>
                  </a:lnTo>
                  <a:lnTo>
                    <a:pt x="530" y="28"/>
                  </a:lnTo>
                  <a:lnTo>
                    <a:pt x="492" y="40"/>
                  </a:lnTo>
                  <a:lnTo>
                    <a:pt x="452" y="52"/>
                  </a:lnTo>
                  <a:lnTo>
                    <a:pt x="452" y="52"/>
                  </a:lnTo>
                  <a:lnTo>
                    <a:pt x="402" y="66"/>
                  </a:lnTo>
                  <a:lnTo>
                    <a:pt x="352" y="82"/>
                  </a:lnTo>
                  <a:lnTo>
                    <a:pt x="302" y="102"/>
                  </a:lnTo>
                  <a:lnTo>
                    <a:pt x="254" y="124"/>
                  </a:lnTo>
                  <a:lnTo>
                    <a:pt x="208" y="148"/>
                  </a:lnTo>
                  <a:lnTo>
                    <a:pt x="164" y="174"/>
                  </a:lnTo>
                  <a:lnTo>
                    <a:pt x="120" y="202"/>
                  </a:lnTo>
                  <a:lnTo>
                    <a:pt x="76" y="230"/>
                  </a:lnTo>
                  <a:lnTo>
                    <a:pt x="76" y="230"/>
                  </a:lnTo>
                  <a:lnTo>
                    <a:pt x="58" y="246"/>
                  </a:lnTo>
                  <a:lnTo>
                    <a:pt x="44" y="264"/>
                  </a:lnTo>
                  <a:lnTo>
                    <a:pt x="30" y="282"/>
                  </a:lnTo>
                  <a:lnTo>
                    <a:pt x="20" y="300"/>
                  </a:lnTo>
                  <a:lnTo>
                    <a:pt x="10" y="320"/>
                  </a:lnTo>
                  <a:lnTo>
                    <a:pt x="4" y="340"/>
                  </a:lnTo>
                  <a:lnTo>
                    <a:pt x="2" y="362"/>
                  </a:lnTo>
                  <a:lnTo>
                    <a:pt x="0" y="384"/>
                  </a:lnTo>
                  <a:lnTo>
                    <a:pt x="0" y="768"/>
                  </a:lnTo>
                  <a:lnTo>
                    <a:pt x="1536" y="7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000"/>
            </a:p>
          </p:txBody>
        </p:sp>
        <p:sp>
          <p:nvSpPr>
            <p:cNvPr id="105" name="Freeform 18"/>
            <p:cNvSpPr>
              <a:spLocks/>
            </p:cNvSpPr>
            <p:nvPr/>
          </p:nvSpPr>
          <p:spPr bwMode="auto">
            <a:xfrm>
              <a:off x="-2321" y="1942"/>
              <a:ext cx="768" cy="768"/>
            </a:xfrm>
            <a:custGeom>
              <a:avLst/>
              <a:gdLst>
                <a:gd name="T0" fmla="*/ 768 w 768"/>
                <a:gd name="T1" fmla="*/ 384 h 768"/>
                <a:gd name="T2" fmla="*/ 760 w 768"/>
                <a:gd name="T3" fmla="*/ 460 h 768"/>
                <a:gd name="T4" fmla="*/ 738 w 768"/>
                <a:gd name="T5" fmla="*/ 532 h 768"/>
                <a:gd name="T6" fmla="*/ 702 w 768"/>
                <a:gd name="T7" fmla="*/ 598 h 768"/>
                <a:gd name="T8" fmla="*/ 656 w 768"/>
                <a:gd name="T9" fmla="*/ 654 h 768"/>
                <a:gd name="T10" fmla="*/ 598 w 768"/>
                <a:gd name="T11" fmla="*/ 702 h 768"/>
                <a:gd name="T12" fmla="*/ 534 w 768"/>
                <a:gd name="T13" fmla="*/ 738 h 768"/>
                <a:gd name="T14" fmla="*/ 462 w 768"/>
                <a:gd name="T15" fmla="*/ 760 h 768"/>
                <a:gd name="T16" fmla="*/ 384 w 768"/>
                <a:gd name="T17" fmla="*/ 768 h 768"/>
                <a:gd name="T18" fmla="*/ 344 w 768"/>
                <a:gd name="T19" fmla="*/ 766 h 768"/>
                <a:gd name="T20" fmla="*/ 270 w 768"/>
                <a:gd name="T21" fmla="*/ 750 h 768"/>
                <a:gd name="T22" fmla="*/ 200 w 768"/>
                <a:gd name="T23" fmla="*/ 722 h 768"/>
                <a:gd name="T24" fmla="*/ 140 w 768"/>
                <a:gd name="T25" fmla="*/ 680 h 768"/>
                <a:gd name="T26" fmla="*/ 88 w 768"/>
                <a:gd name="T27" fmla="*/ 628 h 768"/>
                <a:gd name="T28" fmla="*/ 46 w 768"/>
                <a:gd name="T29" fmla="*/ 566 h 768"/>
                <a:gd name="T30" fmla="*/ 18 w 768"/>
                <a:gd name="T31" fmla="*/ 498 h 768"/>
                <a:gd name="T32" fmla="*/ 2 w 768"/>
                <a:gd name="T33" fmla="*/ 422 h 768"/>
                <a:gd name="T34" fmla="*/ 0 w 768"/>
                <a:gd name="T35" fmla="*/ 384 h 768"/>
                <a:gd name="T36" fmla="*/ 8 w 768"/>
                <a:gd name="T37" fmla="*/ 306 h 768"/>
                <a:gd name="T38" fmla="*/ 30 w 768"/>
                <a:gd name="T39" fmla="*/ 234 h 768"/>
                <a:gd name="T40" fmla="*/ 66 w 768"/>
                <a:gd name="T41" fmla="*/ 168 h 768"/>
                <a:gd name="T42" fmla="*/ 112 w 768"/>
                <a:gd name="T43" fmla="*/ 112 h 768"/>
                <a:gd name="T44" fmla="*/ 170 w 768"/>
                <a:gd name="T45" fmla="*/ 66 h 768"/>
                <a:gd name="T46" fmla="*/ 234 w 768"/>
                <a:gd name="T47" fmla="*/ 30 h 768"/>
                <a:gd name="T48" fmla="*/ 306 w 768"/>
                <a:gd name="T49" fmla="*/ 8 h 768"/>
                <a:gd name="T50" fmla="*/ 384 w 768"/>
                <a:gd name="T51" fmla="*/ 0 h 768"/>
                <a:gd name="T52" fmla="*/ 424 w 768"/>
                <a:gd name="T53" fmla="*/ 2 h 768"/>
                <a:gd name="T54" fmla="*/ 498 w 768"/>
                <a:gd name="T55" fmla="*/ 16 h 768"/>
                <a:gd name="T56" fmla="*/ 568 w 768"/>
                <a:gd name="T57" fmla="*/ 46 h 768"/>
                <a:gd name="T58" fmla="*/ 628 w 768"/>
                <a:gd name="T59" fmla="*/ 88 h 768"/>
                <a:gd name="T60" fmla="*/ 680 w 768"/>
                <a:gd name="T61" fmla="*/ 140 h 768"/>
                <a:gd name="T62" fmla="*/ 722 w 768"/>
                <a:gd name="T63" fmla="*/ 200 h 768"/>
                <a:gd name="T64" fmla="*/ 750 w 768"/>
                <a:gd name="T65" fmla="*/ 270 h 768"/>
                <a:gd name="T66" fmla="*/ 766 w 768"/>
                <a:gd name="T67" fmla="*/ 344 h 768"/>
                <a:gd name="T68" fmla="*/ 768 w 768"/>
                <a:gd name="T69" fmla="*/ 384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8" h="768">
                  <a:moveTo>
                    <a:pt x="768" y="384"/>
                  </a:moveTo>
                  <a:lnTo>
                    <a:pt x="768" y="384"/>
                  </a:lnTo>
                  <a:lnTo>
                    <a:pt x="766" y="422"/>
                  </a:lnTo>
                  <a:lnTo>
                    <a:pt x="760" y="460"/>
                  </a:lnTo>
                  <a:lnTo>
                    <a:pt x="750" y="498"/>
                  </a:lnTo>
                  <a:lnTo>
                    <a:pt x="738" y="532"/>
                  </a:lnTo>
                  <a:lnTo>
                    <a:pt x="722" y="566"/>
                  </a:lnTo>
                  <a:lnTo>
                    <a:pt x="702" y="598"/>
                  </a:lnTo>
                  <a:lnTo>
                    <a:pt x="680" y="628"/>
                  </a:lnTo>
                  <a:lnTo>
                    <a:pt x="656" y="654"/>
                  </a:lnTo>
                  <a:lnTo>
                    <a:pt x="628" y="680"/>
                  </a:lnTo>
                  <a:lnTo>
                    <a:pt x="598" y="702"/>
                  </a:lnTo>
                  <a:lnTo>
                    <a:pt x="568" y="722"/>
                  </a:lnTo>
                  <a:lnTo>
                    <a:pt x="534" y="738"/>
                  </a:lnTo>
                  <a:lnTo>
                    <a:pt x="498" y="750"/>
                  </a:lnTo>
                  <a:lnTo>
                    <a:pt x="462" y="760"/>
                  </a:lnTo>
                  <a:lnTo>
                    <a:pt x="424" y="766"/>
                  </a:lnTo>
                  <a:lnTo>
                    <a:pt x="384" y="768"/>
                  </a:lnTo>
                  <a:lnTo>
                    <a:pt x="384" y="768"/>
                  </a:lnTo>
                  <a:lnTo>
                    <a:pt x="344" y="766"/>
                  </a:lnTo>
                  <a:lnTo>
                    <a:pt x="306" y="760"/>
                  </a:lnTo>
                  <a:lnTo>
                    <a:pt x="270" y="750"/>
                  </a:lnTo>
                  <a:lnTo>
                    <a:pt x="234" y="738"/>
                  </a:lnTo>
                  <a:lnTo>
                    <a:pt x="200" y="722"/>
                  </a:lnTo>
                  <a:lnTo>
                    <a:pt x="170" y="702"/>
                  </a:lnTo>
                  <a:lnTo>
                    <a:pt x="140" y="680"/>
                  </a:lnTo>
                  <a:lnTo>
                    <a:pt x="112" y="654"/>
                  </a:lnTo>
                  <a:lnTo>
                    <a:pt x="88" y="628"/>
                  </a:lnTo>
                  <a:lnTo>
                    <a:pt x="66" y="598"/>
                  </a:lnTo>
                  <a:lnTo>
                    <a:pt x="46" y="566"/>
                  </a:lnTo>
                  <a:lnTo>
                    <a:pt x="30" y="532"/>
                  </a:lnTo>
                  <a:lnTo>
                    <a:pt x="18" y="498"/>
                  </a:lnTo>
                  <a:lnTo>
                    <a:pt x="8" y="460"/>
                  </a:lnTo>
                  <a:lnTo>
                    <a:pt x="2" y="422"/>
                  </a:lnTo>
                  <a:lnTo>
                    <a:pt x="0" y="384"/>
                  </a:lnTo>
                  <a:lnTo>
                    <a:pt x="0" y="384"/>
                  </a:lnTo>
                  <a:lnTo>
                    <a:pt x="2" y="344"/>
                  </a:lnTo>
                  <a:lnTo>
                    <a:pt x="8" y="306"/>
                  </a:lnTo>
                  <a:lnTo>
                    <a:pt x="18" y="270"/>
                  </a:lnTo>
                  <a:lnTo>
                    <a:pt x="30" y="234"/>
                  </a:lnTo>
                  <a:lnTo>
                    <a:pt x="46" y="200"/>
                  </a:lnTo>
                  <a:lnTo>
                    <a:pt x="66" y="168"/>
                  </a:lnTo>
                  <a:lnTo>
                    <a:pt x="88" y="140"/>
                  </a:lnTo>
                  <a:lnTo>
                    <a:pt x="112" y="112"/>
                  </a:lnTo>
                  <a:lnTo>
                    <a:pt x="140" y="88"/>
                  </a:lnTo>
                  <a:lnTo>
                    <a:pt x="170" y="66"/>
                  </a:lnTo>
                  <a:lnTo>
                    <a:pt x="200" y="46"/>
                  </a:lnTo>
                  <a:lnTo>
                    <a:pt x="234" y="30"/>
                  </a:lnTo>
                  <a:lnTo>
                    <a:pt x="270" y="16"/>
                  </a:lnTo>
                  <a:lnTo>
                    <a:pt x="306" y="8"/>
                  </a:lnTo>
                  <a:lnTo>
                    <a:pt x="344" y="2"/>
                  </a:lnTo>
                  <a:lnTo>
                    <a:pt x="384" y="0"/>
                  </a:lnTo>
                  <a:lnTo>
                    <a:pt x="384" y="0"/>
                  </a:lnTo>
                  <a:lnTo>
                    <a:pt x="424" y="2"/>
                  </a:lnTo>
                  <a:lnTo>
                    <a:pt x="462" y="8"/>
                  </a:lnTo>
                  <a:lnTo>
                    <a:pt x="498" y="16"/>
                  </a:lnTo>
                  <a:lnTo>
                    <a:pt x="534" y="30"/>
                  </a:lnTo>
                  <a:lnTo>
                    <a:pt x="568" y="46"/>
                  </a:lnTo>
                  <a:lnTo>
                    <a:pt x="598" y="66"/>
                  </a:lnTo>
                  <a:lnTo>
                    <a:pt x="628" y="88"/>
                  </a:lnTo>
                  <a:lnTo>
                    <a:pt x="656" y="112"/>
                  </a:lnTo>
                  <a:lnTo>
                    <a:pt x="680" y="140"/>
                  </a:lnTo>
                  <a:lnTo>
                    <a:pt x="702" y="168"/>
                  </a:lnTo>
                  <a:lnTo>
                    <a:pt x="722" y="200"/>
                  </a:lnTo>
                  <a:lnTo>
                    <a:pt x="738" y="234"/>
                  </a:lnTo>
                  <a:lnTo>
                    <a:pt x="750" y="270"/>
                  </a:lnTo>
                  <a:lnTo>
                    <a:pt x="760" y="306"/>
                  </a:lnTo>
                  <a:lnTo>
                    <a:pt x="766" y="344"/>
                  </a:lnTo>
                  <a:lnTo>
                    <a:pt x="768" y="384"/>
                  </a:lnTo>
                  <a:lnTo>
                    <a:pt x="76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000"/>
            </a:p>
          </p:txBody>
        </p:sp>
        <p:sp>
          <p:nvSpPr>
            <p:cNvPr id="106" name="Freeform 19"/>
            <p:cNvSpPr>
              <a:spLocks/>
            </p:cNvSpPr>
            <p:nvPr/>
          </p:nvSpPr>
          <p:spPr bwMode="auto">
            <a:xfrm>
              <a:off x="-1535" y="2214"/>
              <a:ext cx="1390" cy="768"/>
            </a:xfrm>
            <a:custGeom>
              <a:avLst/>
              <a:gdLst>
                <a:gd name="T0" fmla="*/ 1314 w 1390"/>
                <a:gd name="T1" fmla="*/ 230 h 768"/>
                <a:gd name="T2" fmla="*/ 1230 w 1390"/>
                <a:gd name="T3" fmla="*/ 172 h 768"/>
                <a:gd name="T4" fmla="*/ 1138 w 1390"/>
                <a:gd name="T5" fmla="*/ 122 h 768"/>
                <a:gd name="T6" fmla="*/ 1040 w 1390"/>
                <a:gd name="T7" fmla="*/ 82 h 768"/>
                <a:gd name="T8" fmla="*/ 938 w 1390"/>
                <a:gd name="T9" fmla="*/ 52 h 768"/>
                <a:gd name="T10" fmla="*/ 864 w 1390"/>
                <a:gd name="T11" fmla="*/ 32 h 768"/>
                <a:gd name="T12" fmla="*/ 746 w 1390"/>
                <a:gd name="T13" fmla="*/ 10 h 768"/>
                <a:gd name="T14" fmla="*/ 664 w 1390"/>
                <a:gd name="T15" fmla="*/ 2 h 768"/>
                <a:gd name="T16" fmla="*/ 622 w 1390"/>
                <a:gd name="T17" fmla="*/ 0 h 768"/>
                <a:gd name="T18" fmla="*/ 544 w 1390"/>
                <a:gd name="T19" fmla="*/ 4 h 768"/>
                <a:gd name="T20" fmla="*/ 464 w 1390"/>
                <a:gd name="T21" fmla="*/ 14 h 768"/>
                <a:gd name="T22" fmla="*/ 384 w 1390"/>
                <a:gd name="T23" fmla="*/ 30 h 768"/>
                <a:gd name="T24" fmla="*/ 306 w 1390"/>
                <a:gd name="T25" fmla="*/ 52 h 768"/>
                <a:gd name="T26" fmla="*/ 230 w 1390"/>
                <a:gd name="T27" fmla="*/ 78 h 768"/>
                <a:gd name="T28" fmla="*/ 152 w 1390"/>
                <a:gd name="T29" fmla="*/ 112 h 768"/>
                <a:gd name="T30" fmla="*/ 152 w 1390"/>
                <a:gd name="T31" fmla="*/ 120 h 768"/>
                <a:gd name="T32" fmla="*/ 150 w 1390"/>
                <a:gd name="T33" fmla="*/ 174 h 768"/>
                <a:gd name="T34" fmla="*/ 142 w 1390"/>
                <a:gd name="T35" fmla="*/ 226 h 768"/>
                <a:gd name="T36" fmla="*/ 128 w 1390"/>
                <a:gd name="T37" fmla="*/ 278 h 768"/>
                <a:gd name="T38" fmla="*/ 112 w 1390"/>
                <a:gd name="T39" fmla="*/ 326 h 768"/>
                <a:gd name="T40" fmla="*/ 88 w 1390"/>
                <a:gd name="T41" fmla="*/ 374 h 768"/>
                <a:gd name="T42" fmla="*/ 62 w 1390"/>
                <a:gd name="T43" fmla="*/ 418 h 768"/>
                <a:gd name="T44" fmla="*/ 32 w 1390"/>
                <a:gd name="T45" fmla="*/ 458 h 768"/>
                <a:gd name="T46" fmla="*/ 0 w 1390"/>
                <a:gd name="T47" fmla="*/ 496 h 768"/>
                <a:gd name="T48" fmla="*/ 58 w 1390"/>
                <a:gd name="T49" fmla="*/ 516 h 768"/>
                <a:gd name="T50" fmla="*/ 168 w 1390"/>
                <a:gd name="T51" fmla="*/ 560 h 768"/>
                <a:gd name="T52" fmla="*/ 266 w 1390"/>
                <a:gd name="T53" fmla="*/ 610 h 768"/>
                <a:gd name="T54" fmla="*/ 352 w 1390"/>
                <a:gd name="T55" fmla="*/ 664 h 768"/>
                <a:gd name="T56" fmla="*/ 392 w 1390"/>
                <a:gd name="T57" fmla="*/ 692 h 768"/>
                <a:gd name="T58" fmla="*/ 446 w 1390"/>
                <a:gd name="T59" fmla="*/ 746 h 768"/>
                <a:gd name="T60" fmla="*/ 460 w 1390"/>
                <a:gd name="T61" fmla="*/ 768 h 768"/>
                <a:gd name="T62" fmla="*/ 1390 w 1390"/>
                <a:gd name="T63" fmla="*/ 384 h 768"/>
                <a:gd name="T64" fmla="*/ 1388 w 1390"/>
                <a:gd name="T65" fmla="*/ 362 h 768"/>
                <a:gd name="T66" fmla="*/ 1380 w 1390"/>
                <a:gd name="T67" fmla="*/ 318 h 768"/>
                <a:gd name="T68" fmla="*/ 1360 w 1390"/>
                <a:gd name="T69" fmla="*/ 278 h 768"/>
                <a:gd name="T70" fmla="*/ 1332 w 1390"/>
                <a:gd name="T71" fmla="*/ 244 h 768"/>
                <a:gd name="T72" fmla="*/ 1314 w 1390"/>
                <a:gd name="T73" fmla="*/ 230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390" h="768">
                  <a:moveTo>
                    <a:pt x="1314" y="230"/>
                  </a:moveTo>
                  <a:lnTo>
                    <a:pt x="1314" y="230"/>
                  </a:lnTo>
                  <a:lnTo>
                    <a:pt x="1274" y="200"/>
                  </a:lnTo>
                  <a:lnTo>
                    <a:pt x="1230" y="172"/>
                  </a:lnTo>
                  <a:lnTo>
                    <a:pt x="1186" y="146"/>
                  </a:lnTo>
                  <a:lnTo>
                    <a:pt x="1138" y="122"/>
                  </a:lnTo>
                  <a:lnTo>
                    <a:pt x="1090" y="100"/>
                  </a:lnTo>
                  <a:lnTo>
                    <a:pt x="1040" y="82"/>
                  </a:lnTo>
                  <a:lnTo>
                    <a:pt x="988" y="66"/>
                  </a:lnTo>
                  <a:lnTo>
                    <a:pt x="938" y="52"/>
                  </a:lnTo>
                  <a:lnTo>
                    <a:pt x="938" y="52"/>
                  </a:lnTo>
                  <a:lnTo>
                    <a:pt x="864" y="32"/>
                  </a:lnTo>
                  <a:lnTo>
                    <a:pt x="786" y="16"/>
                  </a:lnTo>
                  <a:lnTo>
                    <a:pt x="746" y="10"/>
                  </a:lnTo>
                  <a:lnTo>
                    <a:pt x="704" y="4"/>
                  </a:lnTo>
                  <a:lnTo>
                    <a:pt x="664" y="2"/>
                  </a:lnTo>
                  <a:lnTo>
                    <a:pt x="622" y="0"/>
                  </a:lnTo>
                  <a:lnTo>
                    <a:pt x="622" y="0"/>
                  </a:lnTo>
                  <a:lnTo>
                    <a:pt x="584" y="2"/>
                  </a:lnTo>
                  <a:lnTo>
                    <a:pt x="544" y="4"/>
                  </a:lnTo>
                  <a:lnTo>
                    <a:pt x="504" y="8"/>
                  </a:lnTo>
                  <a:lnTo>
                    <a:pt x="464" y="14"/>
                  </a:lnTo>
                  <a:lnTo>
                    <a:pt x="424" y="20"/>
                  </a:lnTo>
                  <a:lnTo>
                    <a:pt x="384" y="30"/>
                  </a:lnTo>
                  <a:lnTo>
                    <a:pt x="346" y="40"/>
                  </a:lnTo>
                  <a:lnTo>
                    <a:pt x="306" y="52"/>
                  </a:lnTo>
                  <a:lnTo>
                    <a:pt x="306" y="52"/>
                  </a:lnTo>
                  <a:lnTo>
                    <a:pt x="230" y="78"/>
                  </a:lnTo>
                  <a:lnTo>
                    <a:pt x="192" y="94"/>
                  </a:lnTo>
                  <a:lnTo>
                    <a:pt x="152" y="112"/>
                  </a:lnTo>
                  <a:lnTo>
                    <a:pt x="152" y="120"/>
                  </a:lnTo>
                  <a:lnTo>
                    <a:pt x="152" y="120"/>
                  </a:lnTo>
                  <a:lnTo>
                    <a:pt x="152" y="148"/>
                  </a:lnTo>
                  <a:lnTo>
                    <a:pt x="150" y="174"/>
                  </a:lnTo>
                  <a:lnTo>
                    <a:pt x="146" y="200"/>
                  </a:lnTo>
                  <a:lnTo>
                    <a:pt x="142" y="226"/>
                  </a:lnTo>
                  <a:lnTo>
                    <a:pt x="136" y="252"/>
                  </a:lnTo>
                  <a:lnTo>
                    <a:pt x="128" y="278"/>
                  </a:lnTo>
                  <a:lnTo>
                    <a:pt x="120" y="302"/>
                  </a:lnTo>
                  <a:lnTo>
                    <a:pt x="112" y="326"/>
                  </a:lnTo>
                  <a:lnTo>
                    <a:pt x="100" y="350"/>
                  </a:lnTo>
                  <a:lnTo>
                    <a:pt x="88" y="374"/>
                  </a:lnTo>
                  <a:lnTo>
                    <a:pt x="76" y="396"/>
                  </a:lnTo>
                  <a:lnTo>
                    <a:pt x="62" y="418"/>
                  </a:lnTo>
                  <a:lnTo>
                    <a:pt x="48" y="438"/>
                  </a:lnTo>
                  <a:lnTo>
                    <a:pt x="32" y="458"/>
                  </a:lnTo>
                  <a:lnTo>
                    <a:pt x="16" y="478"/>
                  </a:lnTo>
                  <a:lnTo>
                    <a:pt x="0" y="496"/>
                  </a:lnTo>
                  <a:lnTo>
                    <a:pt x="0" y="496"/>
                  </a:lnTo>
                  <a:lnTo>
                    <a:pt x="58" y="516"/>
                  </a:lnTo>
                  <a:lnTo>
                    <a:pt x="114" y="536"/>
                  </a:lnTo>
                  <a:lnTo>
                    <a:pt x="168" y="560"/>
                  </a:lnTo>
                  <a:lnTo>
                    <a:pt x="218" y="584"/>
                  </a:lnTo>
                  <a:lnTo>
                    <a:pt x="266" y="610"/>
                  </a:lnTo>
                  <a:lnTo>
                    <a:pt x="310" y="636"/>
                  </a:lnTo>
                  <a:lnTo>
                    <a:pt x="352" y="664"/>
                  </a:lnTo>
                  <a:lnTo>
                    <a:pt x="392" y="692"/>
                  </a:lnTo>
                  <a:lnTo>
                    <a:pt x="392" y="692"/>
                  </a:lnTo>
                  <a:lnTo>
                    <a:pt x="428" y="726"/>
                  </a:lnTo>
                  <a:lnTo>
                    <a:pt x="446" y="746"/>
                  </a:lnTo>
                  <a:lnTo>
                    <a:pt x="454" y="756"/>
                  </a:lnTo>
                  <a:lnTo>
                    <a:pt x="460" y="768"/>
                  </a:lnTo>
                  <a:lnTo>
                    <a:pt x="1390" y="768"/>
                  </a:lnTo>
                  <a:lnTo>
                    <a:pt x="1390" y="384"/>
                  </a:lnTo>
                  <a:lnTo>
                    <a:pt x="1390" y="384"/>
                  </a:lnTo>
                  <a:lnTo>
                    <a:pt x="1388" y="362"/>
                  </a:lnTo>
                  <a:lnTo>
                    <a:pt x="1386" y="340"/>
                  </a:lnTo>
                  <a:lnTo>
                    <a:pt x="1380" y="318"/>
                  </a:lnTo>
                  <a:lnTo>
                    <a:pt x="1370" y="298"/>
                  </a:lnTo>
                  <a:lnTo>
                    <a:pt x="1360" y="278"/>
                  </a:lnTo>
                  <a:lnTo>
                    <a:pt x="1346" y="260"/>
                  </a:lnTo>
                  <a:lnTo>
                    <a:pt x="1332" y="244"/>
                  </a:lnTo>
                  <a:lnTo>
                    <a:pt x="1314" y="230"/>
                  </a:lnTo>
                  <a:lnTo>
                    <a:pt x="1314" y="2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000"/>
            </a:p>
          </p:txBody>
        </p:sp>
        <p:sp>
          <p:nvSpPr>
            <p:cNvPr id="107" name="Freeform 20"/>
            <p:cNvSpPr>
              <a:spLocks/>
            </p:cNvSpPr>
            <p:nvPr/>
          </p:nvSpPr>
          <p:spPr bwMode="auto">
            <a:xfrm>
              <a:off x="-3729" y="2214"/>
              <a:ext cx="1390" cy="768"/>
            </a:xfrm>
            <a:custGeom>
              <a:avLst/>
              <a:gdLst>
                <a:gd name="T0" fmla="*/ 998 w 1390"/>
                <a:gd name="T1" fmla="*/ 692 h 768"/>
                <a:gd name="T2" fmla="*/ 1044 w 1390"/>
                <a:gd name="T3" fmla="*/ 660 h 768"/>
                <a:gd name="T4" fmla="*/ 1140 w 1390"/>
                <a:gd name="T5" fmla="*/ 604 h 768"/>
                <a:gd name="T6" fmla="*/ 1238 w 1390"/>
                <a:gd name="T7" fmla="*/ 554 h 768"/>
                <a:gd name="T8" fmla="*/ 1340 w 1390"/>
                <a:gd name="T9" fmla="*/ 512 h 768"/>
                <a:gd name="T10" fmla="*/ 1390 w 1390"/>
                <a:gd name="T11" fmla="*/ 496 h 768"/>
                <a:gd name="T12" fmla="*/ 1328 w 1390"/>
                <a:gd name="T13" fmla="*/ 414 h 768"/>
                <a:gd name="T14" fmla="*/ 1278 w 1390"/>
                <a:gd name="T15" fmla="*/ 324 h 768"/>
                <a:gd name="T16" fmla="*/ 1262 w 1390"/>
                <a:gd name="T17" fmla="*/ 276 h 768"/>
                <a:gd name="T18" fmla="*/ 1248 w 1390"/>
                <a:gd name="T19" fmla="*/ 226 h 768"/>
                <a:gd name="T20" fmla="*/ 1240 w 1390"/>
                <a:gd name="T21" fmla="*/ 174 h 768"/>
                <a:gd name="T22" fmla="*/ 1238 w 1390"/>
                <a:gd name="T23" fmla="*/ 120 h 768"/>
                <a:gd name="T24" fmla="*/ 1238 w 1390"/>
                <a:gd name="T25" fmla="*/ 102 h 768"/>
                <a:gd name="T26" fmla="*/ 1198 w 1390"/>
                <a:gd name="T27" fmla="*/ 88 h 768"/>
                <a:gd name="T28" fmla="*/ 1122 w 1390"/>
                <a:gd name="T29" fmla="*/ 60 h 768"/>
                <a:gd name="T30" fmla="*/ 1084 w 1390"/>
                <a:gd name="T31" fmla="*/ 52 h 768"/>
                <a:gd name="T32" fmla="*/ 1010 w 1390"/>
                <a:gd name="T33" fmla="*/ 32 h 768"/>
                <a:gd name="T34" fmla="*/ 892 w 1390"/>
                <a:gd name="T35" fmla="*/ 10 h 768"/>
                <a:gd name="T36" fmla="*/ 810 w 1390"/>
                <a:gd name="T37" fmla="*/ 2 h 768"/>
                <a:gd name="T38" fmla="*/ 768 w 1390"/>
                <a:gd name="T39" fmla="*/ 0 h 768"/>
                <a:gd name="T40" fmla="*/ 690 w 1390"/>
                <a:gd name="T41" fmla="*/ 4 h 768"/>
                <a:gd name="T42" fmla="*/ 610 w 1390"/>
                <a:gd name="T43" fmla="*/ 14 h 768"/>
                <a:gd name="T44" fmla="*/ 530 w 1390"/>
                <a:gd name="T45" fmla="*/ 30 h 768"/>
                <a:gd name="T46" fmla="*/ 452 w 1390"/>
                <a:gd name="T47" fmla="*/ 52 h 768"/>
                <a:gd name="T48" fmla="*/ 402 w 1390"/>
                <a:gd name="T49" fmla="*/ 68 h 768"/>
                <a:gd name="T50" fmla="*/ 302 w 1390"/>
                <a:gd name="T51" fmla="*/ 106 h 768"/>
                <a:gd name="T52" fmla="*/ 208 w 1390"/>
                <a:gd name="T53" fmla="*/ 152 h 768"/>
                <a:gd name="T54" fmla="*/ 120 w 1390"/>
                <a:gd name="T55" fmla="*/ 202 h 768"/>
                <a:gd name="T56" fmla="*/ 76 w 1390"/>
                <a:gd name="T57" fmla="*/ 230 h 768"/>
                <a:gd name="T58" fmla="*/ 44 w 1390"/>
                <a:gd name="T59" fmla="*/ 260 h 768"/>
                <a:gd name="T60" fmla="*/ 20 w 1390"/>
                <a:gd name="T61" fmla="*/ 298 h 768"/>
                <a:gd name="T62" fmla="*/ 4 w 1390"/>
                <a:gd name="T63" fmla="*/ 340 h 768"/>
                <a:gd name="T64" fmla="*/ 0 w 1390"/>
                <a:gd name="T65" fmla="*/ 384 h 768"/>
                <a:gd name="T66" fmla="*/ 922 w 1390"/>
                <a:gd name="T67" fmla="*/ 768 h 768"/>
                <a:gd name="T68" fmla="*/ 940 w 1390"/>
                <a:gd name="T69" fmla="*/ 746 h 768"/>
                <a:gd name="T70" fmla="*/ 976 w 1390"/>
                <a:gd name="T71" fmla="*/ 710 h 768"/>
                <a:gd name="T72" fmla="*/ 998 w 1390"/>
                <a:gd name="T73" fmla="*/ 692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1390" h="768">
                  <a:moveTo>
                    <a:pt x="998" y="692"/>
                  </a:moveTo>
                  <a:lnTo>
                    <a:pt x="998" y="692"/>
                  </a:lnTo>
                  <a:lnTo>
                    <a:pt x="998" y="692"/>
                  </a:lnTo>
                  <a:lnTo>
                    <a:pt x="1044" y="660"/>
                  </a:lnTo>
                  <a:lnTo>
                    <a:pt x="1090" y="632"/>
                  </a:lnTo>
                  <a:lnTo>
                    <a:pt x="1140" y="604"/>
                  </a:lnTo>
                  <a:lnTo>
                    <a:pt x="1188" y="578"/>
                  </a:lnTo>
                  <a:lnTo>
                    <a:pt x="1238" y="554"/>
                  </a:lnTo>
                  <a:lnTo>
                    <a:pt x="1288" y="532"/>
                  </a:lnTo>
                  <a:lnTo>
                    <a:pt x="1340" y="512"/>
                  </a:lnTo>
                  <a:lnTo>
                    <a:pt x="1390" y="496"/>
                  </a:lnTo>
                  <a:lnTo>
                    <a:pt x="1390" y="496"/>
                  </a:lnTo>
                  <a:lnTo>
                    <a:pt x="1358" y="456"/>
                  </a:lnTo>
                  <a:lnTo>
                    <a:pt x="1328" y="414"/>
                  </a:lnTo>
                  <a:lnTo>
                    <a:pt x="1302" y="370"/>
                  </a:lnTo>
                  <a:lnTo>
                    <a:pt x="1278" y="324"/>
                  </a:lnTo>
                  <a:lnTo>
                    <a:pt x="1270" y="300"/>
                  </a:lnTo>
                  <a:lnTo>
                    <a:pt x="1262" y="276"/>
                  </a:lnTo>
                  <a:lnTo>
                    <a:pt x="1254" y="250"/>
                  </a:lnTo>
                  <a:lnTo>
                    <a:pt x="1248" y="226"/>
                  </a:lnTo>
                  <a:lnTo>
                    <a:pt x="1244" y="200"/>
                  </a:lnTo>
                  <a:lnTo>
                    <a:pt x="1240" y="174"/>
                  </a:lnTo>
                  <a:lnTo>
                    <a:pt x="1238" y="146"/>
                  </a:lnTo>
                  <a:lnTo>
                    <a:pt x="1238" y="120"/>
                  </a:lnTo>
                  <a:lnTo>
                    <a:pt x="1238" y="120"/>
                  </a:lnTo>
                  <a:lnTo>
                    <a:pt x="1238" y="102"/>
                  </a:lnTo>
                  <a:lnTo>
                    <a:pt x="1238" y="102"/>
                  </a:lnTo>
                  <a:lnTo>
                    <a:pt x="1198" y="88"/>
                  </a:lnTo>
                  <a:lnTo>
                    <a:pt x="1160" y="74"/>
                  </a:lnTo>
                  <a:lnTo>
                    <a:pt x="1122" y="60"/>
                  </a:lnTo>
                  <a:lnTo>
                    <a:pt x="1102" y="56"/>
                  </a:lnTo>
                  <a:lnTo>
                    <a:pt x="1084" y="52"/>
                  </a:lnTo>
                  <a:lnTo>
                    <a:pt x="1084" y="52"/>
                  </a:lnTo>
                  <a:lnTo>
                    <a:pt x="1010" y="32"/>
                  </a:lnTo>
                  <a:lnTo>
                    <a:pt x="932" y="16"/>
                  </a:lnTo>
                  <a:lnTo>
                    <a:pt x="892" y="10"/>
                  </a:lnTo>
                  <a:lnTo>
                    <a:pt x="850" y="4"/>
                  </a:lnTo>
                  <a:lnTo>
                    <a:pt x="810" y="2"/>
                  </a:lnTo>
                  <a:lnTo>
                    <a:pt x="768" y="0"/>
                  </a:lnTo>
                  <a:lnTo>
                    <a:pt x="768" y="0"/>
                  </a:lnTo>
                  <a:lnTo>
                    <a:pt x="730" y="2"/>
                  </a:lnTo>
                  <a:lnTo>
                    <a:pt x="690" y="4"/>
                  </a:lnTo>
                  <a:lnTo>
                    <a:pt x="650" y="8"/>
                  </a:lnTo>
                  <a:lnTo>
                    <a:pt x="610" y="14"/>
                  </a:lnTo>
                  <a:lnTo>
                    <a:pt x="570" y="20"/>
                  </a:lnTo>
                  <a:lnTo>
                    <a:pt x="530" y="30"/>
                  </a:lnTo>
                  <a:lnTo>
                    <a:pt x="492" y="40"/>
                  </a:lnTo>
                  <a:lnTo>
                    <a:pt x="452" y="52"/>
                  </a:lnTo>
                  <a:lnTo>
                    <a:pt x="452" y="52"/>
                  </a:lnTo>
                  <a:lnTo>
                    <a:pt x="402" y="68"/>
                  </a:lnTo>
                  <a:lnTo>
                    <a:pt x="352" y="86"/>
                  </a:lnTo>
                  <a:lnTo>
                    <a:pt x="302" y="106"/>
                  </a:lnTo>
                  <a:lnTo>
                    <a:pt x="254" y="128"/>
                  </a:lnTo>
                  <a:lnTo>
                    <a:pt x="208" y="152"/>
                  </a:lnTo>
                  <a:lnTo>
                    <a:pt x="164" y="176"/>
                  </a:lnTo>
                  <a:lnTo>
                    <a:pt x="120" y="202"/>
                  </a:lnTo>
                  <a:lnTo>
                    <a:pt x="76" y="230"/>
                  </a:lnTo>
                  <a:lnTo>
                    <a:pt x="76" y="230"/>
                  </a:lnTo>
                  <a:lnTo>
                    <a:pt x="58" y="244"/>
                  </a:lnTo>
                  <a:lnTo>
                    <a:pt x="44" y="260"/>
                  </a:lnTo>
                  <a:lnTo>
                    <a:pt x="30" y="278"/>
                  </a:lnTo>
                  <a:lnTo>
                    <a:pt x="20" y="298"/>
                  </a:lnTo>
                  <a:lnTo>
                    <a:pt x="10" y="318"/>
                  </a:lnTo>
                  <a:lnTo>
                    <a:pt x="4" y="340"/>
                  </a:lnTo>
                  <a:lnTo>
                    <a:pt x="2" y="362"/>
                  </a:lnTo>
                  <a:lnTo>
                    <a:pt x="0" y="384"/>
                  </a:lnTo>
                  <a:lnTo>
                    <a:pt x="0" y="768"/>
                  </a:lnTo>
                  <a:lnTo>
                    <a:pt x="922" y="768"/>
                  </a:lnTo>
                  <a:lnTo>
                    <a:pt x="922" y="768"/>
                  </a:lnTo>
                  <a:lnTo>
                    <a:pt x="940" y="746"/>
                  </a:lnTo>
                  <a:lnTo>
                    <a:pt x="956" y="726"/>
                  </a:lnTo>
                  <a:lnTo>
                    <a:pt x="976" y="710"/>
                  </a:lnTo>
                  <a:lnTo>
                    <a:pt x="998" y="692"/>
                  </a:lnTo>
                  <a:lnTo>
                    <a:pt x="998" y="692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000"/>
            </a:p>
          </p:txBody>
        </p:sp>
      </p:grpSp>
      <p:grpSp>
        <p:nvGrpSpPr>
          <p:cNvPr id="83" name="Group 14"/>
          <p:cNvGrpSpPr>
            <a:grpSpLocks noChangeAspect="1"/>
          </p:cNvGrpSpPr>
          <p:nvPr/>
        </p:nvGrpSpPr>
        <p:grpSpPr bwMode="auto">
          <a:xfrm>
            <a:off x="2881148" y="3717711"/>
            <a:ext cx="216025" cy="231958"/>
            <a:chOff x="-2705" y="1942"/>
            <a:chExt cx="1536" cy="1638"/>
          </a:xfrm>
          <a:solidFill>
            <a:schemeClr val="accent1">
              <a:lumMod val="40000"/>
              <a:lumOff val="60000"/>
              <a:alpha val="70000"/>
            </a:schemeClr>
          </a:solidFill>
        </p:grpSpPr>
        <p:sp>
          <p:nvSpPr>
            <p:cNvPr id="85" name="Freeform 17"/>
            <p:cNvSpPr>
              <a:spLocks/>
            </p:cNvSpPr>
            <p:nvPr/>
          </p:nvSpPr>
          <p:spPr bwMode="auto">
            <a:xfrm>
              <a:off x="-2705" y="2812"/>
              <a:ext cx="1536" cy="768"/>
            </a:xfrm>
            <a:custGeom>
              <a:avLst/>
              <a:gdLst>
                <a:gd name="T0" fmla="*/ 1536 w 1536"/>
                <a:gd name="T1" fmla="*/ 768 h 768"/>
                <a:gd name="T2" fmla="*/ 1536 w 1536"/>
                <a:gd name="T3" fmla="*/ 384 h 768"/>
                <a:gd name="T4" fmla="*/ 1536 w 1536"/>
                <a:gd name="T5" fmla="*/ 384 h 768"/>
                <a:gd name="T6" fmla="*/ 1534 w 1536"/>
                <a:gd name="T7" fmla="*/ 362 h 768"/>
                <a:gd name="T8" fmla="*/ 1532 w 1536"/>
                <a:gd name="T9" fmla="*/ 340 h 768"/>
                <a:gd name="T10" fmla="*/ 1526 w 1536"/>
                <a:gd name="T11" fmla="*/ 318 h 768"/>
                <a:gd name="T12" fmla="*/ 1516 w 1536"/>
                <a:gd name="T13" fmla="*/ 298 h 768"/>
                <a:gd name="T14" fmla="*/ 1506 w 1536"/>
                <a:gd name="T15" fmla="*/ 278 h 768"/>
                <a:gd name="T16" fmla="*/ 1492 w 1536"/>
                <a:gd name="T17" fmla="*/ 260 h 768"/>
                <a:gd name="T18" fmla="*/ 1478 w 1536"/>
                <a:gd name="T19" fmla="*/ 244 h 768"/>
                <a:gd name="T20" fmla="*/ 1460 w 1536"/>
                <a:gd name="T21" fmla="*/ 230 h 768"/>
                <a:gd name="T22" fmla="*/ 1460 w 1536"/>
                <a:gd name="T23" fmla="*/ 230 h 768"/>
                <a:gd name="T24" fmla="*/ 1420 w 1536"/>
                <a:gd name="T25" fmla="*/ 200 h 768"/>
                <a:gd name="T26" fmla="*/ 1376 w 1536"/>
                <a:gd name="T27" fmla="*/ 172 h 768"/>
                <a:gd name="T28" fmla="*/ 1332 w 1536"/>
                <a:gd name="T29" fmla="*/ 146 h 768"/>
                <a:gd name="T30" fmla="*/ 1284 w 1536"/>
                <a:gd name="T31" fmla="*/ 122 h 768"/>
                <a:gd name="T32" fmla="*/ 1236 w 1536"/>
                <a:gd name="T33" fmla="*/ 100 h 768"/>
                <a:gd name="T34" fmla="*/ 1186 w 1536"/>
                <a:gd name="T35" fmla="*/ 82 h 768"/>
                <a:gd name="T36" fmla="*/ 1134 w 1536"/>
                <a:gd name="T37" fmla="*/ 66 h 768"/>
                <a:gd name="T38" fmla="*/ 1084 w 1536"/>
                <a:gd name="T39" fmla="*/ 52 h 768"/>
                <a:gd name="T40" fmla="*/ 1084 w 1536"/>
                <a:gd name="T41" fmla="*/ 52 h 768"/>
                <a:gd name="T42" fmla="*/ 1010 w 1536"/>
                <a:gd name="T43" fmla="*/ 32 h 768"/>
                <a:gd name="T44" fmla="*/ 932 w 1536"/>
                <a:gd name="T45" fmla="*/ 16 h 768"/>
                <a:gd name="T46" fmla="*/ 892 w 1536"/>
                <a:gd name="T47" fmla="*/ 10 h 768"/>
                <a:gd name="T48" fmla="*/ 850 w 1536"/>
                <a:gd name="T49" fmla="*/ 4 h 768"/>
                <a:gd name="T50" fmla="*/ 810 w 1536"/>
                <a:gd name="T51" fmla="*/ 2 h 768"/>
                <a:gd name="T52" fmla="*/ 768 w 1536"/>
                <a:gd name="T53" fmla="*/ 0 h 768"/>
                <a:gd name="T54" fmla="*/ 768 w 1536"/>
                <a:gd name="T55" fmla="*/ 0 h 768"/>
                <a:gd name="T56" fmla="*/ 730 w 1536"/>
                <a:gd name="T57" fmla="*/ 0 h 768"/>
                <a:gd name="T58" fmla="*/ 690 w 1536"/>
                <a:gd name="T59" fmla="*/ 4 h 768"/>
                <a:gd name="T60" fmla="*/ 650 w 1536"/>
                <a:gd name="T61" fmla="*/ 8 h 768"/>
                <a:gd name="T62" fmla="*/ 610 w 1536"/>
                <a:gd name="T63" fmla="*/ 12 h 768"/>
                <a:gd name="T64" fmla="*/ 570 w 1536"/>
                <a:gd name="T65" fmla="*/ 20 h 768"/>
                <a:gd name="T66" fmla="*/ 530 w 1536"/>
                <a:gd name="T67" fmla="*/ 28 h 768"/>
                <a:gd name="T68" fmla="*/ 492 w 1536"/>
                <a:gd name="T69" fmla="*/ 40 h 768"/>
                <a:gd name="T70" fmla="*/ 452 w 1536"/>
                <a:gd name="T71" fmla="*/ 52 h 768"/>
                <a:gd name="T72" fmla="*/ 452 w 1536"/>
                <a:gd name="T73" fmla="*/ 52 h 768"/>
                <a:gd name="T74" fmla="*/ 402 w 1536"/>
                <a:gd name="T75" fmla="*/ 66 h 768"/>
                <a:gd name="T76" fmla="*/ 352 w 1536"/>
                <a:gd name="T77" fmla="*/ 82 h 768"/>
                <a:gd name="T78" fmla="*/ 302 w 1536"/>
                <a:gd name="T79" fmla="*/ 102 h 768"/>
                <a:gd name="T80" fmla="*/ 254 w 1536"/>
                <a:gd name="T81" fmla="*/ 124 h 768"/>
                <a:gd name="T82" fmla="*/ 208 w 1536"/>
                <a:gd name="T83" fmla="*/ 148 h 768"/>
                <a:gd name="T84" fmla="*/ 164 w 1536"/>
                <a:gd name="T85" fmla="*/ 174 h 768"/>
                <a:gd name="T86" fmla="*/ 120 w 1536"/>
                <a:gd name="T87" fmla="*/ 202 h 768"/>
                <a:gd name="T88" fmla="*/ 76 w 1536"/>
                <a:gd name="T89" fmla="*/ 230 h 768"/>
                <a:gd name="T90" fmla="*/ 76 w 1536"/>
                <a:gd name="T91" fmla="*/ 230 h 768"/>
                <a:gd name="T92" fmla="*/ 58 w 1536"/>
                <a:gd name="T93" fmla="*/ 246 h 768"/>
                <a:gd name="T94" fmla="*/ 44 w 1536"/>
                <a:gd name="T95" fmla="*/ 264 h 768"/>
                <a:gd name="T96" fmla="*/ 30 w 1536"/>
                <a:gd name="T97" fmla="*/ 282 h 768"/>
                <a:gd name="T98" fmla="*/ 20 w 1536"/>
                <a:gd name="T99" fmla="*/ 300 h 768"/>
                <a:gd name="T100" fmla="*/ 10 w 1536"/>
                <a:gd name="T101" fmla="*/ 320 h 768"/>
                <a:gd name="T102" fmla="*/ 4 w 1536"/>
                <a:gd name="T103" fmla="*/ 340 h 768"/>
                <a:gd name="T104" fmla="*/ 2 w 1536"/>
                <a:gd name="T105" fmla="*/ 362 h 768"/>
                <a:gd name="T106" fmla="*/ 0 w 1536"/>
                <a:gd name="T107" fmla="*/ 384 h 768"/>
                <a:gd name="T108" fmla="*/ 0 w 1536"/>
                <a:gd name="T109" fmla="*/ 768 h 768"/>
                <a:gd name="T110" fmla="*/ 1536 w 1536"/>
                <a:gd name="T111" fmla="*/ 768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1536" h="768">
                  <a:moveTo>
                    <a:pt x="1536" y="768"/>
                  </a:moveTo>
                  <a:lnTo>
                    <a:pt x="1536" y="384"/>
                  </a:lnTo>
                  <a:lnTo>
                    <a:pt x="1536" y="384"/>
                  </a:lnTo>
                  <a:lnTo>
                    <a:pt x="1534" y="362"/>
                  </a:lnTo>
                  <a:lnTo>
                    <a:pt x="1532" y="340"/>
                  </a:lnTo>
                  <a:lnTo>
                    <a:pt x="1526" y="318"/>
                  </a:lnTo>
                  <a:lnTo>
                    <a:pt x="1516" y="298"/>
                  </a:lnTo>
                  <a:lnTo>
                    <a:pt x="1506" y="278"/>
                  </a:lnTo>
                  <a:lnTo>
                    <a:pt x="1492" y="260"/>
                  </a:lnTo>
                  <a:lnTo>
                    <a:pt x="1478" y="244"/>
                  </a:lnTo>
                  <a:lnTo>
                    <a:pt x="1460" y="230"/>
                  </a:lnTo>
                  <a:lnTo>
                    <a:pt x="1460" y="230"/>
                  </a:lnTo>
                  <a:lnTo>
                    <a:pt x="1420" y="200"/>
                  </a:lnTo>
                  <a:lnTo>
                    <a:pt x="1376" y="172"/>
                  </a:lnTo>
                  <a:lnTo>
                    <a:pt x="1332" y="146"/>
                  </a:lnTo>
                  <a:lnTo>
                    <a:pt x="1284" y="122"/>
                  </a:lnTo>
                  <a:lnTo>
                    <a:pt x="1236" y="100"/>
                  </a:lnTo>
                  <a:lnTo>
                    <a:pt x="1186" y="82"/>
                  </a:lnTo>
                  <a:lnTo>
                    <a:pt x="1134" y="66"/>
                  </a:lnTo>
                  <a:lnTo>
                    <a:pt x="1084" y="52"/>
                  </a:lnTo>
                  <a:lnTo>
                    <a:pt x="1084" y="52"/>
                  </a:lnTo>
                  <a:lnTo>
                    <a:pt x="1010" y="32"/>
                  </a:lnTo>
                  <a:lnTo>
                    <a:pt x="932" y="16"/>
                  </a:lnTo>
                  <a:lnTo>
                    <a:pt x="892" y="10"/>
                  </a:lnTo>
                  <a:lnTo>
                    <a:pt x="850" y="4"/>
                  </a:lnTo>
                  <a:lnTo>
                    <a:pt x="810" y="2"/>
                  </a:lnTo>
                  <a:lnTo>
                    <a:pt x="768" y="0"/>
                  </a:lnTo>
                  <a:lnTo>
                    <a:pt x="768" y="0"/>
                  </a:lnTo>
                  <a:lnTo>
                    <a:pt x="730" y="0"/>
                  </a:lnTo>
                  <a:lnTo>
                    <a:pt x="690" y="4"/>
                  </a:lnTo>
                  <a:lnTo>
                    <a:pt x="650" y="8"/>
                  </a:lnTo>
                  <a:lnTo>
                    <a:pt x="610" y="12"/>
                  </a:lnTo>
                  <a:lnTo>
                    <a:pt x="570" y="20"/>
                  </a:lnTo>
                  <a:lnTo>
                    <a:pt x="530" y="28"/>
                  </a:lnTo>
                  <a:lnTo>
                    <a:pt x="492" y="40"/>
                  </a:lnTo>
                  <a:lnTo>
                    <a:pt x="452" y="52"/>
                  </a:lnTo>
                  <a:lnTo>
                    <a:pt x="452" y="52"/>
                  </a:lnTo>
                  <a:lnTo>
                    <a:pt x="402" y="66"/>
                  </a:lnTo>
                  <a:lnTo>
                    <a:pt x="352" y="82"/>
                  </a:lnTo>
                  <a:lnTo>
                    <a:pt x="302" y="102"/>
                  </a:lnTo>
                  <a:lnTo>
                    <a:pt x="254" y="124"/>
                  </a:lnTo>
                  <a:lnTo>
                    <a:pt x="208" y="148"/>
                  </a:lnTo>
                  <a:lnTo>
                    <a:pt x="164" y="174"/>
                  </a:lnTo>
                  <a:lnTo>
                    <a:pt x="120" y="202"/>
                  </a:lnTo>
                  <a:lnTo>
                    <a:pt x="76" y="230"/>
                  </a:lnTo>
                  <a:lnTo>
                    <a:pt x="76" y="230"/>
                  </a:lnTo>
                  <a:lnTo>
                    <a:pt x="58" y="246"/>
                  </a:lnTo>
                  <a:lnTo>
                    <a:pt x="44" y="264"/>
                  </a:lnTo>
                  <a:lnTo>
                    <a:pt x="30" y="282"/>
                  </a:lnTo>
                  <a:lnTo>
                    <a:pt x="20" y="300"/>
                  </a:lnTo>
                  <a:lnTo>
                    <a:pt x="10" y="320"/>
                  </a:lnTo>
                  <a:lnTo>
                    <a:pt x="4" y="340"/>
                  </a:lnTo>
                  <a:lnTo>
                    <a:pt x="2" y="362"/>
                  </a:lnTo>
                  <a:lnTo>
                    <a:pt x="0" y="384"/>
                  </a:lnTo>
                  <a:lnTo>
                    <a:pt x="0" y="768"/>
                  </a:lnTo>
                  <a:lnTo>
                    <a:pt x="1536" y="76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000"/>
            </a:p>
          </p:txBody>
        </p:sp>
        <p:sp>
          <p:nvSpPr>
            <p:cNvPr id="100" name="Freeform 18"/>
            <p:cNvSpPr>
              <a:spLocks/>
            </p:cNvSpPr>
            <p:nvPr/>
          </p:nvSpPr>
          <p:spPr bwMode="auto">
            <a:xfrm>
              <a:off x="-2321" y="1942"/>
              <a:ext cx="768" cy="768"/>
            </a:xfrm>
            <a:custGeom>
              <a:avLst/>
              <a:gdLst>
                <a:gd name="T0" fmla="*/ 768 w 768"/>
                <a:gd name="T1" fmla="*/ 384 h 768"/>
                <a:gd name="T2" fmla="*/ 760 w 768"/>
                <a:gd name="T3" fmla="*/ 460 h 768"/>
                <a:gd name="T4" fmla="*/ 738 w 768"/>
                <a:gd name="T5" fmla="*/ 532 h 768"/>
                <a:gd name="T6" fmla="*/ 702 w 768"/>
                <a:gd name="T7" fmla="*/ 598 h 768"/>
                <a:gd name="T8" fmla="*/ 656 w 768"/>
                <a:gd name="T9" fmla="*/ 654 h 768"/>
                <a:gd name="T10" fmla="*/ 598 w 768"/>
                <a:gd name="T11" fmla="*/ 702 h 768"/>
                <a:gd name="T12" fmla="*/ 534 w 768"/>
                <a:gd name="T13" fmla="*/ 738 h 768"/>
                <a:gd name="T14" fmla="*/ 462 w 768"/>
                <a:gd name="T15" fmla="*/ 760 h 768"/>
                <a:gd name="T16" fmla="*/ 384 w 768"/>
                <a:gd name="T17" fmla="*/ 768 h 768"/>
                <a:gd name="T18" fmla="*/ 344 w 768"/>
                <a:gd name="T19" fmla="*/ 766 h 768"/>
                <a:gd name="T20" fmla="*/ 270 w 768"/>
                <a:gd name="T21" fmla="*/ 750 h 768"/>
                <a:gd name="T22" fmla="*/ 200 w 768"/>
                <a:gd name="T23" fmla="*/ 722 h 768"/>
                <a:gd name="T24" fmla="*/ 140 w 768"/>
                <a:gd name="T25" fmla="*/ 680 h 768"/>
                <a:gd name="T26" fmla="*/ 88 w 768"/>
                <a:gd name="T27" fmla="*/ 628 h 768"/>
                <a:gd name="T28" fmla="*/ 46 w 768"/>
                <a:gd name="T29" fmla="*/ 566 h 768"/>
                <a:gd name="T30" fmla="*/ 18 w 768"/>
                <a:gd name="T31" fmla="*/ 498 h 768"/>
                <a:gd name="T32" fmla="*/ 2 w 768"/>
                <a:gd name="T33" fmla="*/ 422 h 768"/>
                <a:gd name="T34" fmla="*/ 0 w 768"/>
                <a:gd name="T35" fmla="*/ 384 h 768"/>
                <a:gd name="T36" fmla="*/ 8 w 768"/>
                <a:gd name="T37" fmla="*/ 306 h 768"/>
                <a:gd name="T38" fmla="*/ 30 w 768"/>
                <a:gd name="T39" fmla="*/ 234 h 768"/>
                <a:gd name="T40" fmla="*/ 66 w 768"/>
                <a:gd name="T41" fmla="*/ 168 h 768"/>
                <a:gd name="T42" fmla="*/ 112 w 768"/>
                <a:gd name="T43" fmla="*/ 112 h 768"/>
                <a:gd name="T44" fmla="*/ 170 w 768"/>
                <a:gd name="T45" fmla="*/ 66 h 768"/>
                <a:gd name="T46" fmla="*/ 234 w 768"/>
                <a:gd name="T47" fmla="*/ 30 h 768"/>
                <a:gd name="T48" fmla="*/ 306 w 768"/>
                <a:gd name="T49" fmla="*/ 8 h 768"/>
                <a:gd name="T50" fmla="*/ 384 w 768"/>
                <a:gd name="T51" fmla="*/ 0 h 768"/>
                <a:gd name="T52" fmla="*/ 424 w 768"/>
                <a:gd name="T53" fmla="*/ 2 h 768"/>
                <a:gd name="T54" fmla="*/ 498 w 768"/>
                <a:gd name="T55" fmla="*/ 16 h 768"/>
                <a:gd name="T56" fmla="*/ 568 w 768"/>
                <a:gd name="T57" fmla="*/ 46 h 768"/>
                <a:gd name="T58" fmla="*/ 628 w 768"/>
                <a:gd name="T59" fmla="*/ 88 h 768"/>
                <a:gd name="T60" fmla="*/ 680 w 768"/>
                <a:gd name="T61" fmla="*/ 140 h 768"/>
                <a:gd name="T62" fmla="*/ 722 w 768"/>
                <a:gd name="T63" fmla="*/ 200 h 768"/>
                <a:gd name="T64" fmla="*/ 750 w 768"/>
                <a:gd name="T65" fmla="*/ 270 h 768"/>
                <a:gd name="T66" fmla="*/ 766 w 768"/>
                <a:gd name="T67" fmla="*/ 344 h 768"/>
                <a:gd name="T68" fmla="*/ 768 w 768"/>
                <a:gd name="T69" fmla="*/ 384 h 7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768" h="768">
                  <a:moveTo>
                    <a:pt x="768" y="384"/>
                  </a:moveTo>
                  <a:lnTo>
                    <a:pt x="768" y="384"/>
                  </a:lnTo>
                  <a:lnTo>
                    <a:pt x="766" y="422"/>
                  </a:lnTo>
                  <a:lnTo>
                    <a:pt x="760" y="460"/>
                  </a:lnTo>
                  <a:lnTo>
                    <a:pt x="750" y="498"/>
                  </a:lnTo>
                  <a:lnTo>
                    <a:pt x="738" y="532"/>
                  </a:lnTo>
                  <a:lnTo>
                    <a:pt x="722" y="566"/>
                  </a:lnTo>
                  <a:lnTo>
                    <a:pt x="702" y="598"/>
                  </a:lnTo>
                  <a:lnTo>
                    <a:pt x="680" y="628"/>
                  </a:lnTo>
                  <a:lnTo>
                    <a:pt x="656" y="654"/>
                  </a:lnTo>
                  <a:lnTo>
                    <a:pt x="628" y="680"/>
                  </a:lnTo>
                  <a:lnTo>
                    <a:pt x="598" y="702"/>
                  </a:lnTo>
                  <a:lnTo>
                    <a:pt x="568" y="722"/>
                  </a:lnTo>
                  <a:lnTo>
                    <a:pt x="534" y="738"/>
                  </a:lnTo>
                  <a:lnTo>
                    <a:pt x="498" y="750"/>
                  </a:lnTo>
                  <a:lnTo>
                    <a:pt x="462" y="760"/>
                  </a:lnTo>
                  <a:lnTo>
                    <a:pt x="424" y="766"/>
                  </a:lnTo>
                  <a:lnTo>
                    <a:pt x="384" y="768"/>
                  </a:lnTo>
                  <a:lnTo>
                    <a:pt x="384" y="768"/>
                  </a:lnTo>
                  <a:lnTo>
                    <a:pt x="344" y="766"/>
                  </a:lnTo>
                  <a:lnTo>
                    <a:pt x="306" y="760"/>
                  </a:lnTo>
                  <a:lnTo>
                    <a:pt x="270" y="750"/>
                  </a:lnTo>
                  <a:lnTo>
                    <a:pt x="234" y="738"/>
                  </a:lnTo>
                  <a:lnTo>
                    <a:pt x="200" y="722"/>
                  </a:lnTo>
                  <a:lnTo>
                    <a:pt x="170" y="702"/>
                  </a:lnTo>
                  <a:lnTo>
                    <a:pt x="140" y="680"/>
                  </a:lnTo>
                  <a:lnTo>
                    <a:pt x="112" y="654"/>
                  </a:lnTo>
                  <a:lnTo>
                    <a:pt x="88" y="628"/>
                  </a:lnTo>
                  <a:lnTo>
                    <a:pt x="66" y="598"/>
                  </a:lnTo>
                  <a:lnTo>
                    <a:pt x="46" y="566"/>
                  </a:lnTo>
                  <a:lnTo>
                    <a:pt x="30" y="532"/>
                  </a:lnTo>
                  <a:lnTo>
                    <a:pt x="18" y="498"/>
                  </a:lnTo>
                  <a:lnTo>
                    <a:pt x="8" y="460"/>
                  </a:lnTo>
                  <a:lnTo>
                    <a:pt x="2" y="422"/>
                  </a:lnTo>
                  <a:lnTo>
                    <a:pt x="0" y="384"/>
                  </a:lnTo>
                  <a:lnTo>
                    <a:pt x="0" y="384"/>
                  </a:lnTo>
                  <a:lnTo>
                    <a:pt x="2" y="344"/>
                  </a:lnTo>
                  <a:lnTo>
                    <a:pt x="8" y="306"/>
                  </a:lnTo>
                  <a:lnTo>
                    <a:pt x="18" y="270"/>
                  </a:lnTo>
                  <a:lnTo>
                    <a:pt x="30" y="234"/>
                  </a:lnTo>
                  <a:lnTo>
                    <a:pt x="46" y="200"/>
                  </a:lnTo>
                  <a:lnTo>
                    <a:pt x="66" y="168"/>
                  </a:lnTo>
                  <a:lnTo>
                    <a:pt x="88" y="140"/>
                  </a:lnTo>
                  <a:lnTo>
                    <a:pt x="112" y="112"/>
                  </a:lnTo>
                  <a:lnTo>
                    <a:pt x="140" y="88"/>
                  </a:lnTo>
                  <a:lnTo>
                    <a:pt x="170" y="66"/>
                  </a:lnTo>
                  <a:lnTo>
                    <a:pt x="200" y="46"/>
                  </a:lnTo>
                  <a:lnTo>
                    <a:pt x="234" y="30"/>
                  </a:lnTo>
                  <a:lnTo>
                    <a:pt x="270" y="16"/>
                  </a:lnTo>
                  <a:lnTo>
                    <a:pt x="306" y="8"/>
                  </a:lnTo>
                  <a:lnTo>
                    <a:pt x="344" y="2"/>
                  </a:lnTo>
                  <a:lnTo>
                    <a:pt x="384" y="0"/>
                  </a:lnTo>
                  <a:lnTo>
                    <a:pt x="384" y="0"/>
                  </a:lnTo>
                  <a:lnTo>
                    <a:pt x="424" y="2"/>
                  </a:lnTo>
                  <a:lnTo>
                    <a:pt x="462" y="8"/>
                  </a:lnTo>
                  <a:lnTo>
                    <a:pt x="498" y="16"/>
                  </a:lnTo>
                  <a:lnTo>
                    <a:pt x="534" y="30"/>
                  </a:lnTo>
                  <a:lnTo>
                    <a:pt x="568" y="46"/>
                  </a:lnTo>
                  <a:lnTo>
                    <a:pt x="598" y="66"/>
                  </a:lnTo>
                  <a:lnTo>
                    <a:pt x="628" y="88"/>
                  </a:lnTo>
                  <a:lnTo>
                    <a:pt x="656" y="112"/>
                  </a:lnTo>
                  <a:lnTo>
                    <a:pt x="680" y="140"/>
                  </a:lnTo>
                  <a:lnTo>
                    <a:pt x="702" y="168"/>
                  </a:lnTo>
                  <a:lnTo>
                    <a:pt x="722" y="200"/>
                  </a:lnTo>
                  <a:lnTo>
                    <a:pt x="738" y="234"/>
                  </a:lnTo>
                  <a:lnTo>
                    <a:pt x="750" y="270"/>
                  </a:lnTo>
                  <a:lnTo>
                    <a:pt x="760" y="306"/>
                  </a:lnTo>
                  <a:lnTo>
                    <a:pt x="766" y="344"/>
                  </a:lnTo>
                  <a:lnTo>
                    <a:pt x="768" y="384"/>
                  </a:lnTo>
                  <a:lnTo>
                    <a:pt x="768" y="384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000"/>
            </a:p>
          </p:txBody>
        </p:sp>
      </p:grpSp>
      <p:graphicFrame>
        <p:nvGraphicFramePr>
          <p:cNvPr id="108" name="차트 107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98121723"/>
              </p:ext>
            </p:extLst>
          </p:nvPr>
        </p:nvGraphicFramePr>
        <p:xfrm>
          <a:off x="7420322" y="1556372"/>
          <a:ext cx="2124644" cy="1546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grpSp>
        <p:nvGrpSpPr>
          <p:cNvPr id="113" name="그룹 112"/>
          <p:cNvGrpSpPr/>
          <p:nvPr/>
        </p:nvGrpSpPr>
        <p:grpSpPr>
          <a:xfrm>
            <a:off x="7422835" y="3010937"/>
            <a:ext cx="2152736" cy="225934"/>
            <a:chOff x="342900" y="1433340"/>
            <a:chExt cx="4504066" cy="324104"/>
          </a:xfrm>
        </p:grpSpPr>
        <p:pic>
          <p:nvPicPr>
            <p:cNvPr id="114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15" name="양쪽 모서리가 둥근 사각형 114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116" name="직사각형 115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구입 장소</a:t>
              </a:r>
              <a:r>
                <a:rPr lang="en-US" altLang="ko-KR" sz="1000" dirty="0">
                  <a:latin typeface="+mn-ea"/>
                </a:rPr>
                <a:t>(</a:t>
              </a:r>
              <a:r>
                <a:rPr lang="ko-KR" altLang="en-US" sz="1000" dirty="0">
                  <a:latin typeface="+mn-ea"/>
                </a:rPr>
                <a:t>복수</a:t>
              </a:r>
              <a:r>
                <a:rPr lang="en-US" altLang="ko-KR" sz="1000" dirty="0">
                  <a:latin typeface="+mn-ea"/>
                </a:rPr>
                <a:t>)</a:t>
              </a:r>
              <a:endParaRPr lang="ko-KR" altLang="en-US" sz="1000" dirty="0">
                <a:latin typeface="+mn-ea"/>
              </a:endParaRPr>
            </a:p>
          </p:txBody>
        </p:sp>
      </p:grpSp>
      <p:graphicFrame>
        <p:nvGraphicFramePr>
          <p:cNvPr id="90" name="표 8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649522"/>
              </p:ext>
            </p:extLst>
          </p:nvPr>
        </p:nvGraphicFramePr>
        <p:xfrm>
          <a:off x="197252" y="4818626"/>
          <a:ext cx="9435473" cy="19955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50513"/>
                <a:gridCol w="888496"/>
                <a:gridCol w="888496"/>
                <a:gridCol w="888496"/>
                <a:gridCol w="888496"/>
                <a:gridCol w="888496"/>
                <a:gridCol w="888496"/>
                <a:gridCol w="888496"/>
                <a:gridCol w="888496"/>
                <a:gridCol w="888496"/>
                <a:gridCol w="888496"/>
              </a:tblGrid>
              <a:tr h="630275">
                <a:tc>
                  <a:txBody>
                    <a:bodyPr/>
                    <a:lstStyle/>
                    <a:p>
                      <a:pPr algn="ctr" fontAlgn="t"/>
                      <a:endParaRPr lang="en-US" altLang="ko-KR" sz="9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kumimoji="0" lang="ko-KR" altLang="en-US" sz="1050" b="0" i="0" u="none" strike="noStrike" kern="0" cap="none" spc="-150" normalizeH="0" baseline="0" dirty="0" smtClean="0">
                          <a:ln>
                            <a:solidFill>
                              <a:prstClr val="black">
                                <a:tint val="75000"/>
                                <a:alpha val="0"/>
                              </a:prstClr>
                            </a:solidFill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Rix모던고딕 EB"/>
                          <a:ea typeface="Rix모던고딕 EB"/>
                          <a:cs typeface="+mn-cs"/>
                        </a:rPr>
                        <a:t>강화군</a:t>
                      </a:r>
                      <a:endParaRPr kumimoji="0" lang="en-US" altLang="ko-KR" sz="1050" b="0" i="0" u="none" strike="noStrike" kern="0" cap="none" spc="-150" normalizeH="0" baseline="0" dirty="0" smtClean="0">
                        <a:ln>
                          <a:solidFill>
                            <a:prstClr val="black">
                              <a:tint val="75000"/>
                              <a:alpha val="0"/>
                            </a:prstClr>
                          </a:solidFill>
                        </a:ln>
                        <a:solidFill>
                          <a:schemeClr val="accent2"/>
                        </a:solidFill>
                        <a:effectLst/>
                        <a:uLnTx/>
                        <a:uFillTx/>
                        <a:latin typeface="Rix모던고딕 EB"/>
                        <a:ea typeface="Rix모던고딕 EB"/>
                        <a:cs typeface="+mn-cs"/>
                      </a:endParaRPr>
                    </a:p>
                    <a:p>
                      <a:pPr algn="ctr" fontAlgn="t"/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강화역사박물관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강화고인돌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강화평화전망대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(DMZ))</a:t>
                      </a:r>
                      <a:endParaRPr lang="en-US" altLang="ko-KR" sz="8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72000" marB="0"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kumimoji="0" lang="ko-KR" altLang="en-US" sz="1050" b="0" i="0" u="none" strike="noStrike" kern="0" cap="none" spc="-150" normalizeH="0" baseline="0" dirty="0">
                          <a:ln>
                            <a:solidFill>
                              <a:prstClr val="black">
                                <a:tint val="75000"/>
                                <a:alpha val="0"/>
                              </a:prstClr>
                            </a:solidFill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Rix모던고딕 EB"/>
                          <a:ea typeface="Rix모던고딕 EB"/>
                          <a:cs typeface="+mn-cs"/>
                        </a:rPr>
                        <a:t>강화군 </a:t>
                      </a:r>
                      <a:endParaRPr kumimoji="0" lang="en-US" altLang="ko-KR" sz="1050" b="0" i="0" u="none" strike="noStrike" kern="0" cap="none" spc="-150" normalizeH="0" baseline="0" dirty="0" smtClean="0">
                        <a:ln>
                          <a:solidFill>
                            <a:prstClr val="black">
                              <a:tint val="75000"/>
                              <a:alpha val="0"/>
                            </a:prstClr>
                          </a:solidFill>
                        </a:ln>
                        <a:solidFill>
                          <a:schemeClr val="accent2"/>
                        </a:solidFill>
                        <a:effectLst/>
                        <a:uLnTx/>
                        <a:uFillTx/>
                        <a:latin typeface="Rix모던고딕 EB"/>
                        <a:ea typeface="Rix모던고딕 EB"/>
                        <a:cs typeface="+mn-cs"/>
                      </a:endParaRPr>
                    </a:p>
                    <a:p>
                      <a:pPr algn="ctr" fontAlgn="t"/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고려궁지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u="none" strike="noStrike" spc="-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조양방직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u="none" strike="noStrike" spc="-1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소창체험관</a:t>
                      </a:r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8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72000" marB="0"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kumimoji="0" lang="ko-KR" altLang="en-US" sz="1050" b="0" i="0" u="none" strike="noStrike" kern="0" cap="none" spc="-150" normalizeH="0" baseline="0" dirty="0" smtClean="0">
                          <a:ln>
                            <a:solidFill>
                              <a:prstClr val="black">
                                <a:tint val="75000"/>
                                <a:alpha val="0"/>
                              </a:prstClr>
                            </a:solidFill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Rix모던고딕 EB"/>
                          <a:ea typeface="Rix모던고딕 EB"/>
                          <a:cs typeface="+mn-cs"/>
                        </a:rPr>
                        <a:t>남동구</a:t>
                      </a:r>
                      <a:endParaRPr kumimoji="0" lang="en-US" altLang="ko-KR" sz="1050" b="0" i="0" u="none" strike="noStrike" kern="0" cap="none" spc="-150" normalizeH="0" baseline="0" dirty="0" smtClean="0">
                        <a:ln>
                          <a:solidFill>
                            <a:prstClr val="black">
                              <a:tint val="75000"/>
                              <a:alpha val="0"/>
                            </a:prstClr>
                          </a:solidFill>
                        </a:ln>
                        <a:solidFill>
                          <a:schemeClr val="accent2"/>
                        </a:solidFill>
                        <a:effectLst/>
                        <a:uLnTx/>
                        <a:uFillTx/>
                        <a:latin typeface="Rix모던고딕 EB"/>
                        <a:ea typeface="Rix모던고딕 EB"/>
                        <a:cs typeface="+mn-cs"/>
                      </a:endParaRPr>
                    </a:p>
                    <a:p>
                      <a:pPr algn="ctr" fontAlgn="t"/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800" u="none" strike="noStrike" spc="-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소래포구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소래</a:t>
                      </a:r>
                      <a:endParaRPr lang="en-US" altLang="ko-KR" sz="800" u="none" strike="noStrike" spc="-1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ko-KR" altLang="en-US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역사관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u="none" strike="noStrike" spc="-1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소래습지</a:t>
                      </a:r>
                      <a:endParaRPr lang="en-US" altLang="ko-KR" sz="800" u="none" strike="noStrike" spc="-1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ko-KR" altLang="en-US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생태공원</a:t>
                      </a:r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8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72000" marB="0"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kumimoji="0" lang="ko-KR" altLang="en-US" sz="1050" b="0" i="0" u="none" strike="noStrike" kern="0" cap="none" spc="-150" normalizeH="0" baseline="0" dirty="0">
                          <a:ln>
                            <a:solidFill>
                              <a:prstClr val="black">
                                <a:tint val="75000"/>
                                <a:alpha val="0"/>
                              </a:prstClr>
                            </a:solidFill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Rix모던고딕 EB"/>
                          <a:ea typeface="Rix모던고딕 EB"/>
                          <a:cs typeface="+mn-cs"/>
                        </a:rPr>
                        <a:t>서구   </a:t>
                      </a:r>
                      <a:endParaRPr kumimoji="0" lang="en-US" altLang="ko-KR" sz="1050" b="0" i="0" u="none" strike="noStrike" kern="0" cap="none" spc="-150" normalizeH="0" baseline="0" dirty="0" smtClean="0">
                        <a:ln>
                          <a:solidFill>
                            <a:prstClr val="black">
                              <a:tint val="75000"/>
                              <a:alpha val="0"/>
                            </a:prstClr>
                          </a:solidFill>
                        </a:ln>
                        <a:solidFill>
                          <a:schemeClr val="accent2"/>
                        </a:solidFill>
                        <a:effectLst/>
                        <a:uLnTx/>
                        <a:uFillTx/>
                        <a:latin typeface="Rix모던고딕 EB"/>
                        <a:ea typeface="Rix모던고딕 EB"/>
                        <a:cs typeface="+mn-cs"/>
                      </a:endParaRPr>
                    </a:p>
                    <a:p>
                      <a:pPr algn="ctr" fontAlgn="t"/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800" u="none" strike="noStrike" spc="-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아라뱃길인천터미널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정서진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u="none" strike="noStrike" spc="-1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시천가람터</a:t>
                      </a:r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8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72000" marB="0"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kumimoji="0" lang="ko-KR" altLang="en-US" sz="1050" b="0" i="0" u="none" strike="noStrike" kern="0" cap="none" spc="-150" normalizeH="0" baseline="0" dirty="0">
                          <a:ln>
                            <a:solidFill>
                              <a:prstClr val="black">
                                <a:tint val="75000"/>
                                <a:alpha val="0"/>
                              </a:prstClr>
                            </a:solidFill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Rix모던고딕 EB"/>
                          <a:ea typeface="Rix모던고딕 EB"/>
                          <a:cs typeface="+mn-cs"/>
                        </a:rPr>
                        <a:t>연수구 </a:t>
                      </a:r>
                      <a:endParaRPr kumimoji="0" lang="en-US" altLang="ko-KR" sz="1050" b="0" i="0" u="none" strike="noStrike" kern="0" cap="none" spc="-150" normalizeH="0" baseline="0" dirty="0" smtClean="0">
                        <a:ln>
                          <a:solidFill>
                            <a:prstClr val="black">
                              <a:tint val="75000"/>
                              <a:alpha val="0"/>
                            </a:prstClr>
                          </a:solidFill>
                        </a:ln>
                        <a:solidFill>
                          <a:schemeClr val="accent2"/>
                        </a:solidFill>
                        <a:effectLst/>
                        <a:uLnTx/>
                        <a:uFillTx/>
                        <a:latin typeface="Rix모던고딕 EB"/>
                        <a:ea typeface="Rix모던고딕 EB"/>
                        <a:cs typeface="+mn-cs"/>
                      </a:endParaRPr>
                    </a:p>
                    <a:p>
                      <a:pPr algn="ctr" fontAlgn="t"/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800" u="none" strike="noStrike" spc="-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센트럴파크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u="none" strike="noStrike" spc="-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컨벤시아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u="none" strike="noStrike" spc="-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커넬워크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(NC</a:t>
                      </a:r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)/</a:t>
                      </a:r>
                    </a:p>
                    <a:p>
                      <a:pPr algn="ctr" fontAlgn="t"/>
                      <a:r>
                        <a:rPr lang="ko-KR" altLang="en-US" sz="800" u="none" strike="noStrike" spc="-1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현대아울렛</a:t>
                      </a:r>
                      <a:r>
                        <a:rPr lang="ko-KR" altLang="en-US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 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8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72000" marB="0"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kumimoji="0" lang="ko-KR" altLang="en-US" sz="1050" b="0" i="0" u="none" strike="noStrike" kern="0" cap="none" spc="-150" normalizeH="0" baseline="0" dirty="0">
                          <a:ln>
                            <a:solidFill>
                              <a:prstClr val="black">
                                <a:tint val="75000"/>
                                <a:alpha val="0"/>
                              </a:prstClr>
                            </a:solidFill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Rix모던고딕 EB"/>
                          <a:ea typeface="Rix모던고딕 EB"/>
                          <a:cs typeface="+mn-cs"/>
                        </a:rPr>
                        <a:t>연수구 </a:t>
                      </a:r>
                      <a:endParaRPr kumimoji="0" lang="en-US" altLang="ko-KR" sz="1050" b="0" i="0" u="none" strike="noStrike" kern="0" cap="none" spc="-150" normalizeH="0" baseline="0" dirty="0" smtClean="0">
                        <a:ln>
                          <a:solidFill>
                            <a:prstClr val="black">
                              <a:tint val="75000"/>
                              <a:alpha val="0"/>
                            </a:prstClr>
                          </a:solidFill>
                        </a:ln>
                        <a:solidFill>
                          <a:schemeClr val="accent2"/>
                        </a:solidFill>
                        <a:effectLst/>
                        <a:uLnTx/>
                        <a:uFillTx/>
                        <a:latin typeface="Rix모던고딕 EB"/>
                        <a:ea typeface="Rix모던고딕 EB"/>
                        <a:cs typeface="+mn-cs"/>
                      </a:endParaRPr>
                    </a:p>
                    <a:p>
                      <a:pPr algn="ctr" fontAlgn="t"/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인천상륙작전 기념관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인천시립박물관</a:t>
                      </a:r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8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72000" marB="0"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kumimoji="0" lang="ko-KR" altLang="en-US" sz="1050" b="0" i="0" u="none" strike="noStrike" kern="0" cap="none" spc="-150" normalizeH="0" baseline="0" dirty="0">
                          <a:ln>
                            <a:solidFill>
                              <a:prstClr val="black">
                                <a:tint val="75000"/>
                                <a:alpha val="0"/>
                              </a:prstClr>
                            </a:solidFill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Rix모던고딕 EB"/>
                          <a:ea typeface="Rix모던고딕 EB"/>
                          <a:cs typeface="+mn-cs"/>
                        </a:rPr>
                        <a:t>옹진군 </a:t>
                      </a:r>
                      <a:endParaRPr kumimoji="0" lang="en-US" altLang="ko-KR" sz="1050" b="0" i="0" u="none" strike="noStrike" kern="0" cap="none" spc="-150" normalizeH="0" baseline="0" dirty="0" smtClean="0">
                        <a:ln>
                          <a:solidFill>
                            <a:prstClr val="black">
                              <a:tint val="75000"/>
                              <a:alpha val="0"/>
                            </a:prstClr>
                          </a:solidFill>
                        </a:ln>
                        <a:solidFill>
                          <a:schemeClr val="accent2"/>
                        </a:solidFill>
                        <a:effectLst/>
                        <a:uLnTx/>
                        <a:uFillTx/>
                        <a:latin typeface="Rix모던고딕 EB"/>
                        <a:ea typeface="Rix모던고딕 EB"/>
                        <a:cs typeface="+mn-cs"/>
                      </a:endParaRPr>
                    </a:p>
                    <a:p>
                      <a:pPr algn="ctr" fontAlgn="t"/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인천항 여객터미널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덕적도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백령도</a:t>
                      </a:r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</a:p>
                    <a:p>
                      <a:pPr algn="ctr" fontAlgn="t"/>
                      <a:r>
                        <a:rPr lang="ko-KR" altLang="en-US" sz="800" u="none" strike="noStrike" spc="-1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연평도</a:t>
                      </a:r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))</a:t>
                      </a:r>
                      <a:endParaRPr lang="en-US" altLang="ko-KR" sz="8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72000" marB="0"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kumimoji="0" lang="ko-KR" altLang="en-US" sz="1050" b="0" i="0" u="none" strike="noStrike" kern="0" cap="none" spc="-150" normalizeH="0" baseline="0" dirty="0">
                          <a:ln>
                            <a:solidFill>
                              <a:prstClr val="black">
                                <a:tint val="75000"/>
                                <a:alpha val="0"/>
                              </a:prstClr>
                            </a:solidFill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Rix모던고딕 EB"/>
                          <a:ea typeface="Rix모던고딕 EB"/>
                          <a:cs typeface="+mn-cs"/>
                        </a:rPr>
                        <a:t>중구   </a:t>
                      </a:r>
                      <a:endParaRPr kumimoji="0" lang="en-US" altLang="ko-KR" sz="1050" b="0" i="0" u="none" strike="noStrike" kern="0" cap="none" spc="-150" normalizeH="0" baseline="0" dirty="0" smtClean="0">
                        <a:ln>
                          <a:solidFill>
                            <a:prstClr val="black">
                              <a:tint val="75000"/>
                              <a:alpha val="0"/>
                            </a:prstClr>
                          </a:solidFill>
                        </a:ln>
                        <a:solidFill>
                          <a:schemeClr val="accent2"/>
                        </a:solidFill>
                        <a:effectLst/>
                        <a:uLnTx/>
                        <a:uFillTx/>
                        <a:latin typeface="Rix모던고딕 EB"/>
                        <a:ea typeface="Rix모던고딕 EB"/>
                        <a:cs typeface="+mn-cs"/>
                      </a:endParaRPr>
                    </a:p>
                    <a:p>
                      <a:pPr algn="ctr" fontAlgn="t"/>
                      <a:r>
                        <a:rPr lang="en-US" altLang="ko-KR" sz="80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80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페루</a:t>
                      </a:r>
                      <a:r>
                        <a:rPr lang="en-US" altLang="ko-KR" sz="80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인천역</a:t>
                      </a:r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)/</a:t>
                      </a:r>
                    </a:p>
                    <a:p>
                      <a:pPr algn="ctr" fontAlgn="t"/>
                      <a:r>
                        <a:rPr lang="ko-KR" altLang="en-US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송월동 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동화마을</a:t>
                      </a:r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</a:p>
                    <a:p>
                      <a:pPr algn="ctr" fontAlgn="t"/>
                      <a:r>
                        <a:rPr lang="ko-KR" altLang="en-US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개항장거리 </a:t>
                      </a:r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8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72000" marB="0"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kumimoji="0" lang="ko-KR" altLang="en-US" sz="1050" b="0" i="0" u="none" strike="noStrike" kern="0" cap="none" spc="-150" normalizeH="0" baseline="0" dirty="0">
                          <a:ln>
                            <a:solidFill>
                              <a:prstClr val="black">
                                <a:tint val="75000"/>
                                <a:alpha val="0"/>
                              </a:prstClr>
                            </a:solidFill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Rix모던고딕 EB"/>
                          <a:ea typeface="Rix모던고딕 EB"/>
                          <a:cs typeface="+mn-cs"/>
                        </a:rPr>
                        <a:t>중구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  </a:t>
                      </a:r>
                      <a:endParaRPr lang="en-US" altLang="ko-KR" sz="800" u="none" strike="noStrike" spc="-1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800" u="none" strike="noStrike" spc="-1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월미문화의거리</a:t>
                      </a:r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8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72000" marB="0"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kumimoji="0" lang="ko-KR" altLang="en-US" sz="1050" b="0" i="0" u="none" strike="noStrike" kern="0" cap="none" spc="-150" normalizeH="0" baseline="0" dirty="0">
                          <a:ln>
                            <a:solidFill>
                              <a:prstClr val="black">
                                <a:tint val="75000"/>
                                <a:alpha val="0"/>
                              </a:prstClr>
                            </a:solidFill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Rix모던고딕 EB"/>
                          <a:ea typeface="Rix모던고딕 EB"/>
                          <a:cs typeface="+mn-cs"/>
                        </a:rPr>
                        <a:t>중구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 </a:t>
                      </a:r>
                      <a:endParaRPr lang="en-US" altLang="ko-KR" sz="800" u="none" strike="noStrike" spc="-100" dirty="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en-US" altLang="ko-KR" sz="80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영종도 </a:t>
                      </a:r>
                      <a:r>
                        <a:rPr lang="ko-KR" altLang="en-US" sz="800" u="none" strike="noStrike" spc="-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마시안</a:t>
                      </a:r>
                      <a:r>
                        <a:rPr lang="ko-KR" altLang="en-US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해변</a:t>
                      </a:r>
                      <a:r>
                        <a:rPr lang="en-US" altLang="ko-KR" sz="800" u="none" strike="noStrike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u="none" strike="noStrike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파라다이스 </a:t>
                      </a:r>
                      <a:r>
                        <a:rPr lang="ko-KR" altLang="en-US" sz="80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시티</a:t>
                      </a:r>
                      <a:r>
                        <a:rPr lang="en-US" altLang="ko-KR" sz="80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8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72000" marB="0"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5204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9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위</a:t>
                      </a:r>
                      <a:endParaRPr lang="ko-KR" altLang="en-US" sz="9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역사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문화재 유적지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휴양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휴식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맛집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 체험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휴양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휴식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전문 </a:t>
                      </a:r>
                      <a:r>
                        <a:rPr lang="ko-KR" altLang="en-US" sz="900" b="0" i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쇼핑몰</a:t>
                      </a:r>
                      <a:endParaRPr lang="en-US" altLang="ko-KR" sz="900" b="0" i="0" u="none" strike="noStrike" kern="1200" spc="-100" dirty="0">
                        <a:solidFill>
                          <a:schemeClr val="accent4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문화시설 관람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휴양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휴식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휴양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휴식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휴양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휴식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휴양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휴식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5204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2</a:t>
                      </a:r>
                      <a:r>
                        <a:rPr lang="ko-KR" altLang="en-US" sz="9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위</a:t>
                      </a:r>
                      <a:endParaRPr lang="ko-KR" altLang="en-US" sz="9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휴양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휴식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카페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전통시장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자연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명승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경관 감상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휴양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휴식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자연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명승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경관 감상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맛집 체험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맛집 체험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맛집 체험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체험 관광지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5675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3</a:t>
                      </a:r>
                      <a:r>
                        <a:rPr lang="ko-KR" altLang="en-US" sz="9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위</a:t>
                      </a:r>
                      <a:endParaRPr lang="en-US" altLang="ko-KR" sz="9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맛집 체험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맛집 체험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휴양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휴식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맛집 체험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카페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휴양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휴식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자연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명승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경관 감상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카페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카페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맛집 체험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5675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4</a:t>
                      </a:r>
                      <a:r>
                        <a:rPr lang="ko-KR" altLang="en-US" sz="9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위</a:t>
                      </a:r>
                      <a:endParaRPr lang="en-US" altLang="ko-KR" sz="9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문화시설 관람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자연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명승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경관 감상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거리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u="none" strike="noStrike" kern="1200" spc="-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로드샵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소규모 상점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도보체험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걷기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맛집 체험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맛집 체험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도보체험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걷기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도보체험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걷기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도보체험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걷기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자연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명승</a:t>
                      </a:r>
                      <a:r>
                        <a:rPr lang="en-US" altLang="ko-KR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경관 감상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5675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5</a:t>
                      </a:r>
                      <a:r>
                        <a:rPr lang="ko-KR" altLang="en-US" sz="9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위</a:t>
                      </a:r>
                      <a:endParaRPr lang="en-US" altLang="ko-KR" sz="9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자연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명승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경관 감상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역사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문화재 유적지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문화시설 관람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카페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가족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친지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친구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역사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문화재 유적지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가족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친지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친구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체험 관광지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거리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900" b="0" i="0" u="none" strike="noStrike" kern="1200" spc="-100" dirty="0" err="1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로드샵</a:t>
                      </a:r>
                      <a:r>
                        <a:rPr lang="en-US" altLang="ko-KR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)/</a:t>
                      </a:r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소규모 상점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pc="-100" dirty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카페 방문</a:t>
                      </a: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64" name="그룹 63"/>
          <p:cNvGrpSpPr/>
          <p:nvPr/>
        </p:nvGrpSpPr>
        <p:grpSpPr>
          <a:xfrm>
            <a:off x="328347" y="4505768"/>
            <a:ext cx="3068163" cy="220170"/>
            <a:chOff x="342900" y="1433340"/>
            <a:chExt cx="4504066" cy="324104"/>
          </a:xfrm>
        </p:grpSpPr>
        <p:pic>
          <p:nvPicPr>
            <p:cNvPr id="81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2" name="양쪽 모서리가 둥근 사각형 81"/>
            <p:cNvSpPr/>
            <p:nvPr/>
          </p:nvSpPr>
          <p:spPr>
            <a:xfrm>
              <a:off x="342900" y="1433340"/>
              <a:ext cx="4501291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84" name="직사각형 83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smtClean="0">
                  <a:latin typeface="+mj-ea"/>
                  <a:ea typeface="+mj-ea"/>
                </a:rPr>
                <a:t>관광지별 주요 활동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sp>
        <p:nvSpPr>
          <p:cNvPr id="86" name="AutoShape 3"/>
          <p:cNvSpPr>
            <a:spLocks noChangeArrowheads="1"/>
          </p:cNvSpPr>
          <p:nvPr/>
        </p:nvSpPr>
        <p:spPr bwMode="auto">
          <a:xfrm>
            <a:off x="275741" y="1485577"/>
            <a:ext cx="1324459" cy="1343347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87" name="AutoShape 3"/>
          <p:cNvSpPr>
            <a:spLocks noChangeArrowheads="1"/>
          </p:cNvSpPr>
          <p:nvPr/>
        </p:nvSpPr>
        <p:spPr bwMode="auto">
          <a:xfrm>
            <a:off x="7407297" y="3438123"/>
            <a:ext cx="746104" cy="541530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4381439" y="1382687"/>
            <a:ext cx="29501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추천음식 응답자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2,000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91" name="TextBox 90"/>
          <p:cNvSpPr txBox="1"/>
          <p:nvPr/>
        </p:nvSpPr>
        <p:spPr>
          <a:xfrm>
            <a:off x="197255" y="3231107"/>
            <a:ext cx="32154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단체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/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패키지 여행객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200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 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개별 여행객 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2,800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93" name="TextBox 92"/>
          <p:cNvSpPr txBox="1"/>
          <p:nvPr/>
        </p:nvSpPr>
        <p:spPr>
          <a:xfrm>
            <a:off x="6607208" y="1382687"/>
            <a:ext cx="29501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쇼핑 경험자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739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94" name="TextBox 93"/>
          <p:cNvSpPr txBox="1"/>
          <p:nvPr/>
        </p:nvSpPr>
        <p:spPr>
          <a:xfrm>
            <a:off x="6607208" y="3215086"/>
            <a:ext cx="29501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쇼핑 경험자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739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662138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lang="ko-KR" alt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전체 인천관광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행태</a:t>
            </a:r>
            <a:r>
              <a:rPr lang="en-US" altLang="ko-KR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여행 후 평가</a:t>
            </a:r>
            <a:endParaRPr lang="ko-KR" altLang="en-US" dirty="0"/>
          </a:p>
        </p:txBody>
      </p:sp>
      <p:grpSp>
        <p:nvGrpSpPr>
          <p:cNvPr id="6" name="그룹 5"/>
          <p:cNvGrpSpPr/>
          <p:nvPr/>
        </p:nvGrpSpPr>
        <p:grpSpPr>
          <a:xfrm>
            <a:off x="328637" y="1170741"/>
            <a:ext cx="4535711" cy="234254"/>
            <a:chOff x="342900" y="1433340"/>
            <a:chExt cx="4504066" cy="324104"/>
          </a:xfrm>
        </p:grpSpPr>
        <p:pic>
          <p:nvPicPr>
            <p:cNvPr id="7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양쪽 모서리가 둥근 사각형 7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전반 만족도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aphicFrame>
        <p:nvGraphicFramePr>
          <p:cNvPr id="19" name="차트 18"/>
          <p:cNvGraphicFramePr/>
          <p:nvPr>
            <p:extLst>
              <p:ext uri="{D42A27DB-BD31-4B8C-83A1-F6EECF244321}">
                <p14:modId xmlns:p14="http://schemas.microsoft.com/office/powerpoint/2010/main" val="843105982"/>
              </p:ext>
            </p:extLst>
          </p:nvPr>
        </p:nvGraphicFramePr>
        <p:xfrm>
          <a:off x="5367291" y="1483762"/>
          <a:ext cx="4032448" cy="276044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4" name="차트 73"/>
          <p:cNvGraphicFramePr/>
          <p:nvPr>
            <p:extLst>
              <p:ext uri="{D42A27DB-BD31-4B8C-83A1-F6EECF244321}">
                <p14:modId xmlns:p14="http://schemas.microsoft.com/office/powerpoint/2010/main" val="3203277233"/>
              </p:ext>
            </p:extLst>
          </p:nvPr>
        </p:nvGraphicFramePr>
        <p:xfrm>
          <a:off x="397424" y="3067268"/>
          <a:ext cx="4413596" cy="85012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21" name="그룹 20"/>
          <p:cNvGrpSpPr/>
          <p:nvPr/>
        </p:nvGrpSpPr>
        <p:grpSpPr>
          <a:xfrm>
            <a:off x="327181" y="1487347"/>
            <a:ext cx="4516865" cy="1334446"/>
            <a:chOff x="650580" y="1789085"/>
            <a:chExt cx="4516865" cy="1334446"/>
          </a:xfrm>
        </p:grpSpPr>
        <p:graphicFrame>
          <p:nvGraphicFramePr>
            <p:cNvPr id="63" name="차트 62"/>
            <p:cNvGraphicFramePr/>
            <p:nvPr>
              <p:extLst>
                <p:ext uri="{D42A27DB-BD31-4B8C-83A1-F6EECF244321}">
                  <p14:modId xmlns:p14="http://schemas.microsoft.com/office/powerpoint/2010/main" val="2057217490"/>
                </p:ext>
              </p:extLst>
            </p:nvPr>
          </p:nvGraphicFramePr>
          <p:xfrm>
            <a:off x="650580" y="2133650"/>
            <a:ext cx="4516865" cy="989881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75" name="직사각형 48"/>
            <p:cNvSpPr/>
            <p:nvPr/>
          </p:nvSpPr>
          <p:spPr>
            <a:xfrm>
              <a:off x="804371" y="1789086"/>
              <a:ext cx="1733591" cy="144489"/>
            </a:xfrm>
            <a:prstGeom prst="roundRect">
              <a:avLst/>
            </a:prstGeom>
            <a:pattFill prst="dkUpDiag">
              <a:fgClr>
                <a:schemeClr val="bg1">
                  <a:lumMod val="75000"/>
                </a:schemeClr>
              </a:fgClr>
              <a:bgClr>
                <a:srgbClr val="E6E6E6"/>
              </a:bgClr>
            </a:pattFill>
            <a:ln w="158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b="1" spc="-100" dirty="0" err="1" smtClean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거주지별</a:t>
              </a:r>
              <a:endParaRPr lang="en-US" altLang="ko-KR" sz="1000" b="1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76" name="직사각형 48"/>
            <p:cNvSpPr/>
            <p:nvPr/>
          </p:nvSpPr>
          <p:spPr>
            <a:xfrm>
              <a:off x="3324651" y="1789085"/>
              <a:ext cx="1733591" cy="144489"/>
            </a:xfrm>
            <a:prstGeom prst="roundRect">
              <a:avLst/>
            </a:prstGeom>
            <a:pattFill prst="dkUpDiag">
              <a:fgClr>
                <a:schemeClr val="bg1">
                  <a:lumMod val="75000"/>
                </a:schemeClr>
              </a:fgClr>
              <a:bgClr>
                <a:srgbClr val="E6E6E6"/>
              </a:bgClr>
            </a:pattFill>
            <a:ln w="158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b="1" spc="-100" dirty="0" smtClean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연령</a:t>
              </a:r>
              <a:r>
                <a:rPr lang="ko-KR" altLang="en-US" sz="1000" b="1" spc="-10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대</a:t>
              </a:r>
              <a:r>
                <a:rPr lang="ko-KR" altLang="en-US" sz="1000" b="1" spc="-100" dirty="0" smtClean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별</a:t>
              </a:r>
              <a:endParaRPr lang="en-US" altLang="ko-KR" sz="1000" b="1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</p:grpSp>
      <p:sp>
        <p:nvSpPr>
          <p:cNvPr id="77" name="직사각형 48"/>
          <p:cNvSpPr/>
          <p:nvPr/>
        </p:nvSpPr>
        <p:spPr>
          <a:xfrm>
            <a:off x="414363" y="2844486"/>
            <a:ext cx="1261331" cy="155029"/>
          </a:xfrm>
          <a:prstGeom prst="roundRect">
            <a:avLst/>
          </a:prstGeom>
          <a:pattFill prst="dkUpDiag">
            <a:fgClr>
              <a:schemeClr val="bg1">
                <a:lumMod val="75000"/>
              </a:schemeClr>
            </a:fgClr>
            <a:bgClr>
              <a:srgbClr val="E6E6E6"/>
            </a:bgClr>
          </a:pattFill>
          <a:ln w="1587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 b="1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여행기간별</a:t>
            </a:r>
            <a:endParaRPr lang="en-US" altLang="ko-KR" sz="1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78" name="직사각형 48"/>
          <p:cNvSpPr/>
          <p:nvPr/>
        </p:nvSpPr>
        <p:spPr>
          <a:xfrm>
            <a:off x="1907677" y="2844486"/>
            <a:ext cx="1261331" cy="155029"/>
          </a:xfrm>
          <a:prstGeom prst="roundRect">
            <a:avLst/>
          </a:prstGeom>
          <a:pattFill prst="dkUpDiag">
            <a:fgClr>
              <a:schemeClr val="bg1">
                <a:lumMod val="75000"/>
              </a:schemeClr>
            </a:fgClr>
            <a:bgClr>
              <a:srgbClr val="E6E6E6"/>
            </a:bgClr>
          </a:pattFill>
          <a:ln w="1587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여행형태별</a:t>
            </a:r>
            <a:endParaRPr lang="en-US" altLang="ko-KR" sz="1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79" name="직사각형 48"/>
          <p:cNvSpPr/>
          <p:nvPr/>
        </p:nvSpPr>
        <p:spPr>
          <a:xfrm>
            <a:off x="3438699" y="2844486"/>
            <a:ext cx="1261331" cy="155029"/>
          </a:xfrm>
          <a:prstGeom prst="roundRect">
            <a:avLst/>
          </a:prstGeom>
          <a:pattFill prst="dkUpDiag">
            <a:fgClr>
              <a:schemeClr val="bg1">
                <a:lumMod val="75000"/>
              </a:schemeClr>
            </a:fgClr>
            <a:bgClr>
              <a:srgbClr val="E6E6E6"/>
            </a:bgClr>
          </a:pattFill>
          <a:ln w="1587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 b="1" spc="-100" dirty="0" err="1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방문횟</a:t>
            </a:r>
            <a:r>
              <a:rPr lang="ko-KR" altLang="en-US" sz="1000" b="1" spc="-100" dirty="0" err="1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수</a:t>
            </a:r>
            <a:r>
              <a:rPr lang="ko-KR" altLang="en-US" sz="1000" b="1" spc="-100" dirty="0" err="1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별</a:t>
            </a:r>
            <a:endParaRPr lang="en-US" altLang="ko-KR" sz="1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graphicFrame>
        <p:nvGraphicFramePr>
          <p:cNvPr id="80" name="표 7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26334500"/>
              </p:ext>
            </p:extLst>
          </p:nvPr>
        </p:nvGraphicFramePr>
        <p:xfrm>
          <a:off x="986234" y="4948769"/>
          <a:ext cx="3245892" cy="1219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4971"/>
                <a:gridCol w="1558957"/>
                <a:gridCol w="1081964"/>
              </a:tblGrid>
              <a:tr h="12648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0" spc="-5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000" b="0" kern="0" spc="-5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0" kern="0" spc="-5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교통편</a:t>
                      </a:r>
                      <a:r>
                        <a:rPr lang="en-US" altLang="ko-KR" sz="12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200" b="0" kern="0" spc="-5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접근성</a:t>
                      </a:r>
                      <a:endParaRPr lang="ko-KR" altLang="en-US" sz="12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66.0</a:t>
                      </a:r>
                      <a:endParaRPr lang="en-US" altLang="ko-KR" sz="12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0" spc="-5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000" b="0" kern="0" spc="-5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0" kern="0" spc="-5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볼거리</a:t>
                      </a:r>
                      <a:r>
                        <a:rPr lang="en-US" altLang="ko-KR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100" b="0" kern="0" spc="-5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즐길거리</a:t>
                      </a:r>
                      <a:endParaRPr lang="ko-KR" altLang="en-US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50.9</a:t>
                      </a:r>
                      <a:endParaRPr lang="en-US" altLang="ko-KR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0" spc="-5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000" b="0" kern="0" spc="-5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0" kern="0" spc="-5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식당 및 음식</a:t>
                      </a:r>
                      <a:endParaRPr lang="ko-KR" altLang="en-US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20.7</a:t>
                      </a:r>
                      <a:endParaRPr lang="en-US" altLang="ko-KR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0" spc="-5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</a:t>
                      </a:r>
                      <a:r>
                        <a:rPr lang="ko-KR" altLang="en-US" sz="1000" b="0" kern="0" spc="-5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0" kern="0" spc="-5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여행지 편의시설</a:t>
                      </a:r>
                      <a:endParaRPr lang="ko-KR" altLang="en-US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7.7</a:t>
                      </a:r>
                      <a:endParaRPr lang="en-US" altLang="ko-KR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5779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0" spc="-5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000" b="0" kern="0" spc="-5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 품목 다양성</a:t>
                      </a:r>
                      <a:endParaRPr lang="ko-KR" altLang="en-US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7.6</a:t>
                      </a:r>
                      <a:endParaRPr lang="en-US" altLang="ko-KR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pSp>
        <p:nvGrpSpPr>
          <p:cNvPr id="81" name="그룹 80"/>
          <p:cNvGrpSpPr/>
          <p:nvPr/>
        </p:nvGrpSpPr>
        <p:grpSpPr>
          <a:xfrm>
            <a:off x="5024213" y="1170740"/>
            <a:ext cx="4535711" cy="234254"/>
            <a:chOff x="342900" y="1433340"/>
            <a:chExt cx="4504066" cy="324104"/>
          </a:xfrm>
        </p:grpSpPr>
        <p:pic>
          <p:nvPicPr>
            <p:cNvPr id="82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3" name="양쪽 모서리가 둥근 사각형 82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84" name="직사각형 83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영역</a:t>
              </a:r>
              <a:r>
                <a:rPr lang="ko-KR" altLang="en-US" sz="1200" dirty="0">
                  <a:latin typeface="+mj-ea"/>
                  <a:ea typeface="+mj-ea"/>
                </a:rPr>
                <a:t>별</a:t>
              </a:r>
              <a:r>
                <a:rPr lang="ko-KR" altLang="en-US" sz="1200" dirty="0" smtClean="0">
                  <a:latin typeface="+mj-ea"/>
                  <a:ea typeface="+mj-ea"/>
                </a:rPr>
                <a:t> 만족도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pSp>
        <p:nvGrpSpPr>
          <p:cNvPr id="85" name="그룹 84"/>
          <p:cNvGrpSpPr/>
          <p:nvPr/>
        </p:nvGrpSpPr>
        <p:grpSpPr>
          <a:xfrm>
            <a:off x="328637" y="4391022"/>
            <a:ext cx="4532917" cy="285651"/>
            <a:chOff x="342900" y="1433340"/>
            <a:chExt cx="4504066" cy="324104"/>
          </a:xfrm>
        </p:grpSpPr>
        <p:pic>
          <p:nvPicPr>
            <p:cNvPr id="86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7" name="양쪽 모서리가 둥근 사각형 86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88" name="직사각형 87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타 지역 여행 </a:t>
              </a:r>
              <a:r>
                <a:rPr lang="ko-KR" altLang="en-US" sz="1200" smtClean="0">
                  <a:latin typeface="+mj-ea"/>
                  <a:ea typeface="+mj-ea"/>
                </a:rPr>
                <a:t>대비 </a:t>
              </a:r>
              <a:r>
                <a:rPr lang="ko-KR" altLang="en-US" sz="1800">
                  <a:latin typeface="+mj-ea"/>
                  <a:ea typeface="+mj-ea"/>
                </a:rPr>
                <a:t>강점</a:t>
              </a:r>
              <a:r>
                <a:rPr lang="en-US" altLang="ko-KR" sz="1000" smtClean="0">
                  <a:latin typeface="+mn-ea"/>
                </a:rPr>
                <a:t>(</a:t>
              </a:r>
              <a:r>
                <a:rPr lang="ko-KR" altLang="en-US" sz="1000" dirty="0" smtClean="0">
                  <a:latin typeface="+mn-ea"/>
                </a:rPr>
                <a:t>복수응답</a:t>
              </a:r>
              <a:r>
                <a:rPr lang="en-US" altLang="ko-KR" sz="1000" dirty="0" smtClean="0">
                  <a:latin typeface="+mn-ea"/>
                </a:rPr>
                <a:t>)</a:t>
              </a:r>
              <a:endParaRPr lang="ko-KR" altLang="en-US" sz="1000" dirty="0">
                <a:latin typeface="+mn-ea"/>
              </a:endParaRPr>
            </a:p>
          </p:txBody>
        </p:sp>
      </p:grpSp>
      <p:grpSp>
        <p:nvGrpSpPr>
          <p:cNvPr id="89" name="그룹 88"/>
          <p:cNvGrpSpPr/>
          <p:nvPr/>
        </p:nvGrpSpPr>
        <p:grpSpPr>
          <a:xfrm>
            <a:off x="5024214" y="4391025"/>
            <a:ext cx="4392488" cy="285650"/>
            <a:chOff x="342900" y="1433340"/>
            <a:chExt cx="4504066" cy="324104"/>
          </a:xfrm>
        </p:grpSpPr>
        <p:pic>
          <p:nvPicPr>
            <p:cNvPr id="90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1" name="양쪽 모서리가 둥근 사각형 90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92" name="직사각형 91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타 지역 여행 </a:t>
              </a:r>
              <a:r>
                <a:rPr lang="ko-KR" altLang="en-US" sz="1200" smtClean="0">
                  <a:latin typeface="+mj-ea"/>
                  <a:ea typeface="+mj-ea"/>
                </a:rPr>
                <a:t>대비 </a:t>
              </a:r>
              <a:r>
                <a:rPr lang="ko-KR" altLang="en-US" sz="1800" smtClean="0">
                  <a:latin typeface="+mj-ea"/>
                  <a:ea typeface="+mj-ea"/>
                </a:rPr>
                <a:t>약점</a:t>
              </a:r>
              <a:r>
                <a:rPr lang="en-US" altLang="ko-KR" sz="1000" smtClean="0">
                  <a:latin typeface="+mj-ea"/>
                </a:rPr>
                <a:t>(</a:t>
              </a:r>
              <a:r>
                <a:rPr lang="ko-KR" altLang="en-US" sz="1000" dirty="0">
                  <a:latin typeface="+mj-ea"/>
                </a:rPr>
                <a:t>복수응답</a:t>
              </a:r>
              <a:r>
                <a:rPr lang="en-US" altLang="ko-KR" sz="1000" dirty="0">
                  <a:latin typeface="+mj-ea"/>
                </a:rPr>
                <a:t>)</a:t>
              </a:r>
              <a:endParaRPr lang="ko-KR" altLang="en-US" sz="1000" dirty="0">
                <a:latin typeface="+mj-ea"/>
                <a:ea typeface="+mj-ea"/>
              </a:endParaRPr>
            </a:p>
          </p:txBody>
        </p:sp>
      </p:grpSp>
      <p:graphicFrame>
        <p:nvGraphicFramePr>
          <p:cNvPr id="94" name="표 9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968681"/>
              </p:ext>
            </p:extLst>
          </p:nvPr>
        </p:nvGraphicFramePr>
        <p:xfrm>
          <a:off x="5883169" y="4954123"/>
          <a:ext cx="2885461" cy="12192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90389"/>
                <a:gridCol w="2108711"/>
                <a:gridCol w="386361"/>
              </a:tblGrid>
              <a:tr h="12648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 </a:t>
                      </a:r>
                      <a:r>
                        <a:rPr lang="ko-KR" altLang="en-US" sz="1200" b="0" kern="0" spc="-5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품목 다양성</a:t>
                      </a:r>
                      <a:endParaRPr lang="ko-KR" altLang="en-US" sz="12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28.6</a:t>
                      </a: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 품목 가격</a:t>
                      </a:r>
                      <a:endParaRPr lang="en-US" altLang="ko-KR" sz="12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19.7</a:t>
                      </a:r>
                      <a:endParaRPr lang="en-US" altLang="ko-KR" sz="12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관광정보 및 안내시설</a:t>
                      </a:r>
                      <a:endParaRPr lang="en-US" altLang="ko-KR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17.3</a:t>
                      </a:r>
                      <a:endParaRPr lang="en-US" altLang="ko-KR" sz="11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</a:t>
                      </a:r>
                      <a:r>
                        <a:rPr lang="ko-KR" altLang="en-US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식당 및 음식</a:t>
                      </a:r>
                      <a:endParaRPr lang="ko-KR" altLang="en-US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16.7</a:t>
                      </a:r>
                      <a:endParaRPr lang="en-US" altLang="ko-KR" sz="11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5779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볼거리</a:t>
                      </a:r>
                      <a:r>
                        <a:rPr lang="en-US" altLang="ko-KR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100" b="0" kern="0" spc="-5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즐길거리</a:t>
                      </a:r>
                      <a:endParaRPr lang="ko-KR" altLang="en-US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16.4</a:t>
                      </a:r>
                      <a:endParaRPr lang="en-US" altLang="ko-KR" sz="11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sp>
        <p:nvSpPr>
          <p:cNvPr id="95" name="사각형: 둥근 모서리 238">
            <a:extLst>
              <a:ext uri="{FF2B5EF4-FFF2-40B4-BE49-F238E27FC236}">
                <a16:creationId xmlns="" xmlns:a16="http://schemas.microsoft.com/office/drawing/2014/main" id="{C207A24F-FFBD-40A2-80B9-6D76466F4BD5}"/>
              </a:ext>
            </a:extLst>
          </p:cNvPr>
          <p:cNvSpPr/>
          <p:nvPr/>
        </p:nvSpPr>
        <p:spPr>
          <a:xfrm>
            <a:off x="1614910" y="1642456"/>
            <a:ext cx="1999265" cy="261610"/>
          </a:xfrm>
          <a:prstGeom prst="roundRect">
            <a:avLst>
              <a:gd name="adj" fmla="val 0"/>
            </a:avLst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25400">
              <a:bevelT w="0" h="25400"/>
              <a:contourClr>
                <a:schemeClr val="accent6"/>
              </a:contourClr>
            </a:sp3d>
          </a:bodyPr>
          <a:lstStyle/>
          <a:p>
            <a:pPr algn="ctr"/>
            <a:r>
              <a:rPr lang="en-US" altLang="ko-KR" sz="11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“ </a:t>
            </a:r>
            <a:r>
              <a:rPr lang="ko-KR" altLang="en-US" sz="10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만족한다</a:t>
            </a:r>
            <a:r>
              <a:rPr lang="en-US" altLang="ko-KR" sz="10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+</a:t>
            </a:r>
            <a:r>
              <a:rPr lang="ko-KR" altLang="en-US" sz="1000" spc="-5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매</a:t>
            </a:r>
            <a:r>
              <a:rPr lang="ko-KR" altLang="en-US" sz="10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우 만족한다 </a:t>
            </a:r>
            <a:r>
              <a:rPr lang="en-US" altLang="ko-KR" sz="10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80.8</a:t>
            </a:r>
            <a:r>
              <a:rPr lang="en-US" altLang="ko-KR" sz="11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% ” </a:t>
            </a:r>
            <a:endParaRPr lang="ko-KR" altLang="en-US" sz="1100" spc="-5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203225" y="720573"/>
            <a:ext cx="9347967" cy="313459"/>
            <a:chOff x="212750" y="720573"/>
            <a:chExt cx="9347967" cy="313459"/>
          </a:xfrm>
        </p:grpSpPr>
        <p:sp>
          <p:nvSpPr>
            <p:cNvPr id="41" name="직사각형 40">
              <a:extLst>
                <a:ext uri="{FF2B5EF4-FFF2-40B4-BE49-F238E27FC236}">
                  <a16:creationId xmlns:a16="http://schemas.microsoft.com/office/drawing/2014/main" xmlns="" id="{ECC0B6B2-972C-4CD3-BD08-DD07B244C1B5}"/>
                </a:ext>
              </a:extLst>
            </p:cNvPr>
            <p:cNvSpPr/>
            <p:nvPr/>
          </p:nvSpPr>
          <p:spPr>
            <a:xfrm>
              <a:off x="343695" y="746032"/>
              <a:ext cx="9217022" cy="288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50000"/>
                </a:schemeClr>
              </a:solidFill>
            </a:ln>
            <a:effectLst>
              <a:outerShdw blurRad="25400" dist="12700" dir="2700000" algn="tl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 latinLnBrk="0">
                <a:defRPr/>
              </a:pPr>
              <a:r>
                <a:rPr kumimoji="1" lang="ko-KR" altLang="en-US" sz="1600" spc="-5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0070C0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여행평가</a:t>
              </a:r>
              <a:r>
                <a:rPr lang="ko-KR" altLang="en-US" sz="1800" kern="0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 </a:t>
              </a:r>
              <a:r>
                <a:rPr lang="en-US" altLang="ko-KR" sz="1200" kern="0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Evaluation</a:t>
              </a:r>
            </a:p>
          </p:txBody>
        </p:sp>
        <p:grpSp>
          <p:nvGrpSpPr>
            <p:cNvPr id="42" name="그룹 41"/>
            <p:cNvGrpSpPr/>
            <p:nvPr/>
          </p:nvGrpSpPr>
          <p:grpSpPr>
            <a:xfrm>
              <a:off x="212750" y="720573"/>
              <a:ext cx="401701" cy="200850"/>
              <a:chOff x="270799" y="1028103"/>
              <a:chExt cx="401701" cy="200850"/>
            </a:xfrm>
          </p:grpSpPr>
          <p:sp>
            <p:nvSpPr>
              <p:cNvPr id="43" name="이등변 삼각형 42"/>
              <p:cNvSpPr/>
              <p:nvPr/>
            </p:nvSpPr>
            <p:spPr>
              <a:xfrm rot="18900000">
                <a:off x="270799" y="1028103"/>
                <a:ext cx="401701" cy="200850"/>
              </a:xfrm>
              <a:prstGeom prst="triangle">
                <a:avLst/>
              </a:prstGeom>
              <a:solidFill>
                <a:srgbClr val="0070C0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00" b="1" i="0" u="none" strike="noStrike" kern="1200" cap="none" spc="-100" normalizeH="0" baseline="0" noProof="0" dirty="0">
                  <a:ln>
                    <a:solidFill>
                      <a:srgbClr val="E0E0E0">
                        <a:alpha val="0"/>
                      </a:srgbClr>
                    </a:solidFill>
                  </a:ln>
                  <a:solidFill>
                    <a:srgbClr val="FFFFFF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396211" y="1053530"/>
                <a:ext cx="163507" cy="1615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i="0" u="none" strike="noStrike" kern="1200" cap="none" spc="0" normalizeH="0" baseline="0" noProof="0" dirty="0" smtClean="0">
                    <a:ln>
                      <a:solidFill>
                        <a:srgbClr val="9C9B9B">
                          <a:alpha val="0"/>
                        </a:srgbClr>
                      </a:solidFill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ea"/>
                    <a:ea typeface="+mj-ea"/>
                    <a:cs typeface="함초롬돋움" panose="02030504000101010101" pitchFamily="18" charset="-127"/>
                  </a:rPr>
                  <a:t>06</a:t>
                </a:r>
                <a:endParaRPr kumimoji="0" lang="ko-KR" altLang="en-US" sz="105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함초롬돋움" panose="02030504000101010101" pitchFamily="18" charset="-127"/>
                </a:endParaRPr>
              </a:p>
            </p:txBody>
          </p:sp>
        </p:grpSp>
      </p:grpSp>
      <p:sp>
        <p:nvSpPr>
          <p:cNvPr id="47" name="직사각형 46"/>
          <p:cNvSpPr/>
          <p:nvPr/>
        </p:nvSpPr>
        <p:spPr>
          <a:xfrm>
            <a:off x="7841554" y="1836849"/>
            <a:ext cx="831919" cy="217109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직사각형 47"/>
          <p:cNvSpPr/>
          <p:nvPr/>
        </p:nvSpPr>
        <p:spPr>
          <a:xfrm>
            <a:off x="8337376" y="2686776"/>
            <a:ext cx="935310" cy="238834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직사각형 48"/>
          <p:cNvSpPr/>
          <p:nvPr/>
        </p:nvSpPr>
        <p:spPr>
          <a:xfrm>
            <a:off x="8192566" y="3204150"/>
            <a:ext cx="864096" cy="233612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0" name="직사각형 49"/>
          <p:cNvSpPr/>
          <p:nvPr/>
        </p:nvSpPr>
        <p:spPr>
          <a:xfrm>
            <a:off x="6320358" y="1836849"/>
            <a:ext cx="596142" cy="193083"/>
          </a:xfrm>
          <a:prstGeom prst="rect">
            <a:avLst/>
          </a:prstGeom>
          <a:noFill/>
          <a:ln w="190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0" name="Picture 2" descr="C:\Users\sk.cho\Desktop\shopping-shopping.pn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84654" y="4149873"/>
            <a:ext cx="470289" cy="810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052" name="Picture 4" descr="C:\Users\sk.cho\Desktop\road-map.png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87421" y="4365898"/>
            <a:ext cx="784966" cy="5040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6" name="양쪽 모서리가 둥근 사각형 55"/>
          <p:cNvSpPr/>
          <p:nvPr/>
        </p:nvSpPr>
        <p:spPr>
          <a:xfrm>
            <a:off x="5866256" y="4762500"/>
            <a:ext cx="2422408" cy="213714"/>
          </a:xfrm>
          <a:prstGeom prst="round2SameRect">
            <a:avLst/>
          </a:prstGeom>
          <a:solidFill>
            <a:srgbClr val="FF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ko-KR" altLang="en-US" sz="1000" spc="-100" smtClean="0">
                <a:latin typeface="+mj-ea"/>
                <a:ea typeface="+mj-ea"/>
              </a:rPr>
              <a:t>쇼핑 </a:t>
            </a:r>
            <a:endParaRPr lang="ko-KR" altLang="en-US" sz="1000" spc="-100" dirty="0">
              <a:latin typeface="+mj-ea"/>
              <a:ea typeface="+mj-ea"/>
            </a:endParaRPr>
          </a:p>
        </p:txBody>
      </p:sp>
      <p:sp>
        <p:nvSpPr>
          <p:cNvPr id="57" name="AutoShape 3"/>
          <p:cNvSpPr>
            <a:spLocks noChangeArrowheads="1"/>
          </p:cNvSpPr>
          <p:nvPr/>
        </p:nvSpPr>
        <p:spPr bwMode="auto">
          <a:xfrm>
            <a:off x="5866256" y="4980435"/>
            <a:ext cx="2892697" cy="467866"/>
          </a:xfrm>
          <a:prstGeom prst="roundRect">
            <a:avLst>
              <a:gd name="adj" fmla="val 5251"/>
            </a:avLst>
          </a:prstGeom>
          <a:noFill/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51" name="AutoShape 3"/>
          <p:cNvSpPr>
            <a:spLocks noChangeArrowheads="1"/>
          </p:cNvSpPr>
          <p:nvPr/>
        </p:nvSpPr>
        <p:spPr bwMode="auto">
          <a:xfrm>
            <a:off x="415702" y="2467363"/>
            <a:ext cx="472225" cy="170343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58" name="AutoShape 3"/>
          <p:cNvSpPr>
            <a:spLocks noChangeArrowheads="1"/>
          </p:cNvSpPr>
          <p:nvPr/>
        </p:nvSpPr>
        <p:spPr bwMode="auto">
          <a:xfrm>
            <a:off x="4242366" y="2449420"/>
            <a:ext cx="472225" cy="331880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60" name="AutoShape 3"/>
          <p:cNvSpPr>
            <a:spLocks noChangeArrowheads="1"/>
          </p:cNvSpPr>
          <p:nvPr/>
        </p:nvSpPr>
        <p:spPr bwMode="auto">
          <a:xfrm>
            <a:off x="1103252" y="4911420"/>
            <a:ext cx="2865003" cy="270180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61" name="직사각형 60"/>
          <p:cNvSpPr/>
          <p:nvPr/>
        </p:nvSpPr>
        <p:spPr>
          <a:xfrm>
            <a:off x="6186381" y="3473356"/>
            <a:ext cx="738294" cy="393794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TextBox 51"/>
          <p:cNvSpPr txBox="1"/>
          <p:nvPr/>
        </p:nvSpPr>
        <p:spPr>
          <a:xfrm>
            <a:off x="328637" y="3919041"/>
            <a:ext cx="32154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※ 2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분기 이후 추가된 문항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3278986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lang="ko-KR" alt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전체 인천관광 행태</a:t>
            </a:r>
            <a:r>
              <a:rPr lang="en-US" altLang="ko-KR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공사 기여도 분석</a:t>
            </a: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3348460209"/>
              </p:ext>
            </p:extLst>
          </p:nvPr>
        </p:nvGraphicFramePr>
        <p:xfrm>
          <a:off x="4311405" y="2279919"/>
          <a:ext cx="1936945" cy="17572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7" name="직사각형 6"/>
          <p:cNvSpPr/>
          <p:nvPr/>
        </p:nvSpPr>
        <p:spPr>
          <a:xfrm>
            <a:off x="4563886" y="2845647"/>
            <a:ext cx="1425657" cy="57708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kumimoji="1" lang="ko-KR" altLang="en-US" sz="105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JBold" pitchFamily="18" charset="-127"/>
              </a:rPr>
              <a:t>이용한 </a:t>
            </a:r>
            <a:endParaRPr kumimoji="1" lang="en-US" altLang="ko-KR" sz="1050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  <a:cs typeface="JBold" pitchFamily="18" charset="-127"/>
            </a:endParaRPr>
          </a:p>
          <a:p>
            <a:pPr algn="ctr"/>
            <a:r>
              <a:rPr kumimoji="1" lang="ko-KR" altLang="en-US" sz="1050" spc="-50" dirty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JBold" pitchFamily="18" charset="-127"/>
              </a:rPr>
              <a:t>인터넷 </a:t>
            </a:r>
            <a:r>
              <a:rPr kumimoji="1" lang="ko-KR" altLang="en-US" sz="1050" spc="-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JBold" pitchFamily="18" charset="-127"/>
              </a:rPr>
              <a:t>사이트</a:t>
            </a:r>
            <a:r>
              <a:rPr kumimoji="1" lang="en-US" altLang="ko-KR" sz="1050" spc="-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JBold" pitchFamily="18" charset="-127"/>
              </a:rPr>
              <a:t/>
            </a:r>
            <a:br>
              <a:rPr kumimoji="1" lang="en-US" altLang="ko-KR" sz="1050" spc="-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JBold" pitchFamily="18" charset="-127"/>
              </a:rPr>
            </a:br>
            <a:r>
              <a:rPr kumimoji="1" lang="en-US" altLang="ko-KR" sz="1000" spc="-50" dirty="0" smtClean="0">
                <a:ln>
                  <a:solidFill>
                    <a:schemeClr val="bg1">
                      <a:alpha val="0"/>
                    </a:schemeClr>
                  </a:solidFill>
                </a:ln>
                <a:solidFill>
                  <a:schemeClr val="accent4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  <a:cs typeface="JBold" pitchFamily="18" charset="-127"/>
              </a:rPr>
              <a:t>(N=1,390)</a:t>
            </a:r>
            <a:endParaRPr kumimoji="1" lang="en-US" altLang="ko-KR" sz="1000" spc="-50" dirty="0">
              <a:ln>
                <a:solidFill>
                  <a:schemeClr val="bg1">
                    <a:alpha val="0"/>
                  </a:schemeClr>
                </a:solidFill>
              </a:ln>
              <a:solidFill>
                <a:schemeClr val="accent4"/>
              </a:solidFill>
              <a:latin typeface="Rix모던고딕 B" panose="02020603020101020101" pitchFamily="18" charset="-127"/>
              <a:ea typeface="Rix모던고딕 B" panose="02020603020101020101" pitchFamily="18" charset="-127"/>
              <a:cs typeface="JBold" pitchFamily="18" charset="-127"/>
            </a:endParaRPr>
          </a:p>
        </p:txBody>
      </p:sp>
      <p:graphicFrame>
        <p:nvGraphicFramePr>
          <p:cNvPr id="8" name="차트 7">
            <a:extLst>
              <a:ext uri="{FF2B5EF4-FFF2-40B4-BE49-F238E27FC236}">
                <a16:creationId xmlns:a16="http://schemas.microsoft.com/office/drawing/2014/main" xmlns="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57598217"/>
              </p:ext>
            </p:extLst>
          </p:nvPr>
        </p:nvGraphicFramePr>
        <p:xfrm>
          <a:off x="631727" y="5344094"/>
          <a:ext cx="8640960" cy="1546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양쪽 모서리가 둥근 사각형 8"/>
          <p:cNvSpPr/>
          <p:nvPr/>
        </p:nvSpPr>
        <p:spPr>
          <a:xfrm>
            <a:off x="504615" y="5134340"/>
            <a:ext cx="8912087" cy="222193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400" dirty="0" err="1" smtClean="0">
                <a:latin typeface="+mj-ea"/>
                <a:ea typeface="+mj-ea"/>
              </a:rPr>
              <a:t>개선해야할</a:t>
            </a:r>
            <a:r>
              <a:rPr lang="ko-KR" altLang="en-US" sz="1400" dirty="0" smtClean="0">
                <a:latin typeface="+mj-ea"/>
                <a:ea typeface="+mj-ea"/>
              </a:rPr>
              <a:t> 사업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775742" y="5255472"/>
            <a:ext cx="720080" cy="1512168"/>
          </a:xfrm>
          <a:prstGeom prst="rect">
            <a:avLst/>
          </a:prstGeom>
          <a:noFill/>
          <a:ln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1" name="TextBox 10"/>
          <p:cNvSpPr txBox="1"/>
          <p:nvPr/>
        </p:nvSpPr>
        <p:spPr>
          <a:xfrm>
            <a:off x="4608082" y="3422728"/>
            <a:ext cx="64807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9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SNS,</a:t>
            </a:r>
            <a:br>
              <a:rPr lang="en-US" altLang="ko-KR" sz="9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en-US" altLang="ko-KR" sz="9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37.6%</a:t>
            </a:r>
            <a:endParaRPr lang="ko-KR" altLang="en-US" sz="900" b="1" kern="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bg1"/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5449066" y="2984719"/>
            <a:ext cx="794065" cy="5078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9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포털</a:t>
            </a:r>
            <a:r>
              <a:rPr lang="en-US" altLang="ko-KR" sz="9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/>
            </a:r>
            <a:br>
              <a:rPr lang="en-US" altLang="ko-KR" sz="9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ko-KR" altLang="en-US" sz="9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사이트</a:t>
            </a:r>
            <a:r>
              <a:rPr lang="en-US" altLang="ko-KR" sz="9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,</a:t>
            </a:r>
            <a:br>
              <a:rPr lang="en-US" altLang="ko-KR" sz="9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</a:br>
            <a:r>
              <a:rPr lang="en-US" altLang="ko-KR" sz="9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bg1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91.2%</a:t>
            </a:r>
            <a:endParaRPr lang="ko-KR" altLang="en-US" sz="900" b="1" kern="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bg1"/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</p:txBody>
      </p:sp>
      <p:sp>
        <p:nvSpPr>
          <p:cNvPr id="13" name="양쪽 모서리가 둥근 사각형 12"/>
          <p:cNvSpPr/>
          <p:nvPr/>
        </p:nvSpPr>
        <p:spPr>
          <a:xfrm>
            <a:off x="366731" y="1341562"/>
            <a:ext cx="3832752" cy="291645"/>
          </a:xfrm>
          <a:prstGeom prst="round2SameRect">
            <a:avLst>
              <a:gd name="adj1" fmla="val 6714"/>
              <a:gd name="adj2" fmla="val 0"/>
            </a:avLst>
          </a:prstGeom>
          <a:pattFill prst="ltUpDiag">
            <a:fgClr>
              <a:schemeClr val="bg1"/>
            </a:fgClr>
            <a:bgClr>
              <a:schemeClr val="accent6">
                <a:lumMod val="20000"/>
                <a:lumOff val="80000"/>
              </a:schemeClr>
            </a:bgClr>
          </a:patt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schemeClr val="accent4"/>
                </a:solidFill>
                <a:latin typeface="Rix모던고딕 EB"/>
                <a:ea typeface="Rix모던고딕 EB"/>
              </a:rPr>
              <a:t>지역 </a:t>
            </a:r>
            <a:r>
              <a:rPr lang="ko-KR" altLang="en-US" sz="1400" dirty="0" err="1">
                <a:solidFill>
                  <a:schemeClr val="accent4"/>
                </a:solidFill>
                <a:latin typeface="Rix모던고딕 EB"/>
                <a:ea typeface="Rix모던고딕 EB"/>
              </a:rPr>
              <a:t>지자체</a:t>
            </a:r>
            <a:r>
              <a:rPr lang="ko-KR" altLang="en-US" sz="1400" dirty="0">
                <a:solidFill>
                  <a:schemeClr val="accent4"/>
                </a:solidFill>
                <a:latin typeface="Rix모던고딕 EB"/>
                <a:ea typeface="Rix모던고딕 EB"/>
              </a:rPr>
              <a:t> 및 공공기관 홈페이지</a:t>
            </a:r>
            <a:r>
              <a:rPr lang="ko-KR" altLang="en-US" sz="1200" dirty="0">
                <a:solidFill>
                  <a:schemeClr val="accent4"/>
                </a:solidFill>
                <a:latin typeface="Rix모던고딕 EB"/>
                <a:ea typeface="Rix모던고딕 EB"/>
              </a:rPr>
              <a:t> 이용자</a:t>
            </a:r>
            <a:r>
              <a:rPr lang="en-US" altLang="ko-KR" sz="1200" dirty="0" smtClean="0">
                <a:solidFill>
                  <a:schemeClr val="accent4"/>
                </a:solidFill>
                <a:latin typeface="Rix모던고딕 EB"/>
                <a:ea typeface="Rix모던고딕 EB"/>
              </a:rPr>
              <a:t>(N=28)</a:t>
            </a:r>
            <a:endParaRPr lang="ko-KR" altLang="en-US" sz="1050" dirty="0">
              <a:solidFill>
                <a:schemeClr val="accent4"/>
              </a:solidFill>
              <a:latin typeface="Rix모던고딕 EB"/>
              <a:ea typeface="Rix모던고딕 EB"/>
            </a:endParaRPr>
          </a:p>
        </p:txBody>
      </p:sp>
      <p:sp>
        <p:nvSpPr>
          <p:cNvPr id="14" name="양쪽 모서리가 둥근 사각형 13"/>
          <p:cNvSpPr/>
          <p:nvPr/>
        </p:nvSpPr>
        <p:spPr>
          <a:xfrm>
            <a:off x="5744294" y="1341563"/>
            <a:ext cx="3880472" cy="316370"/>
          </a:xfrm>
          <a:prstGeom prst="round2SameRect">
            <a:avLst>
              <a:gd name="adj1" fmla="val 6714"/>
              <a:gd name="adj2" fmla="val 0"/>
            </a:avLst>
          </a:prstGeom>
          <a:pattFill prst="pct50">
            <a:fgClr>
              <a:schemeClr val="bg1"/>
            </a:fgClr>
            <a:bgClr>
              <a:schemeClr val="accent5">
                <a:lumMod val="20000"/>
                <a:lumOff val="80000"/>
              </a:schemeClr>
            </a:bgClr>
          </a:patt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 err="1" smtClean="0">
                <a:solidFill>
                  <a:schemeClr val="accent2"/>
                </a:solidFill>
                <a:latin typeface="Rix모던고딕 EB"/>
                <a:ea typeface="Rix모던고딕 EB"/>
              </a:rPr>
              <a:t>미이용자</a:t>
            </a:r>
            <a:r>
              <a:rPr lang="en-US" altLang="ko-KR" sz="1200" dirty="0" smtClean="0">
                <a:solidFill>
                  <a:schemeClr val="accent2"/>
                </a:solidFill>
                <a:latin typeface="Rix모던고딕 EB"/>
                <a:ea typeface="Rix모던고딕 EB"/>
              </a:rPr>
              <a:t>(N=2,972)</a:t>
            </a:r>
            <a:endParaRPr lang="ko-KR" altLang="en-US" sz="1050" dirty="0">
              <a:solidFill>
                <a:schemeClr val="accent2"/>
              </a:solidFill>
              <a:latin typeface="Rix모던고딕 EB"/>
              <a:ea typeface="Rix모던고딕 EB"/>
            </a:endParaRPr>
          </a:p>
        </p:txBody>
      </p:sp>
      <p:cxnSp>
        <p:nvCxnSpPr>
          <p:cNvPr id="15" name="꺾인 연결선 14"/>
          <p:cNvCxnSpPr>
            <a:endCxn id="13" idx="0"/>
          </p:cNvCxnSpPr>
          <p:nvPr/>
        </p:nvCxnSpPr>
        <p:spPr>
          <a:xfrm rot="16200000" flipV="1">
            <a:off x="3734666" y="1952202"/>
            <a:ext cx="1358262" cy="428627"/>
          </a:xfrm>
          <a:prstGeom prst="bentConnector2">
            <a:avLst/>
          </a:prstGeom>
          <a:ln>
            <a:solidFill>
              <a:schemeClr val="accent4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양쪽 모서리가 둥근 사각형 15"/>
          <p:cNvSpPr/>
          <p:nvPr/>
        </p:nvSpPr>
        <p:spPr>
          <a:xfrm>
            <a:off x="343289" y="1757608"/>
            <a:ext cx="1879936" cy="197329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100" dirty="0" smtClean="0">
                <a:latin typeface="+mj-ea"/>
                <a:ea typeface="+mj-ea"/>
              </a:rPr>
              <a:t>이용한 </a:t>
            </a:r>
            <a:r>
              <a:rPr lang="ko-KR" altLang="en-US" sz="1100" dirty="0">
                <a:latin typeface="+mj-ea"/>
              </a:rPr>
              <a:t>정보</a:t>
            </a:r>
            <a:r>
              <a:rPr lang="en-US" altLang="ko-KR" sz="1100" dirty="0">
                <a:latin typeface="+mj-ea"/>
              </a:rPr>
              <a:t>/</a:t>
            </a:r>
            <a:r>
              <a:rPr lang="ko-KR" altLang="en-US" sz="1100" dirty="0" smtClean="0">
                <a:latin typeface="+mj-ea"/>
              </a:rPr>
              <a:t>상품</a:t>
            </a:r>
            <a:endParaRPr lang="ko-KR" altLang="en-US" sz="1100" dirty="0">
              <a:latin typeface="+mj-ea"/>
              <a:ea typeface="+mj-ea"/>
            </a:endParaRPr>
          </a:p>
        </p:txBody>
      </p:sp>
      <p:graphicFrame>
        <p:nvGraphicFramePr>
          <p:cNvPr id="17" name="차트 16">
            <a:extLst>
              <a:ext uri="{FF2B5EF4-FFF2-40B4-BE49-F238E27FC236}">
                <a16:creationId xmlns:a16="http://schemas.microsoft.com/office/drawing/2014/main" xmlns="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6725069"/>
              </p:ext>
            </p:extLst>
          </p:nvPr>
        </p:nvGraphicFramePr>
        <p:xfrm>
          <a:off x="351261" y="1917359"/>
          <a:ext cx="1871963" cy="1546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18" name="양쪽 모서리가 둥근 사각형 17"/>
          <p:cNvSpPr/>
          <p:nvPr/>
        </p:nvSpPr>
        <p:spPr>
          <a:xfrm>
            <a:off x="343289" y="3576690"/>
            <a:ext cx="1879936" cy="197329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100" dirty="0" smtClean="0">
                <a:latin typeface="+mj-ea"/>
                <a:ea typeface="+mj-ea"/>
              </a:rPr>
              <a:t>제공하는 관광 정보 장점</a:t>
            </a:r>
            <a:endParaRPr lang="ko-KR" altLang="en-US" sz="1100" dirty="0">
              <a:latin typeface="+mj-ea"/>
              <a:ea typeface="+mj-ea"/>
            </a:endParaRPr>
          </a:p>
        </p:txBody>
      </p:sp>
      <p:graphicFrame>
        <p:nvGraphicFramePr>
          <p:cNvPr id="19" name="차트 18">
            <a:extLst>
              <a:ext uri="{FF2B5EF4-FFF2-40B4-BE49-F238E27FC236}">
                <a16:creationId xmlns:a16="http://schemas.microsoft.com/office/drawing/2014/main" xmlns="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73607554"/>
              </p:ext>
            </p:extLst>
          </p:nvPr>
        </p:nvGraphicFramePr>
        <p:xfrm>
          <a:off x="351261" y="3736441"/>
          <a:ext cx="1871963" cy="1546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20" name="양쪽 모서리가 둥근 사각형 19"/>
          <p:cNvSpPr/>
          <p:nvPr/>
        </p:nvSpPr>
        <p:spPr>
          <a:xfrm>
            <a:off x="2423536" y="3576690"/>
            <a:ext cx="1879936" cy="197329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100" dirty="0" smtClean="0">
                <a:latin typeface="+mj-ea"/>
                <a:ea typeface="+mj-ea"/>
              </a:rPr>
              <a:t>정보의 도움 정도</a:t>
            </a:r>
            <a:endParaRPr lang="ko-KR" altLang="en-US" sz="1100" dirty="0">
              <a:latin typeface="+mj-ea"/>
              <a:ea typeface="+mj-ea"/>
            </a:endParaRPr>
          </a:p>
        </p:txBody>
      </p:sp>
      <p:graphicFrame>
        <p:nvGraphicFramePr>
          <p:cNvPr id="21" name="차트 20">
            <a:extLst>
              <a:ext uri="{FF2B5EF4-FFF2-40B4-BE49-F238E27FC236}">
                <a16:creationId xmlns:a16="http://schemas.microsoft.com/office/drawing/2014/main" xmlns="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99696167"/>
              </p:ext>
            </p:extLst>
          </p:nvPr>
        </p:nvGraphicFramePr>
        <p:xfrm>
          <a:off x="2431508" y="3736441"/>
          <a:ext cx="1871963" cy="1546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22" name="양쪽 모서리가 둥근 사각형 21"/>
          <p:cNvSpPr/>
          <p:nvPr/>
        </p:nvSpPr>
        <p:spPr>
          <a:xfrm>
            <a:off x="2423536" y="1757608"/>
            <a:ext cx="1879936" cy="197329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100" dirty="0" smtClean="0">
                <a:latin typeface="+mj-ea"/>
                <a:ea typeface="+mj-ea"/>
              </a:rPr>
              <a:t>정보 영향력</a:t>
            </a:r>
            <a:endParaRPr lang="ko-KR" altLang="en-US" sz="1100" dirty="0">
              <a:latin typeface="+mj-ea"/>
              <a:ea typeface="+mj-ea"/>
            </a:endParaRPr>
          </a:p>
        </p:txBody>
      </p:sp>
      <p:graphicFrame>
        <p:nvGraphicFramePr>
          <p:cNvPr id="23" name="차트 22">
            <a:extLst>
              <a:ext uri="{FF2B5EF4-FFF2-40B4-BE49-F238E27FC236}">
                <a16:creationId xmlns:a16="http://schemas.microsoft.com/office/drawing/2014/main" xmlns="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62034600"/>
              </p:ext>
            </p:extLst>
          </p:nvPr>
        </p:nvGraphicFramePr>
        <p:xfrm>
          <a:off x="2423781" y="1917359"/>
          <a:ext cx="1871963" cy="1546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4083222"/>
              </p:ext>
            </p:extLst>
          </p:nvPr>
        </p:nvGraphicFramePr>
        <p:xfrm>
          <a:off x="2371369" y="2915402"/>
          <a:ext cx="1924375" cy="49720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384875"/>
                <a:gridCol w="384875"/>
                <a:gridCol w="384875"/>
                <a:gridCol w="384875"/>
                <a:gridCol w="384875"/>
              </a:tblGrid>
              <a:tr h="370840"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  <a:defRPr sz="800" b="0" i="0" u="none" strike="noStrike" kern="1200" spc="-100" baseline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defRPr>
                      </a:pPr>
                      <a:r>
                        <a:rPr lang="ko-KR" altLang="en-US" sz="800" b="0" i="0" u="none" strike="noStrike" kern="1200" spc="-100" baseline="0" dirty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rPr>
                        <a:t>인천에 </a:t>
                      </a:r>
                      <a:r>
                        <a:rPr lang="en-US" altLang="ko-KR" sz="800" b="0" i="0" u="none" strike="noStrike" kern="1200" spc="-100" baseline="0" dirty="0" smtClean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rPr>
                        <a:t/>
                      </a:r>
                      <a:br>
                        <a:rPr lang="en-US" altLang="ko-KR" sz="800" b="0" i="0" u="none" strike="noStrike" kern="1200" spc="-100" baseline="0" dirty="0" smtClean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rPr>
                      </a:br>
                      <a:r>
                        <a:rPr lang="ko-KR" altLang="en-US" sz="800" b="0" i="0" u="none" strike="noStrike" kern="1200" spc="-100" baseline="0" dirty="0" smtClean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rPr>
                        <a:t> </a:t>
                      </a:r>
                      <a:r>
                        <a:rPr lang="ko-KR" altLang="en-US" sz="800" b="0" i="0" u="none" strike="noStrike" kern="1200" spc="-100" baseline="0" dirty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rPr>
                        <a:t>좋은 이미지를 </a:t>
                      </a:r>
                      <a:r>
                        <a:rPr lang="ko-KR" altLang="en-US" sz="800" b="0" i="0" u="none" strike="noStrike" kern="1200" spc="-100" baseline="0" dirty="0" smtClean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rPr>
                        <a:t>가지게 </a:t>
                      </a:r>
                      <a:r>
                        <a:rPr lang="ko-KR" altLang="en-US" sz="800" b="0" i="0" u="none" strike="noStrike" kern="1200" spc="-100" baseline="0" dirty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rPr>
                        <a:t>되었다</a:t>
                      </a:r>
                    </a:p>
                  </a:txBody>
                  <a:tcPr marL="9525" marR="9525" marT="9525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  <a:defRPr sz="800" b="0" i="0" u="none" strike="noStrike" kern="1200" spc="-100" baseline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defRPr>
                      </a:pPr>
                      <a:r>
                        <a:rPr lang="ko-KR" altLang="en-US" sz="800" b="0" i="0" u="none" strike="noStrike" kern="1200" spc="-100" baseline="0" dirty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rPr>
                        <a:t>향후 인천 재방문을 계획하게 되었다</a:t>
                      </a:r>
                    </a:p>
                  </a:txBody>
                  <a:tcPr marL="9525" marR="9525" marT="9525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  <a:defRPr sz="800" b="0" i="0" u="none" strike="noStrike" kern="1200" spc="-100" baseline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defRPr>
                      </a:pPr>
                      <a:r>
                        <a:rPr lang="ko-KR" altLang="en-US" sz="800" b="0" i="0" u="none" strike="noStrike" kern="1200" spc="-100" baseline="0" dirty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rPr>
                        <a:t>여행 체류시간이 증대되었다</a:t>
                      </a:r>
                    </a:p>
                  </a:txBody>
                  <a:tcPr marL="9525" marR="9525" marT="9525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  <a:defRPr sz="800" b="0" i="0" u="none" strike="noStrike" kern="1200" spc="-100" baseline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defRPr>
                      </a:pPr>
                      <a:r>
                        <a:rPr lang="ko-KR" altLang="en-US" sz="800" b="0" i="0" u="none" strike="noStrike" kern="1200" spc="-100" baseline="0" dirty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rPr>
                        <a:t>기타</a:t>
                      </a:r>
                    </a:p>
                  </a:txBody>
                  <a:tcPr marL="9525" marR="9525" marT="9525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>
                        <a:lnSpc>
                          <a:spcPct val="100000"/>
                        </a:lnSpc>
                        <a:defRPr sz="800" b="0" i="0" u="none" strike="noStrike" kern="1200" spc="-100" baseline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defRPr>
                      </a:pPr>
                      <a:r>
                        <a:rPr lang="ko-KR" altLang="en-US" sz="800" b="0" i="0" u="none" strike="noStrike" kern="1200" spc="-100" baseline="0" dirty="0">
                          <a:ln>
                            <a:solidFill>
                              <a:prstClr val="white">
                                <a:alpha val="5000"/>
                              </a:prstClr>
                            </a:solidFill>
                          </a:ln>
                          <a:solidFill>
                            <a:prstClr val="black">
                              <a:lumMod val="75000"/>
                              <a:lumOff val="25000"/>
                            </a:prstClr>
                          </a:solidFill>
                          <a:latin typeface="+mj-ea"/>
                          <a:ea typeface="+mj-ea"/>
                          <a:cs typeface="+mn-cs"/>
                        </a:rPr>
                        <a:t>없음</a:t>
                      </a:r>
                    </a:p>
                  </a:txBody>
                  <a:tcPr marL="9525" marR="9525" marT="9525" marB="0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5" name="양쪽 모서리가 둥근 사각형 24"/>
          <p:cNvSpPr/>
          <p:nvPr/>
        </p:nvSpPr>
        <p:spPr>
          <a:xfrm>
            <a:off x="6104334" y="1989634"/>
            <a:ext cx="3312368" cy="197329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100" dirty="0" smtClean="0">
                <a:latin typeface="+mj-ea"/>
                <a:ea typeface="+mj-ea"/>
              </a:rPr>
              <a:t>정보 </a:t>
            </a:r>
            <a:r>
              <a:rPr lang="ko-KR" altLang="en-US" sz="1100" dirty="0" err="1" smtClean="0">
                <a:latin typeface="+mj-ea"/>
                <a:ea typeface="+mj-ea"/>
              </a:rPr>
              <a:t>비이용</a:t>
            </a:r>
            <a:r>
              <a:rPr lang="ko-KR" altLang="en-US" sz="1100" dirty="0" smtClean="0">
                <a:latin typeface="+mj-ea"/>
                <a:ea typeface="+mj-ea"/>
              </a:rPr>
              <a:t> 이유</a:t>
            </a:r>
            <a:endParaRPr lang="ko-KR" altLang="en-US" sz="1100" dirty="0">
              <a:latin typeface="+mj-ea"/>
              <a:ea typeface="+mj-ea"/>
            </a:endParaRPr>
          </a:p>
        </p:txBody>
      </p:sp>
      <p:graphicFrame>
        <p:nvGraphicFramePr>
          <p:cNvPr id="26" name="차트 25">
            <a:extLst>
              <a:ext uri="{FF2B5EF4-FFF2-40B4-BE49-F238E27FC236}">
                <a16:creationId xmlns:a16="http://schemas.microsoft.com/office/drawing/2014/main" xmlns="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661181839"/>
              </p:ext>
            </p:extLst>
          </p:nvPr>
        </p:nvGraphicFramePr>
        <p:xfrm>
          <a:off x="6176342" y="2358656"/>
          <a:ext cx="3240360" cy="23238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27" name="직사각형 26"/>
          <p:cNvSpPr/>
          <p:nvPr/>
        </p:nvSpPr>
        <p:spPr>
          <a:xfrm>
            <a:off x="6109558" y="2316107"/>
            <a:ext cx="3307143" cy="334690"/>
          </a:xfrm>
          <a:prstGeom prst="rect">
            <a:avLst/>
          </a:prstGeom>
          <a:noFill/>
          <a:ln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8" name="직사각형 27"/>
          <p:cNvSpPr/>
          <p:nvPr/>
        </p:nvSpPr>
        <p:spPr>
          <a:xfrm>
            <a:off x="343289" y="1980338"/>
            <a:ext cx="568079" cy="1292427"/>
          </a:xfrm>
          <a:prstGeom prst="rect">
            <a:avLst/>
          </a:prstGeom>
          <a:noFill/>
          <a:ln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직사각형 28"/>
          <p:cNvSpPr/>
          <p:nvPr/>
        </p:nvSpPr>
        <p:spPr>
          <a:xfrm>
            <a:off x="2387760" y="1972178"/>
            <a:ext cx="736600" cy="1460246"/>
          </a:xfrm>
          <a:prstGeom prst="rect">
            <a:avLst/>
          </a:prstGeom>
          <a:noFill/>
          <a:ln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4550433" y="1909964"/>
            <a:ext cx="64807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ko-KR" sz="1200" dirty="0">
                <a:solidFill>
                  <a:schemeClr val="accent4"/>
                </a:solidFill>
                <a:latin typeface="Rix모던고딕 EB"/>
                <a:ea typeface="Rix모던고딕 EB"/>
              </a:rPr>
              <a:t>2.1%</a:t>
            </a:r>
            <a:endParaRPr lang="ko-KR" altLang="en-US" sz="1200" dirty="0">
              <a:solidFill>
                <a:schemeClr val="accent4"/>
              </a:solidFill>
              <a:latin typeface="Rix모던고딕 EB"/>
              <a:ea typeface="Rix모던고딕 EB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1925036" y="909514"/>
            <a:ext cx="63033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공사 정보 이용률은 </a:t>
            </a:r>
            <a:r>
              <a:rPr lang="en-US" altLang="ko-KR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2.1%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로 매우 낮으며</a:t>
            </a:r>
            <a:r>
              <a:rPr lang="en-US" altLang="ko-KR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, 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미이용 주 사유는 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낮은 인지도</a:t>
            </a:r>
            <a:endParaRPr lang="en-US" altLang="ko-KR" sz="18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accent2"/>
              </a:solidFill>
              <a:latin typeface="Rix모던고딕 B"/>
              <a:ea typeface="Rix모던고딕 B"/>
            </a:endParaRPr>
          </a:p>
        </p:txBody>
      </p:sp>
    </p:spTree>
    <p:extLst>
      <p:ext uri="{BB962C8B-B14F-4D97-AF65-F5344CB8AC3E}">
        <p14:creationId xmlns:p14="http://schemas.microsoft.com/office/powerpoint/2010/main" val="375850504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6248350" y="3632607"/>
            <a:ext cx="3456384" cy="2893531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시사점</a:t>
            </a:r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인천 관광 특징</a:t>
            </a:r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2390101" y="909514"/>
            <a:ext cx="506741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인천관광객은 </a:t>
            </a:r>
            <a:r>
              <a:rPr lang="ko-KR" altLang="en-US" sz="18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서울</a:t>
            </a:r>
            <a:r>
              <a:rPr lang="en-US" altLang="ko-KR" sz="18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/</a:t>
            </a:r>
            <a:r>
              <a:rPr lang="ko-KR" altLang="en-US" sz="18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경기의 </a:t>
            </a:r>
            <a:r>
              <a:rPr lang="ko-KR" altLang="en-US" sz="18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수도권 거주자</a:t>
            </a:r>
            <a:r>
              <a:rPr lang="ko-KR" altLang="en-US" sz="18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가 대다수</a:t>
            </a:r>
            <a:endParaRPr lang="en-US" altLang="ko-KR" sz="1800" kern="0" spc="-100" dirty="0" smtClean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  <a:p>
            <a:pPr lvl="0" algn="ctr" defTabSz="914400" latinLnBrk="0">
              <a:defRPr/>
            </a:pPr>
            <a:r>
              <a:rPr lang="ko-KR" altLang="en-US" sz="18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주요 장점은 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거주지와의 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접근성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으로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 교통 불편 해소 중요</a:t>
            </a:r>
            <a:endParaRPr lang="en-US" altLang="ko-KR" sz="18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accent2"/>
              </a:solidFill>
              <a:latin typeface="Rix모던고딕 B"/>
              <a:ea typeface="Rix모던고딕 B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5921082"/>
              </p:ext>
            </p:extLst>
          </p:nvPr>
        </p:nvGraphicFramePr>
        <p:xfrm>
          <a:off x="2590480" y="2176477"/>
          <a:ext cx="2072417" cy="731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6259"/>
                <a:gridCol w="1363377"/>
                <a:gridCol w="322781"/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접근성</a:t>
                      </a:r>
                      <a:r>
                        <a:rPr lang="en-US" altLang="ko-KR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이동거리 짧음</a:t>
                      </a:r>
                      <a:r>
                        <a:rPr lang="en-US" altLang="ko-KR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2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900" b="0" i="0" u="none" strike="noStrike">
                          <a:solidFill>
                            <a:srgbClr val="010205"/>
                          </a:solidFill>
                          <a:effectLst/>
                          <a:latin typeface="나눔고딕"/>
                        </a:rPr>
                        <a:t>45.9</a:t>
                      </a:r>
                    </a:p>
                  </a:txBody>
                  <a:tcPr marL="9525" marR="9525" marT="9525" marB="0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57862" rtl="0" eaLnBrk="1" fontAlgn="b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풍부한 볼</a:t>
                      </a:r>
                      <a:r>
                        <a:rPr lang="en-US" altLang="ko-KR" sz="11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1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즐길거리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900" b="0" i="0" u="none" strike="noStrike">
                          <a:solidFill>
                            <a:srgbClr val="010205"/>
                          </a:solidFill>
                          <a:effectLst/>
                          <a:latin typeface="나눔고딕"/>
                        </a:rPr>
                        <a:t>32.4</a:t>
                      </a:r>
                    </a:p>
                  </a:txBody>
                  <a:tcPr marL="9525" marR="9525" marT="9525" marB="0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57862" rtl="0" eaLnBrk="1" fontAlgn="b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여행지 지명도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900" b="0" i="0" u="none" strike="noStrike">
                          <a:solidFill>
                            <a:srgbClr val="010205"/>
                          </a:solidFill>
                          <a:effectLst/>
                          <a:latin typeface="나눔고딕"/>
                        </a:rPr>
                        <a:t>29.3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pic>
        <p:nvPicPr>
          <p:cNvPr id="8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3510045" y="938893"/>
            <a:ext cx="235840" cy="2072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양쪽 모서리가 둥근 사각형 8"/>
          <p:cNvSpPr/>
          <p:nvPr/>
        </p:nvSpPr>
        <p:spPr>
          <a:xfrm>
            <a:off x="2590480" y="1857182"/>
            <a:ext cx="2072417" cy="235840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인천 선택 주된 이유</a:t>
            </a:r>
            <a:r>
              <a:rPr lang="en-US" altLang="ko-KR" sz="1050" dirty="0">
                <a:solidFill>
                  <a:prstClr val="white"/>
                </a:solidFill>
                <a:latin typeface="+mn-ea"/>
              </a:rPr>
              <a:t>(1</a:t>
            </a:r>
            <a:r>
              <a:rPr lang="ko-KR" altLang="en-US" sz="1050" dirty="0">
                <a:solidFill>
                  <a:prstClr val="white"/>
                </a:solidFill>
                <a:latin typeface="+mn-ea"/>
              </a:rPr>
              <a:t>순위</a:t>
            </a:r>
            <a:r>
              <a:rPr lang="en-US" altLang="ko-KR" sz="1050" dirty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05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10" name="표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11943189"/>
              </p:ext>
            </p:extLst>
          </p:nvPr>
        </p:nvGraphicFramePr>
        <p:xfrm>
          <a:off x="343696" y="2176478"/>
          <a:ext cx="1991886" cy="731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71249"/>
                <a:gridCol w="1177539"/>
                <a:gridCol w="443098"/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볼거리</a:t>
                      </a:r>
                      <a:r>
                        <a:rPr lang="en-US" altLang="ko-K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즐길거리</a:t>
                      </a:r>
                      <a:endParaRPr lang="ko-KR" alt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900" b="0" i="0" u="none" strike="noStrike">
                          <a:solidFill>
                            <a:srgbClr val="010205"/>
                          </a:solidFill>
                          <a:effectLst/>
                          <a:latin typeface="나눔고딕"/>
                        </a:rPr>
                        <a:t>84.7</a:t>
                      </a:r>
                    </a:p>
                  </a:txBody>
                  <a:tcPr marL="9525" marR="9525" marT="9525" marB="0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교통편</a:t>
                      </a:r>
                      <a:r>
                        <a:rPr lang="en-US" altLang="ko-KR" sz="14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400" b="1" kern="0" spc="-15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접근성</a:t>
                      </a:r>
                      <a:endParaRPr lang="ko-KR" altLang="en-US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900" b="0" i="0" u="none" strike="noStrike">
                          <a:solidFill>
                            <a:srgbClr val="010205"/>
                          </a:solidFill>
                          <a:effectLst/>
                          <a:latin typeface="나눔고딕"/>
                        </a:rPr>
                        <a:t>64.2</a:t>
                      </a:r>
                    </a:p>
                  </a:txBody>
                  <a:tcPr marL="9525" marR="9525" marT="9525" marB="0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식당 및 음식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900" b="0" i="0" u="none" strike="noStrike">
                          <a:solidFill>
                            <a:srgbClr val="010205"/>
                          </a:solidFill>
                          <a:effectLst/>
                          <a:latin typeface="나눔고딕"/>
                        </a:rPr>
                        <a:t>63.3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pic>
        <p:nvPicPr>
          <p:cNvPr id="11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8196931" y="541934"/>
            <a:ext cx="232666" cy="2840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" name="양쪽 모서리가 둥근 사각형 11"/>
          <p:cNvSpPr/>
          <p:nvPr/>
        </p:nvSpPr>
        <p:spPr>
          <a:xfrm>
            <a:off x="6891497" y="1845619"/>
            <a:ext cx="2668428" cy="232666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영역별 </a:t>
            </a:r>
            <a:r>
              <a:rPr lang="ko-KR" altLang="en-US" sz="12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만족도</a:t>
            </a:r>
            <a:r>
              <a:rPr lang="en-US" altLang="ko-KR" sz="1050" dirty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050" dirty="0">
                <a:solidFill>
                  <a:prstClr val="white"/>
                </a:solidFill>
                <a:latin typeface="+mn-ea"/>
              </a:rPr>
              <a:t>만족</a:t>
            </a:r>
            <a:r>
              <a:rPr lang="en-US" altLang="ko-KR" sz="1050" dirty="0">
                <a:solidFill>
                  <a:prstClr val="white"/>
                </a:solidFill>
                <a:latin typeface="+mn-ea"/>
              </a:rPr>
              <a:t>+</a:t>
            </a:r>
            <a:r>
              <a:rPr lang="ko-KR" altLang="en-US" sz="1050" dirty="0" err="1">
                <a:solidFill>
                  <a:prstClr val="white"/>
                </a:solidFill>
                <a:latin typeface="+mn-ea"/>
              </a:rPr>
              <a:t>매우만족</a:t>
            </a:r>
            <a:r>
              <a:rPr lang="en-US" altLang="ko-KR" sz="1050" dirty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050" dirty="0">
              <a:solidFill>
                <a:prstClr val="white"/>
              </a:solidFill>
              <a:latin typeface="+mn-ea"/>
            </a:endParaRPr>
          </a:p>
        </p:txBody>
      </p:sp>
      <p:pic>
        <p:nvPicPr>
          <p:cNvPr id="13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1649127" y="1982095"/>
            <a:ext cx="232666" cy="2840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4" name="양쪽 모서리가 둥근 사각형 13"/>
          <p:cNvSpPr/>
          <p:nvPr/>
        </p:nvSpPr>
        <p:spPr>
          <a:xfrm>
            <a:off x="343694" y="3285780"/>
            <a:ext cx="2840034" cy="232666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>
                <a:solidFill>
                  <a:prstClr val="white"/>
                </a:solidFill>
                <a:latin typeface="Rix모던고딕 EB"/>
                <a:ea typeface="Rix모던고딕 EB"/>
              </a:rPr>
              <a:t>인천 </a:t>
            </a:r>
            <a:r>
              <a:rPr lang="ko-KR" altLang="en-US" sz="1200" smtClean="0">
                <a:solidFill>
                  <a:prstClr val="white"/>
                </a:solidFill>
                <a:latin typeface="Rix모던고딕 EB"/>
                <a:ea typeface="Rix모던고딕 EB"/>
              </a:rPr>
              <a:t>관광객 </a:t>
            </a:r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거주지</a:t>
            </a:r>
            <a:endParaRPr lang="ko-KR" altLang="en-US" sz="105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pic>
        <p:nvPicPr>
          <p:cNvPr id="15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6409438" y="196352"/>
            <a:ext cx="232666" cy="64115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6" name="양쪽 모서리가 둥근 사각형 15"/>
          <p:cNvSpPr/>
          <p:nvPr/>
        </p:nvSpPr>
        <p:spPr>
          <a:xfrm>
            <a:off x="3316063" y="3285779"/>
            <a:ext cx="6243862" cy="232666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교통 이용행태</a:t>
            </a:r>
            <a:r>
              <a:rPr lang="en-US" altLang="ko-KR" sz="1050" dirty="0">
                <a:solidFill>
                  <a:prstClr val="white"/>
                </a:solidFill>
                <a:latin typeface="+mn-ea"/>
              </a:rPr>
              <a:t>(1</a:t>
            </a:r>
            <a:r>
              <a:rPr lang="ko-KR" altLang="en-US" sz="1050" dirty="0">
                <a:solidFill>
                  <a:prstClr val="white"/>
                </a:solidFill>
                <a:latin typeface="+mn-ea"/>
              </a:rPr>
              <a:t>순위</a:t>
            </a:r>
            <a:r>
              <a:rPr lang="en-US" altLang="ko-KR" sz="1050" dirty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05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93371629"/>
              </p:ext>
            </p:extLst>
          </p:nvPr>
        </p:nvGraphicFramePr>
        <p:xfrm>
          <a:off x="6893245" y="2155266"/>
          <a:ext cx="2666679" cy="870585"/>
        </p:xfrm>
        <a:graphic>
          <a:graphicData uri="http://schemas.openxmlformats.org/drawingml/2006/table">
            <a:tbl>
              <a:tblPr firstRow="1" bandRow="1"/>
              <a:tblGrid>
                <a:gridCol w="497293"/>
                <a:gridCol w="2169386"/>
              </a:tblGrid>
              <a:tr h="104484"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l" fontAlgn="ctr"/>
                      <a:r>
                        <a:rPr lang="ko-KR" altLang="en-US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교통편</a:t>
                      </a:r>
                      <a:r>
                        <a:rPr lang="en-US" altLang="ko-KR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접근성</a:t>
                      </a:r>
                      <a:endParaRPr lang="ko-KR" altLang="en-US" sz="12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accent2">
                        <a:lumMod val="20000"/>
                        <a:lumOff val="80000"/>
                        <a:alpha val="40000"/>
                      </a:schemeClr>
                    </a:solidFill>
                  </a:tcPr>
                </a:tc>
              </a:tr>
              <a:tr h="98636"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l" fontAlgn="ctr"/>
                      <a:r>
                        <a:rPr lang="ko-KR" altLang="en-US" sz="105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안전</a:t>
                      </a:r>
                      <a:r>
                        <a:rPr lang="en-US" altLang="ko-KR" sz="105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50" b="0" i="0" u="none" strike="noStrike" kern="1200" dirty="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치안</a:t>
                      </a:r>
                      <a:endParaRPr lang="ko-KR" altLang="en-US" sz="105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04484"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l" fontAlgn="ctr"/>
                      <a:r>
                        <a:rPr lang="ko-KR" altLang="en-US" sz="105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볼거리</a:t>
                      </a:r>
                      <a:r>
                        <a:rPr lang="en-US" altLang="ko-KR" sz="105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5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즐길거리</a:t>
                      </a:r>
                      <a:endParaRPr lang="ko-KR" altLang="en-US" sz="105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8636"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latinLnBrk="1"/>
                      <a:r>
                        <a:rPr lang="en-US" altLang="ko-KR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l" fontAlgn="ctr"/>
                      <a:r>
                        <a:rPr lang="ko-KR" altLang="en-US" sz="1050" b="0" i="0" u="none" strike="noStrike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관광 종사자 친절성</a:t>
                      </a:r>
                      <a:endParaRPr lang="ko-KR" alt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98636"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/>
                      <a:r>
                        <a:rPr lang="en-US" altLang="ko-KR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tx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l" fontAlgn="ctr"/>
                      <a:r>
                        <a:rPr lang="ko-KR" altLang="en-US" sz="1050" b="0" i="0" u="none" strike="noStrike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여행지 청결도</a:t>
                      </a:r>
                      <a:endParaRPr lang="ko-KR" altLang="en-US" sz="105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8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1261984" y="938894"/>
            <a:ext cx="235840" cy="2072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양쪽 모서리가 둥근 사각형 18"/>
          <p:cNvSpPr/>
          <p:nvPr/>
        </p:nvSpPr>
        <p:spPr>
          <a:xfrm>
            <a:off x="343694" y="1857183"/>
            <a:ext cx="2072417" cy="235840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여행 </a:t>
            </a:r>
            <a:r>
              <a:rPr lang="ko-KR" altLang="en-US" sz="1200">
                <a:solidFill>
                  <a:prstClr val="white"/>
                </a:solidFill>
                <a:latin typeface="Rix모던고딕 EB"/>
                <a:ea typeface="Rix모던고딕 EB"/>
              </a:rPr>
              <a:t>중요 </a:t>
            </a:r>
            <a:r>
              <a:rPr lang="ko-KR" altLang="en-US" sz="1200" smtClean="0">
                <a:solidFill>
                  <a:prstClr val="white"/>
                </a:solidFill>
                <a:latin typeface="Rix모던고딕 EB"/>
                <a:ea typeface="Rix모던고딕 EB"/>
              </a:rPr>
              <a:t>요인</a:t>
            </a:r>
            <a:r>
              <a:rPr lang="en-US" altLang="ko-KR" sz="100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00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00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050" dirty="0">
              <a:solidFill>
                <a:prstClr val="white"/>
              </a:solidFill>
              <a:latin typeface="+mn-ea"/>
            </a:endParaRPr>
          </a:p>
        </p:txBody>
      </p:sp>
      <p:pic>
        <p:nvPicPr>
          <p:cNvPr id="20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5628030" y="933681"/>
            <a:ext cx="235840" cy="207241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1" name="양쪽 모서리가 둥근 사각형 20"/>
          <p:cNvSpPr/>
          <p:nvPr/>
        </p:nvSpPr>
        <p:spPr>
          <a:xfrm>
            <a:off x="4717990" y="1851970"/>
            <a:ext cx="2072417" cy="235840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타 지역 대비 </a:t>
            </a:r>
            <a:r>
              <a:rPr lang="ko-KR" altLang="en-US" sz="1200">
                <a:solidFill>
                  <a:prstClr val="white"/>
                </a:solidFill>
                <a:latin typeface="Rix모던고딕 EB"/>
                <a:ea typeface="Rix모던고딕 EB"/>
              </a:rPr>
              <a:t>강점</a:t>
            </a:r>
            <a:r>
              <a:rPr lang="en-US" altLang="ko-KR" sz="100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000" smtClean="0">
                <a:solidFill>
                  <a:prstClr val="white"/>
                </a:solidFill>
                <a:latin typeface="+mn-ea"/>
              </a:rPr>
              <a:t>복수응</a:t>
            </a:r>
            <a:r>
              <a:rPr lang="ko-KR" altLang="en-US" sz="1000">
                <a:solidFill>
                  <a:prstClr val="white"/>
                </a:solidFill>
                <a:latin typeface="+mn-ea"/>
              </a:rPr>
              <a:t>답</a:t>
            </a:r>
            <a:r>
              <a:rPr lang="en-US" altLang="ko-KR" sz="100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05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19918048"/>
              </p:ext>
            </p:extLst>
          </p:nvPr>
        </p:nvGraphicFramePr>
        <p:xfrm>
          <a:off x="4700217" y="2176477"/>
          <a:ext cx="2072418" cy="73152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86259"/>
                <a:gridCol w="1321528"/>
                <a:gridCol w="364631"/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교통편</a:t>
                      </a:r>
                      <a:r>
                        <a:rPr lang="en-US" altLang="ko-KR" sz="14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400" b="1" kern="0" spc="-15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접근성</a:t>
                      </a:r>
                      <a:endParaRPr lang="ko-KR" altLang="en-US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900" b="0" i="0" u="none" strike="noStrike">
                          <a:solidFill>
                            <a:srgbClr val="010205"/>
                          </a:solidFill>
                          <a:effectLst/>
                          <a:latin typeface="나눔고딕"/>
                        </a:rPr>
                        <a:t>66.0</a:t>
                      </a:r>
                    </a:p>
                  </a:txBody>
                  <a:tcPr marL="9525" marR="9525" marT="9525" marB="0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볼거리</a:t>
                      </a:r>
                      <a:r>
                        <a:rPr lang="en-US" altLang="ko-K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1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즐길거리</a:t>
                      </a:r>
                      <a:endParaRPr lang="ko-KR" altLang="en-US" sz="11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900" b="0" i="0" u="none" strike="noStrike">
                          <a:solidFill>
                            <a:srgbClr val="010205"/>
                          </a:solidFill>
                          <a:effectLst/>
                          <a:latin typeface="나눔고딕"/>
                        </a:rPr>
                        <a:t>50.9</a:t>
                      </a:r>
                    </a:p>
                  </a:txBody>
                  <a:tcPr marL="9525" marR="9525" marT="9525" marB="0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식당 및 음식</a:t>
                      </a:r>
                    </a:p>
                  </a:txBody>
                  <a:tcPr marL="9525" marR="9525" marT="9525" marB="0" anchor="b"/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900" b="0" i="0" u="none" strike="noStrike">
                          <a:solidFill>
                            <a:srgbClr val="010205"/>
                          </a:solidFill>
                          <a:effectLst/>
                          <a:latin typeface="나눔고딕"/>
                        </a:rPr>
                        <a:t>20.7</a:t>
                      </a:r>
                    </a:p>
                  </a:txBody>
                  <a:tcPr marL="9525" marR="9525" marT="9525" marB="0"/>
                </a:tc>
              </a:tr>
            </a:tbl>
          </a:graphicData>
        </a:graphic>
      </p:graphicFrame>
      <p:grpSp>
        <p:nvGrpSpPr>
          <p:cNvPr id="23" name="그룹 22"/>
          <p:cNvGrpSpPr/>
          <p:nvPr/>
        </p:nvGrpSpPr>
        <p:grpSpPr>
          <a:xfrm>
            <a:off x="443552" y="3627539"/>
            <a:ext cx="2629848" cy="2319338"/>
            <a:chOff x="443552" y="4076700"/>
            <a:chExt cx="2629848" cy="2319338"/>
          </a:xfrm>
        </p:grpSpPr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1290637" y="4076700"/>
              <a:ext cx="1782763" cy="2319338"/>
            </a:xfrm>
            <a:custGeom>
              <a:avLst/>
              <a:gdLst>
                <a:gd name="T0" fmla="*/ 2120 w 2248"/>
                <a:gd name="T1" fmla="*/ 1485 h 2924"/>
                <a:gd name="T2" fmla="*/ 1950 w 2248"/>
                <a:gd name="T3" fmla="*/ 1396 h 2924"/>
                <a:gd name="T4" fmla="*/ 1725 w 2248"/>
                <a:gd name="T5" fmla="*/ 1361 h 2924"/>
                <a:gd name="T6" fmla="*/ 1746 w 2248"/>
                <a:gd name="T7" fmla="*/ 1241 h 2924"/>
                <a:gd name="T8" fmla="*/ 1658 w 2248"/>
                <a:gd name="T9" fmla="*/ 1181 h 2924"/>
                <a:gd name="T10" fmla="*/ 1698 w 2248"/>
                <a:gd name="T11" fmla="*/ 1061 h 2924"/>
                <a:gd name="T12" fmla="*/ 1694 w 2248"/>
                <a:gd name="T13" fmla="*/ 966 h 2924"/>
                <a:gd name="T14" fmla="*/ 1811 w 2248"/>
                <a:gd name="T15" fmla="*/ 860 h 2924"/>
                <a:gd name="T16" fmla="*/ 1815 w 2248"/>
                <a:gd name="T17" fmla="*/ 681 h 2924"/>
                <a:gd name="T18" fmla="*/ 1736 w 2248"/>
                <a:gd name="T19" fmla="*/ 621 h 2924"/>
                <a:gd name="T20" fmla="*/ 1565 w 2248"/>
                <a:gd name="T21" fmla="*/ 531 h 2924"/>
                <a:gd name="T22" fmla="*/ 1497 w 2248"/>
                <a:gd name="T23" fmla="*/ 351 h 2924"/>
                <a:gd name="T24" fmla="*/ 1347 w 2248"/>
                <a:gd name="T25" fmla="*/ 387 h 2924"/>
                <a:gd name="T26" fmla="*/ 1272 w 2248"/>
                <a:gd name="T27" fmla="*/ 315 h 2924"/>
                <a:gd name="T28" fmla="*/ 1217 w 2248"/>
                <a:gd name="T29" fmla="*/ 258 h 2924"/>
                <a:gd name="T30" fmla="*/ 1095 w 2248"/>
                <a:gd name="T31" fmla="*/ 153 h 2924"/>
                <a:gd name="T32" fmla="*/ 1033 w 2248"/>
                <a:gd name="T33" fmla="*/ 90 h 2924"/>
                <a:gd name="T34" fmla="*/ 940 w 2248"/>
                <a:gd name="T35" fmla="*/ 0 h 2924"/>
                <a:gd name="T36" fmla="*/ 736 w 2248"/>
                <a:gd name="T37" fmla="*/ 256 h 2924"/>
                <a:gd name="T38" fmla="*/ 684 w 2248"/>
                <a:gd name="T39" fmla="*/ 320 h 2924"/>
                <a:gd name="T40" fmla="*/ 419 w 2248"/>
                <a:gd name="T41" fmla="*/ 628 h 2924"/>
                <a:gd name="T42" fmla="*/ 256 w 2248"/>
                <a:gd name="T43" fmla="*/ 720 h 2924"/>
                <a:gd name="T44" fmla="*/ 284 w 2248"/>
                <a:gd name="T45" fmla="*/ 851 h 2924"/>
                <a:gd name="T46" fmla="*/ 256 w 2248"/>
                <a:gd name="T47" fmla="*/ 942 h 2924"/>
                <a:gd name="T48" fmla="*/ 151 w 2248"/>
                <a:gd name="T49" fmla="*/ 1080 h 2924"/>
                <a:gd name="T50" fmla="*/ 7 w 2248"/>
                <a:gd name="T51" fmla="*/ 1042 h 2924"/>
                <a:gd name="T52" fmla="*/ 12 w 2248"/>
                <a:gd name="T53" fmla="*/ 1183 h 2924"/>
                <a:gd name="T54" fmla="*/ 24 w 2248"/>
                <a:gd name="T55" fmla="*/ 1312 h 2924"/>
                <a:gd name="T56" fmla="*/ 146 w 2248"/>
                <a:gd name="T57" fmla="*/ 1439 h 2924"/>
                <a:gd name="T58" fmla="*/ 275 w 2248"/>
                <a:gd name="T59" fmla="*/ 1375 h 2924"/>
                <a:gd name="T60" fmla="*/ 390 w 2248"/>
                <a:gd name="T61" fmla="*/ 1480 h 2924"/>
                <a:gd name="T62" fmla="*/ 425 w 2248"/>
                <a:gd name="T63" fmla="*/ 1526 h 2924"/>
                <a:gd name="T64" fmla="*/ 368 w 2248"/>
                <a:gd name="T65" fmla="*/ 1667 h 2924"/>
                <a:gd name="T66" fmla="*/ 404 w 2248"/>
                <a:gd name="T67" fmla="*/ 1801 h 2924"/>
                <a:gd name="T68" fmla="*/ 437 w 2248"/>
                <a:gd name="T69" fmla="*/ 2064 h 2924"/>
                <a:gd name="T70" fmla="*/ 440 w 2248"/>
                <a:gd name="T71" fmla="*/ 2214 h 2924"/>
                <a:gd name="T72" fmla="*/ 421 w 2248"/>
                <a:gd name="T73" fmla="*/ 2214 h 2924"/>
                <a:gd name="T74" fmla="*/ 256 w 2248"/>
                <a:gd name="T75" fmla="*/ 2212 h 2924"/>
                <a:gd name="T76" fmla="*/ 237 w 2248"/>
                <a:gd name="T77" fmla="*/ 2351 h 2924"/>
                <a:gd name="T78" fmla="*/ 304 w 2248"/>
                <a:gd name="T79" fmla="*/ 2434 h 2924"/>
                <a:gd name="T80" fmla="*/ 440 w 2248"/>
                <a:gd name="T81" fmla="*/ 2365 h 2924"/>
                <a:gd name="T82" fmla="*/ 445 w 2248"/>
                <a:gd name="T83" fmla="*/ 2420 h 2924"/>
                <a:gd name="T84" fmla="*/ 394 w 2248"/>
                <a:gd name="T85" fmla="*/ 2595 h 2924"/>
                <a:gd name="T86" fmla="*/ 456 w 2248"/>
                <a:gd name="T87" fmla="*/ 2695 h 2924"/>
                <a:gd name="T88" fmla="*/ 553 w 2248"/>
                <a:gd name="T89" fmla="*/ 2819 h 2924"/>
                <a:gd name="T90" fmla="*/ 681 w 2248"/>
                <a:gd name="T91" fmla="*/ 2910 h 2924"/>
                <a:gd name="T92" fmla="*/ 916 w 2248"/>
                <a:gd name="T93" fmla="*/ 2853 h 2924"/>
                <a:gd name="T94" fmla="*/ 1065 w 2248"/>
                <a:gd name="T95" fmla="*/ 2786 h 2924"/>
                <a:gd name="T96" fmla="*/ 1193 w 2248"/>
                <a:gd name="T97" fmla="*/ 2867 h 2924"/>
                <a:gd name="T98" fmla="*/ 1306 w 2248"/>
                <a:gd name="T99" fmla="*/ 2922 h 2924"/>
                <a:gd name="T100" fmla="*/ 1411 w 2248"/>
                <a:gd name="T101" fmla="*/ 2819 h 2924"/>
                <a:gd name="T102" fmla="*/ 1486 w 2248"/>
                <a:gd name="T103" fmla="*/ 2747 h 2924"/>
                <a:gd name="T104" fmla="*/ 1584 w 2248"/>
                <a:gd name="T105" fmla="*/ 2659 h 2924"/>
                <a:gd name="T106" fmla="*/ 1672 w 2248"/>
                <a:gd name="T107" fmla="*/ 2609 h 2924"/>
                <a:gd name="T108" fmla="*/ 1775 w 2248"/>
                <a:gd name="T109" fmla="*/ 2600 h 2924"/>
                <a:gd name="T110" fmla="*/ 1825 w 2248"/>
                <a:gd name="T111" fmla="*/ 2523 h 2924"/>
                <a:gd name="T112" fmla="*/ 1878 w 2248"/>
                <a:gd name="T113" fmla="*/ 2396 h 2924"/>
                <a:gd name="T114" fmla="*/ 2004 w 2248"/>
                <a:gd name="T115" fmla="*/ 2377 h 2924"/>
                <a:gd name="T116" fmla="*/ 2077 w 2248"/>
                <a:gd name="T117" fmla="*/ 2161 h 2924"/>
                <a:gd name="T118" fmla="*/ 2084 w 2248"/>
                <a:gd name="T119" fmla="*/ 1999 h 2924"/>
                <a:gd name="T120" fmla="*/ 2177 w 2248"/>
                <a:gd name="T121" fmla="*/ 1734 h 2924"/>
                <a:gd name="T122" fmla="*/ 2143 w 2248"/>
                <a:gd name="T123" fmla="*/ 1587 h 29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48" h="2924">
                  <a:moveTo>
                    <a:pt x="2222" y="1532"/>
                  </a:moveTo>
                  <a:lnTo>
                    <a:pt x="2222" y="1532"/>
                  </a:lnTo>
                  <a:lnTo>
                    <a:pt x="2211" y="1526"/>
                  </a:lnTo>
                  <a:lnTo>
                    <a:pt x="2205" y="1520"/>
                  </a:lnTo>
                  <a:lnTo>
                    <a:pt x="2198" y="1514"/>
                  </a:lnTo>
                  <a:lnTo>
                    <a:pt x="2189" y="1513"/>
                  </a:lnTo>
                  <a:lnTo>
                    <a:pt x="2189" y="1513"/>
                  </a:lnTo>
                  <a:lnTo>
                    <a:pt x="2184" y="1511"/>
                  </a:lnTo>
                  <a:lnTo>
                    <a:pt x="2179" y="1508"/>
                  </a:lnTo>
                  <a:lnTo>
                    <a:pt x="2165" y="1499"/>
                  </a:lnTo>
                  <a:lnTo>
                    <a:pt x="2158" y="1494"/>
                  </a:lnTo>
                  <a:lnTo>
                    <a:pt x="2151" y="1490"/>
                  </a:lnTo>
                  <a:lnTo>
                    <a:pt x="2143" y="1489"/>
                  </a:lnTo>
                  <a:lnTo>
                    <a:pt x="2136" y="1489"/>
                  </a:lnTo>
                  <a:lnTo>
                    <a:pt x="2136" y="1489"/>
                  </a:lnTo>
                  <a:lnTo>
                    <a:pt x="2131" y="1490"/>
                  </a:lnTo>
                  <a:lnTo>
                    <a:pt x="2126" y="1490"/>
                  </a:lnTo>
                  <a:lnTo>
                    <a:pt x="2122" y="1489"/>
                  </a:lnTo>
                  <a:lnTo>
                    <a:pt x="2120" y="1485"/>
                  </a:lnTo>
                  <a:lnTo>
                    <a:pt x="2117" y="1475"/>
                  </a:lnTo>
                  <a:lnTo>
                    <a:pt x="2110" y="1463"/>
                  </a:lnTo>
                  <a:lnTo>
                    <a:pt x="2110" y="1463"/>
                  </a:lnTo>
                  <a:lnTo>
                    <a:pt x="2103" y="1458"/>
                  </a:lnTo>
                  <a:lnTo>
                    <a:pt x="2096" y="1454"/>
                  </a:lnTo>
                  <a:lnTo>
                    <a:pt x="2088" y="1454"/>
                  </a:lnTo>
                  <a:lnTo>
                    <a:pt x="2079" y="1456"/>
                  </a:lnTo>
                  <a:lnTo>
                    <a:pt x="2059" y="1459"/>
                  </a:lnTo>
                  <a:lnTo>
                    <a:pt x="2048" y="1461"/>
                  </a:lnTo>
                  <a:lnTo>
                    <a:pt x="2040" y="1463"/>
                  </a:lnTo>
                  <a:lnTo>
                    <a:pt x="2040" y="1463"/>
                  </a:lnTo>
                  <a:lnTo>
                    <a:pt x="2024" y="1463"/>
                  </a:lnTo>
                  <a:lnTo>
                    <a:pt x="2016" y="1461"/>
                  </a:lnTo>
                  <a:lnTo>
                    <a:pt x="2007" y="1456"/>
                  </a:lnTo>
                  <a:lnTo>
                    <a:pt x="1998" y="1446"/>
                  </a:lnTo>
                  <a:lnTo>
                    <a:pt x="1998" y="1446"/>
                  </a:lnTo>
                  <a:lnTo>
                    <a:pt x="1978" y="1423"/>
                  </a:lnTo>
                  <a:lnTo>
                    <a:pt x="1950" y="1396"/>
                  </a:lnTo>
                  <a:lnTo>
                    <a:pt x="1950" y="1396"/>
                  </a:lnTo>
                  <a:lnTo>
                    <a:pt x="1935" y="1380"/>
                  </a:lnTo>
                  <a:lnTo>
                    <a:pt x="1923" y="1372"/>
                  </a:lnTo>
                  <a:lnTo>
                    <a:pt x="1911" y="1367"/>
                  </a:lnTo>
                  <a:lnTo>
                    <a:pt x="1899" y="1363"/>
                  </a:lnTo>
                  <a:lnTo>
                    <a:pt x="1899" y="1363"/>
                  </a:lnTo>
                  <a:lnTo>
                    <a:pt x="1894" y="1361"/>
                  </a:lnTo>
                  <a:lnTo>
                    <a:pt x="1885" y="1358"/>
                  </a:lnTo>
                  <a:lnTo>
                    <a:pt x="1863" y="1346"/>
                  </a:lnTo>
                  <a:lnTo>
                    <a:pt x="1851" y="1343"/>
                  </a:lnTo>
                  <a:lnTo>
                    <a:pt x="1837" y="1339"/>
                  </a:lnTo>
                  <a:lnTo>
                    <a:pt x="1825" y="1339"/>
                  </a:lnTo>
                  <a:lnTo>
                    <a:pt x="1811" y="1341"/>
                  </a:lnTo>
                  <a:lnTo>
                    <a:pt x="1811" y="1341"/>
                  </a:lnTo>
                  <a:lnTo>
                    <a:pt x="1775" y="1356"/>
                  </a:lnTo>
                  <a:lnTo>
                    <a:pt x="1763" y="1360"/>
                  </a:lnTo>
                  <a:lnTo>
                    <a:pt x="1746" y="1363"/>
                  </a:lnTo>
                  <a:lnTo>
                    <a:pt x="1746" y="1363"/>
                  </a:lnTo>
                  <a:lnTo>
                    <a:pt x="1730" y="1363"/>
                  </a:lnTo>
                  <a:lnTo>
                    <a:pt x="1725" y="1361"/>
                  </a:lnTo>
                  <a:lnTo>
                    <a:pt x="1722" y="1360"/>
                  </a:lnTo>
                  <a:lnTo>
                    <a:pt x="1720" y="1356"/>
                  </a:lnTo>
                  <a:lnTo>
                    <a:pt x="1717" y="1353"/>
                  </a:lnTo>
                  <a:lnTo>
                    <a:pt x="1713" y="1341"/>
                  </a:lnTo>
                  <a:lnTo>
                    <a:pt x="1713" y="1341"/>
                  </a:lnTo>
                  <a:lnTo>
                    <a:pt x="1713" y="1336"/>
                  </a:lnTo>
                  <a:lnTo>
                    <a:pt x="1715" y="1331"/>
                  </a:lnTo>
                  <a:lnTo>
                    <a:pt x="1718" y="1325"/>
                  </a:lnTo>
                  <a:lnTo>
                    <a:pt x="1722" y="1322"/>
                  </a:lnTo>
                  <a:lnTo>
                    <a:pt x="1730" y="1317"/>
                  </a:lnTo>
                  <a:lnTo>
                    <a:pt x="1734" y="1313"/>
                  </a:lnTo>
                  <a:lnTo>
                    <a:pt x="1736" y="1308"/>
                  </a:lnTo>
                  <a:lnTo>
                    <a:pt x="1736" y="1308"/>
                  </a:lnTo>
                  <a:lnTo>
                    <a:pt x="1736" y="1300"/>
                  </a:lnTo>
                  <a:lnTo>
                    <a:pt x="1736" y="1288"/>
                  </a:lnTo>
                  <a:lnTo>
                    <a:pt x="1737" y="1272"/>
                  </a:lnTo>
                  <a:lnTo>
                    <a:pt x="1741" y="1255"/>
                  </a:lnTo>
                  <a:lnTo>
                    <a:pt x="1741" y="1255"/>
                  </a:lnTo>
                  <a:lnTo>
                    <a:pt x="1746" y="1241"/>
                  </a:lnTo>
                  <a:lnTo>
                    <a:pt x="1748" y="1229"/>
                  </a:lnTo>
                  <a:lnTo>
                    <a:pt x="1749" y="1215"/>
                  </a:lnTo>
                  <a:lnTo>
                    <a:pt x="1749" y="1191"/>
                  </a:lnTo>
                  <a:lnTo>
                    <a:pt x="1749" y="1191"/>
                  </a:lnTo>
                  <a:lnTo>
                    <a:pt x="1748" y="1172"/>
                  </a:lnTo>
                  <a:lnTo>
                    <a:pt x="1746" y="1169"/>
                  </a:lnTo>
                  <a:lnTo>
                    <a:pt x="1744" y="1169"/>
                  </a:lnTo>
                  <a:lnTo>
                    <a:pt x="1737" y="1176"/>
                  </a:lnTo>
                  <a:lnTo>
                    <a:pt x="1730" y="1181"/>
                  </a:lnTo>
                  <a:lnTo>
                    <a:pt x="1725" y="1184"/>
                  </a:lnTo>
                  <a:lnTo>
                    <a:pt x="1725" y="1184"/>
                  </a:lnTo>
                  <a:lnTo>
                    <a:pt x="1718" y="1188"/>
                  </a:lnTo>
                  <a:lnTo>
                    <a:pt x="1712" y="1191"/>
                  </a:lnTo>
                  <a:lnTo>
                    <a:pt x="1699" y="1191"/>
                  </a:lnTo>
                  <a:lnTo>
                    <a:pt x="1686" y="1190"/>
                  </a:lnTo>
                  <a:lnTo>
                    <a:pt x="1669" y="1184"/>
                  </a:lnTo>
                  <a:lnTo>
                    <a:pt x="1669" y="1184"/>
                  </a:lnTo>
                  <a:lnTo>
                    <a:pt x="1660" y="1183"/>
                  </a:lnTo>
                  <a:lnTo>
                    <a:pt x="1658" y="1181"/>
                  </a:lnTo>
                  <a:lnTo>
                    <a:pt x="1658" y="1178"/>
                  </a:lnTo>
                  <a:lnTo>
                    <a:pt x="1658" y="1172"/>
                  </a:lnTo>
                  <a:lnTo>
                    <a:pt x="1662" y="1167"/>
                  </a:lnTo>
                  <a:lnTo>
                    <a:pt x="1667" y="1160"/>
                  </a:lnTo>
                  <a:lnTo>
                    <a:pt x="1675" y="1154"/>
                  </a:lnTo>
                  <a:lnTo>
                    <a:pt x="1689" y="1142"/>
                  </a:lnTo>
                  <a:lnTo>
                    <a:pt x="1689" y="1142"/>
                  </a:lnTo>
                  <a:lnTo>
                    <a:pt x="1703" y="1133"/>
                  </a:lnTo>
                  <a:lnTo>
                    <a:pt x="1717" y="1121"/>
                  </a:lnTo>
                  <a:lnTo>
                    <a:pt x="1725" y="1109"/>
                  </a:lnTo>
                  <a:lnTo>
                    <a:pt x="1729" y="1104"/>
                  </a:lnTo>
                  <a:lnTo>
                    <a:pt x="1730" y="1097"/>
                  </a:lnTo>
                  <a:lnTo>
                    <a:pt x="1730" y="1097"/>
                  </a:lnTo>
                  <a:lnTo>
                    <a:pt x="1730" y="1090"/>
                  </a:lnTo>
                  <a:lnTo>
                    <a:pt x="1729" y="1085"/>
                  </a:lnTo>
                  <a:lnTo>
                    <a:pt x="1725" y="1080"/>
                  </a:lnTo>
                  <a:lnTo>
                    <a:pt x="1722" y="1076"/>
                  </a:lnTo>
                  <a:lnTo>
                    <a:pt x="1712" y="1069"/>
                  </a:lnTo>
                  <a:lnTo>
                    <a:pt x="1698" y="1061"/>
                  </a:lnTo>
                  <a:lnTo>
                    <a:pt x="1698" y="1061"/>
                  </a:lnTo>
                  <a:lnTo>
                    <a:pt x="1693" y="1057"/>
                  </a:lnTo>
                  <a:lnTo>
                    <a:pt x="1689" y="1052"/>
                  </a:lnTo>
                  <a:lnTo>
                    <a:pt x="1687" y="1045"/>
                  </a:lnTo>
                  <a:lnTo>
                    <a:pt x="1687" y="1040"/>
                  </a:lnTo>
                  <a:lnTo>
                    <a:pt x="1691" y="1033"/>
                  </a:lnTo>
                  <a:lnTo>
                    <a:pt x="1696" y="1026"/>
                  </a:lnTo>
                  <a:lnTo>
                    <a:pt x="1708" y="1011"/>
                  </a:lnTo>
                  <a:lnTo>
                    <a:pt x="1708" y="1011"/>
                  </a:lnTo>
                  <a:lnTo>
                    <a:pt x="1715" y="1002"/>
                  </a:lnTo>
                  <a:lnTo>
                    <a:pt x="1717" y="997"/>
                  </a:lnTo>
                  <a:lnTo>
                    <a:pt x="1717" y="994"/>
                  </a:lnTo>
                  <a:lnTo>
                    <a:pt x="1713" y="992"/>
                  </a:lnTo>
                  <a:lnTo>
                    <a:pt x="1705" y="987"/>
                  </a:lnTo>
                  <a:lnTo>
                    <a:pt x="1699" y="983"/>
                  </a:lnTo>
                  <a:lnTo>
                    <a:pt x="1694" y="978"/>
                  </a:lnTo>
                  <a:lnTo>
                    <a:pt x="1694" y="978"/>
                  </a:lnTo>
                  <a:lnTo>
                    <a:pt x="1693" y="971"/>
                  </a:lnTo>
                  <a:lnTo>
                    <a:pt x="1694" y="966"/>
                  </a:lnTo>
                  <a:lnTo>
                    <a:pt x="1699" y="959"/>
                  </a:lnTo>
                  <a:lnTo>
                    <a:pt x="1706" y="952"/>
                  </a:lnTo>
                  <a:lnTo>
                    <a:pt x="1720" y="939"/>
                  </a:lnTo>
                  <a:lnTo>
                    <a:pt x="1725" y="932"/>
                  </a:lnTo>
                  <a:lnTo>
                    <a:pt x="1730" y="925"/>
                  </a:lnTo>
                  <a:lnTo>
                    <a:pt x="1730" y="925"/>
                  </a:lnTo>
                  <a:lnTo>
                    <a:pt x="1734" y="918"/>
                  </a:lnTo>
                  <a:lnTo>
                    <a:pt x="1736" y="915"/>
                  </a:lnTo>
                  <a:lnTo>
                    <a:pt x="1744" y="910"/>
                  </a:lnTo>
                  <a:lnTo>
                    <a:pt x="1753" y="904"/>
                  </a:lnTo>
                  <a:lnTo>
                    <a:pt x="1758" y="897"/>
                  </a:lnTo>
                  <a:lnTo>
                    <a:pt x="1765" y="889"/>
                  </a:lnTo>
                  <a:lnTo>
                    <a:pt x="1765" y="889"/>
                  </a:lnTo>
                  <a:lnTo>
                    <a:pt x="1779" y="873"/>
                  </a:lnTo>
                  <a:lnTo>
                    <a:pt x="1784" y="868"/>
                  </a:lnTo>
                  <a:lnTo>
                    <a:pt x="1789" y="865"/>
                  </a:lnTo>
                  <a:lnTo>
                    <a:pt x="1799" y="861"/>
                  </a:lnTo>
                  <a:lnTo>
                    <a:pt x="1811" y="860"/>
                  </a:lnTo>
                  <a:lnTo>
                    <a:pt x="1811" y="860"/>
                  </a:lnTo>
                  <a:lnTo>
                    <a:pt x="1821" y="858"/>
                  </a:lnTo>
                  <a:lnTo>
                    <a:pt x="1827" y="853"/>
                  </a:lnTo>
                  <a:lnTo>
                    <a:pt x="1832" y="846"/>
                  </a:lnTo>
                  <a:lnTo>
                    <a:pt x="1837" y="836"/>
                  </a:lnTo>
                  <a:lnTo>
                    <a:pt x="1837" y="836"/>
                  </a:lnTo>
                  <a:lnTo>
                    <a:pt x="1844" y="825"/>
                  </a:lnTo>
                  <a:lnTo>
                    <a:pt x="1852" y="815"/>
                  </a:lnTo>
                  <a:lnTo>
                    <a:pt x="1858" y="805"/>
                  </a:lnTo>
                  <a:lnTo>
                    <a:pt x="1861" y="798"/>
                  </a:lnTo>
                  <a:lnTo>
                    <a:pt x="1863" y="789"/>
                  </a:lnTo>
                  <a:lnTo>
                    <a:pt x="1863" y="789"/>
                  </a:lnTo>
                  <a:lnTo>
                    <a:pt x="1861" y="781"/>
                  </a:lnTo>
                  <a:lnTo>
                    <a:pt x="1859" y="769"/>
                  </a:lnTo>
                  <a:lnTo>
                    <a:pt x="1851" y="743"/>
                  </a:lnTo>
                  <a:lnTo>
                    <a:pt x="1839" y="715"/>
                  </a:lnTo>
                  <a:lnTo>
                    <a:pt x="1825" y="690"/>
                  </a:lnTo>
                  <a:lnTo>
                    <a:pt x="1825" y="690"/>
                  </a:lnTo>
                  <a:lnTo>
                    <a:pt x="1820" y="686"/>
                  </a:lnTo>
                  <a:lnTo>
                    <a:pt x="1815" y="681"/>
                  </a:lnTo>
                  <a:lnTo>
                    <a:pt x="1808" y="678"/>
                  </a:lnTo>
                  <a:lnTo>
                    <a:pt x="1801" y="676"/>
                  </a:lnTo>
                  <a:lnTo>
                    <a:pt x="1784" y="672"/>
                  </a:lnTo>
                  <a:lnTo>
                    <a:pt x="1765" y="669"/>
                  </a:lnTo>
                  <a:lnTo>
                    <a:pt x="1730" y="667"/>
                  </a:lnTo>
                  <a:lnTo>
                    <a:pt x="1717" y="665"/>
                  </a:lnTo>
                  <a:lnTo>
                    <a:pt x="1712" y="664"/>
                  </a:lnTo>
                  <a:lnTo>
                    <a:pt x="1708" y="660"/>
                  </a:lnTo>
                  <a:lnTo>
                    <a:pt x="1708" y="660"/>
                  </a:lnTo>
                  <a:lnTo>
                    <a:pt x="1706" y="659"/>
                  </a:lnTo>
                  <a:lnTo>
                    <a:pt x="1705" y="655"/>
                  </a:lnTo>
                  <a:lnTo>
                    <a:pt x="1706" y="652"/>
                  </a:lnTo>
                  <a:lnTo>
                    <a:pt x="1712" y="647"/>
                  </a:lnTo>
                  <a:lnTo>
                    <a:pt x="1718" y="643"/>
                  </a:lnTo>
                  <a:lnTo>
                    <a:pt x="1725" y="638"/>
                  </a:lnTo>
                  <a:lnTo>
                    <a:pt x="1732" y="633"/>
                  </a:lnTo>
                  <a:lnTo>
                    <a:pt x="1736" y="628"/>
                  </a:lnTo>
                  <a:lnTo>
                    <a:pt x="1736" y="624"/>
                  </a:lnTo>
                  <a:lnTo>
                    <a:pt x="1736" y="621"/>
                  </a:lnTo>
                  <a:lnTo>
                    <a:pt x="1736" y="621"/>
                  </a:lnTo>
                  <a:lnTo>
                    <a:pt x="1732" y="614"/>
                  </a:lnTo>
                  <a:lnTo>
                    <a:pt x="1727" y="609"/>
                  </a:lnTo>
                  <a:lnTo>
                    <a:pt x="1718" y="605"/>
                  </a:lnTo>
                  <a:lnTo>
                    <a:pt x="1710" y="602"/>
                  </a:lnTo>
                  <a:lnTo>
                    <a:pt x="1691" y="598"/>
                  </a:lnTo>
                  <a:lnTo>
                    <a:pt x="1674" y="597"/>
                  </a:lnTo>
                  <a:lnTo>
                    <a:pt x="1674" y="597"/>
                  </a:lnTo>
                  <a:lnTo>
                    <a:pt x="1658" y="595"/>
                  </a:lnTo>
                  <a:lnTo>
                    <a:pt x="1643" y="593"/>
                  </a:lnTo>
                  <a:lnTo>
                    <a:pt x="1626" y="586"/>
                  </a:lnTo>
                  <a:lnTo>
                    <a:pt x="1602" y="574"/>
                  </a:lnTo>
                  <a:lnTo>
                    <a:pt x="1602" y="574"/>
                  </a:lnTo>
                  <a:lnTo>
                    <a:pt x="1590" y="566"/>
                  </a:lnTo>
                  <a:lnTo>
                    <a:pt x="1579" y="557"/>
                  </a:lnTo>
                  <a:lnTo>
                    <a:pt x="1574" y="550"/>
                  </a:lnTo>
                  <a:lnTo>
                    <a:pt x="1569" y="542"/>
                  </a:lnTo>
                  <a:lnTo>
                    <a:pt x="1567" y="537"/>
                  </a:lnTo>
                  <a:lnTo>
                    <a:pt x="1565" y="531"/>
                  </a:lnTo>
                  <a:lnTo>
                    <a:pt x="1565" y="526"/>
                  </a:lnTo>
                  <a:lnTo>
                    <a:pt x="1565" y="526"/>
                  </a:lnTo>
                  <a:lnTo>
                    <a:pt x="1562" y="487"/>
                  </a:lnTo>
                  <a:lnTo>
                    <a:pt x="1559" y="456"/>
                  </a:lnTo>
                  <a:lnTo>
                    <a:pt x="1559" y="432"/>
                  </a:lnTo>
                  <a:lnTo>
                    <a:pt x="1559" y="432"/>
                  </a:lnTo>
                  <a:lnTo>
                    <a:pt x="1559" y="415"/>
                  </a:lnTo>
                  <a:lnTo>
                    <a:pt x="1557" y="394"/>
                  </a:lnTo>
                  <a:lnTo>
                    <a:pt x="1555" y="384"/>
                  </a:lnTo>
                  <a:lnTo>
                    <a:pt x="1552" y="373"/>
                  </a:lnTo>
                  <a:lnTo>
                    <a:pt x="1547" y="363"/>
                  </a:lnTo>
                  <a:lnTo>
                    <a:pt x="1540" y="354"/>
                  </a:lnTo>
                  <a:lnTo>
                    <a:pt x="1540" y="354"/>
                  </a:lnTo>
                  <a:lnTo>
                    <a:pt x="1531" y="348"/>
                  </a:lnTo>
                  <a:lnTo>
                    <a:pt x="1524" y="344"/>
                  </a:lnTo>
                  <a:lnTo>
                    <a:pt x="1519" y="344"/>
                  </a:lnTo>
                  <a:lnTo>
                    <a:pt x="1512" y="346"/>
                  </a:lnTo>
                  <a:lnTo>
                    <a:pt x="1505" y="349"/>
                  </a:lnTo>
                  <a:lnTo>
                    <a:pt x="1497" y="351"/>
                  </a:lnTo>
                  <a:lnTo>
                    <a:pt x="1488" y="351"/>
                  </a:lnTo>
                  <a:lnTo>
                    <a:pt x="1478" y="349"/>
                  </a:lnTo>
                  <a:lnTo>
                    <a:pt x="1478" y="349"/>
                  </a:lnTo>
                  <a:lnTo>
                    <a:pt x="1457" y="344"/>
                  </a:lnTo>
                  <a:lnTo>
                    <a:pt x="1450" y="344"/>
                  </a:lnTo>
                  <a:lnTo>
                    <a:pt x="1445" y="344"/>
                  </a:lnTo>
                  <a:lnTo>
                    <a:pt x="1435" y="348"/>
                  </a:lnTo>
                  <a:lnTo>
                    <a:pt x="1423" y="351"/>
                  </a:lnTo>
                  <a:lnTo>
                    <a:pt x="1423" y="351"/>
                  </a:lnTo>
                  <a:lnTo>
                    <a:pt x="1418" y="354"/>
                  </a:lnTo>
                  <a:lnTo>
                    <a:pt x="1411" y="358"/>
                  </a:lnTo>
                  <a:lnTo>
                    <a:pt x="1401" y="366"/>
                  </a:lnTo>
                  <a:lnTo>
                    <a:pt x="1387" y="377"/>
                  </a:lnTo>
                  <a:lnTo>
                    <a:pt x="1378" y="382"/>
                  </a:lnTo>
                  <a:lnTo>
                    <a:pt x="1368" y="387"/>
                  </a:lnTo>
                  <a:lnTo>
                    <a:pt x="1368" y="387"/>
                  </a:lnTo>
                  <a:lnTo>
                    <a:pt x="1358" y="391"/>
                  </a:lnTo>
                  <a:lnTo>
                    <a:pt x="1351" y="391"/>
                  </a:lnTo>
                  <a:lnTo>
                    <a:pt x="1347" y="387"/>
                  </a:lnTo>
                  <a:lnTo>
                    <a:pt x="1346" y="384"/>
                  </a:lnTo>
                  <a:lnTo>
                    <a:pt x="1346" y="372"/>
                  </a:lnTo>
                  <a:lnTo>
                    <a:pt x="1346" y="366"/>
                  </a:lnTo>
                  <a:lnTo>
                    <a:pt x="1342" y="363"/>
                  </a:lnTo>
                  <a:lnTo>
                    <a:pt x="1342" y="363"/>
                  </a:lnTo>
                  <a:lnTo>
                    <a:pt x="1337" y="356"/>
                  </a:lnTo>
                  <a:lnTo>
                    <a:pt x="1328" y="353"/>
                  </a:lnTo>
                  <a:lnTo>
                    <a:pt x="1318" y="351"/>
                  </a:lnTo>
                  <a:lnTo>
                    <a:pt x="1304" y="351"/>
                  </a:lnTo>
                  <a:lnTo>
                    <a:pt x="1304" y="351"/>
                  </a:lnTo>
                  <a:lnTo>
                    <a:pt x="1296" y="351"/>
                  </a:lnTo>
                  <a:lnTo>
                    <a:pt x="1291" y="349"/>
                  </a:lnTo>
                  <a:lnTo>
                    <a:pt x="1287" y="348"/>
                  </a:lnTo>
                  <a:lnTo>
                    <a:pt x="1285" y="344"/>
                  </a:lnTo>
                  <a:lnTo>
                    <a:pt x="1282" y="337"/>
                  </a:lnTo>
                  <a:lnTo>
                    <a:pt x="1275" y="327"/>
                  </a:lnTo>
                  <a:lnTo>
                    <a:pt x="1275" y="327"/>
                  </a:lnTo>
                  <a:lnTo>
                    <a:pt x="1273" y="322"/>
                  </a:lnTo>
                  <a:lnTo>
                    <a:pt x="1272" y="315"/>
                  </a:lnTo>
                  <a:lnTo>
                    <a:pt x="1273" y="308"/>
                  </a:lnTo>
                  <a:lnTo>
                    <a:pt x="1275" y="299"/>
                  </a:lnTo>
                  <a:lnTo>
                    <a:pt x="1284" y="279"/>
                  </a:lnTo>
                  <a:lnTo>
                    <a:pt x="1297" y="251"/>
                  </a:lnTo>
                  <a:lnTo>
                    <a:pt x="1297" y="251"/>
                  </a:lnTo>
                  <a:lnTo>
                    <a:pt x="1303" y="239"/>
                  </a:lnTo>
                  <a:lnTo>
                    <a:pt x="1304" y="229"/>
                  </a:lnTo>
                  <a:lnTo>
                    <a:pt x="1303" y="220"/>
                  </a:lnTo>
                  <a:lnTo>
                    <a:pt x="1299" y="215"/>
                  </a:lnTo>
                  <a:lnTo>
                    <a:pt x="1294" y="212"/>
                  </a:lnTo>
                  <a:lnTo>
                    <a:pt x="1289" y="208"/>
                  </a:lnTo>
                  <a:lnTo>
                    <a:pt x="1280" y="207"/>
                  </a:lnTo>
                  <a:lnTo>
                    <a:pt x="1280" y="207"/>
                  </a:lnTo>
                  <a:lnTo>
                    <a:pt x="1279" y="207"/>
                  </a:lnTo>
                  <a:lnTo>
                    <a:pt x="1275" y="207"/>
                  </a:lnTo>
                  <a:lnTo>
                    <a:pt x="1266" y="212"/>
                  </a:lnTo>
                  <a:lnTo>
                    <a:pt x="1241" y="236"/>
                  </a:lnTo>
                  <a:lnTo>
                    <a:pt x="1241" y="236"/>
                  </a:lnTo>
                  <a:lnTo>
                    <a:pt x="1217" y="258"/>
                  </a:lnTo>
                  <a:lnTo>
                    <a:pt x="1194" y="284"/>
                  </a:lnTo>
                  <a:lnTo>
                    <a:pt x="1194" y="284"/>
                  </a:lnTo>
                  <a:lnTo>
                    <a:pt x="1191" y="287"/>
                  </a:lnTo>
                  <a:lnTo>
                    <a:pt x="1186" y="289"/>
                  </a:lnTo>
                  <a:lnTo>
                    <a:pt x="1181" y="289"/>
                  </a:lnTo>
                  <a:lnTo>
                    <a:pt x="1175" y="287"/>
                  </a:lnTo>
                  <a:lnTo>
                    <a:pt x="1170" y="282"/>
                  </a:lnTo>
                  <a:lnTo>
                    <a:pt x="1163" y="277"/>
                  </a:lnTo>
                  <a:lnTo>
                    <a:pt x="1153" y="263"/>
                  </a:lnTo>
                  <a:lnTo>
                    <a:pt x="1143" y="246"/>
                  </a:lnTo>
                  <a:lnTo>
                    <a:pt x="1132" y="227"/>
                  </a:lnTo>
                  <a:lnTo>
                    <a:pt x="1126" y="210"/>
                  </a:lnTo>
                  <a:lnTo>
                    <a:pt x="1122" y="195"/>
                  </a:lnTo>
                  <a:lnTo>
                    <a:pt x="1122" y="195"/>
                  </a:lnTo>
                  <a:lnTo>
                    <a:pt x="1120" y="184"/>
                  </a:lnTo>
                  <a:lnTo>
                    <a:pt x="1117" y="176"/>
                  </a:lnTo>
                  <a:lnTo>
                    <a:pt x="1112" y="169"/>
                  </a:lnTo>
                  <a:lnTo>
                    <a:pt x="1107" y="164"/>
                  </a:lnTo>
                  <a:lnTo>
                    <a:pt x="1095" y="153"/>
                  </a:lnTo>
                  <a:lnTo>
                    <a:pt x="1090" y="148"/>
                  </a:lnTo>
                  <a:lnTo>
                    <a:pt x="1083" y="140"/>
                  </a:lnTo>
                  <a:lnTo>
                    <a:pt x="1083" y="140"/>
                  </a:lnTo>
                  <a:lnTo>
                    <a:pt x="1078" y="131"/>
                  </a:lnTo>
                  <a:lnTo>
                    <a:pt x="1074" y="124"/>
                  </a:lnTo>
                  <a:lnTo>
                    <a:pt x="1074" y="119"/>
                  </a:lnTo>
                  <a:lnTo>
                    <a:pt x="1076" y="116"/>
                  </a:lnTo>
                  <a:lnTo>
                    <a:pt x="1081" y="107"/>
                  </a:lnTo>
                  <a:lnTo>
                    <a:pt x="1083" y="100"/>
                  </a:lnTo>
                  <a:lnTo>
                    <a:pt x="1083" y="90"/>
                  </a:lnTo>
                  <a:lnTo>
                    <a:pt x="1083" y="90"/>
                  </a:lnTo>
                  <a:lnTo>
                    <a:pt x="1081" y="81"/>
                  </a:lnTo>
                  <a:lnTo>
                    <a:pt x="1078" y="78"/>
                  </a:lnTo>
                  <a:lnTo>
                    <a:pt x="1074" y="76"/>
                  </a:lnTo>
                  <a:lnTo>
                    <a:pt x="1067" y="78"/>
                  </a:lnTo>
                  <a:lnTo>
                    <a:pt x="1053" y="85"/>
                  </a:lnTo>
                  <a:lnTo>
                    <a:pt x="1045" y="88"/>
                  </a:lnTo>
                  <a:lnTo>
                    <a:pt x="1033" y="90"/>
                  </a:lnTo>
                  <a:lnTo>
                    <a:pt x="1033" y="90"/>
                  </a:lnTo>
                  <a:lnTo>
                    <a:pt x="1019" y="92"/>
                  </a:lnTo>
                  <a:lnTo>
                    <a:pt x="1014" y="90"/>
                  </a:lnTo>
                  <a:lnTo>
                    <a:pt x="1012" y="86"/>
                  </a:lnTo>
                  <a:lnTo>
                    <a:pt x="1007" y="74"/>
                  </a:lnTo>
                  <a:lnTo>
                    <a:pt x="1004" y="66"/>
                  </a:lnTo>
                  <a:lnTo>
                    <a:pt x="998" y="55"/>
                  </a:lnTo>
                  <a:lnTo>
                    <a:pt x="998" y="55"/>
                  </a:lnTo>
                  <a:lnTo>
                    <a:pt x="993" y="45"/>
                  </a:lnTo>
                  <a:lnTo>
                    <a:pt x="990" y="35"/>
                  </a:lnTo>
                  <a:lnTo>
                    <a:pt x="985" y="23"/>
                  </a:lnTo>
                  <a:lnTo>
                    <a:pt x="985" y="18"/>
                  </a:lnTo>
                  <a:lnTo>
                    <a:pt x="983" y="14"/>
                  </a:lnTo>
                  <a:lnTo>
                    <a:pt x="980" y="12"/>
                  </a:lnTo>
                  <a:lnTo>
                    <a:pt x="974" y="9"/>
                  </a:lnTo>
                  <a:lnTo>
                    <a:pt x="974" y="9"/>
                  </a:lnTo>
                  <a:lnTo>
                    <a:pt x="962" y="6"/>
                  </a:lnTo>
                  <a:lnTo>
                    <a:pt x="952" y="0"/>
                  </a:lnTo>
                  <a:lnTo>
                    <a:pt x="945" y="0"/>
                  </a:lnTo>
                  <a:lnTo>
                    <a:pt x="940" y="0"/>
                  </a:lnTo>
                  <a:lnTo>
                    <a:pt x="931" y="4"/>
                  </a:lnTo>
                  <a:lnTo>
                    <a:pt x="923" y="9"/>
                  </a:lnTo>
                  <a:lnTo>
                    <a:pt x="923" y="9"/>
                  </a:lnTo>
                  <a:lnTo>
                    <a:pt x="889" y="38"/>
                  </a:lnTo>
                  <a:lnTo>
                    <a:pt x="873" y="50"/>
                  </a:lnTo>
                  <a:lnTo>
                    <a:pt x="861" y="59"/>
                  </a:lnTo>
                  <a:lnTo>
                    <a:pt x="861" y="59"/>
                  </a:lnTo>
                  <a:lnTo>
                    <a:pt x="852" y="66"/>
                  </a:lnTo>
                  <a:lnTo>
                    <a:pt x="842" y="76"/>
                  </a:lnTo>
                  <a:lnTo>
                    <a:pt x="832" y="86"/>
                  </a:lnTo>
                  <a:lnTo>
                    <a:pt x="818" y="98"/>
                  </a:lnTo>
                  <a:lnTo>
                    <a:pt x="818" y="98"/>
                  </a:lnTo>
                  <a:lnTo>
                    <a:pt x="809" y="109"/>
                  </a:lnTo>
                  <a:lnTo>
                    <a:pt x="799" y="122"/>
                  </a:lnTo>
                  <a:lnTo>
                    <a:pt x="775" y="164"/>
                  </a:lnTo>
                  <a:lnTo>
                    <a:pt x="753" y="212"/>
                  </a:lnTo>
                  <a:lnTo>
                    <a:pt x="742" y="236"/>
                  </a:lnTo>
                  <a:lnTo>
                    <a:pt x="736" y="256"/>
                  </a:lnTo>
                  <a:lnTo>
                    <a:pt x="736" y="256"/>
                  </a:lnTo>
                  <a:lnTo>
                    <a:pt x="729" y="281"/>
                  </a:lnTo>
                  <a:lnTo>
                    <a:pt x="729" y="282"/>
                  </a:lnTo>
                  <a:lnTo>
                    <a:pt x="730" y="281"/>
                  </a:lnTo>
                  <a:lnTo>
                    <a:pt x="736" y="275"/>
                  </a:lnTo>
                  <a:lnTo>
                    <a:pt x="739" y="274"/>
                  </a:lnTo>
                  <a:lnTo>
                    <a:pt x="746" y="272"/>
                  </a:lnTo>
                  <a:lnTo>
                    <a:pt x="748" y="274"/>
                  </a:lnTo>
                  <a:lnTo>
                    <a:pt x="751" y="275"/>
                  </a:lnTo>
                  <a:lnTo>
                    <a:pt x="751" y="275"/>
                  </a:lnTo>
                  <a:lnTo>
                    <a:pt x="754" y="282"/>
                  </a:lnTo>
                  <a:lnTo>
                    <a:pt x="756" y="286"/>
                  </a:lnTo>
                  <a:lnTo>
                    <a:pt x="753" y="289"/>
                  </a:lnTo>
                  <a:lnTo>
                    <a:pt x="749" y="289"/>
                  </a:lnTo>
                  <a:lnTo>
                    <a:pt x="737" y="293"/>
                  </a:lnTo>
                  <a:lnTo>
                    <a:pt x="730" y="294"/>
                  </a:lnTo>
                  <a:lnTo>
                    <a:pt x="724" y="298"/>
                  </a:lnTo>
                  <a:lnTo>
                    <a:pt x="724" y="298"/>
                  </a:lnTo>
                  <a:lnTo>
                    <a:pt x="708" y="308"/>
                  </a:lnTo>
                  <a:lnTo>
                    <a:pt x="684" y="320"/>
                  </a:lnTo>
                  <a:lnTo>
                    <a:pt x="655" y="336"/>
                  </a:lnTo>
                  <a:lnTo>
                    <a:pt x="627" y="351"/>
                  </a:lnTo>
                  <a:lnTo>
                    <a:pt x="627" y="351"/>
                  </a:lnTo>
                  <a:lnTo>
                    <a:pt x="615" y="361"/>
                  </a:lnTo>
                  <a:lnTo>
                    <a:pt x="607" y="372"/>
                  </a:lnTo>
                  <a:lnTo>
                    <a:pt x="600" y="385"/>
                  </a:lnTo>
                  <a:lnTo>
                    <a:pt x="595" y="399"/>
                  </a:lnTo>
                  <a:lnTo>
                    <a:pt x="584" y="432"/>
                  </a:lnTo>
                  <a:lnTo>
                    <a:pt x="576" y="464"/>
                  </a:lnTo>
                  <a:lnTo>
                    <a:pt x="576" y="464"/>
                  </a:lnTo>
                  <a:lnTo>
                    <a:pt x="572" y="473"/>
                  </a:lnTo>
                  <a:lnTo>
                    <a:pt x="567" y="483"/>
                  </a:lnTo>
                  <a:lnTo>
                    <a:pt x="550" y="506"/>
                  </a:lnTo>
                  <a:lnTo>
                    <a:pt x="528" y="531"/>
                  </a:lnTo>
                  <a:lnTo>
                    <a:pt x="504" y="557"/>
                  </a:lnTo>
                  <a:lnTo>
                    <a:pt x="478" y="581"/>
                  </a:lnTo>
                  <a:lnTo>
                    <a:pt x="454" y="604"/>
                  </a:lnTo>
                  <a:lnTo>
                    <a:pt x="433" y="619"/>
                  </a:lnTo>
                  <a:lnTo>
                    <a:pt x="419" y="628"/>
                  </a:lnTo>
                  <a:lnTo>
                    <a:pt x="419" y="628"/>
                  </a:lnTo>
                  <a:lnTo>
                    <a:pt x="376" y="648"/>
                  </a:lnTo>
                  <a:lnTo>
                    <a:pt x="356" y="657"/>
                  </a:lnTo>
                  <a:lnTo>
                    <a:pt x="337" y="664"/>
                  </a:lnTo>
                  <a:lnTo>
                    <a:pt x="337" y="664"/>
                  </a:lnTo>
                  <a:lnTo>
                    <a:pt x="320" y="665"/>
                  </a:lnTo>
                  <a:lnTo>
                    <a:pt x="304" y="665"/>
                  </a:lnTo>
                  <a:lnTo>
                    <a:pt x="291" y="665"/>
                  </a:lnTo>
                  <a:lnTo>
                    <a:pt x="280" y="664"/>
                  </a:lnTo>
                  <a:lnTo>
                    <a:pt x="280" y="664"/>
                  </a:lnTo>
                  <a:lnTo>
                    <a:pt x="277" y="664"/>
                  </a:lnTo>
                  <a:lnTo>
                    <a:pt x="272" y="665"/>
                  </a:lnTo>
                  <a:lnTo>
                    <a:pt x="268" y="671"/>
                  </a:lnTo>
                  <a:lnTo>
                    <a:pt x="263" y="678"/>
                  </a:lnTo>
                  <a:lnTo>
                    <a:pt x="260" y="686"/>
                  </a:lnTo>
                  <a:lnTo>
                    <a:pt x="258" y="696"/>
                  </a:lnTo>
                  <a:lnTo>
                    <a:pt x="256" y="707"/>
                  </a:lnTo>
                  <a:lnTo>
                    <a:pt x="256" y="720"/>
                  </a:lnTo>
                  <a:lnTo>
                    <a:pt x="256" y="720"/>
                  </a:lnTo>
                  <a:lnTo>
                    <a:pt x="256" y="743"/>
                  </a:lnTo>
                  <a:lnTo>
                    <a:pt x="256" y="760"/>
                  </a:lnTo>
                  <a:lnTo>
                    <a:pt x="258" y="767"/>
                  </a:lnTo>
                  <a:lnTo>
                    <a:pt x="260" y="775"/>
                  </a:lnTo>
                  <a:lnTo>
                    <a:pt x="265" y="782"/>
                  </a:lnTo>
                  <a:lnTo>
                    <a:pt x="272" y="789"/>
                  </a:lnTo>
                  <a:lnTo>
                    <a:pt x="272" y="789"/>
                  </a:lnTo>
                  <a:lnTo>
                    <a:pt x="282" y="800"/>
                  </a:lnTo>
                  <a:lnTo>
                    <a:pt x="284" y="801"/>
                  </a:lnTo>
                  <a:lnTo>
                    <a:pt x="282" y="801"/>
                  </a:lnTo>
                  <a:lnTo>
                    <a:pt x="279" y="801"/>
                  </a:lnTo>
                  <a:lnTo>
                    <a:pt x="275" y="803"/>
                  </a:lnTo>
                  <a:lnTo>
                    <a:pt x="272" y="806"/>
                  </a:lnTo>
                  <a:lnTo>
                    <a:pt x="270" y="813"/>
                  </a:lnTo>
                  <a:lnTo>
                    <a:pt x="270" y="813"/>
                  </a:lnTo>
                  <a:lnTo>
                    <a:pt x="268" y="829"/>
                  </a:lnTo>
                  <a:lnTo>
                    <a:pt x="270" y="836"/>
                  </a:lnTo>
                  <a:lnTo>
                    <a:pt x="275" y="842"/>
                  </a:lnTo>
                  <a:lnTo>
                    <a:pt x="284" y="851"/>
                  </a:lnTo>
                  <a:lnTo>
                    <a:pt x="284" y="851"/>
                  </a:lnTo>
                  <a:lnTo>
                    <a:pt x="291" y="861"/>
                  </a:lnTo>
                  <a:lnTo>
                    <a:pt x="291" y="867"/>
                  </a:lnTo>
                  <a:lnTo>
                    <a:pt x="291" y="870"/>
                  </a:lnTo>
                  <a:lnTo>
                    <a:pt x="289" y="879"/>
                  </a:lnTo>
                  <a:lnTo>
                    <a:pt x="284" y="889"/>
                  </a:lnTo>
                  <a:lnTo>
                    <a:pt x="284" y="889"/>
                  </a:lnTo>
                  <a:lnTo>
                    <a:pt x="279" y="901"/>
                  </a:lnTo>
                  <a:lnTo>
                    <a:pt x="275" y="908"/>
                  </a:lnTo>
                  <a:lnTo>
                    <a:pt x="270" y="913"/>
                  </a:lnTo>
                  <a:lnTo>
                    <a:pt x="261" y="920"/>
                  </a:lnTo>
                  <a:lnTo>
                    <a:pt x="261" y="920"/>
                  </a:lnTo>
                  <a:lnTo>
                    <a:pt x="249" y="923"/>
                  </a:lnTo>
                  <a:lnTo>
                    <a:pt x="242" y="927"/>
                  </a:lnTo>
                  <a:lnTo>
                    <a:pt x="241" y="928"/>
                  </a:lnTo>
                  <a:lnTo>
                    <a:pt x="242" y="932"/>
                  </a:lnTo>
                  <a:lnTo>
                    <a:pt x="251" y="937"/>
                  </a:lnTo>
                  <a:lnTo>
                    <a:pt x="251" y="937"/>
                  </a:lnTo>
                  <a:lnTo>
                    <a:pt x="256" y="942"/>
                  </a:lnTo>
                  <a:lnTo>
                    <a:pt x="260" y="949"/>
                  </a:lnTo>
                  <a:lnTo>
                    <a:pt x="261" y="958"/>
                  </a:lnTo>
                  <a:lnTo>
                    <a:pt x="260" y="966"/>
                  </a:lnTo>
                  <a:lnTo>
                    <a:pt x="256" y="989"/>
                  </a:lnTo>
                  <a:lnTo>
                    <a:pt x="251" y="1016"/>
                  </a:lnTo>
                  <a:lnTo>
                    <a:pt x="251" y="1016"/>
                  </a:lnTo>
                  <a:lnTo>
                    <a:pt x="249" y="1028"/>
                  </a:lnTo>
                  <a:lnTo>
                    <a:pt x="246" y="1038"/>
                  </a:lnTo>
                  <a:lnTo>
                    <a:pt x="242" y="1044"/>
                  </a:lnTo>
                  <a:lnTo>
                    <a:pt x="239" y="1049"/>
                  </a:lnTo>
                  <a:lnTo>
                    <a:pt x="232" y="1052"/>
                  </a:lnTo>
                  <a:lnTo>
                    <a:pt x="229" y="1054"/>
                  </a:lnTo>
                  <a:lnTo>
                    <a:pt x="229" y="1054"/>
                  </a:lnTo>
                  <a:lnTo>
                    <a:pt x="217" y="1057"/>
                  </a:lnTo>
                  <a:lnTo>
                    <a:pt x="181" y="1066"/>
                  </a:lnTo>
                  <a:lnTo>
                    <a:pt x="181" y="1066"/>
                  </a:lnTo>
                  <a:lnTo>
                    <a:pt x="172" y="1068"/>
                  </a:lnTo>
                  <a:lnTo>
                    <a:pt x="163" y="1071"/>
                  </a:lnTo>
                  <a:lnTo>
                    <a:pt x="151" y="1080"/>
                  </a:lnTo>
                  <a:lnTo>
                    <a:pt x="138" y="1087"/>
                  </a:lnTo>
                  <a:lnTo>
                    <a:pt x="129" y="1090"/>
                  </a:lnTo>
                  <a:lnTo>
                    <a:pt x="119" y="1093"/>
                  </a:lnTo>
                  <a:lnTo>
                    <a:pt x="119" y="1093"/>
                  </a:lnTo>
                  <a:lnTo>
                    <a:pt x="108" y="1095"/>
                  </a:lnTo>
                  <a:lnTo>
                    <a:pt x="100" y="1097"/>
                  </a:lnTo>
                  <a:lnTo>
                    <a:pt x="93" y="1095"/>
                  </a:lnTo>
                  <a:lnTo>
                    <a:pt x="86" y="1092"/>
                  </a:lnTo>
                  <a:lnTo>
                    <a:pt x="81" y="1088"/>
                  </a:lnTo>
                  <a:lnTo>
                    <a:pt x="78" y="1083"/>
                  </a:lnTo>
                  <a:lnTo>
                    <a:pt x="69" y="1069"/>
                  </a:lnTo>
                  <a:lnTo>
                    <a:pt x="69" y="1069"/>
                  </a:lnTo>
                  <a:lnTo>
                    <a:pt x="62" y="1062"/>
                  </a:lnTo>
                  <a:lnTo>
                    <a:pt x="53" y="1056"/>
                  </a:lnTo>
                  <a:lnTo>
                    <a:pt x="33" y="1045"/>
                  </a:lnTo>
                  <a:lnTo>
                    <a:pt x="16" y="1037"/>
                  </a:lnTo>
                  <a:lnTo>
                    <a:pt x="9" y="1035"/>
                  </a:lnTo>
                  <a:lnTo>
                    <a:pt x="9" y="1035"/>
                  </a:lnTo>
                  <a:lnTo>
                    <a:pt x="7" y="1042"/>
                  </a:lnTo>
                  <a:lnTo>
                    <a:pt x="2" y="1061"/>
                  </a:lnTo>
                  <a:lnTo>
                    <a:pt x="0" y="1071"/>
                  </a:lnTo>
                  <a:lnTo>
                    <a:pt x="0" y="1080"/>
                  </a:lnTo>
                  <a:lnTo>
                    <a:pt x="0" y="1088"/>
                  </a:lnTo>
                  <a:lnTo>
                    <a:pt x="4" y="1093"/>
                  </a:lnTo>
                  <a:lnTo>
                    <a:pt x="4" y="1093"/>
                  </a:lnTo>
                  <a:lnTo>
                    <a:pt x="5" y="1099"/>
                  </a:lnTo>
                  <a:lnTo>
                    <a:pt x="7" y="1104"/>
                  </a:lnTo>
                  <a:lnTo>
                    <a:pt x="9" y="1114"/>
                  </a:lnTo>
                  <a:lnTo>
                    <a:pt x="7" y="1128"/>
                  </a:lnTo>
                  <a:lnTo>
                    <a:pt x="5" y="1142"/>
                  </a:lnTo>
                  <a:lnTo>
                    <a:pt x="5" y="1142"/>
                  </a:lnTo>
                  <a:lnTo>
                    <a:pt x="5" y="1155"/>
                  </a:lnTo>
                  <a:lnTo>
                    <a:pt x="4" y="1162"/>
                  </a:lnTo>
                  <a:lnTo>
                    <a:pt x="4" y="1167"/>
                  </a:lnTo>
                  <a:lnTo>
                    <a:pt x="9" y="1174"/>
                  </a:lnTo>
                  <a:lnTo>
                    <a:pt x="9" y="1174"/>
                  </a:lnTo>
                  <a:lnTo>
                    <a:pt x="12" y="1179"/>
                  </a:lnTo>
                  <a:lnTo>
                    <a:pt x="12" y="1183"/>
                  </a:lnTo>
                  <a:lnTo>
                    <a:pt x="9" y="1191"/>
                  </a:lnTo>
                  <a:lnTo>
                    <a:pt x="7" y="1196"/>
                  </a:lnTo>
                  <a:lnTo>
                    <a:pt x="5" y="1203"/>
                  </a:lnTo>
                  <a:lnTo>
                    <a:pt x="7" y="1212"/>
                  </a:lnTo>
                  <a:lnTo>
                    <a:pt x="9" y="1222"/>
                  </a:lnTo>
                  <a:lnTo>
                    <a:pt x="9" y="1222"/>
                  </a:lnTo>
                  <a:lnTo>
                    <a:pt x="12" y="1233"/>
                  </a:lnTo>
                  <a:lnTo>
                    <a:pt x="12" y="1243"/>
                  </a:lnTo>
                  <a:lnTo>
                    <a:pt x="11" y="1258"/>
                  </a:lnTo>
                  <a:lnTo>
                    <a:pt x="11" y="1264"/>
                  </a:lnTo>
                  <a:lnTo>
                    <a:pt x="12" y="1269"/>
                  </a:lnTo>
                  <a:lnTo>
                    <a:pt x="14" y="1274"/>
                  </a:lnTo>
                  <a:lnTo>
                    <a:pt x="19" y="1279"/>
                  </a:lnTo>
                  <a:lnTo>
                    <a:pt x="19" y="1279"/>
                  </a:lnTo>
                  <a:lnTo>
                    <a:pt x="26" y="1284"/>
                  </a:lnTo>
                  <a:lnTo>
                    <a:pt x="28" y="1289"/>
                  </a:lnTo>
                  <a:lnTo>
                    <a:pt x="29" y="1294"/>
                  </a:lnTo>
                  <a:lnTo>
                    <a:pt x="28" y="1301"/>
                  </a:lnTo>
                  <a:lnTo>
                    <a:pt x="24" y="1312"/>
                  </a:lnTo>
                  <a:lnTo>
                    <a:pt x="19" y="1320"/>
                  </a:lnTo>
                  <a:lnTo>
                    <a:pt x="19" y="1320"/>
                  </a:lnTo>
                  <a:lnTo>
                    <a:pt x="19" y="1324"/>
                  </a:lnTo>
                  <a:lnTo>
                    <a:pt x="19" y="1331"/>
                  </a:lnTo>
                  <a:lnTo>
                    <a:pt x="24" y="1344"/>
                  </a:lnTo>
                  <a:lnTo>
                    <a:pt x="36" y="1377"/>
                  </a:lnTo>
                  <a:lnTo>
                    <a:pt x="36" y="1377"/>
                  </a:lnTo>
                  <a:lnTo>
                    <a:pt x="43" y="1392"/>
                  </a:lnTo>
                  <a:lnTo>
                    <a:pt x="53" y="1408"/>
                  </a:lnTo>
                  <a:lnTo>
                    <a:pt x="64" y="1420"/>
                  </a:lnTo>
                  <a:lnTo>
                    <a:pt x="76" y="1430"/>
                  </a:lnTo>
                  <a:lnTo>
                    <a:pt x="76" y="1430"/>
                  </a:lnTo>
                  <a:lnTo>
                    <a:pt x="88" y="1437"/>
                  </a:lnTo>
                  <a:lnTo>
                    <a:pt x="100" y="1439"/>
                  </a:lnTo>
                  <a:lnTo>
                    <a:pt x="112" y="1441"/>
                  </a:lnTo>
                  <a:lnTo>
                    <a:pt x="122" y="1441"/>
                  </a:lnTo>
                  <a:lnTo>
                    <a:pt x="122" y="1441"/>
                  </a:lnTo>
                  <a:lnTo>
                    <a:pt x="133" y="1441"/>
                  </a:lnTo>
                  <a:lnTo>
                    <a:pt x="146" y="1439"/>
                  </a:lnTo>
                  <a:lnTo>
                    <a:pt x="160" y="1437"/>
                  </a:lnTo>
                  <a:lnTo>
                    <a:pt x="174" y="1430"/>
                  </a:lnTo>
                  <a:lnTo>
                    <a:pt x="174" y="1430"/>
                  </a:lnTo>
                  <a:lnTo>
                    <a:pt x="182" y="1422"/>
                  </a:lnTo>
                  <a:lnTo>
                    <a:pt x="188" y="1413"/>
                  </a:lnTo>
                  <a:lnTo>
                    <a:pt x="198" y="1396"/>
                  </a:lnTo>
                  <a:lnTo>
                    <a:pt x="198" y="1396"/>
                  </a:lnTo>
                  <a:lnTo>
                    <a:pt x="205" y="1384"/>
                  </a:lnTo>
                  <a:lnTo>
                    <a:pt x="210" y="1379"/>
                  </a:lnTo>
                  <a:lnTo>
                    <a:pt x="217" y="1373"/>
                  </a:lnTo>
                  <a:lnTo>
                    <a:pt x="224" y="1370"/>
                  </a:lnTo>
                  <a:lnTo>
                    <a:pt x="232" y="1367"/>
                  </a:lnTo>
                  <a:lnTo>
                    <a:pt x="242" y="1363"/>
                  </a:lnTo>
                  <a:lnTo>
                    <a:pt x="255" y="1363"/>
                  </a:lnTo>
                  <a:lnTo>
                    <a:pt x="255" y="1363"/>
                  </a:lnTo>
                  <a:lnTo>
                    <a:pt x="263" y="1363"/>
                  </a:lnTo>
                  <a:lnTo>
                    <a:pt x="270" y="1367"/>
                  </a:lnTo>
                  <a:lnTo>
                    <a:pt x="273" y="1370"/>
                  </a:lnTo>
                  <a:lnTo>
                    <a:pt x="275" y="1375"/>
                  </a:lnTo>
                  <a:lnTo>
                    <a:pt x="280" y="1386"/>
                  </a:lnTo>
                  <a:lnTo>
                    <a:pt x="284" y="1391"/>
                  </a:lnTo>
                  <a:lnTo>
                    <a:pt x="291" y="1396"/>
                  </a:lnTo>
                  <a:lnTo>
                    <a:pt x="291" y="1396"/>
                  </a:lnTo>
                  <a:lnTo>
                    <a:pt x="299" y="1399"/>
                  </a:lnTo>
                  <a:lnTo>
                    <a:pt x="304" y="1404"/>
                  </a:lnTo>
                  <a:lnTo>
                    <a:pt x="309" y="1410"/>
                  </a:lnTo>
                  <a:lnTo>
                    <a:pt x="311" y="1415"/>
                  </a:lnTo>
                  <a:lnTo>
                    <a:pt x="318" y="1427"/>
                  </a:lnTo>
                  <a:lnTo>
                    <a:pt x="322" y="1434"/>
                  </a:lnTo>
                  <a:lnTo>
                    <a:pt x="327" y="1441"/>
                  </a:lnTo>
                  <a:lnTo>
                    <a:pt x="327" y="1441"/>
                  </a:lnTo>
                  <a:lnTo>
                    <a:pt x="337" y="1451"/>
                  </a:lnTo>
                  <a:lnTo>
                    <a:pt x="349" y="1458"/>
                  </a:lnTo>
                  <a:lnTo>
                    <a:pt x="363" y="1465"/>
                  </a:lnTo>
                  <a:lnTo>
                    <a:pt x="383" y="1473"/>
                  </a:lnTo>
                  <a:lnTo>
                    <a:pt x="383" y="1473"/>
                  </a:lnTo>
                  <a:lnTo>
                    <a:pt x="385" y="1475"/>
                  </a:lnTo>
                  <a:lnTo>
                    <a:pt x="390" y="1480"/>
                  </a:lnTo>
                  <a:lnTo>
                    <a:pt x="395" y="1482"/>
                  </a:lnTo>
                  <a:lnTo>
                    <a:pt x="399" y="1482"/>
                  </a:lnTo>
                  <a:lnTo>
                    <a:pt x="404" y="1482"/>
                  </a:lnTo>
                  <a:lnTo>
                    <a:pt x="409" y="1478"/>
                  </a:lnTo>
                  <a:lnTo>
                    <a:pt x="409" y="1478"/>
                  </a:lnTo>
                  <a:lnTo>
                    <a:pt x="418" y="1468"/>
                  </a:lnTo>
                  <a:lnTo>
                    <a:pt x="426" y="1463"/>
                  </a:lnTo>
                  <a:lnTo>
                    <a:pt x="431" y="1461"/>
                  </a:lnTo>
                  <a:lnTo>
                    <a:pt x="437" y="1459"/>
                  </a:lnTo>
                  <a:lnTo>
                    <a:pt x="440" y="1459"/>
                  </a:lnTo>
                  <a:lnTo>
                    <a:pt x="445" y="1461"/>
                  </a:lnTo>
                  <a:lnTo>
                    <a:pt x="445" y="1461"/>
                  </a:lnTo>
                  <a:lnTo>
                    <a:pt x="469" y="1478"/>
                  </a:lnTo>
                  <a:lnTo>
                    <a:pt x="469" y="1478"/>
                  </a:lnTo>
                  <a:lnTo>
                    <a:pt x="456" y="1496"/>
                  </a:lnTo>
                  <a:lnTo>
                    <a:pt x="442" y="1509"/>
                  </a:lnTo>
                  <a:lnTo>
                    <a:pt x="431" y="1521"/>
                  </a:lnTo>
                  <a:lnTo>
                    <a:pt x="431" y="1521"/>
                  </a:lnTo>
                  <a:lnTo>
                    <a:pt x="425" y="1526"/>
                  </a:lnTo>
                  <a:lnTo>
                    <a:pt x="423" y="1530"/>
                  </a:lnTo>
                  <a:lnTo>
                    <a:pt x="421" y="1537"/>
                  </a:lnTo>
                  <a:lnTo>
                    <a:pt x="421" y="1547"/>
                  </a:lnTo>
                  <a:lnTo>
                    <a:pt x="421" y="1547"/>
                  </a:lnTo>
                  <a:lnTo>
                    <a:pt x="411" y="1569"/>
                  </a:lnTo>
                  <a:lnTo>
                    <a:pt x="401" y="1588"/>
                  </a:lnTo>
                  <a:lnTo>
                    <a:pt x="390" y="1607"/>
                  </a:lnTo>
                  <a:lnTo>
                    <a:pt x="390" y="1607"/>
                  </a:lnTo>
                  <a:lnTo>
                    <a:pt x="385" y="1614"/>
                  </a:lnTo>
                  <a:lnTo>
                    <a:pt x="382" y="1618"/>
                  </a:lnTo>
                  <a:lnTo>
                    <a:pt x="373" y="1621"/>
                  </a:lnTo>
                  <a:lnTo>
                    <a:pt x="370" y="1623"/>
                  </a:lnTo>
                  <a:lnTo>
                    <a:pt x="366" y="1626"/>
                  </a:lnTo>
                  <a:lnTo>
                    <a:pt x="364" y="1630"/>
                  </a:lnTo>
                  <a:lnTo>
                    <a:pt x="364" y="1636"/>
                  </a:lnTo>
                  <a:lnTo>
                    <a:pt x="364" y="1636"/>
                  </a:lnTo>
                  <a:lnTo>
                    <a:pt x="364" y="1652"/>
                  </a:lnTo>
                  <a:lnTo>
                    <a:pt x="364" y="1664"/>
                  </a:lnTo>
                  <a:lnTo>
                    <a:pt x="368" y="1667"/>
                  </a:lnTo>
                  <a:lnTo>
                    <a:pt x="371" y="1671"/>
                  </a:lnTo>
                  <a:lnTo>
                    <a:pt x="376" y="1674"/>
                  </a:lnTo>
                  <a:lnTo>
                    <a:pt x="383" y="1678"/>
                  </a:lnTo>
                  <a:lnTo>
                    <a:pt x="383" y="1678"/>
                  </a:lnTo>
                  <a:lnTo>
                    <a:pt x="390" y="1681"/>
                  </a:lnTo>
                  <a:lnTo>
                    <a:pt x="395" y="1686"/>
                  </a:lnTo>
                  <a:lnTo>
                    <a:pt x="401" y="1693"/>
                  </a:lnTo>
                  <a:lnTo>
                    <a:pt x="404" y="1702"/>
                  </a:lnTo>
                  <a:lnTo>
                    <a:pt x="411" y="1717"/>
                  </a:lnTo>
                  <a:lnTo>
                    <a:pt x="416" y="1724"/>
                  </a:lnTo>
                  <a:lnTo>
                    <a:pt x="419" y="1731"/>
                  </a:lnTo>
                  <a:lnTo>
                    <a:pt x="419" y="1731"/>
                  </a:lnTo>
                  <a:lnTo>
                    <a:pt x="423" y="1738"/>
                  </a:lnTo>
                  <a:lnTo>
                    <a:pt x="425" y="1745"/>
                  </a:lnTo>
                  <a:lnTo>
                    <a:pt x="425" y="1753"/>
                  </a:lnTo>
                  <a:lnTo>
                    <a:pt x="421" y="1762"/>
                  </a:lnTo>
                  <a:lnTo>
                    <a:pt x="414" y="1781"/>
                  </a:lnTo>
                  <a:lnTo>
                    <a:pt x="404" y="1801"/>
                  </a:lnTo>
                  <a:lnTo>
                    <a:pt x="404" y="1801"/>
                  </a:lnTo>
                  <a:lnTo>
                    <a:pt x="392" y="1831"/>
                  </a:lnTo>
                  <a:lnTo>
                    <a:pt x="383" y="1844"/>
                  </a:lnTo>
                  <a:lnTo>
                    <a:pt x="366" y="1865"/>
                  </a:lnTo>
                  <a:lnTo>
                    <a:pt x="366" y="1865"/>
                  </a:lnTo>
                  <a:lnTo>
                    <a:pt x="342" y="1899"/>
                  </a:lnTo>
                  <a:lnTo>
                    <a:pt x="332" y="1920"/>
                  </a:lnTo>
                  <a:lnTo>
                    <a:pt x="332" y="1920"/>
                  </a:lnTo>
                  <a:lnTo>
                    <a:pt x="323" y="1939"/>
                  </a:lnTo>
                  <a:lnTo>
                    <a:pt x="316" y="1963"/>
                  </a:lnTo>
                  <a:lnTo>
                    <a:pt x="313" y="1975"/>
                  </a:lnTo>
                  <a:lnTo>
                    <a:pt x="313" y="1987"/>
                  </a:lnTo>
                  <a:lnTo>
                    <a:pt x="315" y="1996"/>
                  </a:lnTo>
                  <a:lnTo>
                    <a:pt x="318" y="2002"/>
                  </a:lnTo>
                  <a:lnTo>
                    <a:pt x="318" y="2002"/>
                  </a:lnTo>
                  <a:lnTo>
                    <a:pt x="327" y="2009"/>
                  </a:lnTo>
                  <a:lnTo>
                    <a:pt x="339" y="2018"/>
                  </a:lnTo>
                  <a:lnTo>
                    <a:pt x="370" y="2033"/>
                  </a:lnTo>
                  <a:lnTo>
                    <a:pt x="437" y="2064"/>
                  </a:lnTo>
                  <a:lnTo>
                    <a:pt x="437" y="2064"/>
                  </a:lnTo>
                  <a:lnTo>
                    <a:pt x="454" y="2075"/>
                  </a:lnTo>
                  <a:lnTo>
                    <a:pt x="459" y="2078"/>
                  </a:lnTo>
                  <a:lnTo>
                    <a:pt x="462" y="2082"/>
                  </a:lnTo>
                  <a:lnTo>
                    <a:pt x="464" y="2088"/>
                  </a:lnTo>
                  <a:lnTo>
                    <a:pt x="466" y="2097"/>
                  </a:lnTo>
                  <a:lnTo>
                    <a:pt x="471" y="2124"/>
                  </a:lnTo>
                  <a:lnTo>
                    <a:pt x="471" y="2124"/>
                  </a:lnTo>
                  <a:lnTo>
                    <a:pt x="474" y="2140"/>
                  </a:lnTo>
                  <a:lnTo>
                    <a:pt x="474" y="2149"/>
                  </a:lnTo>
                  <a:lnTo>
                    <a:pt x="473" y="2155"/>
                  </a:lnTo>
                  <a:lnTo>
                    <a:pt x="469" y="2159"/>
                  </a:lnTo>
                  <a:lnTo>
                    <a:pt x="459" y="2166"/>
                  </a:lnTo>
                  <a:lnTo>
                    <a:pt x="454" y="2171"/>
                  </a:lnTo>
                  <a:lnTo>
                    <a:pt x="447" y="2181"/>
                  </a:lnTo>
                  <a:lnTo>
                    <a:pt x="447" y="2181"/>
                  </a:lnTo>
                  <a:lnTo>
                    <a:pt x="440" y="2197"/>
                  </a:lnTo>
                  <a:lnTo>
                    <a:pt x="438" y="2202"/>
                  </a:lnTo>
                  <a:lnTo>
                    <a:pt x="438" y="2205"/>
                  </a:lnTo>
                  <a:lnTo>
                    <a:pt x="440" y="2214"/>
                  </a:lnTo>
                  <a:lnTo>
                    <a:pt x="445" y="2229"/>
                  </a:lnTo>
                  <a:lnTo>
                    <a:pt x="445" y="2229"/>
                  </a:lnTo>
                  <a:lnTo>
                    <a:pt x="445" y="2240"/>
                  </a:lnTo>
                  <a:lnTo>
                    <a:pt x="445" y="2248"/>
                  </a:lnTo>
                  <a:lnTo>
                    <a:pt x="442" y="2255"/>
                  </a:lnTo>
                  <a:lnTo>
                    <a:pt x="438" y="2260"/>
                  </a:lnTo>
                  <a:lnTo>
                    <a:pt x="435" y="2264"/>
                  </a:lnTo>
                  <a:lnTo>
                    <a:pt x="430" y="2267"/>
                  </a:lnTo>
                  <a:lnTo>
                    <a:pt x="425" y="2269"/>
                  </a:lnTo>
                  <a:lnTo>
                    <a:pt x="419" y="2269"/>
                  </a:lnTo>
                  <a:lnTo>
                    <a:pt x="419" y="2269"/>
                  </a:lnTo>
                  <a:lnTo>
                    <a:pt x="416" y="2269"/>
                  </a:lnTo>
                  <a:lnTo>
                    <a:pt x="414" y="2265"/>
                  </a:lnTo>
                  <a:lnTo>
                    <a:pt x="413" y="2260"/>
                  </a:lnTo>
                  <a:lnTo>
                    <a:pt x="413" y="2253"/>
                  </a:lnTo>
                  <a:lnTo>
                    <a:pt x="414" y="2238"/>
                  </a:lnTo>
                  <a:lnTo>
                    <a:pt x="419" y="2219"/>
                  </a:lnTo>
                  <a:lnTo>
                    <a:pt x="419" y="2219"/>
                  </a:lnTo>
                  <a:lnTo>
                    <a:pt x="421" y="2214"/>
                  </a:lnTo>
                  <a:lnTo>
                    <a:pt x="421" y="2209"/>
                  </a:lnTo>
                  <a:lnTo>
                    <a:pt x="418" y="2202"/>
                  </a:lnTo>
                  <a:lnTo>
                    <a:pt x="411" y="2197"/>
                  </a:lnTo>
                  <a:lnTo>
                    <a:pt x="404" y="2193"/>
                  </a:lnTo>
                  <a:lnTo>
                    <a:pt x="385" y="2188"/>
                  </a:lnTo>
                  <a:lnTo>
                    <a:pt x="370" y="2183"/>
                  </a:lnTo>
                  <a:lnTo>
                    <a:pt x="370" y="2183"/>
                  </a:lnTo>
                  <a:lnTo>
                    <a:pt x="354" y="2178"/>
                  </a:lnTo>
                  <a:lnTo>
                    <a:pt x="335" y="2174"/>
                  </a:lnTo>
                  <a:lnTo>
                    <a:pt x="316" y="2173"/>
                  </a:lnTo>
                  <a:lnTo>
                    <a:pt x="303" y="2173"/>
                  </a:lnTo>
                  <a:lnTo>
                    <a:pt x="303" y="2173"/>
                  </a:lnTo>
                  <a:lnTo>
                    <a:pt x="296" y="2173"/>
                  </a:lnTo>
                  <a:lnTo>
                    <a:pt x="291" y="2174"/>
                  </a:lnTo>
                  <a:lnTo>
                    <a:pt x="285" y="2178"/>
                  </a:lnTo>
                  <a:lnTo>
                    <a:pt x="280" y="2183"/>
                  </a:lnTo>
                  <a:lnTo>
                    <a:pt x="270" y="2195"/>
                  </a:lnTo>
                  <a:lnTo>
                    <a:pt x="256" y="2212"/>
                  </a:lnTo>
                  <a:lnTo>
                    <a:pt x="256" y="2212"/>
                  </a:lnTo>
                  <a:lnTo>
                    <a:pt x="251" y="2222"/>
                  </a:lnTo>
                  <a:lnTo>
                    <a:pt x="249" y="2231"/>
                  </a:lnTo>
                  <a:lnTo>
                    <a:pt x="249" y="2238"/>
                  </a:lnTo>
                  <a:lnTo>
                    <a:pt x="253" y="2243"/>
                  </a:lnTo>
                  <a:lnTo>
                    <a:pt x="255" y="2248"/>
                  </a:lnTo>
                  <a:lnTo>
                    <a:pt x="258" y="2250"/>
                  </a:lnTo>
                  <a:lnTo>
                    <a:pt x="261" y="2253"/>
                  </a:lnTo>
                  <a:lnTo>
                    <a:pt x="261" y="2253"/>
                  </a:lnTo>
                  <a:lnTo>
                    <a:pt x="260" y="2259"/>
                  </a:lnTo>
                  <a:lnTo>
                    <a:pt x="255" y="2271"/>
                  </a:lnTo>
                  <a:lnTo>
                    <a:pt x="244" y="2289"/>
                  </a:lnTo>
                  <a:lnTo>
                    <a:pt x="237" y="2300"/>
                  </a:lnTo>
                  <a:lnTo>
                    <a:pt x="229" y="2310"/>
                  </a:lnTo>
                  <a:lnTo>
                    <a:pt x="229" y="2310"/>
                  </a:lnTo>
                  <a:lnTo>
                    <a:pt x="224" y="2319"/>
                  </a:lnTo>
                  <a:lnTo>
                    <a:pt x="220" y="2327"/>
                  </a:lnTo>
                  <a:lnTo>
                    <a:pt x="222" y="2334"/>
                  </a:lnTo>
                  <a:lnTo>
                    <a:pt x="225" y="2341"/>
                  </a:lnTo>
                  <a:lnTo>
                    <a:pt x="237" y="2351"/>
                  </a:lnTo>
                  <a:lnTo>
                    <a:pt x="244" y="2358"/>
                  </a:lnTo>
                  <a:lnTo>
                    <a:pt x="248" y="2363"/>
                  </a:lnTo>
                  <a:lnTo>
                    <a:pt x="248" y="2363"/>
                  </a:lnTo>
                  <a:lnTo>
                    <a:pt x="260" y="2379"/>
                  </a:lnTo>
                  <a:lnTo>
                    <a:pt x="263" y="2384"/>
                  </a:lnTo>
                  <a:lnTo>
                    <a:pt x="270" y="2387"/>
                  </a:lnTo>
                  <a:lnTo>
                    <a:pt x="270" y="2387"/>
                  </a:lnTo>
                  <a:lnTo>
                    <a:pt x="272" y="2391"/>
                  </a:lnTo>
                  <a:lnTo>
                    <a:pt x="273" y="2394"/>
                  </a:lnTo>
                  <a:lnTo>
                    <a:pt x="272" y="2401"/>
                  </a:lnTo>
                  <a:lnTo>
                    <a:pt x="268" y="2406"/>
                  </a:lnTo>
                  <a:lnTo>
                    <a:pt x="251" y="2436"/>
                  </a:lnTo>
                  <a:lnTo>
                    <a:pt x="251" y="2436"/>
                  </a:lnTo>
                  <a:lnTo>
                    <a:pt x="249" y="2442"/>
                  </a:lnTo>
                  <a:lnTo>
                    <a:pt x="251" y="2446"/>
                  </a:lnTo>
                  <a:lnTo>
                    <a:pt x="255" y="2448"/>
                  </a:lnTo>
                  <a:lnTo>
                    <a:pt x="261" y="2448"/>
                  </a:lnTo>
                  <a:lnTo>
                    <a:pt x="282" y="2442"/>
                  </a:lnTo>
                  <a:lnTo>
                    <a:pt x="304" y="2434"/>
                  </a:lnTo>
                  <a:lnTo>
                    <a:pt x="304" y="2434"/>
                  </a:lnTo>
                  <a:lnTo>
                    <a:pt x="315" y="2429"/>
                  </a:lnTo>
                  <a:lnTo>
                    <a:pt x="323" y="2423"/>
                  </a:lnTo>
                  <a:lnTo>
                    <a:pt x="328" y="2420"/>
                  </a:lnTo>
                  <a:lnTo>
                    <a:pt x="334" y="2415"/>
                  </a:lnTo>
                  <a:lnTo>
                    <a:pt x="342" y="2403"/>
                  </a:lnTo>
                  <a:lnTo>
                    <a:pt x="356" y="2387"/>
                  </a:lnTo>
                  <a:lnTo>
                    <a:pt x="356" y="2387"/>
                  </a:lnTo>
                  <a:lnTo>
                    <a:pt x="364" y="2381"/>
                  </a:lnTo>
                  <a:lnTo>
                    <a:pt x="371" y="2375"/>
                  </a:lnTo>
                  <a:lnTo>
                    <a:pt x="376" y="2372"/>
                  </a:lnTo>
                  <a:lnTo>
                    <a:pt x="383" y="2370"/>
                  </a:lnTo>
                  <a:lnTo>
                    <a:pt x="397" y="2370"/>
                  </a:lnTo>
                  <a:lnTo>
                    <a:pt x="419" y="2372"/>
                  </a:lnTo>
                  <a:lnTo>
                    <a:pt x="419" y="2372"/>
                  </a:lnTo>
                  <a:lnTo>
                    <a:pt x="431" y="2370"/>
                  </a:lnTo>
                  <a:lnTo>
                    <a:pt x="437" y="2370"/>
                  </a:lnTo>
                  <a:lnTo>
                    <a:pt x="440" y="2367"/>
                  </a:lnTo>
                  <a:lnTo>
                    <a:pt x="440" y="2365"/>
                  </a:lnTo>
                  <a:lnTo>
                    <a:pt x="440" y="2362"/>
                  </a:lnTo>
                  <a:lnTo>
                    <a:pt x="442" y="2356"/>
                  </a:lnTo>
                  <a:lnTo>
                    <a:pt x="447" y="2353"/>
                  </a:lnTo>
                  <a:lnTo>
                    <a:pt x="456" y="2348"/>
                  </a:lnTo>
                  <a:lnTo>
                    <a:pt x="456" y="2348"/>
                  </a:lnTo>
                  <a:lnTo>
                    <a:pt x="464" y="2344"/>
                  </a:lnTo>
                  <a:lnTo>
                    <a:pt x="469" y="2343"/>
                  </a:lnTo>
                  <a:lnTo>
                    <a:pt x="473" y="2344"/>
                  </a:lnTo>
                  <a:lnTo>
                    <a:pt x="473" y="2350"/>
                  </a:lnTo>
                  <a:lnTo>
                    <a:pt x="473" y="2363"/>
                  </a:lnTo>
                  <a:lnTo>
                    <a:pt x="473" y="2374"/>
                  </a:lnTo>
                  <a:lnTo>
                    <a:pt x="474" y="2386"/>
                  </a:lnTo>
                  <a:lnTo>
                    <a:pt x="474" y="2386"/>
                  </a:lnTo>
                  <a:lnTo>
                    <a:pt x="476" y="2396"/>
                  </a:lnTo>
                  <a:lnTo>
                    <a:pt x="473" y="2405"/>
                  </a:lnTo>
                  <a:lnTo>
                    <a:pt x="468" y="2410"/>
                  </a:lnTo>
                  <a:lnTo>
                    <a:pt x="462" y="2415"/>
                  </a:lnTo>
                  <a:lnTo>
                    <a:pt x="454" y="2418"/>
                  </a:lnTo>
                  <a:lnTo>
                    <a:pt x="445" y="2420"/>
                  </a:lnTo>
                  <a:lnTo>
                    <a:pt x="431" y="2422"/>
                  </a:lnTo>
                  <a:lnTo>
                    <a:pt x="431" y="2422"/>
                  </a:lnTo>
                  <a:lnTo>
                    <a:pt x="426" y="2423"/>
                  </a:lnTo>
                  <a:lnTo>
                    <a:pt x="421" y="2427"/>
                  </a:lnTo>
                  <a:lnTo>
                    <a:pt x="419" y="2430"/>
                  </a:lnTo>
                  <a:lnTo>
                    <a:pt x="418" y="2434"/>
                  </a:lnTo>
                  <a:lnTo>
                    <a:pt x="418" y="2442"/>
                  </a:lnTo>
                  <a:lnTo>
                    <a:pt x="419" y="2449"/>
                  </a:lnTo>
                  <a:lnTo>
                    <a:pt x="419" y="2449"/>
                  </a:lnTo>
                  <a:lnTo>
                    <a:pt x="423" y="2458"/>
                  </a:lnTo>
                  <a:lnTo>
                    <a:pt x="423" y="2473"/>
                  </a:lnTo>
                  <a:lnTo>
                    <a:pt x="419" y="2516"/>
                  </a:lnTo>
                  <a:lnTo>
                    <a:pt x="419" y="2516"/>
                  </a:lnTo>
                  <a:lnTo>
                    <a:pt x="418" y="2528"/>
                  </a:lnTo>
                  <a:lnTo>
                    <a:pt x="414" y="2540"/>
                  </a:lnTo>
                  <a:lnTo>
                    <a:pt x="407" y="2559"/>
                  </a:lnTo>
                  <a:lnTo>
                    <a:pt x="399" y="2576"/>
                  </a:lnTo>
                  <a:lnTo>
                    <a:pt x="394" y="2595"/>
                  </a:lnTo>
                  <a:lnTo>
                    <a:pt x="394" y="2595"/>
                  </a:lnTo>
                  <a:lnTo>
                    <a:pt x="390" y="2604"/>
                  </a:lnTo>
                  <a:lnTo>
                    <a:pt x="389" y="2611"/>
                  </a:lnTo>
                  <a:lnTo>
                    <a:pt x="380" y="2621"/>
                  </a:lnTo>
                  <a:lnTo>
                    <a:pt x="375" y="2628"/>
                  </a:lnTo>
                  <a:lnTo>
                    <a:pt x="373" y="2631"/>
                  </a:lnTo>
                  <a:lnTo>
                    <a:pt x="371" y="2635"/>
                  </a:lnTo>
                  <a:lnTo>
                    <a:pt x="371" y="2635"/>
                  </a:lnTo>
                  <a:lnTo>
                    <a:pt x="373" y="2637"/>
                  </a:lnTo>
                  <a:lnTo>
                    <a:pt x="375" y="2638"/>
                  </a:lnTo>
                  <a:lnTo>
                    <a:pt x="382" y="2640"/>
                  </a:lnTo>
                  <a:lnTo>
                    <a:pt x="404" y="2642"/>
                  </a:lnTo>
                  <a:lnTo>
                    <a:pt x="447" y="2643"/>
                  </a:lnTo>
                  <a:lnTo>
                    <a:pt x="447" y="2643"/>
                  </a:lnTo>
                  <a:lnTo>
                    <a:pt x="452" y="2643"/>
                  </a:lnTo>
                  <a:lnTo>
                    <a:pt x="456" y="2647"/>
                  </a:lnTo>
                  <a:lnTo>
                    <a:pt x="457" y="2652"/>
                  </a:lnTo>
                  <a:lnTo>
                    <a:pt x="459" y="2657"/>
                  </a:lnTo>
                  <a:lnTo>
                    <a:pt x="459" y="2674"/>
                  </a:lnTo>
                  <a:lnTo>
                    <a:pt x="456" y="2695"/>
                  </a:lnTo>
                  <a:lnTo>
                    <a:pt x="456" y="2695"/>
                  </a:lnTo>
                  <a:lnTo>
                    <a:pt x="452" y="2710"/>
                  </a:lnTo>
                  <a:lnTo>
                    <a:pt x="454" y="2714"/>
                  </a:lnTo>
                  <a:lnTo>
                    <a:pt x="456" y="2716"/>
                  </a:lnTo>
                  <a:lnTo>
                    <a:pt x="461" y="2716"/>
                  </a:lnTo>
                  <a:lnTo>
                    <a:pt x="469" y="2716"/>
                  </a:lnTo>
                  <a:lnTo>
                    <a:pt x="469" y="2716"/>
                  </a:lnTo>
                  <a:lnTo>
                    <a:pt x="481" y="2723"/>
                  </a:lnTo>
                  <a:lnTo>
                    <a:pt x="498" y="2735"/>
                  </a:lnTo>
                  <a:lnTo>
                    <a:pt x="514" y="2747"/>
                  </a:lnTo>
                  <a:lnTo>
                    <a:pt x="521" y="2752"/>
                  </a:lnTo>
                  <a:lnTo>
                    <a:pt x="523" y="2757"/>
                  </a:lnTo>
                  <a:lnTo>
                    <a:pt x="523" y="2757"/>
                  </a:lnTo>
                  <a:lnTo>
                    <a:pt x="535" y="2779"/>
                  </a:lnTo>
                  <a:lnTo>
                    <a:pt x="541" y="2795"/>
                  </a:lnTo>
                  <a:lnTo>
                    <a:pt x="547" y="2810"/>
                  </a:lnTo>
                  <a:lnTo>
                    <a:pt x="547" y="2810"/>
                  </a:lnTo>
                  <a:lnTo>
                    <a:pt x="550" y="2815"/>
                  </a:lnTo>
                  <a:lnTo>
                    <a:pt x="553" y="2819"/>
                  </a:lnTo>
                  <a:lnTo>
                    <a:pt x="557" y="2820"/>
                  </a:lnTo>
                  <a:lnTo>
                    <a:pt x="562" y="2820"/>
                  </a:lnTo>
                  <a:lnTo>
                    <a:pt x="571" y="2819"/>
                  </a:lnTo>
                  <a:lnTo>
                    <a:pt x="576" y="2817"/>
                  </a:lnTo>
                  <a:lnTo>
                    <a:pt x="581" y="2819"/>
                  </a:lnTo>
                  <a:lnTo>
                    <a:pt x="581" y="2819"/>
                  </a:lnTo>
                  <a:lnTo>
                    <a:pt x="593" y="2822"/>
                  </a:lnTo>
                  <a:lnTo>
                    <a:pt x="603" y="2829"/>
                  </a:lnTo>
                  <a:lnTo>
                    <a:pt x="614" y="2841"/>
                  </a:lnTo>
                  <a:lnTo>
                    <a:pt x="626" y="2855"/>
                  </a:lnTo>
                  <a:lnTo>
                    <a:pt x="626" y="2855"/>
                  </a:lnTo>
                  <a:lnTo>
                    <a:pt x="634" y="2874"/>
                  </a:lnTo>
                  <a:lnTo>
                    <a:pt x="639" y="2884"/>
                  </a:lnTo>
                  <a:lnTo>
                    <a:pt x="645" y="2894"/>
                  </a:lnTo>
                  <a:lnTo>
                    <a:pt x="650" y="2901"/>
                  </a:lnTo>
                  <a:lnTo>
                    <a:pt x="658" y="2908"/>
                  </a:lnTo>
                  <a:lnTo>
                    <a:pt x="669" y="2910"/>
                  </a:lnTo>
                  <a:lnTo>
                    <a:pt x="681" y="2910"/>
                  </a:lnTo>
                  <a:lnTo>
                    <a:pt x="681" y="2910"/>
                  </a:lnTo>
                  <a:lnTo>
                    <a:pt x="694" y="2906"/>
                  </a:lnTo>
                  <a:lnTo>
                    <a:pt x="706" y="2901"/>
                  </a:lnTo>
                  <a:lnTo>
                    <a:pt x="729" y="2891"/>
                  </a:lnTo>
                  <a:lnTo>
                    <a:pt x="741" y="2886"/>
                  </a:lnTo>
                  <a:lnTo>
                    <a:pt x="756" y="2881"/>
                  </a:lnTo>
                  <a:lnTo>
                    <a:pt x="777" y="2874"/>
                  </a:lnTo>
                  <a:lnTo>
                    <a:pt x="799" y="2869"/>
                  </a:lnTo>
                  <a:lnTo>
                    <a:pt x="799" y="2869"/>
                  </a:lnTo>
                  <a:lnTo>
                    <a:pt x="821" y="2865"/>
                  </a:lnTo>
                  <a:lnTo>
                    <a:pt x="837" y="2865"/>
                  </a:lnTo>
                  <a:lnTo>
                    <a:pt x="847" y="2865"/>
                  </a:lnTo>
                  <a:lnTo>
                    <a:pt x="854" y="2867"/>
                  </a:lnTo>
                  <a:lnTo>
                    <a:pt x="859" y="2869"/>
                  </a:lnTo>
                  <a:lnTo>
                    <a:pt x="864" y="2869"/>
                  </a:lnTo>
                  <a:lnTo>
                    <a:pt x="870" y="2867"/>
                  </a:lnTo>
                  <a:lnTo>
                    <a:pt x="880" y="2863"/>
                  </a:lnTo>
                  <a:lnTo>
                    <a:pt x="880" y="2863"/>
                  </a:lnTo>
                  <a:lnTo>
                    <a:pt x="901" y="2857"/>
                  </a:lnTo>
                  <a:lnTo>
                    <a:pt x="916" y="2853"/>
                  </a:lnTo>
                  <a:lnTo>
                    <a:pt x="928" y="2853"/>
                  </a:lnTo>
                  <a:lnTo>
                    <a:pt x="937" y="2853"/>
                  </a:lnTo>
                  <a:lnTo>
                    <a:pt x="937" y="2853"/>
                  </a:lnTo>
                  <a:lnTo>
                    <a:pt x="947" y="2851"/>
                  </a:lnTo>
                  <a:lnTo>
                    <a:pt x="957" y="2848"/>
                  </a:lnTo>
                  <a:lnTo>
                    <a:pt x="969" y="2841"/>
                  </a:lnTo>
                  <a:lnTo>
                    <a:pt x="983" y="2829"/>
                  </a:lnTo>
                  <a:lnTo>
                    <a:pt x="983" y="2829"/>
                  </a:lnTo>
                  <a:lnTo>
                    <a:pt x="992" y="2819"/>
                  </a:lnTo>
                  <a:lnTo>
                    <a:pt x="995" y="2810"/>
                  </a:lnTo>
                  <a:lnTo>
                    <a:pt x="1002" y="2791"/>
                  </a:lnTo>
                  <a:lnTo>
                    <a:pt x="1002" y="2791"/>
                  </a:lnTo>
                  <a:lnTo>
                    <a:pt x="1004" y="2784"/>
                  </a:lnTo>
                  <a:lnTo>
                    <a:pt x="1009" y="2781"/>
                  </a:lnTo>
                  <a:lnTo>
                    <a:pt x="1012" y="2779"/>
                  </a:lnTo>
                  <a:lnTo>
                    <a:pt x="1019" y="2781"/>
                  </a:lnTo>
                  <a:lnTo>
                    <a:pt x="1036" y="2784"/>
                  </a:lnTo>
                  <a:lnTo>
                    <a:pt x="1050" y="2784"/>
                  </a:lnTo>
                  <a:lnTo>
                    <a:pt x="1065" y="2786"/>
                  </a:lnTo>
                  <a:lnTo>
                    <a:pt x="1065" y="2786"/>
                  </a:lnTo>
                  <a:lnTo>
                    <a:pt x="1081" y="2786"/>
                  </a:lnTo>
                  <a:lnTo>
                    <a:pt x="1090" y="2788"/>
                  </a:lnTo>
                  <a:lnTo>
                    <a:pt x="1093" y="2790"/>
                  </a:lnTo>
                  <a:lnTo>
                    <a:pt x="1095" y="2791"/>
                  </a:lnTo>
                  <a:lnTo>
                    <a:pt x="1091" y="2796"/>
                  </a:lnTo>
                  <a:lnTo>
                    <a:pt x="1091" y="2800"/>
                  </a:lnTo>
                  <a:lnTo>
                    <a:pt x="1093" y="2802"/>
                  </a:lnTo>
                  <a:lnTo>
                    <a:pt x="1093" y="2802"/>
                  </a:lnTo>
                  <a:lnTo>
                    <a:pt x="1103" y="2807"/>
                  </a:lnTo>
                  <a:lnTo>
                    <a:pt x="1119" y="2812"/>
                  </a:lnTo>
                  <a:lnTo>
                    <a:pt x="1138" y="2822"/>
                  </a:lnTo>
                  <a:lnTo>
                    <a:pt x="1150" y="2829"/>
                  </a:lnTo>
                  <a:lnTo>
                    <a:pt x="1160" y="2838"/>
                  </a:lnTo>
                  <a:lnTo>
                    <a:pt x="1160" y="2838"/>
                  </a:lnTo>
                  <a:lnTo>
                    <a:pt x="1175" y="2850"/>
                  </a:lnTo>
                  <a:lnTo>
                    <a:pt x="1184" y="2858"/>
                  </a:lnTo>
                  <a:lnTo>
                    <a:pt x="1187" y="2862"/>
                  </a:lnTo>
                  <a:lnTo>
                    <a:pt x="1193" y="2867"/>
                  </a:lnTo>
                  <a:lnTo>
                    <a:pt x="1193" y="2867"/>
                  </a:lnTo>
                  <a:lnTo>
                    <a:pt x="1201" y="2872"/>
                  </a:lnTo>
                  <a:lnTo>
                    <a:pt x="1213" y="2879"/>
                  </a:lnTo>
                  <a:lnTo>
                    <a:pt x="1229" y="2886"/>
                  </a:lnTo>
                  <a:lnTo>
                    <a:pt x="1251" y="2893"/>
                  </a:lnTo>
                  <a:lnTo>
                    <a:pt x="1251" y="2893"/>
                  </a:lnTo>
                  <a:lnTo>
                    <a:pt x="1268" y="2900"/>
                  </a:lnTo>
                  <a:lnTo>
                    <a:pt x="1270" y="2901"/>
                  </a:lnTo>
                  <a:lnTo>
                    <a:pt x="1270" y="2903"/>
                  </a:lnTo>
                  <a:lnTo>
                    <a:pt x="1268" y="2908"/>
                  </a:lnTo>
                  <a:lnTo>
                    <a:pt x="1266" y="2910"/>
                  </a:lnTo>
                  <a:lnTo>
                    <a:pt x="1268" y="2912"/>
                  </a:lnTo>
                  <a:lnTo>
                    <a:pt x="1268" y="2912"/>
                  </a:lnTo>
                  <a:lnTo>
                    <a:pt x="1270" y="2915"/>
                  </a:lnTo>
                  <a:lnTo>
                    <a:pt x="1275" y="2918"/>
                  </a:lnTo>
                  <a:lnTo>
                    <a:pt x="1282" y="2922"/>
                  </a:lnTo>
                  <a:lnTo>
                    <a:pt x="1289" y="2924"/>
                  </a:lnTo>
                  <a:lnTo>
                    <a:pt x="1297" y="2924"/>
                  </a:lnTo>
                  <a:lnTo>
                    <a:pt x="1306" y="2922"/>
                  </a:lnTo>
                  <a:lnTo>
                    <a:pt x="1315" y="2918"/>
                  </a:lnTo>
                  <a:lnTo>
                    <a:pt x="1321" y="2912"/>
                  </a:lnTo>
                  <a:lnTo>
                    <a:pt x="1321" y="2912"/>
                  </a:lnTo>
                  <a:lnTo>
                    <a:pt x="1327" y="2905"/>
                  </a:lnTo>
                  <a:lnTo>
                    <a:pt x="1327" y="2900"/>
                  </a:lnTo>
                  <a:lnTo>
                    <a:pt x="1325" y="2896"/>
                  </a:lnTo>
                  <a:lnTo>
                    <a:pt x="1321" y="2893"/>
                  </a:lnTo>
                  <a:lnTo>
                    <a:pt x="1313" y="2886"/>
                  </a:lnTo>
                  <a:lnTo>
                    <a:pt x="1309" y="2882"/>
                  </a:lnTo>
                  <a:lnTo>
                    <a:pt x="1311" y="2877"/>
                  </a:lnTo>
                  <a:lnTo>
                    <a:pt x="1311" y="2877"/>
                  </a:lnTo>
                  <a:lnTo>
                    <a:pt x="1315" y="2872"/>
                  </a:lnTo>
                  <a:lnTo>
                    <a:pt x="1321" y="2865"/>
                  </a:lnTo>
                  <a:lnTo>
                    <a:pt x="1342" y="2855"/>
                  </a:lnTo>
                  <a:lnTo>
                    <a:pt x="1370" y="2843"/>
                  </a:lnTo>
                  <a:lnTo>
                    <a:pt x="1385" y="2834"/>
                  </a:lnTo>
                  <a:lnTo>
                    <a:pt x="1399" y="2826"/>
                  </a:lnTo>
                  <a:lnTo>
                    <a:pt x="1399" y="2826"/>
                  </a:lnTo>
                  <a:lnTo>
                    <a:pt x="1411" y="2819"/>
                  </a:lnTo>
                  <a:lnTo>
                    <a:pt x="1419" y="2817"/>
                  </a:lnTo>
                  <a:lnTo>
                    <a:pt x="1423" y="2815"/>
                  </a:lnTo>
                  <a:lnTo>
                    <a:pt x="1426" y="2819"/>
                  </a:lnTo>
                  <a:lnTo>
                    <a:pt x="1431" y="2824"/>
                  </a:lnTo>
                  <a:lnTo>
                    <a:pt x="1435" y="2826"/>
                  </a:lnTo>
                  <a:lnTo>
                    <a:pt x="1440" y="2826"/>
                  </a:lnTo>
                  <a:lnTo>
                    <a:pt x="1440" y="2826"/>
                  </a:lnTo>
                  <a:lnTo>
                    <a:pt x="1447" y="2824"/>
                  </a:lnTo>
                  <a:lnTo>
                    <a:pt x="1455" y="2819"/>
                  </a:lnTo>
                  <a:lnTo>
                    <a:pt x="1466" y="2814"/>
                  </a:lnTo>
                  <a:lnTo>
                    <a:pt x="1474" y="2807"/>
                  </a:lnTo>
                  <a:lnTo>
                    <a:pt x="1481" y="2798"/>
                  </a:lnTo>
                  <a:lnTo>
                    <a:pt x="1488" y="2791"/>
                  </a:lnTo>
                  <a:lnTo>
                    <a:pt x="1492" y="2783"/>
                  </a:lnTo>
                  <a:lnTo>
                    <a:pt x="1493" y="2777"/>
                  </a:lnTo>
                  <a:lnTo>
                    <a:pt x="1493" y="2777"/>
                  </a:lnTo>
                  <a:lnTo>
                    <a:pt x="1492" y="2769"/>
                  </a:lnTo>
                  <a:lnTo>
                    <a:pt x="1490" y="2759"/>
                  </a:lnTo>
                  <a:lnTo>
                    <a:pt x="1486" y="2747"/>
                  </a:lnTo>
                  <a:lnTo>
                    <a:pt x="1485" y="2729"/>
                  </a:lnTo>
                  <a:lnTo>
                    <a:pt x="1485" y="2729"/>
                  </a:lnTo>
                  <a:lnTo>
                    <a:pt x="1486" y="2721"/>
                  </a:lnTo>
                  <a:lnTo>
                    <a:pt x="1486" y="2716"/>
                  </a:lnTo>
                  <a:lnTo>
                    <a:pt x="1490" y="2712"/>
                  </a:lnTo>
                  <a:lnTo>
                    <a:pt x="1493" y="2710"/>
                  </a:lnTo>
                  <a:lnTo>
                    <a:pt x="1500" y="2709"/>
                  </a:lnTo>
                  <a:lnTo>
                    <a:pt x="1509" y="2710"/>
                  </a:lnTo>
                  <a:lnTo>
                    <a:pt x="1509" y="2710"/>
                  </a:lnTo>
                  <a:lnTo>
                    <a:pt x="1521" y="2709"/>
                  </a:lnTo>
                  <a:lnTo>
                    <a:pt x="1536" y="2702"/>
                  </a:lnTo>
                  <a:lnTo>
                    <a:pt x="1571" y="2683"/>
                  </a:lnTo>
                  <a:lnTo>
                    <a:pt x="1571" y="2683"/>
                  </a:lnTo>
                  <a:lnTo>
                    <a:pt x="1586" y="2676"/>
                  </a:lnTo>
                  <a:lnTo>
                    <a:pt x="1590" y="2673"/>
                  </a:lnTo>
                  <a:lnTo>
                    <a:pt x="1590" y="2671"/>
                  </a:lnTo>
                  <a:lnTo>
                    <a:pt x="1590" y="2668"/>
                  </a:lnTo>
                  <a:lnTo>
                    <a:pt x="1590" y="2666"/>
                  </a:lnTo>
                  <a:lnTo>
                    <a:pt x="1584" y="2659"/>
                  </a:lnTo>
                  <a:lnTo>
                    <a:pt x="1584" y="2659"/>
                  </a:lnTo>
                  <a:lnTo>
                    <a:pt x="1583" y="2655"/>
                  </a:lnTo>
                  <a:lnTo>
                    <a:pt x="1583" y="2652"/>
                  </a:lnTo>
                  <a:lnTo>
                    <a:pt x="1586" y="2642"/>
                  </a:lnTo>
                  <a:lnTo>
                    <a:pt x="1598" y="2611"/>
                  </a:lnTo>
                  <a:lnTo>
                    <a:pt x="1598" y="2611"/>
                  </a:lnTo>
                  <a:lnTo>
                    <a:pt x="1602" y="2602"/>
                  </a:lnTo>
                  <a:lnTo>
                    <a:pt x="1607" y="2597"/>
                  </a:lnTo>
                  <a:lnTo>
                    <a:pt x="1610" y="2595"/>
                  </a:lnTo>
                  <a:lnTo>
                    <a:pt x="1614" y="2597"/>
                  </a:lnTo>
                  <a:lnTo>
                    <a:pt x="1619" y="2600"/>
                  </a:lnTo>
                  <a:lnTo>
                    <a:pt x="1622" y="2606"/>
                  </a:lnTo>
                  <a:lnTo>
                    <a:pt x="1632" y="2619"/>
                  </a:lnTo>
                  <a:lnTo>
                    <a:pt x="1632" y="2619"/>
                  </a:lnTo>
                  <a:lnTo>
                    <a:pt x="1639" y="2625"/>
                  </a:lnTo>
                  <a:lnTo>
                    <a:pt x="1646" y="2625"/>
                  </a:lnTo>
                  <a:lnTo>
                    <a:pt x="1653" y="2623"/>
                  </a:lnTo>
                  <a:lnTo>
                    <a:pt x="1658" y="2619"/>
                  </a:lnTo>
                  <a:lnTo>
                    <a:pt x="1672" y="2609"/>
                  </a:lnTo>
                  <a:lnTo>
                    <a:pt x="1679" y="2604"/>
                  </a:lnTo>
                  <a:lnTo>
                    <a:pt x="1684" y="2600"/>
                  </a:lnTo>
                  <a:lnTo>
                    <a:pt x="1684" y="2600"/>
                  </a:lnTo>
                  <a:lnTo>
                    <a:pt x="1689" y="2597"/>
                  </a:lnTo>
                  <a:lnTo>
                    <a:pt x="1694" y="2597"/>
                  </a:lnTo>
                  <a:lnTo>
                    <a:pt x="1699" y="2597"/>
                  </a:lnTo>
                  <a:lnTo>
                    <a:pt x="1703" y="2599"/>
                  </a:lnTo>
                  <a:lnTo>
                    <a:pt x="1713" y="2604"/>
                  </a:lnTo>
                  <a:lnTo>
                    <a:pt x="1725" y="2611"/>
                  </a:lnTo>
                  <a:lnTo>
                    <a:pt x="1725" y="2611"/>
                  </a:lnTo>
                  <a:lnTo>
                    <a:pt x="1737" y="2618"/>
                  </a:lnTo>
                  <a:lnTo>
                    <a:pt x="1746" y="2619"/>
                  </a:lnTo>
                  <a:lnTo>
                    <a:pt x="1756" y="2618"/>
                  </a:lnTo>
                  <a:lnTo>
                    <a:pt x="1768" y="2611"/>
                  </a:lnTo>
                  <a:lnTo>
                    <a:pt x="1768" y="2611"/>
                  </a:lnTo>
                  <a:lnTo>
                    <a:pt x="1773" y="2607"/>
                  </a:lnTo>
                  <a:lnTo>
                    <a:pt x="1775" y="2604"/>
                  </a:lnTo>
                  <a:lnTo>
                    <a:pt x="1777" y="2602"/>
                  </a:lnTo>
                  <a:lnTo>
                    <a:pt x="1775" y="2600"/>
                  </a:lnTo>
                  <a:lnTo>
                    <a:pt x="1770" y="2592"/>
                  </a:lnTo>
                  <a:lnTo>
                    <a:pt x="1768" y="2587"/>
                  </a:lnTo>
                  <a:lnTo>
                    <a:pt x="1768" y="2578"/>
                  </a:lnTo>
                  <a:lnTo>
                    <a:pt x="1768" y="2578"/>
                  </a:lnTo>
                  <a:lnTo>
                    <a:pt x="1768" y="2571"/>
                  </a:lnTo>
                  <a:lnTo>
                    <a:pt x="1772" y="2566"/>
                  </a:lnTo>
                  <a:lnTo>
                    <a:pt x="1777" y="2563"/>
                  </a:lnTo>
                  <a:lnTo>
                    <a:pt x="1784" y="2561"/>
                  </a:lnTo>
                  <a:lnTo>
                    <a:pt x="1799" y="2561"/>
                  </a:lnTo>
                  <a:lnTo>
                    <a:pt x="1816" y="2563"/>
                  </a:lnTo>
                  <a:lnTo>
                    <a:pt x="1816" y="2563"/>
                  </a:lnTo>
                  <a:lnTo>
                    <a:pt x="1823" y="2563"/>
                  </a:lnTo>
                  <a:lnTo>
                    <a:pt x="1828" y="2563"/>
                  </a:lnTo>
                  <a:lnTo>
                    <a:pt x="1830" y="2561"/>
                  </a:lnTo>
                  <a:lnTo>
                    <a:pt x="1830" y="2558"/>
                  </a:lnTo>
                  <a:lnTo>
                    <a:pt x="1828" y="2549"/>
                  </a:lnTo>
                  <a:lnTo>
                    <a:pt x="1825" y="2535"/>
                  </a:lnTo>
                  <a:lnTo>
                    <a:pt x="1825" y="2535"/>
                  </a:lnTo>
                  <a:lnTo>
                    <a:pt x="1825" y="2523"/>
                  </a:lnTo>
                  <a:lnTo>
                    <a:pt x="1825" y="2521"/>
                  </a:lnTo>
                  <a:lnTo>
                    <a:pt x="1828" y="2518"/>
                  </a:lnTo>
                  <a:lnTo>
                    <a:pt x="1833" y="2516"/>
                  </a:lnTo>
                  <a:lnTo>
                    <a:pt x="1844" y="2515"/>
                  </a:lnTo>
                  <a:lnTo>
                    <a:pt x="1844" y="2515"/>
                  </a:lnTo>
                  <a:lnTo>
                    <a:pt x="1851" y="2509"/>
                  </a:lnTo>
                  <a:lnTo>
                    <a:pt x="1858" y="2506"/>
                  </a:lnTo>
                  <a:lnTo>
                    <a:pt x="1873" y="2487"/>
                  </a:lnTo>
                  <a:lnTo>
                    <a:pt x="1873" y="2487"/>
                  </a:lnTo>
                  <a:lnTo>
                    <a:pt x="1878" y="2480"/>
                  </a:lnTo>
                  <a:lnTo>
                    <a:pt x="1880" y="2473"/>
                  </a:lnTo>
                  <a:lnTo>
                    <a:pt x="1882" y="2466"/>
                  </a:lnTo>
                  <a:lnTo>
                    <a:pt x="1882" y="2460"/>
                  </a:lnTo>
                  <a:lnTo>
                    <a:pt x="1878" y="2444"/>
                  </a:lnTo>
                  <a:lnTo>
                    <a:pt x="1875" y="2427"/>
                  </a:lnTo>
                  <a:lnTo>
                    <a:pt x="1875" y="2427"/>
                  </a:lnTo>
                  <a:lnTo>
                    <a:pt x="1875" y="2411"/>
                  </a:lnTo>
                  <a:lnTo>
                    <a:pt x="1876" y="2399"/>
                  </a:lnTo>
                  <a:lnTo>
                    <a:pt x="1878" y="2396"/>
                  </a:lnTo>
                  <a:lnTo>
                    <a:pt x="1880" y="2393"/>
                  </a:lnTo>
                  <a:lnTo>
                    <a:pt x="1888" y="2387"/>
                  </a:lnTo>
                  <a:lnTo>
                    <a:pt x="1888" y="2387"/>
                  </a:lnTo>
                  <a:lnTo>
                    <a:pt x="1894" y="2386"/>
                  </a:lnTo>
                  <a:lnTo>
                    <a:pt x="1897" y="2387"/>
                  </a:lnTo>
                  <a:lnTo>
                    <a:pt x="1902" y="2389"/>
                  </a:lnTo>
                  <a:lnTo>
                    <a:pt x="1906" y="2393"/>
                  </a:lnTo>
                  <a:lnTo>
                    <a:pt x="1931" y="2420"/>
                  </a:lnTo>
                  <a:lnTo>
                    <a:pt x="1931" y="2420"/>
                  </a:lnTo>
                  <a:lnTo>
                    <a:pt x="1937" y="2423"/>
                  </a:lnTo>
                  <a:lnTo>
                    <a:pt x="1942" y="2425"/>
                  </a:lnTo>
                  <a:lnTo>
                    <a:pt x="1947" y="2427"/>
                  </a:lnTo>
                  <a:lnTo>
                    <a:pt x="1952" y="2427"/>
                  </a:lnTo>
                  <a:lnTo>
                    <a:pt x="1962" y="2423"/>
                  </a:lnTo>
                  <a:lnTo>
                    <a:pt x="1973" y="2417"/>
                  </a:lnTo>
                  <a:lnTo>
                    <a:pt x="1981" y="2408"/>
                  </a:lnTo>
                  <a:lnTo>
                    <a:pt x="1992" y="2398"/>
                  </a:lnTo>
                  <a:lnTo>
                    <a:pt x="2004" y="2377"/>
                  </a:lnTo>
                  <a:lnTo>
                    <a:pt x="2004" y="2377"/>
                  </a:lnTo>
                  <a:lnTo>
                    <a:pt x="2019" y="2348"/>
                  </a:lnTo>
                  <a:lnTo>
                    <a:pt x="2026" y="2336"/>
                  </a:lnTo>
                  <a:lnTo>
                    <a:pt x="2031" y="2320"/>
                  </a:lnTo>
                  <a:lnTo>
                    <a:pt x="2031" y="2320"/>
                  </a:lnTo>
                  <a:lnTo>
                    <a:pt x="2038" y="2307"/>
                  </a:lnTo>
                  <a:lnTo>
                    <a:pt x="2045" y="2296"/>
                  </a:lnTo>
                  <a:lnTo>
                    <a:pt x="2053" y="2286"/>
                  </a:lnTo>
                  <a:lnTo>
                    <a:pt x="2064" y="2269"/>
                  </a:lnTo>
                  <a:lnTo>
                    <a:pt x="2064" y="2269"/>
                  </a:lnTo>
                  <a:lnTo>
                    <a:pt x="2067" y="2260"/>
                  </a:lnTo>
                  <a:lnTo>
                    <a:pt x="2071" y="2252"/>
                  </a:lnTo>
                  <a:lnTo>
                    <a:pt x="2071" y="2234"/>
                  </a:lnTo>
                  <a:lnTo>
                    <a:pt x="2071" y="2217"/>
                  </a:lnTo>
                  <a:lnTo>
                    <a:pt x="2072" y="2207"/>
                  </a:lnTo>
                  <a:lnTo>
                    <a:pt x="2074" y="2193"/>
                  </a:lnTo>
                  <a:lnTo>
                    <a:pt x="2074" y="2193"/>
                  </a:lnTo>
                  <a:lnTo>
                    <a:pt x="2076" y="2181"/>
                  </a:lnTo>
                  <a:lnTo>
                    <a:pt x="2077" y="2171"/>
                  </a:lnTo>
                  <a:lnTo>
                    <a:pt x="2077" y="2161"/>
                  </a:lnTo>
                  <a:lnTo>
                    <a:pt x="2076" y="2150"/>
                  </a:lnTo>
                  <a:lnTo>
                    <a:pt x="2071" y="2135"/>
                  </a:lnTo>
                  <a:lnTo>
                    <a:pt x="2065" y="2121"/>
                  </a:lnTo>
                  <a:lnTo>
                    <a:pt x="2065" y="2121"/>
                  </a:lnTo>
                  <a:lnTo>
                    <a:pt x="2065" y="2116"/>
                  </a:lnTo>
                  <a:lnTo>
                    <a:pt x="2065" y="2111"/>
                  </a:lnTo>
                  <a:lnTo>
                    <a:pt x="2067" y="2106"/>
                  </a:lnTo>
                  <a:lnTo>
                    <a:pt x="2071" y="2100"/>
                  </a:lnTo>
                  <a:lnTo>
                    <a:pt x="2081" y="2090"/>
                  </a:lnTo>
                  <a:lnTo>
                    <a:pt x="2091" y="2078"/>
                  </a:lnTo>
                  <a:lnTo>
                    <a:pt x="2091" y="2078"/>
                  </a:lnTo>
                  <a:lnTo>
                    <a:pt x="2095" y="2071"/>
                  </a:lnTo>
                  <a:lnTo>
                    <a:pt x="2096" y="2064"/>
                  </a:lnTo>
                  <a:lnTo>
                    <a:pt x="2095" y="2057"/>
                  </a:lnTo>
                  <a:lnTo>
                    <a:pt x="2095" y="2049"/>
                  </a:lnTo>
                  <a:lnTo>
                    <a:pt x="2089" y="2033"/>
                  </a:lnTo>
                  <a:lnTo>
                    <a:pt x="2084" y="2016"/>
                  </a:lnTo>
                  <a:lnTo>
                    <a:pt x="2084" y="2016"/>
                  </a:lnTo>
                  <a:lnTo>
                    <a:pt x="2084" y="1999"/>
                  </a:lnTo>
                  <a:lnTo>
                    <a:pt x="2084" y="1984"/>
                  </a:lnTo>
                  <a:lnTo>
                    <a:pt x="2084" y="1949"/>
                  </a:lnTo>
                  <a:lnTo>
                    <a:pt x="2084" y="1949"/>
                  </a:lnTo>
                  <a:lnTo>
                    <a:pt x="2086" y="1941"/>
                  </a:lnTo>
                  <a:lnTo>
                    <a:pt x="2088" y="1934"/>
                  </a:lnTo>
                  <a:lnTo>
                    <a:pt x="2091" y="1930"/>
                  </a:lnTo>
                  <a:lnTo>
                    <a:pt x="2096" y="1927"/>
                  </a:lnTo>
                  <a:lnTo>
                    <a:pt x="2107" y="1925"/>
                  </a:lnTo>
                  <a:lnTo>
                    <a:pt x="2120" y="1922"/>
                  </a:lnTo>
                  <a:lnTo>
                    <a:pt x="2120" y="1922"/>
                  </a:lnTo>
                  <a:lnTo>
                    <a:pt x="2124" y="1920"/>
                  </a:lnTo>
                  <a:lnTo>
                    <a:pt x="2127" y="1913"/>
                  </a:lnTo>
                  <a:lnTo>
                    <a:pt x="2138" y="1892"/>
                  </a:lnTo>
                  <a:lnTo>
                    <a:pt x="2148" y="1865"/>
                  </a:lnTo>
                  <a:lnTo>
                    <a:pt x="2158" y="1832"/>
                  </a:lnTo>
                  <a:lnTo>
                    <a:pt x="2167" y="1798"/>
                  </a:lnTo>
                  <a:lnTo>
                    <a:pt x="2172" y="1767"/>
                  </a:lnTo>
                  <a:lnTo>
                    <a:pt x="2177" y="1743"/>
                  </a:lnTo>
                  <a:lnTo>
                    <a:pt x="2177" y="1734"/>
                  </a:lnTo>
                  <a:lnTo>
                    <a:pt x="2177" y="1729"/>
                  </a:lnTo>
                  <a:lnTo>
                    <a:pt x="2177" y="1729"/>
                  </a:lnTo>
                  <a:lnTo>
                    <a:pt x="2172" y="1714"/>
                  </a:lnTo>
                  <a:lnTo>
                    <a:pt x="2165" y="1702"/>
                  </a:lnTo>
                  <a:lnTo>
                    <a:pt x="2157" y="1690"/>
                  </a:lnTo>
                  <a:lnTo>
                    <a:pt x="2144" y="1678"/>
                  </a:lnTo>
                  <a:lnTo>
                    <a:pt x="2144" y="1678"/>
                  </a:lnTo>
                  <a:lnTo>
                    <a:pt x="2124" y="1660"/>
                  </a:lnTo>
                  <a:lnTo>
                    <a:pt x="2117" y="1654"/>
                  </a:lnTo>
                  <a:lnTo>
                    <a:pt x="2112" y="1645"/>
                  </a:lnTo>
                  <a:lnTo>
                    <a:pt x="2112" y="1645"/>
                  </a:lnTo>
                  <a:lnTo>
                    <a:pt x="2110" y="1636"/>
                  </a:lnTo>
                  <a:lnTo>
                    <a:pt x="2112" y="1628"/>
                  </a:lnTo>
                  <a:lnTo>
                    <a:pt x="2115" y="1618"/>
                  </a:lnTo>
                  <a:lnTo>
                    <a:pt x="2120" y="1605"/>
                  </a:lnTo>
                  <a:lnTo>
                    <a:pt x="2120" y="1605"/>
                  </a:lnTo>
                  <a:lnTo>
                    <a:pt x="2126" y="1599"/>
                  </a:lnTo>
                  <a:lnTo>
                    <a:pt x="2132" y="1592"/>
                  </a:lnTo>
                  <a:lnTo>
                    <a:pt x="2143" y="1587"/>
                  </a:lnTo>
                  <a:lnTo>
                    <a:pt x="2157" y="1581"/>
                  </a:lnTo>
                  <a:lnTo>
                    <a:pt x="2187" y="1573"/>
                  </a:lnTo>
                  <a:lnTo>
                    <a:pt x="2222" y="1564"/>
                  </a:lnTo>
                  <a:lnTo>
                    <a:pt x="2222" y="1564"/>
                  </a:lnTo>
                  <a:lnTo>
                    <a:pt x="2237" y="1561"/>
                  </a:lnTo>
                  <a:lnTo>
                    <a:pt x="2244" y="1556"/>
                  </a:lnTo>
                  <a:lnTo>
                    <a:pt x="2248" y="1554"/>
                  </a:lnTo>
                  <a:lnTo>
                    <a:pt x="2248" y="1552"/>
                  </a:lnTo>
                  <a:lnTo>
                    <a:pt x="2246" y="1547"/>
                  </a:lnTo>
                  <a:lnTo>
                    <a:pt x="2242" y="1544"/>
                  </a:lnTo>
                  <a:lnTo>
                    <a:pt x="2236" y="1538"/>
                  </a:lnTo>
                  <a:lnTo>
                    <a:pt x="2222" y="1532"/>
                  </a:lnTo>
                  <a:lnTo>
                    <a:pt x="2222" y="153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4763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5" name="Freeform 5"/>
            <p:cNvSpPr>
              <a:spLocks/>
            </p:cNvSpPr>
            <p:nvPr/>
          </p:nvSpPr>
          <p:spPr bwMode="auto">
            <a:xfrm>
              <a:off x="1622425" y="5046663"/>
              <a:ext cx="568325" cy="458788"/>
            </a:xfrm>
            <a:custGeom>
              <a:avLst/>
              <a:gdLst>
                <a:gd name="T0" fmla="*/ 57 w 715"/>
                <a:gd name="T1" fmla="*/ 210 h 579"/>
                <a:gd name="T2" fmla="*/ 119 w 715"/>
                <a:gd name="T3" fmla="*/ 248 h 579"/>
                <a:gd name="T4" fmla="*/ 152 w 715"/>
                <a:gd name="T5" fmla="*/ 267 h 579"/>
                <a:gd name="T6" fmla="*/ 195 w 715"/>
                <a:gd name="T7" fmla="*/ 243 h 579"/>
                <a:gd name="T8" fmla="*/ 219 w 715"/>
                <a:gd name="T9" fmla="*/ 234 h 579"/>
                <a:gd name="T10" fmla="*/ 232 w 715"/>
                <a:gd name="T11" fmla="*/ 189 h 579"/>
                <a:gd name="T12" fmla="*/ 251 w 715"/>
                <a:gd name="T13" fmla="*/ 139 h 579"/>
                <a:gd name="T14" fmla="*/ 303 w 715"/>
                <a:gd name="T15" fmla="*/ 102 h 579"/>
                <a:gd name="T16" fmla="*/ 327 w 715"/>
                <a:gd name="T17" fmla="*/ 134 h 579"/>
                <a:gd name="T18" fmla="*/ 341 w 715"/>
                <a:gd name="T19" fmla="*/ 157 h 579"/>
                <a:gd name="T20" fmla="*/ 366 w 715"/>
                <a:gd name="T21" fmla="*/ 127 h 579"/>
                <a:gd name="T22" fmla="*/ 365 w 715"/>
                <a:gd name="T23" fmla="*/ 107 h 579"/>
                <a:gd name="T24" fmla="*/ 387 w 715"/>
                <a:gd name="T25" fmla="*/ 59 h 579"/>
                <a:gd name="T26" fmla="*/ 408 w 715"/>
                <a:gd name="T27" fmla="*/ 38 h 579"/>
                <a:gd name="T28" fmla="*/ 416 w 715"/>
                <a:gd name="T29" fmla="*/ 11 h 579"/>
                <a:gd name="T30" fmla="*/ 452 w 715"/>
                <a:gd name="T31" fmla="*/ 24 h 579"/>
                <a:gd name="T32" fmla="*/ 488 w 715"/>
                <a:gd name="T33" fmla="*/ 36 h 579"/>
                <a:gd name="T34" fmla="*/ 519 w 715"/>
                <a:gd name="T35" fmla="*/ 26 h 579"/>
                <a:gd name="T36" fmla="*/ 557 w 715"/>
                <a:gd name="T37" fmla="*/ 33 h 579"/>
                <a:gd name="T38" fmla="*/ 559 w 715"/>
                <a:gd name="T39" fmla="*/ 71 h 579"/>
                <a:gd name="T40" fmla="*/ 554 w 715"/>
                <a:gd name="T41" fmla="*/ 114 h 579"/>
                <a:gd name="T42" fmla="*/ 585 w 715"/>
                <a:gd name="T43" fmla="*/ 141 h 579"/>
                <a:gd name="T44" fmla="*/ 578 w 715"/>
                <a:gd name="T45" fmla="*/ 167 h 579"/>
                <a:gd name="T46" fmla="*/ 588 w 715"/>
                <a:gd name="T47" fmla="*/ 191 h 579"/>
                <a:gd name="T48" fmla="*/ 588 w 715"/>
                <a:gd name="T49" fmla="*/ 234 h 579"/>
                <a:gd name="T50" fmla="*/ 571 w 715"/>
                <a:gd name="T51" fmla="*/ 268 h 579"/>
                <a:gd name="T52" fmla="*/ 574 w 715"/>
                <a:gd name="T53" fmla="*/ 292 h 579"/>
                <a:gd name="T54" fmla="*/ 636 w 715"/>
                <a:gd name="T55" fmla="*/ 289 h 579"/>
                <a:gd name="T56" fmla="*/ 681 w 715"/>
                <a:gd name="T57" fmla="*/ 267 h 579"/>
                <a:gd name="T58" fmla="*/ 707 w 715"/>
                <a:gd name="T59" fmla="*/ 301 h 579"/>
                <a:gd name="T60" fmla="*/ 712 w 715"/>
                <a:gd name="T61" fmla="*/ 335 h 579"/>
                <a:gd name="T62" fmla="*/ 679 w 715"/>
                <a:gd name="T63" fmla="*/ 323 h 579"/>
                <a:gd name="T64" fmla="*/ 631 w 715"/>
                <a:gd name="T65" fmla="*/ 397 h 579"/>
                <a:gd name="T66" fmla="*/ 650 w 715"/>
                <a:gd name="T67" fmla="*/ 430 h 579"/>
                <a:gd name="T68" fmla="*/ 653 w 715"/>
                <a:gd name="T69" fmla="*/ 466 h 579"/>
                <a:gd name="T70" fmla="*/ 585 w 715"/>
                <a:gd name="T71" fmla="*/ 516 h 579"/>
                <a:gd name="T72" fmla="*/ 533 w 715"/>
                <a:gd name="T73" fmla="*/ 555 h 579"/>
                <a:gd name="T74" fmla="*/ 497 w 715"/>
                <a:gd name="T75" fmla="*/ 579 h 579"/>
                <a:gd name="T76" fmla="*/ 454 w 715"/>
                <a:gd name="T77" fmla="*/ 555 h 579"/>
                <a:gd name="T78" fmla="*/ 463 w 715"/>
                <a:gd name="T79" fmla="*/ 514 h 579"/>
                <a:gd name="T80" fmla="*/ 416 w 715"/>
                <a:gd name="T81" fmla="*/ 521 h 579"/>
                <a:gd name="T82" fmla="*/ 399 w 715"/>
                <a:gd name="T83" fmla="*/ 497 h 579"/>
                <a:gd name="T84" fmla="*/ 348 w 715"/>
                <a:gd name="T85" fmla="*/ 526 h 579"/>
                <a:gd name="T86" fmla="*/ 323 w 715"/>
                <a:gd name="T87" fmla="*/ 562 h 579"/>
                <a:gd name="T88" fmla="*/ 286 w 715"/>
                <a:gd name="T89" fmla="*/ 559 h 579"/>
                <a:gd name="T90" fmla="*/ 253 w 715"/>
                <a:gd name="T91" fmla="*/ 557 h 579"/>
                <a:gd name="T92" fmla="*/ 203 w 715"/>
                <a:gd name="T93" fmla="*/ 538 h 579"/>
                <a:gd name="T94" fmla="*/ 181 w 715"/>
                <a:gd name="T95" fmla="*/ 500 h 579"/>
                <a:gd name="T96" fmla="*/ 110 w 715"/>
                <a:gd name="T97" fmla="*/ 476 h 579"/>
                <a:gd name="T98" fmla="*/ 85 w 715"/>
                <a:gd name="T99" fmla="*/ 469 h 579"/>
                <a:gd name="T100" fmla="*/ 90 w 715"/>
                <a:gd name="T101" fmla="*/ 421 h 579"/>
                <a:gd name="T102" fmla="*/ 104 w 715"/>
                <a:gd name="T103" fmla="*/ 368 h 579"/>
                <a:gd name="T104" fmla="*/ 64 w 715"/>
                <a:gd name="T105" fmla="*/ 327 h 579"/>
                <a:gd name="T106" fmla="*/ 30 w 715"/>
                <a:gd name="T107" fmla="*/ 344 h 579"/>
                <a:gd name="T108" fmla="*/ 2 w 715"/>
                <a:gd name="T109" fmla="*/ 325 h 579"/>
                <a:gd name="T110" fmla="*/ 37 w 715"/>
                <a:gd name="T111" fmla="*/ 274 h 57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715" h="579">
                  <a:moveTo>
                    <a:pt x="50" y="256"/>
                  </a:moveTo>
                  <a:lnTo>
                    <a:pt x="50" y="256"/>
                  </a:lnTo>
                  <a:lnTo>
                    <a:pt x="50" y="239"/>
                  </a:lnTo>
                  <a:lnTo>
                    <a:pt x="52" y="224"/>
                  </a:lnTo>
                  <a:lnTo>
                    <a:pt x="54" y="217"/>
                  </a:lnTo>
                  <a:lnTo>
                    <a:pt x="57" y="210"/>
                  </a:lnTo>
                  <a:lnTo>
                    <a:pt x="57" y="210"/>
                  </a:lnTo>
                  <a:lnTo>
                    <a:pt x="59" y="208"/>
                  </a:lnTo>
                  <a:lnTo>
                    <a:pt x="62" y="208"/>
                  </a:lnTo>
                  <a:lnTo>
                    <a:pt x="69" y="208"/>
                  </a:lnTo>
                  <a:lnTo>
                    <a:pt x="78" y="212"/>
                  </a:lnTo>
                  <a:lnTo>
                    <a:pt x="86" y="217"/>
                  </a:lnTo>
                  <a:lnTo>
                    <a:pt x="105" y="232"/>
                  </a:lnTo>
                  <a:lnTo>
                    <a:pt x="119" y="248"/>
                  </a:lnTo>
                  <a:lnTo>
                    <a:pt x="119" y="248"/>
                  </a:lnTo>
                  <a:lnTo>
                    <a:pt x="128" y="260"/>
                  </a:lnTo>
                  <a:lnTo>
                    <a:pt x="134" y="267"/>
                  </a:lnTo>
                  <a:lnTo>
                    <a:pt x="136" y="268"/>
                  </a:lnTo>
                  <a:lnTo>
                    <a:pt x="141" y="268"/>
                  </a:lnTo>
                  <a:lnTo>
                    <a:pt x="152" y="267"/>
                  </a:lnTo>
                  <a:lnTo>
                    <a:pt x="152" y="267"/>
                  </a:lnTo>
                  <a:lnTo>
                    <a:pt x="162" y="261"/>
                  </a:lnTo>
                  <a:lnTo>
                    <a:pt x="169" y="258"/>
                  </a:lnTo>
                  <a:lnTo>
                    <a:pt x="172" y="255"/>
                  </a:lnTo>
                  <a:lnTo>
                    <a:pt x="179" y="251"/>
                  </a:lnTo>
                  <a:lnTo>
                    <a:pt x="179" y="251"/>
                  </a:lnTo>
                  <a:lnTo>
                    <a:pt x="188" y="248"/>
                  </a:lnTo>
                  <a:lnTo>
                    <a:pt x="195" y="243"/>
                  </a:lnTo>
                  <a:lnTo>
                    <a:pt x="201" y="237"/>
                  </a:lnTo>
                  <a:lnTo>
                    <a:pt x="205" y="237"/>
                  </a:lnTo>
                  <a:lnTo>
                    <a:pt x="210" y="237"/>
                  </a:lnTo>
                  <a:lnTo>
                    <a:pt x="210" y="237"/>
                  </a:lnTo>
                  <a:lnTo>
                    <a:pt x="214" y="237"/>
                  </a:lnTo>
                  <a:lnTo>
                    <a:pt x="217" y="237"/>
                  </a:lnTo>
                  <a:lnTo>
                    <a:pt x="219" y="234"/>
                  </a:lnTo>
                  <a:lnTo>
                    <a:pt x="220" y="231"/>
                  </a:lnTo>
                  <a:lnTo>
                    <a:pt x="220" y="220"/>
                  </a:lnTo>
                  <a:lnTo>
                    <a:pt x="222" y="206"/>
                  </a:lnTo>
                  <a:lnTo>
                    <a:pt x="222" y="206"/>
                  </a:lnTo>
                  <a:lnTo>
                    <a:pt x="224" y="201"/>
                  </a:lnTo>
                  <a:lnTo>
                    <a:pt x="226" y="196"/>
                  </a:lnTo>
                  <a:lnTo>
                    <a:pt x="232" y="189"/>
                  </a:lnTo>
                  <a:lnTo>
                    <a:pt x="238" y="181"/>
                  </a:lnTo>
                  <a:lnTo>
                    <a:pt x="241" y="176"/>
                  </a:lnTo>
                  <a:lnTo>
                    <a:pt x="241" y="172"/>
                  </a:lnTo>
                  <a:lnTo>
                    <a:pt x="241" y="172"/>
                  </a:lnTo>
                  <a:lnTo>
                    <a:pt x="244" y="153"/>
                  </a:lnTo>
                  <a:lnTo>
                    <a:pt x="251" y="139"/>
                  </a:lnTo>
                  <a:lnTo>
                    <a:pt x="251" y="139"/>
                  </a:lnTo>
                  <a:lnTo>
                    <a:pt x="256" y="131"/>
                  </a:lnTo>
                  <a:lnTo>
                    <a:pt x="267" y="124"/>
                  </a:lnTo>
                  <a:lnTo>
                    <a:pt x="277" y="115"/>
                  </a:lnTo>
                  <a:lnTo>
                    <a:pt x="277" y="115"/>
                  </a:lnTo>
                  <a:lnTo>
                    <a:pt x="289" y="107"/>
                  </a:lnTo>
                  <a:lnTo>
                    <a:pt x="299" y="103"/>
                  </a:lnTo>
                  <a:lnTo>
                    <a:pt x="303" y="102"/>
                  </a:lnTo>
                  <a:lnTo>
                    <a:pt x="308" y="103"/>
                  </a:lnTo>
                  <a:lnTo>
                    <a:pt x="308" y="103"/>
                  </a:lnTo>
                  <a:lnTo>
                    <a:pt x="315" y="107"/>
                  </a:lnTo>
                  <a:lnTo>
                    <a:pt x="322" y="112"/>
                  </a:lnTo>
                  <a:lnTo>
                    <a:pt x="325" y="121"/>
                  </a:lnTo>
                  <a:lnTo>
                    <a:pt x="327" y="134"/>
                  </a:lnTo>
                  <a:lnTo>
                    <a:pt x="327" y="134"/>
                  </a:lnTo>
                  <a:lnTo>
                    <a:pt x="329" y="148"/>
                  </a:lnTo>
                  <a:lnTo>
                    <a:pt x="330" y="157"/>
                  </a:lnTo>
                  <a:lnTo>
                    <a:pt x="332" y="158"/>
                  </a:lnTo>
                  <a:lnTo>
                    <a:pt x="334" y="160"/>
                  </a:lnTo>
                  <a:lnTo>
                    <a:pt x="335" y="158"/>
                  </a:lnTo>
                  <a:lnTo>
                    <a:pt x="341" y="157"/>
                  </a:lnTo>
                  <a:lnTo>
                    <a:pt x="341" y="157"/>
                  </a:lnTo>
                  <a:lnTo>
                    <a:pt x="349" y="153"/>
                  </a:lnTo>
                  <a:lnTo>
                    <a:pt x="360" y="148"/>
                  </a:lnTo>
                  <a:lnTo>
                    <a:pt x="363" y="145"/>
                  </a:lnTo>
                  <a:lnTo>
                    <a:pt x="365" y="141"/>
                  </a:lnTo>
                  <a:lnTo>
                    <a:pt x="366" y="136"/>
                  </a:lnTo>
                  <a:lnTo>
                    <a:pt x="366" y="127"/>
                  </a:lnTo>
                  <a:lnTo>
                    <a:pt x="366" y="127"/>
                  </a:lnTo>
                  <a:lnTo>
                    <a:pt x="366" y="122"/>
                  </a:lnTo>
                  <a:lnTo>
                    <a:pt x="365" y="119"/>
                  </a:lnTo>
                  <a:lnTo>
                    <a:pt x="363" y="117"/>
                  </a:lnTo>
                  <a:lnTo>
                    <a:pt x="361" y="117"/>
                  </a:lnTo>
                  <a:lnTo>
                    <a:pt x="360" y="117"/>
                  </a:lnTo>
                  <a:lnTo>
                    <a:pt x="360" y="115"/>
                  </a:lnTo>
                  <a:lnTo>
                    <a:pt x="365" y="107"/>
                  </a:lnTo>
                  <a:lnTo>
                    <a:pt x="365" y="107"/>
                  </a:lnTo>
                  <a:lnTo>
                    <a:pt x="373" y="97"/>
                  </a:lnTo>
                  <a:lnTo>
                    <a:pt x="378" y="90"/>
                  </a:lnTo>
                  <a:lnTo>
                    <a:pt x="382" y="84"/>
                  </a:lnTo>
                  <a:lnTo>
                    <a:pt x="385" y="72"/>
                  </a:lnTo>
                  <a:lnTo>
                    <a:pt x="385" y="72"/>
                  </a:lnTo>
                  <a:lnTo>
                    <a:pt x="387" y="59"/>
                  </a:lnTo>
                  <a:lnTo>
                    <a:pt x="389" y="48"/>
                  </a:lnTo>
                  <a:lnTo>
                    <a:pt x="390" y="43"/>
                  </a:lnTo>
                  <a:lnTo>
                    <a:pt x="394" y="42"/>
                  </a:lnTo>
                  <a:lnTo>
                    <a:pt x="397" y="40"/>
                  </a:lnTo>
                  <a:lnTo>
                    <a:pt x="402" y="38"/>
                  </a:lnTo>
                  <a:lnTo>
                    <a:pt x="402" y="38"/>
                  </a:lnTo>
                  <a:lnTo>
                    <a:pt x="408" y="38"/>
                  </a:lnTo>
                  <a:lnTo>
                    <a:pt x="409" y="35"/>
                  </a:lnTo>
                  <a:lnTo>
                    <a:pt x="408" y="28"/>
                  </a:lnTo>
                  <a:lnTo>
                    <a:pt x="406" y="23"/>
                  </a:lnTo>
                  <a:lnTo>
                    <a:pt x="406" y="17"/>
                  </a:lnTo>
                  <a:lnTo>
                    <a:pt x="409" y="14"/>
                  </a:lnTo>
                  <a:lnTo>
                    <a:pt x="416" y="11"/>
                  </a:lnTo>
                  <a:lnTo>
                    <a:pt x="416" y="11"/>
                  </a:lnTo>
                  <a:lnTo>
                    <a:pt x="437" y="0"/>
                  </a:lnTo>
                  <a:lnTo>
                    <a:pt x="439" y="0"/>
                  </a:lnTo>
                  <a:lnTo>
                    <a:pt x="440" y="2"/>
                  </a:lnTo>
                  <a:lnTo>
                    <a:pt x="444" y="11"/>
                  </a:lnTo>
                  <a:lnTo>
                    <a:pt x="444" y="11"/>
                  </a:lnTo>
                  <a:lnTo>
                    <a:pt x="449" y="19"/>
                  </a:lnTo>
                  <a:lnTo>
                    <a:pt x="452" y="24"/>
                  </a:lnTo>
                  <a:lnTo>
                    <a:pt x="456" y="28"/>
                  </a:lnTo>
                  <a:lnTo>
                    <a:pt x="463" y="28"/>
                  </a:lnTo>
                  <a:lnTo>
                    <a:pt x="463" y="28"/>
                  </a:lnTo>
                  <a:lnTo>
                    <a:pt x="470" y="28"/>
                  </a:lnTo>
                  <a:lnTo>
                    <a:pt x="478" y="29"/>
                  </a:lnTo>
                  <a:lnTo>
                    <a:pt x="485" y="33"/>
                  </a:lnTo>
                  <a:lnTo>
                    <a:pt x="488" y="36"/>
                  </a:lnTo>
                  <a:lnTo>
                    <a:pt x="488" y="36"/>
                  </a:lnTo>
                  <a:lnTo>
                    <a:pt x="490" y="38"/>
                  </a:lnTo>
                  <a:lnTo>
                    <a:pt x="492" y="36"/>
                  </a:lnTo>
                  <a:lnTo>
                    <a:pt x="500" y="31"/>
                  </a:lnTo>
                  <a:lnTo>
                    <a:pt x="509" y="26"/>
                  </a:lnTo>
                  <a:lnTo>
                    <a:pt x="514" y="24"/>
                  </a:lnTo>
                  <a:lnTo>
                    <a:pt x="519" y="26"/>
                  </a:lnTo>
                  <a:lnTo>
                    <a:pt x="519" y="26"/>
                  </a:lnTo>
                  <a:lnTo>
                    <a:pt x="524" y="28"/>
                  </a:lnTo>
                  <a:lnTo>
                    <a:pt x="531" y="28"/>
                  </a:lnTo>
                  <a:lnTo>
                    <a:pt x="543" y="28"/>
                  </a:lnTo>
                  <a:lnTo>
                    <a:pt x="552" y="28"/>
                  </a:lnTo>
                  <a:lnTo>
                    <a:pt x="555" y="29"/>
                  </a:lnTo>
                  <a:lnTo>
                    <a:pt x="557" y="33"/>
                  </a:lnTo>
                  <a:lnTo>
                    <a:pt x="557" y="33"/>
                  </a:lnTo>
                  <a:lnTo>
                    <a:pt x="557" y="42"/>
                  </a:lnTo>
                  <a:lnTo>
                    <a:pt x="557" y="50"/>
                  </a:lnTo>
                  <a:lnTo>
                    <a:pt x="555" y="57"/>
                  </a:lnTo>
                  <a:lnTo>
                    <a:pt x="557" y="66"/>
                  </a:lnTo>
                  <a:lnTo>
                    <a:pt x="557" y="66"/>
                  </a:lnTo>
                  <a:lnTo>
                    <a:pt x="559" y="71"/>
                  </a:lnTo>
                  <a:lnTo>
                    <a:pt x="559" y="74"/>
                  </a:lnTo>
                  <a:lnTo>
                    <a:pt x="557" y="91"/>
                  </a:lnTo>
                  <a:lnTo>
                    <a:pt x="557" y="91"/>
                  </a:lnTo>
                  <a:lnTo>
                    <a:pt x="555" y="102"/>
                  </a:lnTo>
                  <a:lnTo>
                    <a:pt x="552" y="109"/>
                  </a:lnTo>
                  <a:lnTo>
                    <a:pt x="552" y="110"/>
                  </a:lnTo>
                  <a:lnTo>
                    <a:pt x="554" y="114"/>
                  </a:lnTo>
                  <a:lnTo>
                    <a:pt x="559" y="117"/>
                  </a:lnTo>
                  <a:lnTo>
                    <a:pt x="559" y="117"/>
                  </a:lnTo>
                  <a:lnTo>
                    <a:pt x="576" y="124"/>
                  </a:lnTo>
                  <a:lnTo>
                    <a:pt x="581" y="129"/>
                  </a:lnTo>
                  <a:lnTo>
                    <a:pt x="583" y="134"/>
                  </a:lnTo>
                  <a:lnTo>
                    <a:pt x="583" y="134"/>
                  </a:lnTo>
                  <a:lnTo>
                    <a:pt x="585" y="141"/>
                  </a:lnTo>
                  <a:lnTo>
                    <a:pt x="586" y="146"/>
                  </a:lnTo>
                  <a:lnTo>
                    <a:pt x="586" y="150"/>
                  </a:lnTo>
                  <a:lnTo>
                    <a:pt x="586" y="153"/>
                  </a:lnTo>
                  <a:lnTo>
                    <a:pt x="585" y="157"/>
                  </a:lnTo>
                  <a:lnTo>
                    <a:pt x="583" y="162"/>
                  </a:lnTo>
                  <a:lnTo>
                    <a:pt x="583" y="162"/>
                  </a:lnTo>
                  <a:lnTo>
                    <a:pt x="578" y="167"/>
                  </a:lnTo>
                  <a:lnTo>
                    <a:pt x="574" y="169"/>
                  </a:lnTo>
                  <a:lnTo>
                    <a:pt x="567" y="170"/>
                  </a:lnTo>
                  <a:lnTo>
                    <a:pt x="567" y="170"/>
                  </a:lnTo>
                  <a:lnTo>
                    <a:pt x="566" y="172"/>
                  </a:lnTo>
                  <a:lnTo>
                    <a:pt x="571" y="177"/>
                  </a:lnTo>
                  <a:lnTo>
                    <a:pt x="571" y="177"/>
                  </a:lnTo>
                  <a:lnTo>
                    <a:pt x="588" y="191"/>
                  </a:lnTo>
                  <a:lnTo>
                    <a:pt x="595" y="198"/>
                  </a:lnTo>
                  <a:lnTo>
                    <a:pt x="597" y="203"/>
                  </a:lnTo>
                  <a:lnTo>
                    <a:pt x="597" y="206"/>
                  </a:lnTo>
                  <a:lnTo>
                    <a:pt x="597" y="206"/>
                  </a:lnTo>
                  <a:lnTo>
                    <a:pt x="597" y="215"/>
                  </a:lnTo>
                  <a:lnTo>
                    <a:pt x="595" y="220"/>
                  </a:lnTo>
                  <a:lnTo>
                    <a:pt x="588" y="234"/>
                  </a:lnTo>
                  <a:lnTo>
                    <a:pt x="588" y="234"/>
                  </a:lnTo>
                  <a:lnTo>
                    <a:pt x="581" y="243"/>
                  </a:lnTo>
                  <a:lnTo>
                    <a:pt x="576" y="249"/>
                  </a:lnTo>
                  <a:lnTo>
                    <a:pt x="571" y="258"/>
                  </a:lnTo>
                  <a:lnTo>
                    <a:pt x="571" y="261"/>
                  </a:lnTo>
                  <a:lnTo>
                    <a:pt x="571" y="268"/>
                  </a:lnTo>
                  <a:lnTo>
                    <a:pt x="571" y="268"/>
                  </a:lnTo>
                  <a:lnTo>
                    <a:pt x="573" y="274"/>
                  </a:lnTo>
                  <a:lnTo>
                    <a:pt x="573" y="279"/>
                  </a:lnTo>
                  <a:lnTo>
                    <a:pt x="569" y="284"/>
                  </a:lnTo>
                  <a:lnTo>
                    <a:pt x="569" y="286"/>
                  </a:lnTo>
                  <a:lnTo>
                    <a:pt x="569" y="287"/>
                  </a:lnTo>
                  <a:lnTo>
                    <a:pt x="574" y="292"/>
                  </a:lnTo>
                  <a:lnTo>
                    <a:pt x="574" y="292"/>
                  </a:lnTo>
                  <a:lnTo>
                    <a:pt x="583" y="299"/>
                  </a:lnTo>
                  <a:lnTo>
                    <a:pt x="591" y="301"/>
                  </a:lnTo>
                  <a:lnTo>
                    <a:pt x="600" y="299"/>
                  </a:lnTo>
                  <a:lnTo>
                    <a:pt x="614" y="292"/>
                  </a:lnTo>
                  <a:lnTo>
                    <a:pt x="614" y="292"/>
                  </a:lnTo>
                  <a:lnTo>
                    <a:pt x="628" y="289"/>
                  </a:lnTo>
                  <a:lnTo>
                    <a:pt x="636" y="289"/>
                  </a:lnTo>
                  <a:lnTo>
                    <a:pt x="645" y="287"/>
                  </a:lnTo>
                  <a:lnTo>
                    <a:pt x="657" y="280"/>
                  </a:lnTo>
                  <a:lnTo>
                    <a:pt x="657" y="280"/>
                  </a:lnTo>
                  <a:lnTo>
                    <a:pt x="669" y="272"/>
                  </a:lnTo>
                  <a:lnTo>
                    <a:pt x="674" y="268"/>
                  </a:lnTo>
                  <a:lnTo>
                    <a:pt x="676" y="267"/>
                  </a:lnTo>
                  <a:lnTo>
                    <a:pt x="681" y="267"/>
                  </a:lnTo>
                  <a:lnTo>
                    <a:pt x="681" y="267"/>
                  </a:lnTo>
                  <a:lnTo>
                    <a:pt x="686" y="267"/>
                  </a:lnTo>
                  <a:lnTo>
                    <a:pt x="689" y="268"/>
                  </a:lnTo>
                  <a:lnTo>
                    <a:pt x="695" y="272"/>
                  </a:lnTo>
                  <a:lnTo>
                    <a:pt x="698" y="275"/>
                  </a:lnTo>
                  <a:lnTo>
                    <a:pt x="703" y="286"/>
                  </a:lnTo>
                  <a:lnTo>
                    <a:pt x="707" y="301"/>
                  </a:lnTo>
                  <a:lnTo>
                    <a:pt x="707" y="301"/>
                  </a:lnTo>
                  <a:lnTo>
                    <a:pt x="707" y="308"/>
                  </a:lnTo>
                  <a:lnTo>
                    <a:pt x="710" y="315"/>
                  </a:lnTo>
                  <a:lnTo>
                    <a:pt x="713" y="325"/>
                  </a:lnTo>
                  <a:lnTo>
                    <a:pt x="715" y="329"/>
                  </a:lnTo>
                  <a:lnTo>
                    <a:pt x="715" y="332"/>
                  </a:lnTo>
                  <a:lnTo>
                    <a:pt x="712" y="335"/>
                  </a:lnTo>
                  <a:lnTo>
                    <a:pt x="707" y="337"/>
                  </a:lnTo>
                  <a:lnTo>
                    <a:pt x="707" y="337"/>
                  </a:lnTo>
                  <a:lnTo>
                    <a:pt x="700" y="335"/>
                  </a:lnTo>
                  <a:lnTo>
                    <a:pt x="695" y="334"/>
                  </a:lnTo>
                  <a:lnTo>
                    <a:pt x="686" y="327"/>
                  </a:lnTo>
                  <a:lnTo>
                    <a:pt x="683" y="323"/>
                  </a:lnTo>
                  <a:lnTo>
                    <a:pt x="679" y="323"/>
                  </a:lnTo>
                  <a:lnTo>
                    <a:pt x="676" y="329"/>
                  </a:lnTo>
                  <a:lnTo>
                    <a:pt x="671" y="337"/>
                  </a:lnTo>
                  <a:lnTo>
                    <a:pt x="671" y="337"/>
                  </a:lnTo>
                  <a:lnTo>
                    <a:pt x="657" y="359"/>
                  </a:lnTo>
                  <a:lnTo>
                    <a:pt x="641" y="378"/>
                  </a:lnTo>
                  <a:lnTo>
                    <a:pt x="636" y="389"/>
                  </a:lnTo>
                  <a:lnTo>
                    <a:pt x="631" y="397"/>
                  </a:lnTo>
                  <a:lnTo>
                    <a:pt x="629" y="404"/>
                  </a:lnTo>
                  <a:lnTo>
                    <a:pt x="631" y="409"/>
                  </a:lnTo>
                  <a:lnTo>
                    <a:pt x="631" y="409"/>
                  </a:lnTo>
                  <a:lnTo>
                    <a:pt x="636" y="416"/>
                  </a:lnTo>
                  <a:lnTo>
                    <a:pt x="640" y="420"/>
                  </a:lnTo>
                  <a:lnTo>
                    <a:pt x="643" y="421"/>
                  </a:lnTo>
                  <a:lnTo>
                    <a:pt x="650" y="430"/>
                  </a:lnTo>
                  <a:lnTo>
                    <a:pt x="650" y="430"/>
                  </a:lnTo>
                  <a:lnTo>
                    <a:pt x="659" y="440"/>
                  </a:lnTo>
                  <a:lnTo>
                    <a:pt x="664" y="447"/>
                  </a:lnTo>
                  <a:lnTo>
                    <a:pt x="664" y="451"/>
                  </a:lnTo>
                  <a:lnTo>
                    <a:pt x="662" y="456"/>
                  </a:lnTo>
                  <a:lnTo>
                    <a:pt x="660" y="459"/>
                  </a:lnTo>
                  <a:lnTo>
                    <a:pt x="653" y="466"/>
                  </a:lnTo>
                  <a:lnTo>
                    <a:pt x="653" y="466"/>
                  </a:lnTo>
                  <a:lnTo>
                    <a:pt x="634" y="485"/>
                  </a:lnTo>
                  <a:lnTo>
                    <a:pt x="626" y="492"/>
                  </a:lnTo>
                  <a:lnTo>
                    <a:pt x="614" y="497"/>
                  </a:lnTo>
                  <a:lnTo>
                    <a:pt x="614" y="497"/>
                  </a:lnTo>
                  <a:lnTo>
                    <a:pt x="604" y="504"/>
                  </a:lnTo>
                  <a:lnTo>
                    <a:pt x="585" y="516"/>
                  </a:lnTo>
                  <a:lnTo>
                    <a:pt x="585" y="516"/>
                  </a:lnTo>
                  <a:lnTo>
                    <a:pt x="559" y="531"/>
                  </a:lnTo>
                  <a:lnTo>
                    <a:pt x="550" y="536"/>
                  </a:lnTo>
                  <a:lnTo>
                    <a:pt x="545" y="543"/>
                  </a:lnTo>
                  <a:lnTo>
                    <a:pt x="545" y="543"/>
                  </a:lnTo>
                  <a:lnTo>
                    <a:pt x="538" y="552"/>
                  </a:lnTo>
                  <a:lnTo>
                    <a:pt x="533" y="555"/>
                  </a:lnTo>
                  <a:lnTo>
                    <a:pt x="521" y="562"/>
                  </a:lnTo>
                  <a:lnTo>
                    <a:pt x="521" y="562"/>
                  </a:lnTo>
                  <a:lnTo>
                    <a:pt x="514" y="567"/>
                  </a:lnTo>
                  <a:lnTo>
                    <a:pt x="509" y="571"/>
                  </a:lnTo>
                  <a:lnTo>
                    <a:pt x="502" y="578"/>
                  </a:lnTo>
                  <a:lnTo>
                    <a:pt x="500" y="579"/>
                  </a:lnTo>
                  <a:lnTo>
                    <a:pt x="497" y="579"/>
                  </a:lnTo>
                  <a:lnTo>
                    <a:pt x="485" y="574"/>
                  </a:lnTo>
                  <a:lnTo>
                    <a:pt x="485" y="574"/>
                  </a:lnTo>
                  <a:lnTo>
                    <a:pt x="471" y="567"/>
                  </a:lnTo>
                  <a:lnTo>
                    <a:pt x="461" y="564"/>
                  </a:lnTo>
                  <a:lnTo>
                    <a:pt x="457" y="562"/>
                  </a:lnTo>
                  <a:lnTo>
                    <a:pt x="456" y="559"/>
                  </a:lnTo>
                  <a:lnTo>
                    <a:pt x="454" y="555"/>
                  </a:lnTo>
                  <a:lnTo>
                    <a:pt x="454" y="552"/>
                  </a:lnTo>
                  <a:lnTo>
                    <a:pt x="454" y="552"/>
                  </a:lnTo>
                  <a:lnTo>
                    <a:pt x="454" y="545"/>
                  </a:lnTo>
                  <a:lnTo>
                    <a:pt x="457" y="538"/>
                  </a:lnTo>
                  <a:lnTo>
                    <a:pt x="463" y="524"/>
                  </a:lnTo>
                  <a:lnTo>
                    <a:pt x="464" y="519"/>
                  </a:lnTo>
                  <a:lnTo>
                    <a:pt x="463" y="514"/>
                  </a:lnTo>
                  <a:lnTo>
                    <a:pt x="459" y="511"/>
                  </a:lnTo>
                  <a:lnTo>
                    <a:pt x="451" y="511"/>
                  </a:lnTo>
                  <a:lnTo>
                    <a:pt x="451" y="511"/>
                  </a:lnTo>
                  <a:lnTo>
                    <a:pt x="442" y="511"/>
                  </a:lnTo>
                  <a:lnTo>
                    <a:pt x="435" y="514"/>
                  </a:lnTo>
                  <a:lnTo>
                    <a:pt x="425" y="518"/>
                  </a:lnTo>
                  <a:lnTo>
                    <a:pt x="416" y="521"/>
                  </a:lnTo>
                  <a:lnTo>
                    <a:pt x="413" y="519"/>
                  </a:lnTo>
                  <a:lnTo>
                    <a:pt x="408" y="518"/>
                  </a:lnTo>
                  <a:lnTo>
                    <a:pt x="408" y="518"/>
                  </a:lnTo>
                  <a:lnTo>
                    <a:pt x="404" y="514"/>
                  </a:lnTo>
                  <a:lnTo>
                    <a:pt x="402" y="509"/>
                  </a:lnTo>
                  <a:lnTo>
                    <a:pt x="401" y="500"/>
                  </a:lnTo>
                  <a:lnTo>
                    <a:pt x="399" y="497"/>
                  </a:lnTo>
                  <a:lnTo>
                    <a:pt x="396" y="495"/>
                  </a:lnTo>
                  <a:lnTo>
                    <a:pt x="390" y="497"/>
                  </a:lnTo>
                  <a:lnTo>
                    <a:pt x="382" y="502"/>
                  </a:lnTo>
                  <a:lnTo>
                    <a:pt x="382" y="502"/>
                  </a:lnTo>
                  <a:lnTo>
                    <a:pt x="360" y="516"/>
                  </a:lnTo>
                  <a:lnTo>
                    <a:pt x="348" y="526"/>
                  </a:lnTo>
                  <a:lnTo>
                    <a:pt x="348" y="526"/>
                  </a:lnTo>
                  <a:lnTo>
                    <a:pt x="332" y="540"/>
                  </a:lnTo>
                  <a:lnTo>
                    <a:pt x="327" y="545"/>
                  </a:lnTo>
                  <a:lnTo>
                    <a:pt x="325" y="548"/>
                  </a:lnTo>
                  <a:lnTo>
                    <a:pt x="323" y="552"/>
                  </a:lnTo>
                  <a:lnTo>
                    <a:pt x="323" y="552"/>
                  </a:lnTo>
                  <a:lnTo>
                    <a:pt x="325" y="557"/>
                  </a:lnTo>
                  <a:lnTo>
                    <a:pt x="323" y="562"/>
                  </a:lnTo>
                  <a:lnTo>
                    <a:pt x="322" y="564"/>
                  </a:lnTo>
                  <a:lnTo>
                    <a:pt x="320" y="566"/>
                  </a:lnTo>
                  <a:lnTo>
                    <a:pt x="310" y="566"/>
                  </a:lnTo>
                  <a:lnTo>
                    <a:pt x="310" y="566"/>
                  </a:lnTo>
                  <a:lnTo>
                    <a:pt x="303" y="566"/>
                  </a:lnTo>
                  <a:lnTo>
                    <a:pt x="296" y="564"/>
                  </a:lnTo>
                  <a:lnTo>
                    <a:pt x="286" y="559"/>
                  </a:lnTo>
                  <a:lnTo>
                    <a:pt x="275" y="554"/>
                  </a:lnTo>
                  <a:lnTo>
                    <a:pt x="270" y="552"/>
                  </a:lnTo>
                  <a:lnTo>
                    <a:pt x="267" y="552"/>
                  </a:lnTo>
                  <a:lnTo>
                    <a:pt x="267" y="552"/>
                  </a:lnTo>
                  <a:lnTo>
                    <a:pt x="262" y="554"/>
                  </a:lnTo>
                  <a:lnTo>
                    <a:pt x="258" y="555"/>
                  </a:lnTo>
                  <a:lnTo>
                    <a:pt x="253" y="557"/>
                  </a:lnTo>
                  <a:lnTo>
                    <a:pt x="248" y="559"/>
                  </a:lnTo>
                  <a:lnTo>
                    <a:pt x="248" y="559"/>
                  </a:lnTo>
                  <a:lnTo>
                    <a:pt x="238" y="557"/>
                  </a:lnTo>
                  <a:lnTo>
                    <a:pt x="226" y="554"/>
                  </a:lnTo>
                  <a:lnTo>
                    <a:pt x="214" y="548"/>
                  </a:lnTo>
                  <a:lnTo>
                    <a:pt x="208" y="543"/>
                  </a:lnTo>
                  <a:lnTo>
                    <a:pt x="203" y="538"/>
                  </a:lnTo>
                  <a:lnTo>
                    <a:pt x="203" y="538"/>
                  </a:lnTo>
                  <a:lnTo>
                    <a:pt x="201" y="533"/>
                  </a:lnTo>
                  <a:lnTo>
                    <a:pt x="200" y="528"/>
                  </a:lnTo>
                  <a:lnTo>
                    <a:pt x="196" y="518"/>
                  </a:lnTo>
                  <a:lnTo>
                    <a:pt x="193" y="512"/>
                  </a:lnTo>
                  <a:lnTo>
                    <a:pt x="188" y="507"/>
                  </a:lnTo>
                  <a:lnTo>
                    <a:pt x="181" y="500"/>
                  </a:lnTo>
                  <a:lnTo>
                    <a:pt x="171" y="493"/>
                  </a:lnTo>
                  <a:lnTo>
                    <a:pt x="171" y="493"/>
                  </a:lnTo>
                  <a:lnTo>
                    <a:pt x="150" y="483"/>
                  </a:lnTo>
                  <a:lnTo>
                    <a:pt x="134" y="476"/>
                  </a:lnTo>
                  <a:lnTo>
                    <a:pt x="124" y="475"/>
                  </a:lnTo>
                  <a:lnTo>
                    <a:pt x="110" y="476"/>
                  </a:lnTo>
                  <a:lnTo>
                    <a:pt x="110" y="476"/>
                  </a:lnTo>
                  <a:lnTo>
                    <a:pt x="98" y="480"/>
                  </a:lnTo>
                  <a:lnTo>
                    <a:pt x="90" y="481"/>
                  </a:lnTo>
                  <a:lnTo>
                    <a:pt x="86" y="481"/>
                  </a:lnTo>
                  <a:lnTo>
                    <a:pt x="85" y="480"/>
                  </a:lnTo>
                  <a:lnTo>
                    <a:pt x="83" y="475"/>
                  </a:lnTo>
                  <a:lnTo>
                    <a:pt x="85" y="469"/>
                  </a:lnTo>
                  <a:lnTo>
                    <a:pt x="85" y="469"/>
                  </a:lnTo>
                  <a:lnTo>
                    <a:pt x="85" y="463"/>
                  </a:lnTo>
                  <a:lnTo>
                    <a:pt x="83" y="456"/>
                  </a:lnTo>
                  <a:lnTo>
                    <a:pt x="81" y="445"/>
                  </a:lnTo>
                  <a:lnTo>
                    <a:pt x="79" y="440"/>
                  </a:lnTo>
                  <a:lnTo>
                    <a:pt x="81" y="435"/>
                  </a:lnTo>
                  <a:lnTo>
                    <a:pt x="85" y="428"/>
                  </a:lnTo>
                  <a:lnTo>
                    <a:pt x="90" y="421"/>
                  </a:lnTo>
                  <a:lnTo>
                    <a:pt x="90" y="421"/>
                  </a:lnTo>
                  <a:lnTo>
                    <a:pt x="100" y="404"/>
                  </a:lnTo>
                  <a:lnTo>
                    <a:pt x="104" y="396"/>
                  </a:lnTo>
                  <a:lnTo>
                    <a:pt x="105" y="387"/>
                  </a:lnTo>
                  <a:lnTo>
                    <a:pt x="107" y="380"/>
                  </a:lnTo>
                  <a:lnTo>
                    <a:pt x="107" y="373"/>
                  </a:lnTo>
                  <a:lnTo>
                    <a:pt x="104" y="368"/>
                  </a:lnTo>
                  <a:lnTo>
                    <a:pt x="100" y="363"/>
                  </a:lnTo>
                  <a:lnTo>
                    <a:pt x="100" y="363"/>
                  </a:lnTo>
                  <a:lnTo>
                    <a:pt x="90" y="351"/>
                  </a:lnTo>
                  <a:lnTo>
                    <a:pt x="79" y="337"/>
                  </a:lnTo>
                  <a:lnTo>
                    <a:pt x="74" y="332"/>
                  </a:lnTo>
                  <a:lnTo>
                    <a:pt x="69" y="327"/>
                  </a:lnTo>
                  <a:lnTo>
                    <a:pt x="64" y="327"/>
                  </a:lnTo>
                  <a:lnTo>
                    <a:pt x="59" y="330"/>
                  </a:lnTo>
                  <a:lnTo>
                    <a:pt x="59" y="330"/>
                  </a:lnTo>
                  <a:lnTo>
                    <a:pt x="52" y="341"/>
                  </a:lnTo>
                  <a:lnTo>
                    <a:pt x="47" y="346"/>
                  </a:lnTo>
                  <a:lnTo>
                    <a:pt x="40" y="346"/>
                  </a:lnTo>
                  <a:lnTo>
                    <a:pt x="30" y="344"/>
                  </a:lnTo>
                  <a:lnTo>
                    <a:pt x="30" y="344"/>
                  </a:lnTo>
                  <a:lnTo>
                    <a:pt x="18" y="341"/>
                  </a:lnTo>
                  <a:lnTo>
                    <a:pt x="7" y="339"/>
                  </a:lnTo>
                  <a:lnTo>
                    <a:pt x="4" y="337"/>
                  </a:lnTo>
                  <a:lnTo>
                    <a:pt x="2" y="335"/>
                  </a:lnTo>
                  <a:lnTo>
                    <a:pt x="0" y="332"/>
                  </a:lnTo>
                  <a:lnTo>
                    <a:pt x="2" y="325"/>
                  </a:lnTo>
                  <a:lnTo>
                    <a:pt x="2" y="325"/>
                  </a:lnTo>
                  <a:lnTo>
                    <a:pt x="2" y="315"/>
                  </a:lnTo>
                  <a:lnTo>
                    <a:pt x="4" y="308"/>
                  </a:lnTo>
                  <a:lnTo>
                    <a:pt x="6" y="304"/>
                  </a:lnTo>
                  <a:lnTo>
                    <a:pt x="12" y="299"/>
                  </a:lnTo>
                  <a:lnTo>
                    <a:pt x="12" y="299"/>
                  </a:lnTo>
                  <a:lnTo>
                    <a:pt x="23" y="287"/>
                  </a:lnTo>
                  <a:lnTo>
                    <a:pt x="37" y="274"/>
                  </a:lnTo>
                  <a:lnTo>
                    <a:pt x="50" y="256"/>
                  </a:lnTo>
                  <a:lnTo>
                    <a:pt x="50" y="256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 w="4763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6" name="Line 6"/>
            <p:cNvSpPr>
              <a:spLocks noChangeShapeType="1"/>
            </p:cNvSpPr>
            <p:nvPr/>
          </p:nvSpPr>
          <p:spPr bwMode="auto">
            <a:xfrm>
              <a:off x="1689100" y="5418138"/>
              <a:ext cx="0" cy="0"/>
            </a:xfrm>
            <a:prstGeom prst="line">
              <a:avLst/>
            </a:prstGeom>
            <a:noFill/>
            <a:ln w="4763">
              <a:solidFill>
                <a:srgbClr val="F73939"/>
              </a:solidFill>
              <a:prstDash val="solid"/>
              <a:round/>
              <a:headEnd/>
              <a:tailEnd/>
            </a:ln>
            <a:extLst>
              <a:ext uri="{909E8E84-426E-40DD-AFC4-6F175D3DCCD1}">
                <a14:hiddenFill xmlns:a14="http://schemas.microsoft.com/office/drawing/2010/main">
                  <a:noFill/>
                </a14:hiddenFill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7" name="Freeform 7"/>
            <p:cNvSpPr>
              <a:spLocks/>
            </p:cNvSpPr>
            <p:nvPr/>
          </p:nvSpPr>
          <p:spPr bwMode="auto">
            <a:xfrm>
              <a:off x="1357312" y="5157788"/>
              <a:ext cx="304800" cy="500063"/>
            </a:xfrm>
            <a:custGeom>
              <a:avLst/>
              <a:gdLst>
                <a:gd name="T0" fmla="*/ 337 w 385"/>
                <a:gd name="T1" fmla="*/ 399 h 629"/>
                <a:gd name="T2" fmla="*/ 335 w 385"/>
                <a:gd name="T3" fmla="*/ 368 h 629"/>
                <a:gd name="T4" fmla="*/ 320 w 385"/>
                <a:gd name="T5" fmla="*/ 339 h 629"/>
                <a:gd name="T6" fmla="*/ 299 w 385"/>
                <a:gd name="T7" fmla="*/ 315 h 629"/>
                <a:gd name="T8" fmla="*/ 284 w 385"/>
                <a:gd name="T9" fmla="*/ 304 h 629"/>
                <a:gd name="T10" fmla="*/ 280 w 385"/>
                <a:gd name="T11" fmla="*/ 273 h 629"/>
                <a:gd name="T12" fmla="*/ 289 w 385"/>
                <a:gd name="T13" fmla="*/ 258 h 629"/>
                <a:gd name="T14" fmla="*/ 306 w 385"/>
                <a:gd name="T15" fmla="*/ 244 h 629"/>
                <a:gd name="T16" fmla="*/ 337 w 385"/>
                <a:gd name="T17" fmla="*/ 184 h 629"/>
                <a:gd name="T18" fmla="*/ 347 w 385"/>
                <a:gd name="T19" fmla="*/ 158 h 629"/>
                <a:gd name="T20" fmla="*/ 385 w 385"/>
                <a:gd name="T21" fmla="*/ 115 h 629"/>
                <a:gd name="T22" fmla="*/ 356 w 385"/>
                <a:gd name="T23" fmla="*/ 96 h 629"/>
                <a:gd name="T24" fmla="*/ 334 w 385"/>
                <a:gd name="T25" fmla="*/ 105 h 629"/>
                <a:gd name="T26" fmla="*/ 315 w 385"/>
                <a:gd name="T27" fmla="*/ 119 h 629"/>
                <a:gd name="T28" fmla="*/ 299 w 385"/>
                <a:gd name="T29" fmla="*/ 110 h 629"/>
                <a:gd name="T30" fmla="*/ 253 w 385"/>
                <a:gd name="T31" fmla="*/ 88 h 629"/>
                <a:gd name="T32" fmla="*/ 234 w 385"/>
                <a:gd name="T33" fmla="*/ 64 h 629"/>
                <a:gd name="T34" fmla="*/ 215 w 385"/>
                <a:gd name="T35" fmla="*/ 36 h 629"/>
                <a:gd name="T36" fmla="*/ 196 w 385"/>
                <a:gd name="T37" fmla="*/ 23 h 629"/>
                <a:gd name="T38" fmla="*/ 179 w 385"/>
                <a:gd name="T39" fmla="*/ 0 h 629"/>
                <a:gd name="T40" fmla="*/ 148 w 385"/>
                <a:gd name="T41" fmla="*/ 4 h 629"/>
                <a:gd name="T42" fmla="*/ 121 w 385"/>
                <a:gd name="T43" fmla="*/ 21 h 629"/>
                <a:gd name="T44" fmla="*/ 98 w 385"/>
                <a:gd name="T45" fmla="*/ 59 h 629"/>
                <a:gd name="T46" fmla="*/ 62 w 385"/>
                <a:gd name="T47" fmla="*/ 76 h 629"/>
                <a:gd name="T48" fmla="*/ 28 w 385"/>
                <a:gd name="T49" fmla="*/ 78 h 629"/>
                <a:gd name="T50" fmla="*/ 16 w 385"/>
                <a:gd name="T51" fmla="*/ 78 h 629"/>
                <a:gd name="T52" fmla="*/ 2 w 385"/>
                <a:gd name="T53" fmla="*/ 91 h 629"/>
                <a:gd name="T54" fmla="*/ 2 w 385"/>
                <a:gd name="T55" fmla="*/ 115 h 629"/>
                <a:gd name="T56" fmla="*/ 36 w 385"/>
                <a:gd name="T57" fmla="*/ 155 h 629"/>
                <a:gd name="T58" fmla="*/ 47 w 385"/>
                <a:gd name="T59" fmla="*/ 182 h 629"/>
                <a:gd name="T60" fmla="*/ 26 w 385"/>
                <a:gd name="T61" fmla="*/ 198 h 629"/>
                <a:gd name="T62" fmla="*/ 16 w 385"/>
                <a:gd name="T63" fmla="*/ 229 h 629"/>
                <a:gd name="T64" fmla="*/ 21 w 385"/>
                <a:gd name="T65" fmla="*/ 248 h 629"/>
                <a:gd name="T66" fmla="*/ 67 w 385"/>
                <a:gd name="T67" fmla="*/ 256 h 629"/>
                <a:gd name="T68" fmla="*/ 93 w 385"/>
                <a:gd name="T69" fmla="*/ 270 h 629"/>
                <a:gd name="T70" fmla="*/ 95 w 385"/>
                <a:gd name="T71" fmla="*/ 296 h 629"/>
                <a:gd name="T72" fmla="*/ 79 w 385"/>
                <a:gd name="T73" fmla="*/ 332 h 629"/>
                <a:gd name="T74" fmla="*/ 54 w 385"/>
                <a:gd name="T75" fmla="*/ 406 h 629"/>
                <a:gd name="T76" fmla="*/ 42 w 385"/>
                <a:gd name="T77" fmla="*/ 445 h 629"/>
                <a:gd name="T78" fmla="*/ 67 w 385"/>
                <a:gd name="T79" fmla="*/ 478 h 629"/>
                <a:gd name="T80" fmla="*/ 71 w 385"/>
                <a:gd name="T81" fmla="*/ 517 h 629"/>
                <a:gd name="T82" fmla="*/ 57 w 385"/>
                <a:gd name="T83" fmla="*/ 557 h 629"/>
                <a:gd name="T84" fmla="*/ 57 w 385"/>
                <a:gd name="T85" fmla="*/ 609 h 629"/>
                <a:gd name="T86" fmla="*/ 69 w 385"/>
                <a:gd name="T87" fmla="*/ 626 h 629"/>
                <a:gd name="T88" fmla="*/ 100 w 385"/>
                <a:gd name="T89" fmla="*/ 626 h 629"/>
                <a:gd name="T90" fmla="*/ 164 w 385"/>
                <a:gd name="T91" fmla="*/ 607 h 629"/>
                <a:gd name="T92" fmla="*/ 248 w 385"/>
                <a:gd name="T93" fmla="*/ 557 h 629"/>
                <a:gd name="T94" fmla="*/ 282 w 385"/>
                <a:gd name="T95" fmla="*/ 502 h 629"/>
                <a:gd name="T96" fmla="*/ 320 w 385"/>
                <a:gd name="T97" fmla="*/ 438 h 6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385" h="629">
                  <a:moveTo>
                    <a:pt x="320" y="438"/>
                  </a:moveTo>
                  <a:lnTo>
                    <a:pt x="320" y="438"/>
                  </a:lnTo>
                  <a:lnTo>
                    <a:pt x="330" y="418"/>
                  </a:lnTo>
                  <a:lnTo>
                    <a:pt x="337" y="399"/>
                  </a:lnTo>
                  <a:lnTo>
                    <a:pt x="341" y="390"/>
                  </a:lnTo>
                  <a:lnTo>
                    <a:pt x="341" y="382"/>
                  </a:lnTo>
                  <a:lnTo>
                    <a:pt x="339" y="375"/>
                  </a:lnTo>
                  <a:lnTo>
                    <a:pt x="335" y="368"/>
                  </a:lnTo>
                  <a:lnTo>
                    <a:pt x="335" y="368"/>
                  </a:lnTo>
                  <a:lnTo>
                    <a:pt x="332" y="361"/>
                  </a:lnTo>
                  <a:lnTo>
                    <a:pt x="327" y="354"/>
                  </a:lnTo>
                  <a:lnTo>
                    <a:pt x="320" y="339"/>
                  </a:lnTo>
                  <a:lnTo>
                    <a:pt x="317" y="330"/>
                  </a:lnTo>
                  <a:lnTo>
                    <a:pt x="311" y="323"/>
                  </a:lnTo>
                  <a:lnTo>
                    <a:pt x="306" y="318"/>
                  </a:lnTo>
                  <a:lnTo>
                    <a:pt x="299" y="315"/>
                  </a:lnTo>
                  <a:lnTo>
                    <a:pt x="299" y="315"/>
                  </a:lnTo>
                  <a:lnTo>
                    <a:pt x="292" y="311"/>
                  </a:lnTo>
                  <a:lnTo>
                    <a:pt x="287" y="308"/>
                  </a:lnTo>
                  <a:lnTo>
                    <a:pt x="284" y="304"/>
                  </a:lnTo>
                  <a:lnTo>
                    <a:pt x="280" y="301"/>
                  </a:lnTo>
                  <a:lnTo>
                    <a:pt x="280" y="289"/>
                  </a:lnTo>
                  <a:lnTo>
                    <a:pt x="280" y="273"/>
                  </a:lnTo>
                  <a:lnTo>
                    <a:pt x="280" y="273"/>
                  </a:lnTo>
                  <a:lnTo>
                    <a:pt x="280" y="267"/>
                  </a:lnTo>
                  <a:lnTo>
                    <a:pt x="282" y="263"/>
                  </a:lnTo>
                  <a:lnTo>
                    <a:pt x="286" y="260"/>
                  </a:lnTo>
                  <a:lnTo>
                    <a:pt x="289" y="258"/>
                  </a:lnTo>
                  <a:lnTo>
                    <a:pt x="298" y="255"/>
                  </a:lnTo>
                  <a:lnTo>
                    <a:pt x="301" y="251"/>
                  </a:lnTo>
                  <a:lnTo>
                    <a:pt x="306" y="244"/>
                  </a:lnTo>
                  <a:lnTo>
                    <a:pt x="306" y="244"/>
                  </a:lnTo>
                  <a:lnTo>
                    <a:pt x="317" y="225"/>
                  </a:lnTo>
                  <a:lnTo>
                    <a:pt x="327" y="206"/>
                  </a:lnTo>
                  <a:lnTo>
                    <a:pt x="337" y="184"/>
                  </a:lnTo>
                  <a:lnTo>
                    <a:pt x="337" y="184"/>
                  </a:lnTo>
                  <a:lnTo>
                    <a:pt x="337" y="174"/>
                  </a:lnTo>
                  <a:lnTo>
                    <a:pt x="339" y="167"/>
                  </a:lnTo>
                  <a:lnTo>
                    <a:pt x="341" y="163"/>
                  </a:lnTo>
                  <a:lnTo>
                    <a:pt x="347" y="158"/>
                  </a:lnTo>
                  <a:lnTo>
                    <a:pt x="347" y="158"/>
                  </a:lnTo>
                  <a:lnTo>
                    <a:pt x="358" y="146"/>
                  </a:lnTo>
                  <a:lnTo>
                    <a:pt x="372" y="133"/>
                  </a:lnTo>
                  <a:lnTo>
                    <a:pt x="385" y="115"/>
                  </a:lnTo>
                  <a:lnTo>
                    <a:pt x="385" y="115"/>
                  </a:lnTo>
                  <a:lnTo>
                    <a:pt x="361" y="98"/>
                  </a:lnTo>
                  <a:lnTo>
                    <a:pt x="361" y="98"/>
                  </a:lnTo>
                  <a:lnTo>
                    <a:pt x="356" y="96"/>
                  </a:lnTo>
                  <a:lnTo>
                    <a:pt x="353" y="96"/>
                  </a:lnTo>
                  <a:lnTo>
                    <a:pt x="347" y="98"/>
                  </a:lnTo>
                  <a:lnTo>
                    <a:pt x="342" y="100"/>
                  </a:lnTo>
                  <a:lnTo>
                    <a:pt x="334" y="105"/>
                  </a:lnTo>
                  <a:lnTo>
                    <a:pt x="325" y="115"/>
                  </a:lnTo>
                  <a:lnTo>
                    <a:pt x="325" y="115"/>
                  </a:lnTo>
                  <a:lnTo>
                    <a:pt x="320" y="119"/>
                  </a:lnTo>
                  <a:lnTo>
                    <a:pt x="315" y="119"/>
                  </a:lnTo>
                  <a:lnTo>
                    <a:pt x="311" y="119"/>
                  </a:lnTo>
                  <a:lnTo>
                    <a:pt x="306" y="117"/>
                  </a:lnTo>
                  <a:lnTo>
                    <a:pt x="301" y="112"/>
                  </a:lnTo>
                  <a:lnTo>
                    <a:pt x="299" y="110"/>
                  </a:lnTo>
                  <a:lnTo>
                    <a:pt x="299" y="110"/>
                  </a:lnTo>
                  <a:lnTo>
                    <a:pt x="279" y="102"/>
                  </a:lnTo>
                  <a:lnTo>
                    <a:pt x="265" y="95"/>
                  </a:lnTo>
                  <a:lnTo>
                    <a:pt x="253" y="88"/>
                  </a:lnTo>
                  <a:lnTo>
                    <a:pt x="243" y="78"/>
                  </a:lnTo>
                  <a:lnTo>
                    <a:pt x="243" y="78"/>
                  </a:lnTo>
                  <a:lnTo>
                    <a:pt x="238" y="71"/>
                  </a:lnTo>
                  <a:lnTo>
                    <a:pt x="234" y="64"/>
                  </a:lnTo>
                  <a:lnTo>
                    <a:pt x="227" y="52"/>
                  </a:lnTo>
                  <a:lnTo>
                    <a:pt x="225" y="47"/>
                  </a:lnTo>
                  <a:lnTo>
                    <a:pt x="220" y="41"/>
                  </a:lnTo>
                  <a:lnTo>
                    <a:pt x="215" y="36"/>
                  </a:lnTo>
                  <a:lnTo>
                    <a:pt x="207" y="33"/>
                  </a:lnTo>
                  <a:lnTo>
                    <a:pt x="207" y="33"/>
                  </a:lnTo>
                  <a:lnTo>
                    <a:pt x="200" y="28"/>
                  </a:lnTo>
                  <a:lnTo>
                    <a:pt x="196" y="23"/>
                  </a:lnTo>
                  <a:lnTo>
                    <a:pt x="191" y="12"/>
                  </a:lnTo>
                  <a:lnTo>
                    <a:pt x="189" y="7"/>
                  </a:lnTo>
                  <a:lnTo>
                    <a:pt x="186" y="4"/>
                  </a:lnTo>
                  <a:lnTo>
                    <a:pt x="179" y="0"/>
                  </a:lnTo>
                  <a:lnTo>
                    <a:pt x="171" y="0"/>
                  </a:lnTo>
                  <a:lnTo>
                    <a:pt x="171" y="0"/>
                  </a:lnTo>
                  <a:lnTo>
                    <a:pt x="158" y="0"/>
                  </a:lnTo>
                  <a:lnTo>
                    <a:pt x="148" y="4"/>
                  </a:lnTo>
                  <a:lnTo>
                    <a:pt x="140" y="7"/>
                  </a:lnTo>
                  <a:lnTo>
                    <a:pt x="133" y="10"/>
                  </a:lnTo>
                  <a:lnTo>
                    <a:pt x="126" y="16"/>
                  </a:lnTo>
                  <a:lnTo>
                    <a:pt x="121" y="21"/>
                  </a:lnTo>
                  <a:lnTo>
                    <a:pt x="114" y="33"/>
                  </a:lnTo>
                  <a:lnTo>
                    <a:pt x="114" y="33"/>
                  </a:lnTo>
                  <a:lnTo>
                    <a:pt x="104" y="50"/>
                  </a:lnTo>
                  <a:lnTo>
                    <a:pt x="98" y="59"/>
                  </a:lnTo>
                  <a:lnTo>
                    <a:pt x="90" y="67"/>
                  </a:lnTo>
                  <a:lnTo>
                    <a:pt x="90" y="67"/>
                  </a:lnTo>
                  <a:lnTo>
                    <a:pt x="76" y="74"/>
                  </a:lnTo>
                  <a:lnTo>
                    <a:pt x="62" y="76"/>
                  </a:lnTo>
                  <a:lnTo>
                    <a:pt x="49" y="78"/>
                  </a:lnTo>
                  <a:lnTo>
                    <a:pt x="38" y="78"/>
                  </a:lnTo>
                  <a:lnTo>
                    <a:pt x="38" y="78"/>
                  </a:lnTo>
                  <a:lnTo>
                    <a:pt x="28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8" y="78"/>
                  </a:lnTo>
                  <a:lnTo>
                    <a:pt x="16" y="78"/>
                  </a:lnTo>
                  <a:lnTo>
                    <a:pt x="11" y="79"/>
                  </a:lnTo>
                  <a:lnTo>
                    <a:pt x="9" y="81"/>
                  </a:lnTo>
                  <a:lnTo>
                    <a:pt x="6" y="84"/>
                  </a:lnTo>
                  <a:lnTo>
                    <a:pt x="2" y="91"/>
                  </a:lnTo>
                  <a:lnTo>
                    <a:pt x="0" y="98"/>
                  </a:lnTo>
                  <a:lnTo>
                    <a:pt x="0" y="98"/>
                  </a:lnTo>
                  <a:lnTo>
                    <a:pt x="0" y="108"/>
                  </a:lnTo>
                  <a:lnTo>
                    <a:pt x="2" y="115"/>
                  </a:lnTo>
                  <a:lnTo>
                    <a:pt x="7" y="122"/>
                  </a:lnTo>
                  <a:lnTo>
                    <a:pt x="14" y="131"/>
                  </a:lnTo>
                  <a:lnTo>
                    <a:pt x="30" y="146"/>
                  </a:lnTo>
                  <a:lnTo>
                    <a:pt x="36" y="155"/>
                  </a:lnTo>
                  <a:lnTo>
                    <a:pt x="43" y="167"/>
                  </a:lnTo>
                  <a:lnTo>
                    <a:pt x="43" y="167"/>
                  </a:lnTo>
                  <a:lnTo>
                    <a:pt x="47" y="177"/>
                  </a:lnTo>
                  <a:lnTo>
                    <a:pt x="47" y="182"/>
                  </a:lnTo>
                  <a:lnTo>
                    <a:pt x="43" y="186"/>
                  </a:lnTo>
                  <a:lnTo>
                    <a:pt x="38" y="189"/>
                  </a:lnTo>
                  <a:lnTo>
                    <a:pt x="33" y="193"/>
                  </a:lnTo>
                  <a:lnTo>
                    <a:pt x="26" y="198"/>
                  </a:lnTo>
                  <a:lnTo>
                    <a:pt x="21" y="208"/>
                  </a:lnTo>
                  <a:lnTo>
                    <a:pt x="16" y="220"/>
                  </a:lnTo>
                  <a:lnTo>
                    <a:pt x="16" y="220"/>
                  </a:lnTo>
                  <a:lnTo>
                    <a:pt x="16" y="229"/>
                  </a:lnTo>
                  <a:lnTo>
                    <a:pt x="14" y="234"/>
                  </a:lnTo>
                  <a:lnTo>
                    <a:pt x="16" y="239"/>
                  </a:lnTo>
                  <a:lnTo>
                    <a:pt x="18" y="244"/>
                  </a:lnTo>
                  <a:lnTo>
                    <a:pt x="21" y="248"/>
                  </a:lnTo>
                  <a:lnTo>
                    <a:pt x="24" y="249"/>
                  </a:lnTo>
                  <a:lnTo>
                    <a:pt x="33" y="253"/>
                  </a:lnTo>
                  <a:lnTo>
                    <a:pt x="55" y="255"/>
                  </a:lnTo>
                  <a:lnTo>
                    <a:pt x="67" y="256"/>
                  </a:lnTo>
                  <a:lnTo>
                    <a:pt x="78" y="261"/>
                  </a:lnTo>
                  <a:lnTo>
                    <a:pt x="78" y="261"/>
                  </a:lnTo>
                  <a:lnTo>
                    <a:pt x="86" y="265"/>
                  </a:lnTo>
                  <a:lnTo>
                    <a:pt x="93" y="270"/>
                  </a:lnTo>
                  <a:lnTo>
                    <a:pt x="97" y="275"/>
                  </a:lnTo>
                  <a:lnTo>
                    <a:pt x="98" y="282"/>
                  </a:lnTo>
                  <a:lnTo>
                    <a:pt x="98" y="289"/>
                  </a:lnTo>
                  <a:lnTo>
                    <a:pt x="95" y="296"/>
                  </a:lnTo>
                  <a:lnTo>
                    <a:pt x="86" y="315"/>
                  </a:lnTo>
                  <a:lnTo>
                    <a:pt x="86" y="315"/>
                  </a:lnTo>
                  <a:lnTo>
                    <a:pt x="81" y="325"/>
                  </a:lnTo>
                  <a:lnTo>
                    <a:pt x="79" y="332"/>
                  </a:lnTo>
                  <a:lnTo>
                    <a:pt x="74" y="347"/>
                  </a:lnTo>
                  <a:lnTo>
                    <a:pt x="69" y="370"/>
                  </a:lnTo>
                  <a:lnTo>
                    <a:pt x="62" y="385"/>
                  </a:lnTo>
                  <a:lnTo>
                    <a:pt x="54" y="406"/>
                  </a:lnTo>
                  <a:lnTo>
                    <a:pt x="54" y="406"/>
                  </a:lnTo>
                  <a:lnTo>
                    <a:pt x="45" y="425"/>
                  </a:lnTo>
                  <a:lnTo>
                    <a:pt x="42" y="437"/>
                  </a:lnTo>
                  <a:lnTo>
                    <a:pt x="42" y="445"/>
                  </a:lnTo>
                  <a:lnTo>
                    <a:pt x="43" y="449"/>
                  </a:lnTo>
                  <a:lnTo>
                    <a:pt x="55" y="457"/>
                  </a:lnTo>
                  <a:lnTo>
                    <a:pt x="62" y="466"/>
                  </a:lnTo>
                  <a:lnTo>
                    <a:pt x="67" y="478"/>
                  </a:lnTo>
                  <a:lnTo>
                    <a:pt x="67" y="478"/>
                  </a:lnTo>
                  <a:lnTo>
                    <a:pt x="71" y="493"/>
                  </a:lnTo>
                  <a:lnTo>
                    <a:pt x="73" y="507"/>
                  </a:lnTo>
                  <a:lnTo>
                    <a:pt x="71" y="517"/>
                  </a:lnTo>
                  <a:lnTo>
                    <a:pt x="69" y="526"/>
                  </a:lnTo>
                  <a:lnTo>
                    <a:pt x="62" y="543"/>
                  </a:lnTo>
                  <a:lnTo>
                    <a:pt x="57" y="557"/>
                  </a:lnTo>
                  <a:lnTo>
                    <a:pt x="57" y="557"/>
                  </a:lnTo>
                  <a:lnTo>
                    <a:pt x="54" y="572"/>
                  </a:lnTo>
                  <a:lnTo>
                    <a:pt x="54" y="591"/>
                  </a:lnTo>
                  <a:lnTo>
                    <a:pt x="55" y="600"/>
                  </a:lnTo>
                  <a:lnTo>
                    <a:pt x="57" y="609"/>
                  </a:lnTo>
                  <a:lnTo>
                    <a:pt x="61" y="615"/>
                  </a:lnTo>
                  <a:lnTo>
                    <a:pt x="64" y="621"/>
                  </a:lnTo>
                  <a:lnTo>
                    <a:pt x="64" y="621"/>
                  </a:lnTo>
                  <a:lnTo>
                    <a:pt x="69" y="626"/>
                  </a:lnTo>
                  <a:lnTo>
                    <a:pt x="74" y="627"/>
                  </a:lnTo>
                  <a:lnTo>
                    <a:pt x="79" y="629"/>
                  </a:lnTo>
                  <a:lnTo>
                    <a:pt x="85" y="629"/>
                  </a:lnTo>
                  <a:lnTo>
                    <a:pt x="100" y="626"/>
                  </a:lnTo>
                  <a:lnTo>
                    <a:pt x="126" y="621"/>
                  </a:lnTo>
                  <a:lnTo>
                    <a:pt x="126" y="621"/>
                  </a:lnTo>
                  <a:lnTo>
                    <a:pt x="145" y="615"/>
                  </a:lnTo>
                  <a:lnTo>
                    <a:pt x="164" y="607"/>
                  </a:lnTo>
                  <a:lnTo>
                    <a:pt x="184" y="596"/>
                  </a:lnTo>
                  <a:lnTo>
                    <a:pt x="203" y="586"/>
                  </a:lnTo>
                  <a:lnTo>
                    <a:pt x="234" y="566"/>
                  </a:lnTo>
                  <a:lnTo>
                    <a:pt x="248" y="557"/>
                  </a:lnTo>
                  <a:lnTo>
                    <a:pt x="248" y="557"/>
                  </a:lnTo>
                  <a:lnTo>
                    <a:pt x="258" y="536"/>
                  </a:lnTo>
                  <a:lnTo>
                    <a:pt x="282" y="502"/>
                  </a:lnTo>
                  <a:lnTo>
                    <a:pt x="282" y="502"/>
                  </a:lnTo>
                  <a:lnTo>
                    <a:pt x="299" y="481"/>
                  </a:lnTo>
                  <a:lnTo>
                    <a:pt x="308" y="468"/>
                  </a:lnTo>
                  <a:lnTo>
                    <a:pt x="320" y="438"/>
                  </a:lnTo>
                  <a:lnTo>
                    <a:pt x="320" y="43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4763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8" name="Freeform 9"/>
            <p:cNvSpPr>
              <a:spLocks/>
            </p:cNvSpPr>
            <p:nvPr/>
          </p:nvSpPr>
          <p:spPr bwMode="auto">
            <a:xfrm>
              <a:off x="1312862" y="5753100"/>
              <a:ext cx="141288" cy="142875"/>
            </a:xfrm>
            <a:custGeom>
              <a:avLst/>
              <a:gdLst>
                <a:gd name="T0" fmla="*/ 90 w 177"/>
                <a:gd name="T1" fmla="*/ 28 h 181"/>
                <a:gd name="T2" fmla="*/ 107 w 177"/>
                <a:gd name="T3" fmla="*/ 38 h 181"/>
                <a:gd name="T4" fmla="*/ 134 w 177"/>
                <a:gd name="T5" fmla="*/ 69 h 181"/>
                <a:gd name="T6" fmla="*/ 141 w 177"/>
                <a:gd name="T7" fmla="*/ 85 h 181"/>
                <a:gd name="T8" fmla="*/ 145 w 177"/>
                <a:gd name="T9" fmla="*/ 97 h 181"/>
                <a:gd name="T10" fmla="*/ 152 w 177"/>
                <a:gd name="T11" fmla="*/ 110 h 181"/>
                <a:gd name="T12" fmla="*/ 160 w 177"/>
                <a:gd name="T13" fmla="*/ 117 h 181"/>
                <a:gd name="T14" fmla="*/ 174 w 177"/>
                <a:gd name="T15" fmla="*/ 131 h 181"/>
                <a:gd name="T16" fmla="*/ 177 w 177"/>
                <a:gd name="T17" fmla="*/ 141 h 181"/>
                <a:gd name="T18" fmla="*/ 174 w 177"/>
                <a:gd name="T19" fmla="*/ 152 h 181"/>
                <a:gd name="T20" fmla="*/ 169 w 177"/>
                <a:gd name="T21" fmla="*/ 155 h 181"/>
                <a:gd name="T22" fmla="*/ 160 w 177"/>
                <a:gd name="T23" fmla="*/ 155 h 181"/>
                <a:gd name="T24" fmla="*/ 157 w 177"/>
                <a:gd name="T25" fmla="*/ 147 h 181"/>
                <a:gd name="T26" fmla="*/ 150 w 177"/>
                <a:gd name="T27" fmla="*/ 134 h 181"/>
                <a:gd name="T28" fmla="*/ 134 w 177"/>
                <a:gd name="T29" fmla="*/ 128 h 181"/>
                <a:gd name="T30" fmla="*/ 116 w 177"/>
                <a:gd name="T31" fmla="*/ 124 h 181"/>
                <a:gd name="T32" fmla="*/ 102 w 177"/>
                <a:gd name="T33" fmla="*/ 126 h 181"/>
                <a:gd name="T34" fmla="*/ 90 w 177"/>
                <a:gd name="T35" fmla="*/ 136 h 181"/>
                <a:gd name="T36" fmla="*/ 86 w 177"/>
                <a:gd name="T37" fmla="*/ 140 h 181"/>
                <a:gd name="T38" fmla="*/ 78 w 177"/>
                <a:gd name="T39" fmla="*/ 140 h 181"/>
                <a:gd name="T40" fmla="*/ 69 w 177"/>
                <a:gd name="T41" fmla="*/ 143 h 181"/>
                <a:gd name="T42" fmla="*/ 55 w 177"/>
                <a:gd name="T43" fmla="*/ 157 h 181"/>
                <a:gd name="T44" fmla="*/ 45 w 177"/>
                <a:gd name="T45" fmla="*/ 165 h 181"/>
                <a:gd name="T46" fmla="*/ 23 w 177"/>
                <a:gd name="T47" fmla="*/ 177 h 181"/>
                <a:gd name="T48" fmla="*/ 6 w 177"/>
                <a:gd name="T49" fmla="*/ 179 h 181"/>
                <a:gd name="T50" fmla="*/ 2 w 177"/>
                <a:gd name="T51" fmla="*/ 176 h 181"/>
                <a:gd name="T52" fmla="*/ 0 w 177"/>
                <a:gd name="T53" fmla="*/ 167 h 181"/>
                <a:gd name="T54" fmla="*/ 4 w 177"/>
                <a:gd name="T55" fmla="*/ 157 h 181"/>
                <a:gd name="T56" fmla="*/ 21 w 177"/>
                <a:gd name="T57" fmla="*/ 124 h 181"/>
                <a:gd name="T58" fmla="*/ 31 w 177"/>
                <a:gd name="T59" fmla="*/ 104 h 181"/>
                <a:gd name="T60" fmla="*/ 35 w 177"/>
                <a:gd name="T61" fmla="*/ 92 h 181"/>
                <a:gd name="T62" fmla="*/ 37 w 177"/>
                <a:gd name="T63" fmla="*/ 69 h 181"/>
                <a:gd name="T64" fmla="*/ 33 w 177"/>
                <a:gd name="T65" fmla="*/ 55 h 181"/>
                <a:gd name="T66" fmla="*/ 26 w 177"/>
                <a:gd name="T67" fmla="*/ 38 h 181"/>
                <a:gd name="T68" fmla="*/ 16 w 177"/>
                <a:gd name="T69" fmla="*/ 12 h 181"/>
                <a:gd name="T70" fmla="*/ 18 w 177"/>
                <a:gd name="T71" fmla="*/ 4 h 181"/>
                <a:gd name="T72" fmla="*/ 26 w 177"/>
                <a:gd name="T73" fmla="*/ 0 h 181"/>
                <a:gd name="T74" fmla="*/ 35 w 177"/>
                <a:gd name="T75" fmla="*/ 2 h 181"/>
                <a:gd name="T76" fmla="*/ 67 w 177"/>
                <a:gd name="T77" fmla="*/ 14 h 181"/>
                <a:gd name="T78" fmla="*/ 90 w 177"/>
                <a:gd name="T79" fmla="*/ 28 h 18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77" h="181">
                  <a:moveTo>
                    <a:pt x="90" y="28"/>
                  </a:moveTo>
                  <a:lnTo>
                    <a:pt x="90" y="28"/>
                  </a:lnTo>
                  <a:lnTo>
                    <a:pt x="98" y="33"/>
                  </a:lnTo>
                  <a:lnTo>
                    <a:pt x="107" y="38"/>
                  </a:lnTo>
                  <a:lnTo>
                    <a:pt x="122" y="54"/>
                  </a:lnTo>
                  <a:lnTo>
                    <a:pt x="134" y="69"/>
                  </a:lnTo>
                  <a:lnTo>
                    <a:pt x="138" y="78"/>
                  </a:lnTo>
                  <a:lnTo>
                    <a:pt x="141" y="85"/>
                  </a:lnTo>
                  <a:lnTo>
                    <a:pt x="141" y="85"/>
                  </a:lnTo>
                  <a:lnTo>
                    <a:pt x="145" y="97"/>
                  </a:lnTo>
                  <a:lnTo>
                    <a:pt x="148" y="104"/>
                  </a:lnTo>
                  <a:lnTo>
                    <a:pt x="152" y="110"/>
                  </a:lnTo>
                  <a:lnTo>
                    <a:pt x="160" y="117"/>
                  </a:lnTo>
                  <a:lnTo>
                    <a:pt x="160" y="117"/>
                  </a:lnTo>
                  <a:lnTo>
                    <a:pt x="171" y="126"/>
                  </a:lnTo>
                  <a:lnTo>
                    <a:pt x="174" y="131"/>
                  </a:lnTo>
                  <a:lnTo>
                    <a:pt x="176" y="136"/>
                  </a:lnTo>
                  <a:lnTo>
                    <a:pt x="177" y="141"/>
                  </a:lnTo>
                  <a:lnTo>
                    <a:pt x="177" y="147"/>
                  </a:lnTo>
                  <a:lnTo>
                    <a:pt x="174" y="152"/>
                  </a:lnTo>
                  <a:lnTo>
                    <a:pt x="169" y="155"/>
                  </a:lnTo>
                  <a:lnTo>
                    <a:pt x="169" y="155"/>
                  </a:lnTo>
                  <a:lnTo>
                    <a:pt x="162" y="155"/>
                  </a:lnTo>
                  <a:lnTo>
                    <a:pt x="160" y="155"/>
                  </a:lnTo>
                  <a:lnTo>
                    <a:pt x="159" y="152"/>
                  </a:lnTo>
                  <a:lnTo>
                    <a:pt x="157" y="147"/>
                  </a:lnTo>
                  <a:lnTo>
                    <a:pt x="155" y="141"/>
                  </a:lnTo>
                  <a:lnTo>
                    <a:pt x="150" y="134"/>
                  </a:lnTo>
                  <a:lnTo>
                    <a:pt x="145" y="131"/>
                  </a:lnTo>
                  <a:lnTo>
                    <a:pt x="134" y="128"/>
                  </a:lnTo>
                  <a:lnTo>
                    <a:pt x="134" y="128"/>
                  </a:lnTo>
                  <a:lnTo>
                    <a:pt x="116" y="124"/>
                  </a:lnTo>
                  <a:lnTo>
                    <a:pt x="105" y="124"/>
                  </a:lnTo>
                  <a:lnTo>
                    <a:pt x="102" y="126"/>
                  </a:lnTo>
                  <a:lnTo>
                    <a:pt x="98" y="128"/>
                  </a:lnTo>
                  <a:lnTo>
                    <a:pt x="90" y="136"/>
                  </a:lnTo>
                  <a:lnTo>
                    <a:pt x="90" y="136"/>
                  </a:lnTo>
                  <a:lnTo>
                    <a:pt x="86" y="140"/>
                  </a:lnTo>
                  <a:lnTo>
                    <a:pt x="83" y="141"/>
                  </a:lnTo>
                  <a:lnTo>
                    <a:pt x="78" y="140"/>
                  </a:lnTo>
                  <a:lnTo>
                    <a:pt x="74" y="141"/>
                  </a:lnTo>
                  <a:lnTo>
                    <a:pt x="69" y="143"/>
                  </a:lnTo>
                  <a:lnTo>
                    <a:pt x="62" y="148"/>
                  </a:lnTo>
                  <a:lnTo>
                    <a:pt x="55" y="157"/>
                  </a:lnTo>
                  <a:lnTo>
                    <a:pt x="55" y="157"/>
                  </a:lnTo>
                  <a:lnTo>
                    <a:pt x="45" y="165"/>
                  </a:lnTo>
                  <a:lnTo>
                    <a:pt x="33" y="172"/>
                  </a:lnTo>
                  <a:lnTo>
                    <a:pt x="23" y="177"/>
                  </a:lnTo>
                  <a:lnTo>
                    <a:pt x="14" y="181"/>
                  </a:lnTo>
                  <a:lnTo>
                    <a:pt x="6" y="179"/>
                  </a:lnTo>
                  <a:lnTo>
                    <a:pt x="4" y="177"/>
                  </a:lnTo>
                  <a:lnTo>
                    <a:pt x="2" y="176"/>
                  </a:lnTo>
                  <a:lnTo>
                    <a:pt x="0" y="172"/>
                  </a:lnTo>
                  <a:lnTo>
                    <a:pt x="0" y="167"/>
                  </a:lnTo>
                  <a:lnTo>
                    <a:pt x="4" y="157"/>
                  </a:lnTo>
                  <a:lnTo>
                    <a:pt x="4" y="157"/>
                  </a:lnTo>
                  <a:lnTo>
                    <a:pt x="14" y="134"/>
                  </a:lnTo>
                  <a:lnTo>
                    <a:pt x="21" y="124"/>
                  </a:lnTo>
                  <a:lnTo>
                    <a:pt x="26" y="116"/>
                  </a:lnTo>
                  <a:lnTo>
                    <a:pt x="31" y="104"/>
                  </a:lnTo>
                  <a:lnTo>
                    <a:pt x="31" y="104"/>
                  </a:lnTo>
                  <a:lnTo>
                    <a:pt x="35" y="92"/>
                  </a:lnTo>
                  <a:lnTo>
                    <a:pt x="38" y="81"/>
                  </a:lnTo>
                  <a:lnTo>
                    <a:pt x="37" y="69"/>
                  </a:lnTo>
                  <a:lnTo>
                    <a:pt x="33" y="55"/>
                  </a:lnTo>
                  <a:lnTo>
                    <a:pt x="33" y="55"/>
                  </a:lnTo>
                  <a:lnTo>
                    <a:pt x="31" y="47"/>
                  </a:lnTo>
                  <a:lnTo>
                    <a:pt x="26" y="38"/>
                  </a:lnTo>
                  <a:lnTo>
                    <a:pt x="19" y="19"/>
                  </a:lnTo>
                  <a:lnTo>
                    <a:pt x="16" y="12"/>
                  </a:lnTo>
                  <a:lnTo>
                    <a:pt x="16" y="7"/>
                  </a:lnTo>
                  <a:lnTo>
                    <a:pt x="18" y="4"/>
                  </a:lnTo>
                  <a:lnTo>
                    <a:pt x="19" y="2"/>
                  </a:lnTo>
                  <a:lnTo>
                    <a:pt x="26" y="0"/>
                  </a:lnTo>
                  <a:lnTo>
                    <a:pt x="26" y="0"/>
                  </a:lnTo>
                  <a:lnTo>
                    <a:pt x="35" y="2"/>
                  </a:lnTo>
                  <a:lnTo>
                    <a:pt x="47" y="6"/>
                  </a:lnTo>
                  <a:lnTo>
                    <a:pt x="67" y="14"/>
                  </a:lnTo>
                  <a:lnTo>
                    <a:pt x="83" y="25"/>
                  </a:lnTo>
                  <a:lnTo>
                    <a:pt x="90" y="28"/>
                  </a:lnTo>
                  <a:lnTo>
                    <a:pt x="90" y="28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4763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29" name="Freeform 10"/>
            <p:cNvSpPr>
              <a:spLocks/>
            </p:cNvSpPr>
            <p:nvPr/>
          </p:nvSpPr>
          <p:spPr bwMode="auto">
            <a:xfrm>
              <a:off x="1068387" y="5334000"/>
              <a:ext cx="315913" cy="184150"/>
            </a:xfrm>
            <a:custGeom>
              <a:avLst/>
              <a:gdLst>
                <a:gd name="T0" fmla="*/ 5 w 397"/>
                <a:gd name="T1" fmla="*/ 148 h 232"/>
                <a:gd name="T2" fmla="*/ 31 w 397"/>
                <a:gd name="T3" fmla="*/ 172 h 232"/>
                <a:gd name="T4" fmla="*/ 48 w 397"/>
                <a:gd name="T5" fmla="*/ 182 h 232"/>
                <a:gd name="T6" fmla="*/ 58 w 397"/>
                <a:gd name="T7" fmla="*/ 184 h 232"/>
                <a:gd name="T8" fmla="*/ 79 w 397"/>
                <a:gd name="T9" fmla="*/ 185 h 232"/>
                <a:gd name="T10" fmla="*/ 91 w 397"/>
                <a:gd name="T11" fmla="*/ 192 h 232"/>
                <a:gd name="T12" fmla="*/ 94 w 397"/>
                <a:gd name="T13" fmla="*/ 199 h 232"/>
                <a:gd name="T14" fmla="*/ 106 w 397"/>
                <a:gd name="T15" fmla="*/ 222 h 232"/>
                <a:gd name="T16" fmla="*/ 117 w 397"/>
                <a:gd name="T17" fmla="*/ 227 h 232"/>
                <a:gd name="T18" fmla="*/ 129 w 397"/>
                <a:gd name="T19" fmla="*/ 230 h 232"/>
                <a:gd name="T20" fmla="*/ 155 w 397"/>
                <a:gd name="T21" fmla="*/ 230 h 232"/>
                <a:gd name="T22" fmla="*/ 173 w 397"/>
                <a:gd name="T23" fmla="*/ 222 h 232"/>
                <a:gd name="T24" fmla="*/ 196 w 397"/>
                <a:gd name="T25" fmla="*/ 203 h 232"/>
                <a:gd name="T26" fmla="*/ 209 w 397"/>
                <a:gd name="T27" fmla="*/ 187 h 232"/>
                <a:gd name="T28" fmla="*/ 230 w 397"/>
                <a:gd name="T29" fmla="*/ 160 h 232"/>
                <a:gd name="T30" fmla="*/ 244 w 397"/>
                <a:gd name="T31" fmla="*/ 134 h 232"/>
                <a:gd name="T32" fmla="*/ 256 w 397"/>
                <a:gd name="T33" fmla="*/ 125 h 232"/>
                <a:gd name="T34" fmla="*/ 266 w 397"/>
                <a:gd name="T35" fmla="*/ 122 h 232"/>
                <a:gd name="T36" fmla="*/ 347 w 397"/>
                <a:gd name="T37" fmla="*/ 103 h 232"/>
                <a:gd name="T38" fmla="*/ 385 w 397"/>
                <a:gd name="T39" fmla="*/ 89 h 232"/>
                <a:gd name="T40" fmla="*/ 395 w 397"/>
                <a:gd name="T41" fmla="*/ 81 h 232"/>
                <a:gd name="T42" fmla="*/ 395 w 397"/>
                <a:gd name="T43" fmla="*/ 72 h 232"/>
                <a:gd name="T44" fmla="*/ 390 w 397"/>
                <a:gd name="T45" fmla="*/ 63 h 232"/>
                <a:gd name="T46" fmla="*/ 376 w 397"/>
                <a:gd name="T47" fmla="*/ 51 h 232"/>
                <a:gd name="T48" fmla="*/ 350 w 397"/>
                <a:gd name="T49" fmla="*/ 39 h 232"/>
                <a:gd name="T50" fmla="*/ 331 w 397"/>
                <a:gd name="T51" fmla="*/ 33 h 232"/>
                <a:gd name="T52" fmla="*/ 319 w 397"/>
                <a:gd name="T53" fmla="*/ 22 h 232"/>
                <a:gd name="T54" fmla="*/ 311 w 397"/>
                <a:gd name="T55" fmla="*/ 5 h 232"/>
                <a:gd name="T56" fmla="*/ 299 w 397"/>
                <a:gd name="T57" fmla="*/ 0 h 232"/>
                <a:gd name="T58" fmla="*/ 289 w 397"/>
                <a:gd name="T59" fmla="*/ 0 h 232"/>
                <a:gd name="T60" fmla="*/ 266 w 397"/>
                <a:gd name="T61" fmla="*/ 5 h 232"/>
                <a:gd name="T62" fmla="*/ 249 w 397"/>
                <a:gd name="T63" fmla="*/ 15 h 232"/>
                <a:gd name="T64" fmla="*/ 237 w 397"/>
                <a:gd name="T65" fmla="*/ 26 h 232"/>
                <a:gd name="T66" fmla="*/ 232 w 397"/>
                <a:gd name="T67" fmla="*/ 36 h 232"/>
                <a:gd name="T68" fmla="*/ 232 w 397"/>
                <a:gd name="T69" fmla="*/ 43 h 232"/>
                <a:gd name="T70" fmla="*/ 228 w 397"/>
                <a:gd name="T71" fmla="*/ 48 h 232"/>
                <a:gd name="T72" fmla="*/ 201 w 397"/>
                <a:gd name="T73" fmla="*/ 58 h 232"/>
                <a:gd name="T74" fmla="*/ 177 w 397"/>
                <a:gd name="T75" fmla="*/ 62 h 232"/>
                <a:gd name="T76" fmla="*/ 139 w 397"/>
                <a:gd name="T77" fmla="*/ 63 h 232"/>
                <a:gd name="T78" fmla="*/ 120 w 397"/>
                <a:gd name="T79" fmla="*/ 69 h 232"/>
                <a:gd name="T80" fmla="*/ 103 w 397"/>
                <a:gd name="T81" fmla="*/ 75 h 232"/>
                <a:gd name="T82" fmla="*/ 81 w 397"/>
                <a:gd name="T83" fmla="*/ 84 h 232"/>
                <a:gd name="T84" fmla="*/ 60 w 397"/>
                <a:gd name="T85" fmla="*/ 94 h 232"/>
                <a:gd name="T86" fmla="*/ 21 w 397"/>
                <a:gd name="T87" fmla="*/ 113 h 232"/>
                <a:gd name="T88" fmla="*/ 5 w 397"/>
                <a:gd name="T89" fmla="*/ 117 h 232"/>
                <a:gd name="T90" fmla="*/ 0 w 397"/>
                <a:gd name="T91" fmla="*/ 129 h 232"/>
                <a:gd name="T92" fmla="*/ 0 w 397"/>
                <a:gd name="T93" fmla="*/ 137 h 232"/>
                <a:gd name="T94" fmla="*/ 5 w 397"/>
                <a:gd name="T95" fmla="*/ 148 h 23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397" h="232">
                  <a:moveTo>
                    <a:pt x="5" y="148"/>
                  </a:moveTo>
                  <a:lnTo>
                    <a:pt x="5" y="148"/>
                  </a:lnTo>
                  <a:lnTo>
                    <a:pt x="19" y="161"/>
                  </a:lnTo>
                  <a:lnTo>
                    <a:pt x="31" y="172"/>
                  </a:lnTo>
                  <a:lnTo>
                    <a:pt x="41" y="179"/>
                  </a:lnTo>
                  <a:lnTo>
                    <a:pt x="48" y="182"/>
                  </a:lnTo>
                  <a:lnTo>
                    <a:pt x="48" y="182"/>
                  </a:lnTo>
                  <a:lnTo>
                    <a:pt x="58" y="184"/>
                  </a:lnTo>
                  <a:lnTo>
                    <a:pt x="70" y="184"/>
                  </a:lnTo>
                  <a:lnTo>
                    <a:pt x="79" y="185"/>
                  </a:lnTo>
                  <a:lnTo>
                    <a:pt x="84" y="187"/>
                  </a:lnTo>
                  <a:lnTo>
                    <a:pt x="91" y="192"/>
                  </a:lnTo>
                  <a:lnTo>
                    <a:pt x="94" y="199"/>
                  </a:lnTo>
                  <a:lnTo>
                    <a:pt x="94" y="199"/>
                  </a:lnTo>
                  <a:lnTo>
                    <a:pt x="100" y="211"/>
                  </a:lnTo>
                  <a:lnTo>
                    <a:pt x="106" y="222"/>
                  </a:lnTo>
                  <a:lnTo>
                    <a:pt x="112" y="225"/>
                  </a:lnTo>
                  <a:lnTo>
                    <a:pt x="117" y="227"/>
                  </a:lnTo>
                  <a:lnTo>
                    <a:pt x="129" y="230"/>
                  </a:lnTo>
                  <a:lnTo>
                    <a:pt x="129" y="230"/>
                  </a:lnTo>
                  <a:lnTo>
                    <a:pt x="146" y="232"/>
                  </a:lnTo>
                  <a:lnTo>
                    <a:pt x="155" y="230"/>
                  </a:lnTo>
                  <a:lnTo>
                    <a:pt x="163" y="227"/>
                  </a:lnTo>
                  <a:lnTo>
                    <a:pt x="173" y="222"/>
                  </a:lnTo>
                  <a:lnTo>
                    <a:pt x="184" y="213"/>
                  </a:lnTo>
                  <a:lnTo>
                    <a:pt x="196" y="203"/>
                  </a:lnTo>
                  <a:lnTo>
                    <a:pt x="209" y="187"/>
                  </a:lnTo>
                  <a:lnTo>
                    <a:pt x="209" y="187"/>
                  </a:lnTo>
                  <a:lnTo>
                    <a:pt x="222" y="172"/>
                  </a:lnTo>
                  <a:lnTo>
                    <a:pt x="230" y="160"/>
                  </a:lnTo>
                  <a:lnTo>
                    <a:pt x="239" y="141"/>
                  </a:lnTo>
                  <a:lnTo>
                    <a:pt x="244" y="134"/>
                  </a:lnTo>
                  <a:lnTo>
                    <a:pt x="249" y="129"/>
                  </a:lnTo>
                  <a:lnTo>
                    <a:pt x="256" y="125"/>
                  </a:lnTo>
                  <a:lnTo>
                    <a:pt x="266" y="122"/>
                  </a:lnTo>
                  <a:lnTo>
                    <a:pt x="266" y="122"/>
                  </a:lnTo>
                  <a:lnTo>
                    <a:pt x="301" y="113"/>
                  </a:lnTo>
                  <a:lnTo>
                    <a:pt x="347" y="103"/>
                  </a:lnTo>
                  <a:lnTo>
                    <a:pt x="368" y="96"/>
                  </a:lnTo>
                  <a:lnTo>
                    <a:pt x="385" y="89"/>
                  </a:lnTo>
                  <a:lnTo>
                    <a:pt x="392" y="84"/>
                  </a:lnTo>
                  <a:lnTo>
                    <a:pt x="395" y="81"/>
                  </a:lnTo>
                  <a:lnTo>
                    <a:pt x="397" y="75"/>
                  </a:lnTo>
                  <a:lnTo>
                    <a:pt x="395" y="72"/>
                  </a:lnTo>
                  <a:lnTo>
                    <a:pt x="395" y="72"/>
                  </a:lnTo>
                  <a:lnTo>
                    <a:pt x="390" y="63"/>
                  </a:lnTo>
                  <a:lnTo>
                    <a:pt x="383" y="57"/>
                  </a:lnTo>
                  <a:lnTo>
                    <a:pt x="376" y="51"/>
                  </a:lnTo>
                  <a:lnTo>
                    <a:pt x="368" y="46"/>
                  </a:lnTo>
                  <a:lnTo>
                    <a:pt x="350" y="39"/>
                  </a:lnTo>
                  <a:lnTo>
                    <a:pt x="331" y="33"/>
                  </a:lnTo>
                  <a:lnTo>
                    <a:pt x="331" y="33"/>
                  </a:lnTo>
                  <a:lnTo>
                    <a:pt x="325" y="27"/>
                  </a:lnTo>
                  <a:lnTo>
                    <a:pt x="319" y="22"/>
                  </a:lnTo>
                  <a:lnTo>
                    <a:pt x="313" y="10"/>
                  </a:lnTo>
                  <a:lnTo>
                    <a:pt x="311" y="5"/>
                  </a:lnTo>
                  <a:lnTo>
                    <a:pt x="306" y="2"/>
                  </a:lnTo>
                  <a:lnTo>
                    <a:pt x="299" y="0"/>
                  </a:lnTo>
                  <a:lnTo>
                    <a:pt x="289" y="0"/>
                  </a:lnTo>
                  <a:lnTo>
                    <a:pt x="289" y="0"/>
                  </a:lnTo>
                  <a:lnTo>
                    <a:pt x="277" y="2"/>
                  </a:lnTo>
                  <a:lnTo>
                    <a:pt x="266" y="5"/>
                  </a:lnTo>
                  <a:lnTo>
                    <a:pt x="258" y="10"/>
                  </a:lnTo>
                  <a:lnTo>
                    <a:pt x="249" y="15"/>
                  </a:lnTo>
                  <a:lnTo>
                    <a:pt x="242" y="20"/>
                  </a:lnTo>
                  <a:lnTo>
                    <a:pt x="237" y="26"/>
                  </a:lnTo>
                  <a:lnTo>
                    <a:pt x="234" y="31"/>
                  </a:lnTo>
                  <a:lnTo>
                    <a:pt x="232" y="36"/>
                  </a:lnTo>
                  <a:lnTo>
                    <a:pt x="232" y="36"/>
                  </a:lnTo>
                  <a:lnTo>
                    <a:pt x="232" y="43"/>
                  </a:lnTo>
                  <a:lnTo>
                    <a:pt x="230" y="45"/>
                  </a:lnTo>
                  <a:lnTo>
                    <a:pt x="228" y="48"/>
                  </a:lnTo>
                  <a:lnTo>
                    <a:pt x="220" y="51"/>
                  </a:lnTo>
                  <a:lnTo>
                    <a:pt x="201" y="58"/>
                  </a:lnTo>
                  <a:lnTo>
                    <a:pt x="201" y="58"/>
                  </a:lnTo>
                  <a:lnTo>
                    <a:pt x="177" y="62"/>
                  </a:lnTo>
                  <a:lnTo>
                    <a:pt x="156" y="62"/>
                  </a:lnTo>
                  <a:lnTo>
                    <a:pt x="139" y="63"/>
                  </a:lnTo>
                  <a:lnTo>
                    <a:pt x="129" y="65"/>
                  </a:lnTo>
                  <a:lnTo>
                    <a:pt x="120" y="69"/>
                  </a:lnTo>
                  <a:lnTo>
                    <a:pt x="120" y="69"/>
                  </a:lnTo>
                  <a:lnTo>
                    <a:pt x="103" y="75"/>
                  </a:lnTo>
                  <a:lnTo>
                    <a:pt x="93" y="79"/>
                  </a:lnTo>
                  <a:lnTo>
                    <a:pt x="81" y="84"/>
                  </a:lnTo>
                  <a:lnTo>
                    <a:pt x="60" y="94"/>
                  </a:lnTo>
                  <a:lnTo>
                    <a:pt x="60" y="94"/>
                  </a:lnTo>
                  <a:lnTo>
                    <a:pt x="38" y="105"/>
                  </a:lnTo>
                  <a:lnTo>
                    <a:pt x="21" y="113"/>
                  </a:lnTo>
                  <a:lnTo>
                    <a:pt x="5" y="117"/>
                  </a:lnTo>
                  <a:lnTo>
                    <a:pt x="5" y="117"/>
                  </a:lnTo>
                  <a:lnTo>
                    <a:pt x="3" y="120"/>
                  </a:lnTo>
                  <a:lnTo>
                    <a:pt x="0" y="129"/>
                  </a:lnTo>
                  <a:lnTo>
                    <a:pt x="0" y="132"/>
                  </a:lnTo>
                  <a:lnTo>
                    <a:pt x="0" y="137"/>
                  </a:lnTo>
                  <a:lnTo>
                    <a:pt x="2" y="143"/>
                  </a:lnTo>
                  <a:lnTo>
                    <a:pt x="5" y="148"/>
                  </a:lnTo>
                  <a:lnTo>
                    <a:pt x="5" y="148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4763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0" name="Freeform 11"/>
            <p:cNvSpPr>
              <a:spLocks/>
            </p:cNvSpPr>
            <p:nvPr/>
          </p:nvSpPr>
          <p:spPr bwMode="auto">
            <a:xfrm>
              <a:off x="1065212" y="4826000"/>
              <a:ext cx="233363" cy="404813"/>
            </a:xfrm>
            <a:custGeom>
              <a:avLst/>
              <a:gdLst>
                <a:gd name="T0" fmla="*/ 22 w 294"/>
                <a:gd name="T1" fmla="*/ 424 h 508"/>
                <a:gd name="T2" fmla="*/ 43 w 294"/>
                <a:gd name="T3" fmla="*/ 460 h 508"/>
                <a:gd name="T4" fmla="*/ 60 w 294"/>
                <a:gd name="T5" fmla="*/ 476 h 508"/>
                <a:gd name="T6" fmla="*/ 91 w 294"/>
                <a:gd name="T7" fmla="*/ 496 h 508"/>
                <a:gd name="T8" fmla="*/ 122 w 294"/>
                <a:gd name="T9" fmla="*/ 500 h 508"/>
                <a:gd name="T10" fmla="*/ 170 w 294"/>
                <a:gd name="T11" fmla="*/ 493 h 508"/>
                <a:gd name="T12" fmla="*/ 201 w 294"/>
                <a:gd name="T13" fmla="*/ 488 h 508"/>
                <a:gd name="T14" fmla="*/ 227 w 294"/>
                <a:gd name="T15" fmla="*/ 493 h 508"/>
                <a:gd name="T16" fmla="*/ 263 w 294"/>
                <a:gd name="T17" fmla="*/ 508 h 508"/>
                <a:gd name="T18" fmla="*/ 283 w 294"/>
                <a:gd name="T19" fmla="*/ 486 h 508"/>
                <a:gd name="T20" fmla="*/ 292 w 294"/>
                <a:gd name="T21" fmla="*/ 462 h 508"/>
                <a:gd name="T22" fmla="*/ 292 w 294"/>
                <a:gd name="T23" fmla="*/ 433 h 508"/>
                <a:gd name="T24" fmla="*/ 283 w 294"/>
                <a:gd name="T25" fmla="*/ 403 h 508"/>
                <a:gd name="T26" fmla="*/ 269 w 294"/>
                <a:gd name="T27" fmla="*/ 360 h 508"/>
                <a:gd name="T28" fmla="*/ 268 w 294"/>
                <a:gd name="T29" fmla="*/ 335 h 508"/>
                <a:gd name="T30" fmla="*/ 257 w 294"/>
                <a:gd name="T31" fmla="*/ 300 h 508"/>
                <a:gd name="T32" fmla="*/ 257 w 294"/>
                <a:gd name="T33" fmla="*/ 276 h 508"/>
                <a:gd name="T34" fmla="*/ 263 w 294"/>
                <a:gd name="T35" fmla="*/ 257 h 508"/>
                <a:gd name="T36" fmla="*/ 261 w 294"/>
                <a:gd name="T37" fmla="*/ 199 h 508"/>
                <a:gd name="T38" fmla="*/ 264 w 294"/>
                <a:gd name="T39" fmla="*/ 156 h 508"/>
                <a:gd name="T40" fmla="*/ 261 w 294"/>
                <a:gd name="T41" fmla="*/ 116 h 508"/>
                <a:gd name="T42" fmla="*/ 240 w 294"/>
                <a:gd name="T43" fmla="*/ 98 h 508"/>
                <a:gd name="T44" fmla="*/ 208 w 294"/>
                <a:gd name="T45" fmla="*/ 77 h 508"/>
                <a:gd name="T46" fmla="*/ 158 w 294"/>
                <a:gd name="T47" fmla="*/ 27 h 508"/>
                <a:gd name="T48" fmla="*/ 135 w 294"/>
                <a:gd name="T49" fmla="*/ 3 h 508"/>
                <a:gd name="T50" fmla="*/ 115 w 294"/>
                <a:gd name="T51" fmla="*/ 1 h 508"/>
                <a:gd name="T52" fmla="*/ 84 w 294"/>
                <a:gd name="T53" fmla="*/ 15 h 508"/>
                <a:gd name="T54" fmla="*/ 60 w 294"/>
                <a:gd name="T55" fmla="*/ 41 h 508"/>
                <a:gd name="T56" fmla="*/ 46 w 294"/>
                <a:gd name="T57" fmla="*/ 56 h 508"/>
                <a:gd name="T58" fmla="*/ 20 w 294"/>
                <a:gd name="T59" fmla="*/ 67 h 508"/>
                <a:gd name="T60" fmla="*/ 1 w 294"/>
                <a:gd name="T61" fmla="*/ 80 h 508"/>
                <a:gd name="T62" fmla="*/ 5 w 294"/>
                <a:gd name="T63" fmla="*/ 108 h 508"/>
                <a:gd name="T64" fmla="*/ 7 w 294"/>
                <a:gd name="T65" fmla="*/ 128 h 508"/>
                <a:gd name="T66" fmla="*/ 5 w 294"/>
                <a:gd name="T67" fmla="*/ 189 h 508"/>
                <a:gd name="T68" fmla="*/ 12 w 294"/>
                <a:gd name="T69" fmla="*/ 226 h 508"/>
                <a:gd name="T70" fmla="*/ 20 w 294"/>
                <a:gd name="T71" fmla="*/ 254 h 508"/>
                <a:gd name="T72" fmla="*/ 48 w 294"/>
                <a:gd name="T73" fmla="*/ 276 h 508"/>
                <a:gd name="T74" fmla="*/ 70 w 294"/>
                <a:gd name="T75" fmla="*/ 295 h 508"/>
                <a:gd name="T76" fmla="*/ 77 w 294"/>
                <a:gd name="T77" fmla="*/ 318 h 508"/>
                <a:gd name="T78" fmla="*/ 99 w 294"/>
                <a:gd name="T79" fmla="*/ 347 h 508"/>
                <a:gd name="T80" fmla="*/ 110 w 294"/>
                <a:gd name="T81" fmla="*/ 371 h 508"/>
                <a:gd name="T82" fmla="*/ 106 w 294"/>
                <a:gd name="T83" fmla="*/ 388 h 508"/>
                <a:gd name="T84" fmla="*/ 82 w 294"/>
                <a:gd name="T85" fmla="*/ 400 h 508"/>
                <a:gd name="T86" fmla="*/ 20 w 294"/>
                <a:gd name="T87" fmla="*/ 417 h 5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294" h="508">
                  <a:moveTo>
                    <a:pt x="20" y="417"/>
                  </a:moveTo>
                  <a:lnTo>
                    <a:pt x="20" y="417"/>
                  </a:lnTo>
                  <a:lnTo>
                    <a:pt x="22" y="424"/>
                  </a:lnTo>
                  <a:lnTo>
                    <a:pt x="31" y="440"/>
                  </a:lnTo>
                  <a:lnTo>
                    <a:pt x="36" y="450"/>
                  </a:lnTo>
                  <a:lnTo>
                    <a:pt x="43" y="460"/>
                  </a:lnTo>
                  <a:lnTo>
                    <a:pt x="51" y="469"/>
                  </a:lnTo>
                  <a:lnTo>
                    <a:pt x="60" y="476"/>
                  </a:lnTo>
                  <a:lnTo>
                    <a:pt x="60" y="476"/>
                  </a:lnTo>
                  <a:lnTo>
                    <a:pt x="75" y="486"/>
                  </a:lnTo>
                  <a:lnTo>
                    <a:pt x="86" y="493"/>
                  </a:lnTo>
                  <a:lnTo>
                    <a:pt x="91" y="496"/>
                  </a:lnTo>
                  <a:lnTo>
                    <a:pt x="98" y="498"/>
                  </a:lnTo>
                  <a:lnTo>
                    <a:pt x="122" y="500"/>
                  </a:lnTo>
                  <a:lnTo>
                    <a:pt x="122" y="500"/>
                  </a:lnTo>
                  <a:lnTo>
                    <a:pt x="137" y="500"/>
                  </a:lnTo>
                  <a:lnTo>
                    <a:pt x="149" y="498"/>
                  </a:lnTo>
                  <a:lnTo>
                    <a:pt x="170" y="493"/>
                  </a:lnTo>
                  <a:lnTo>
                    <a:pt x="180" y="489"/>
                  </a:lnTo>
                  <a:lnTo>
                    <a:pt x="190" y="488"/>
                  </a:lnTo>
                  <a:lnTo>
                    <a:pt x="201" y="488"/>
                  </a:lnTo>
                  <a:lnTo>
                    <a:pt x="214" y="489"/>
                  </a:lnTo>
                  <a:lnTo>
                    <a:pt x="214" y="489"/>
                  </a:lnTo>
                  <a:lnTo>
                    <a:pt x="227" y="493"/>
                  </a:lnTo>
                  <a:lnTo>
                    <a:pt x="239" y="498"/>
                  </a:lnTo>
                  <a:lnTo>
                    <a:pt x="256" y="507"/>
                  </a:lnTo>
                  <a:lnTo>
                    <a:pt x="263" y="508"/>
                  </a:lnTo>
                  <a:lnTo>
                    <a:pt x="269" y="505"/>
                  </a:lnTo>
                  <a:lnTo>
                    <a:pt x="276" y="498"/>
                  </a:lnTo>
                  <a:lnTo>
                    <a:pt x="283" y="486"/>
                  </a:lnTo>
                  <a:lnTo>
                    <a:pt x="283" y="486"/>
                  </a:lnTo>
                  <a:lnTo>
                    <a:pt x="288" y="472"/>
                  </a:lnTo>
                  <a:lnTo>
                    <a:pt x="292" y="462"/>
                  </a:lnTo>
                  <a:lnTo>
                    <a:pt x="294" y="452"/>
                  </a:lnTo>
                  <a:lnTo>
                    <a:pt x="294" y="441"/>
                  </a:lnTo>
                  <a:lnTo>
                    <a:pt x="292" y="433"/>
                  </a:lnTo>
                  <a:lnTo>
                    <a:pt x="290" y="424"/>
                  </a:lnTo>
                  <a:lnTo>
                    <a:pt x="283" y="403"/>
                  </a:lnTo>
                  <a:lnTo>
                    <a:pt x="283" y="403"/>
                  </a:lnTo>
                  <a:lnTo>
                    <a:pt x="276" y="385"/>
                  </a:lnTo>
                  <a:lnTo>
                    <a:pt x="271" y="373"/>
                  </a:lnTo>
                  <a:lnTo>
                    <a:pt x="269" y="360"/>
                  </a:lnTo>
                  <a:lnTo>
                    <a:pt x="268" y="345"/>
                  </a:lnTo>
                  <a:lnTo>
                    <a:pt x="268" y="345"/>
                  </a:lnTo>
                  <a:lnTo>
                    <a:pt x="268" y="335"/>
                  </a:lnTo>
                  <a:lnTo>
                    <a:pt x="264" y="326"/>
                  </a:lnTo>
                  <a:lnTo>
                    <a:pt x="259" y="309"/>
                  </a:lnTo>
                  <a:lnTo>
                    <a:pt x="257" y="300"/>
                  </a:lnTo>
                  <a:lnTo>
                    <a:pt x="256" y="293"/>
                  </a:lnTo>
                  <a:lnTo>
                    <a:pt x="256" y="285"/>
                  </a:lnTo>
                  <a:lnTo>
                    <a:pt x="257" y="276"/>
                  </a:lnTo>
                  <a:lnTo>
                    <a:pt x="257" y="276"/>
                  </a:lnTo>
                  <a:lnTo>
                    <a:pt x="261" y="264"/>
                  </a:lnTo>
                  <a:lnTo>
                    <a:pt x="263" y="257"/>
                  </a:lnTo>
                  <a:lnTo>
                    <a:pt x="263" y="232"/>
                  </a:lnTo>
                  <a:lnTo>
                    <a:pt x="263" y="232"/>
                  </a:lnTo>
                  <a:lnTo>
                    <a:pt x="261" y="199"/>
                  </a:lnTo>
                  <a:lnTo>
                    <a:pt x="263" y="183"/>
                  </a:lnTo>
                  <a:lnTo>
                    <a:pt x="264" y="156"/>
                  </a:lnTo>
                  <a:lnTo>
                    <a:pt x="264" y="156"/>
                  </a:lnTo>
                  <a:lnTo>
                    <a:pt x="266" y="139"/>
                  </a:lnTo>
                  <a:lnTo>
                    <a:pt x="264" y="125"/>
                  </a:lnTo>
                  <a:lnTo>
                    <a:pt x="261" y="116"/>
                  </a:lnTo>
                  <a:lnTo>
                    <a:pt x="256" y="108"/>
                  </a:lnTo>
                  <a:lnTo>
                    <a:pt x="249" y="103"/>
                  </a:lnTo>
                  <a:lnTo>
                    <a:pt x="240" y="98"/>
                  </a:lnTo>
                  <a:lnTo>
                    <a:pt x="225" y="89"/>
                  </a:lnTo>
                  <a:lnTo>
                    <a:pt x="225" y="89"/>
                  </a:lnTo>
                  <a:lnTo>
                    <a:pt x="208" y="77"/>
                  </a:lnTo>
                  <a:lnTo>
                    <a:pt x="190" y="61"/>
                  </a:lnTo>
                  <a:lnTo>
                    <a:pt x="158" y="27"/>
                  </a:lnTo>
                  <a:lnTo>
                    <a:pt x="158" y="27"/>
                  </a:lnTo>
                  <a:lnTo>
                    <a:pt x="144" y="12"/>
                  </a:lnTo>
                  <a:lnTo>
                    <a:pt x="139" y="6"/>
                  </a:lnTo>
                  <a:lnTo>
                    <a:pt x="135" y="3"/>
                  </a:lnTo>
                  <a:lnTo>
                    <a:pt x="129" y="1"/>
                  </a:lnTo>
                  <a:lnTo>
                    <a:pt x="123" y="0"/>
                  </a:lnTo>
                  <a:lnTo>
                    <a:pt x="115" y="1"/>
                  </a:lnTo>
                  <a:lnTo>
                    <a:pt x="105" y="5"/>
                  </a:lnTo>
                  <a:lnTo>
                    <a:pt x="105" y="5"/>
                  </a:lnTo>
                  <a:lnTo>
                    <a:pt x="84" y="15"/>
                  </a:lnTo>
                  <a:lnTo>
                    <a:pt x="72" y="22"/>
                  </a:lnTo>
                  <a:lnTo>
                    <a:pt x="65" y="31"/>
                  </a:lnTo>
                  <a:lnTo>
                    <a:pt x="60" y="41"/>
                  </a:lnTo>
                  <a:lnTo>
                    <a:pt x="60" y="41"/>
                  </a:lnTo>
                  <a:lnTo>
                    <a:pt x="55" y="49"/>
                  </a:lnTo>
                  <a:lnTo>
                    <a:pt x="46" y="56"/>
                  </a:lnTo>
                  <a:lnTo>
                    <a:pt x="36" y="61"/>
                  </a:lnTo>
                  <a:lnTo>
                    <a:pt x="20" y="67"/>
                  </a:lnTo>
                  <a:lnTo>
                    <a:pt x="20" y="67"/>
                  </a:lnTo>
                  <a:lnTo>
                    <a:pt x="8" y="73"/>
                  </a:lnTo>
                  <a:lnTo>
                    <a:pt x="3" y="77"/>
                  </a:lnTo>
                  <a:lnTo>
                    <a:pt x="1" y="80"/>
                  </a:lnTo>
                  <a:lnTo>
                    <a:pt x="0" y="86"/>
                  </a:lnTo>
                  <a:lnTo>
                    <a:pt x="1" y="91"/>
                  </a:lnTo>
                  <a:lnTo>
                    <a:pt x="5" y="108"/>
                  </a:lnTo>
                  <a:lnTo>
                    <a:pt x="5" y="108"/>
                  </a:lnTo>
                  <a:lnTo>
                    <a:pt x="7" y="118"/>
                  </a:lnTo>
                  <a:lnTo>
                    <a:pt x="7" y="128"/>
                  </a:lnTo>
                  <a:lnTo>
                    <a:pt x="7" y="149"/>
                  </a:lnTo>
                  <a:lnTo>
                    <a:pt x="5" y="170"/>
                  </a:lnTo>
                  <a:lnTo>
                    <a:pt x="5" y="189"/>
                  </a:lnTo>
                  <a:lnTo>
                    <a:pt x="5" y="189"/>
                  </a:lnTo>
                  <a:lnTo>
                    <a:pt x="7" y="208"/>
                  </a:lnTo>
                  <a:lnTo>
                    <a:pt x="12" y="226"/>
                  </a:lnTo>
                  <a:lnTo>
                    <a:pt x="15" y="242"/>
                  </a:lnTo>
                  <a:lnTo>
                    <a:pt x="20" y="254"/>
                  </a:lnTo>
                  <a:lnTo>
                    <a:pt x="20" y="254"/>
                  </a:lnTo>
                  <a:lnTo>
                    <a:pt x="24" y="257"/>
                  </a:lnTo>
                  <a:lnTo>
                    <a:pt x="31" y="264"/>
                  </a:lnTo>
                  <a:lnTo>
                    <a:pt x="48" y="276"/>
                  </a:lnTo>
                  <a:lnTo>
                    <a:pt x="72" y="293"/>
                  </a:lnTo>
                  <a:lnTo>
                    <a:pt x="72" y="293"/>
                  </a:lnTo>
                  <a:lnTo>
                    <a:pt x="70" y="295"/>
                  </a:lnTo>
                  <a:lnTo>
                    <a:pt x="70" y="299"/>
                  </a:lnTo>
                  <a:lnTo>
                    <a:pt x="72" y="307"/>
                  </a:lnTo>
                  <a:lnTo>
                    <a:pt x="77" y="318"/>
                  </a:lnTo>
                  <a:lnTo>
                    <a:pt x="77" y="318"/>
                  </a:lnTo>
                  <a:lnTo>
                    <a:pt x="91" y="335"/>
                  </a:lnTo>
                  <a:lnTo>
                    <a:pt x="99" y="347"/>
                  </a:lnTo>
                  <a:lnTo>
                    <a:pt x="106" y="359"/>
                  </a:lnTo>
                  <a:lnTo>
                    <a:pt x="110" y="366"/>
                  </a:lnTo>
                  <a:lnTo>
                    <a:pt x="110" y="371"/>
                  </a:lnTo>
                  <a:lnTo>
                    <a:pt x="110" y="378"/>
                  </a:lnTo>
                  <a:lnTo>
                    <a:pt x="110" y="383"/>
                  </a:lnTo>
                  <a:lnTo>
                    <a:pt x="106" y="388"/>
                  </a:lnTo>
                  <a:lnTo>
                    <a:pt x="99" y="393"/>
                  </a:lnTo>
                  <a:lnTo>
                    <a:pt x="93" y="397"/>
                  </a:lnTo>
                  <a:lnTo>
                    <a:pt x="82" y="400"/>
                  </a:lnTo>
                  <a:lnTo>
                    <a:pt x="82" y="400"/>
                  </a:lnTo>
                  <a:lnTo>
                    <a:pt x="20" y="417"/>
                  </a:lnTo>
                  <a:lnTo>
                    <a:pt x="20" y="417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4763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1" name="Freeform 12"/>
            <p:cNvSpPr>
              <a:spLocks/>
            </p:cNvSpPr>
            <p:nvPr/>
          </p:nvSpPr>
          <p:spPr bwMode="auto">
            <a:xfrm>
              <a:off x="969962" y="4949825"/>
              <a:ext cx="133350" cy="169863"/>
            </a:xfrm>
            <a:custGeom>
              <a:avLst/>
              <a:gdLst>
                <a:gd name="T0" fmla="*/ 21 w 169"/>
                <a:gd name="T1" fmla="*/ 24 h 213"/>
                <a:gd name="T2" fmla="*/ 11 w 169"/>
                <a:gd name="T3" fmla="*/ 40 h 213"/>
                <a:gd name="T4" fmla="*/ 7 w 169"/>
                <a:gd name="T5" fmla="*/ 53 h 213"/>
                <a:gd name="T6" fmla="*/ 11 w 169"/>
                <a:gd name="T7" fmla="*/ 74 h 213"/>
                <a:gd name="T8" fmla="*/ 9 w 169"/>
                <a:gd name="T9" fmla="*/ 81 h 213"/>
                <a:gd name="T10" fmla="*/ 2 w 169"/>
                <a:gd name="T11" fmla="*/ 105 h 213"/>
                <a:gd name="T12" fmla="*/ 2 w 169"/>
                <a:gd name="T13" fmla="*/ 113 h 213"/>
                <a:gd name="T14" fmla="*/ 7 w 169"/>
                <a:gd name="T15" fmla="*/ 120 h 213"/>
                <a:gd name="T16" fmla="*/ 47 w 169"/>
                <a:gd name="T17" fmla="*/ 134 h 213"/>
                <a:gd name="T18" fmla="*/ 73 w 169"/>
                <a:gd name="T19" fmla="*/ 148 h 213"/>
                <a:gd name="T20" fmla="*/ 76 w 169"/>
                <a:gd name="T21" fmla="*/ 151 h 213"/>
                <a:gd name="T22" fmla="*/ 78 w 169"/>
                <a:gd name="T23" fmla="*/ 158 h 213"/>
                <a:gd name="T24" fmla="*/ 73 w 169"/>
                <a:gd name="T25" fmla="*/ 182 h 213"/>
                <a:gd name="T26" fmla="*/ 76 w 169"/>
                <a:gd name="T27" fmla="*/ 194 h 213"/>
                <a:gd name="T28" fmla="*/ 79 w 169"/>
                <a:gd name="T29" fmla="*/ 198 h 213"/>
                <a:gd name="T30" fmla="*/ 76 w 169"/>
                <a:gd name="T31" fmla="*/ 206 h 213"/>
                <a:gd name="T32" fmla="*/ 81 w 169"/>
                <a:gd name="T33" fmla="*/ 210 h 213"/>
                <a:gd name="T34" fmla="*/ 102 w 169"/>
                <a:gd name="T35" fmla="*/ 213 h 213"/>
                <a:gd name="T36" fmla="*/ 126 w 169"/>
                <a:gd name="T37" fmla="*/ 211 h 213"/>
                <a:gd name="T38" fmla="*/ 140 w 169"/>
                <a:gd name="T39" fmla="*/ 204 h 213"/>
                <a:gd name="T40" fmla="*/ 148 w 169"/>
                <a:gd name="T41" fmla="*/ 194 h 213"/>
                <a:gd name="T42" fmla="*/ 155 w 169"/>
                <a:gd name="T43" fmla="*/ 182 h 213"/>
                <a:gd name="T44" fmla="*/ 169 w 169"/>
                <a:gd name="T45" fmla="*/ 167 h 213"/>
                <a:gd name="T46" fmla="*/ 167 w 169"/>
                <a:gd name="T47" fmla="*/ 160 h 213"/>
                <a:gd name="T48" fmla="*/ 153 w 169"/>
                <a:gd name="T49" fmla="*/ 151 h 213"/>
                <a:gd name="T50" fmla="*/ 131 w 169"/>
                <a:gd name="T51" fmla="*/ 136 h 213"/>
                <a:gd name="T52" fmla="*/ 85 w 169"/>
                <a:gd name="T53" fmla="*/ 98 h 213"/>
                <a:gd name="T54" fmla="*/ 78 w 169"/>
                <a:gd name="T55" fmla="*/ 93 h 213"/>
                <a:gd name="T56" fmla="*/ 66 w 169"/>
                <a:gd name="T57" fmla="*/ 82 h 213"/>
                <a:gd name="T58" fmla="*/ 66 w 169"/>
                <a:gd name="T59" fmla="*/ 70 h 213"/>
                <a:gd name="T60" fmla="*/ 69 w 169"/>
                <a:gd name="T61" fmla="*/ 62 h 213"/>
                <a:gd name="T62" fmla="*/ 83 w 169"/>
                <a:gd name="T63" fmla="*/ 43 h 213"/>
                <a:gd name="T64" fmla="*/ 85 w 169"/>
                <a:gd name="T65" fmla="*/ 24 h 213"/>
                <a:gd name="T66" fmla="*/ 85 w 169"/>
                <a:gd name="T67" fmla="*/ 10 h 213"/>
                <a:gd name="T68" fmla="*/ 79 w 169"/>
                <a:gd name="T69" fmla="*/ 2 h 213"/>
                <a:gd name="T70" fmla="*/ 73 w 169"/>
                <a:gd name="T71" fmla="*/ 0 h 213"/>
                <a:gd name="T72" fmla="*/ 61 w 169"/>
                <a:gd name="T73" fmla="*/ 5 h 213"/>
                <a:gd name="T74" fmla="*/ 21 w 169"/>
                <a:gd name="T75" fmla="*/ 24 h 2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69" h="213">
                  <a:moveTo>
                    <a:pt x="21" y="24"/>
                  </a:moveTo>
                  <a:lnTo>
                    <a:pt x="21" y="24"/>
                  </a:lnTo>
                  <a:lnTo>
                    <a:pt x="14" y="33"/>
                  </a:lnTo>
                  <a:lnTo>
                    <a:pt x="11" y="40"/>
                  </a:lnTo>
                  <a:lnTo>
                    <a:pt x="7" y="46"/>
                  </a:lnTo>
                  <a:lnTo>
                    <a:pt x="7" y="53"/>
                  </a:lnTo>
                  <a:lnTo>
                    <a:pt x="9" y="67"/>
                  </a:lnTo>
                  <a:lnTo>
                    <a:pt x="11" y="74"/>
                  </a:lnTo>
                  <a:lnTo>
                    <a:pt x="9" y="81"/>
                  </a:lnTo>
                  <a:lnTo>
                    <a:pt x="9" y="81"/>
                  </a:lnTo>
                  <a:lnTo>
                    <a:pt x="6" y="94"/>
                  </a:lnTo>
                  <a:lnTo>
                    <a:pt x="2" y="105"/>
                  </a:lnTo>
                  <a:lnTo>
                    <a:pt x="0" y="110"/>
                  </a:lnTo>
                  <a:lnTo>
                    <a:pt x="2" y="113"/>
                  </a:lnTo>
                  <a:lnTo>
                    <a:pt x="4" y="117"/>
                  </a:lnTo>
                  <a:lnTo>
                    <a:pt x="7" y="120"/>
                  </a:lnTo>
                  <a:lnTo>
                    <a:pt x="7" y="120"/>
                  </a:lnTo>
                  <a:lnTo>
                    <a:pt x="47" y="134"/>
                  </a:lnTo>
                  <a:lnTo>
                    <a:pt x="66" y="143"/>
                  </a:lnTo>
                  <a:lnTo>
                    <a:pt x="73" y="148"/>
                  </a:lnTo>
                  <a:lnTo>
                    <a:pt x="76" y="151"/>
                  </a:lnTo>
                  <a:lnTo>
                    <a:pt x="76" y="151"/>
                  </a:lnTo>
                  <a:lnTo>
                    <a:pt x="78" y="155"/>
                  </a:lnTo>
                  <a:lnTo>
                    <a:pt x="78" y="158"/>
                  </a:lnTo>
                  <a:lnTo>
                    <a:pt x="74" y="170"/>
                  </a:lnTo>
                  <a:lnTo>
                    <a:pt x="73" y="182"/>
                  </a:lnTo>
                  <a:lnTo>
                    <a:pt x="74" y="189"/>
                  </a:lnTo>
                  <a:lnTo>
                    <a:pt x="76" y="194"/>
                  </a:lnTo>
                  <a:lnTo>
                    <a:pt x="76" y="194"/>
                  </a:lnTo>
                  <a:lnTo>
                    <a:pt x="79" y="198"/>
                  </a:lnTo>
                  <a:lnTo>
                    <a:pt x="79" y="201"/>
                  </a:lnTo>
                  <a:lnTo>
                    <a:pt x="76" y="206"/>
                  </a:lnTo>
                  <a:lnTo>
                    <a:pt x="78" y="210"/>
                  </a:lnTo>
                  <a:lnTo>
                    <a:pt x="81" y="210"/>
                  </a:lnTo>
                  <a:lnTo>
                    <a:pt x="102" y="213"/>
                  </a:lnTo>
                  <a:lnTo>
                    <a:pt x="102" y="213"/>
                  </a:lnTo>
                  <a:lnTo>
                    <a:pt x="116" y="213"/>
                  </a:lnTo>
                  <a:lnTo>
                    <a:pt x="126" y="211"/>
                  </a:lnTo>
                  <a:lnTo>
                    <a:pt x="134" y="208"/>
                  </a:lnTo>
                  <a:lnTo>
                    <a:pt x="140" y="204"/>
                  </a:lnTo>
                  <a:lnTo>
                    <a:pt x="145" y="199"/>
                  </a:lnTo>
                  <a:lnTo>
                    <a:pt x="148" y="194"/>
                  </a:lnTo>
                  <a:lnTo>
                    <a:pt x="155" y="182"/>
                  </a:lnTo>
                  <a:lnTo>
                    <a:pt x="155" y="182"/>
                  </a:lnTo>
                  <a:lnTo>
                    <a:pt x="164" y="174"/>
                  </a:lnTo>
                  <a:lnTo>
                    <a:pt x="169" y="167"/>
                  </a:lnTo>
                  <a:lnTo>
                    <a:pt x="169" y="163"/>
                  </a:lnTo>
                  <a:lnTo>
                    <a:pt x="167" y="160"/>
                  </a:lnTo>
                  <a:lnTo>
                    <a:pt x="162" y="156"/>
                  </a:lnTo>
                  <a:lnTo>
                    <a:pt x="153" y="151"/>
                  </a:lnTo>
                  <a:lnTo>
                    <a:pt x="153" y="151"/>
                  </a:lnTo>
                  <a:lnTo>
                    <a:pt x="131" y="136"/>
                  </a:lnTo>
                  <a:lnTo>
                    <a:pt x="110" y="120"/>
                  </a:lnTo>
                  <a:lnTo>
                    <a:pt x="85" y="98"/>
                  </a:lnTo>
                  <a:lnTo>
                    <a:pt x="85" y="98"/>
                  </a:lnTo>
                  <a:lnTo>
                    <a:pt x="78" y="93"/>
                  </a:lnTo>
                  <a:lnTo>
                    <a:pt x="69" y="86"/>
                  </a:lnTo>
                  <a:lnTo>
                    <a:pt x="66" y="82"/>
                  </a:lnTo>
                  <a:lnTo>
                    <a:pt x="64" y="77"/>
                  </a:lnTo>
                  <a:lnTo>
                    <a:pt x="66" y="70"/>
                  </a:lnTo>
                  <a:lnTo>
                    <a:pt x="69" y="62"/>
                  </a:lnTo>
                  <a:lnTo>
                    <a:pt x="69" y="62"/>
                  </a:lnTo>
                  <a:lnTo>
                    <a:pt x="78" y="50"/>
                  </a:lnTo>
                  <a:lnTo>
                    <a:pt x="83" y="43"/>
                  </a:lnTo>
                  <a:lnTo>
                    <a:pt x="85" y="36"/>
                  </a:lnTo>
                  <a:lnTo>
                    <a:pt x="85" y="24"/>
                  </a:lnTo>
                  <a:lnTo>
                    <a:pt x="85" y="24"/>
                  </a:lnTo>
                  <a:lnTo>
                    <a:pt x="85" y="10"/>
                  </a:lnTo>
                  <a:lnTo>
                    <a:pt x="83" y="5"/>
                  </a:lnTo>
                  <a:lnTo>
                    <a:pt x="79" y="2"/>
                  </a:lnTo>
                  <a:lnTo>
                    <a:pt x="76" y="0"/>
                  </a:lnTo>
                  <a:lnTo>
                    <a:pt x="73" y="0"/>
                  </a:lnTo>
                  <a:lnTo>
                    <a:pt x="61" y="5"/>
                  </a:lnTo>
                  <a:lnTo>
                    <a:pt x="61" y="5"/>
                  </a:lnTo>
                  <a:lnTo>
                    <a:pt x="33" y="19"/>
                  </a:lnTo>
                  <a:lnTo>
                    <a:pt x="21" y="24"/>
                  </a:lnTo>
                  <a:lnTo>
                    <a:pt x="21" y="24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4763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2" name="Freeform 13"/>
            <p:cNvSpPr>
              <a:spLocks/>
            </p:cNvSpPr>
            <p:nvPr/>
          </p:nvSpPr>
          <p:spPr bwMode="auto">
            <a:xfrm>
              <a:off x="865187" y="4843463"/>
              <a:ext cx="177800" cy="112713"/>
            </a:xfrm>
            <a:custGeom>
              <a:avLst/>
              <a:gdLst>
                <a:gd name="T0" fmla="*/ 0 w 223"/>
                <a:gd name="T1" fmla="*/ 90 h 143"/>
                <a:gd name="T2" fmla="*/ 0 w 223"/>
                <a:gd name="T3" fmla="*/ 90 h 143"/>
                <a:gd name="T4" fmla="*/ 8 w 223"/>
                <a:gd name="T5" fmla="*/ 110 h 143"/>
                <a:gd name="T6" fmla="*/ 15 w 223"/>
                <a:gd name="T7" fmla="*/ 126 h 143"/>
                <a:gd name="T8" fmla="*/ 20 w 223"/>
                <a:gd name="T9" fmla="*/ 133 h 143"/>
                <a:gd name="T10" fmla="*/ 24 w 223"/>
                <a:gd name="T11" fmla="*/ 136 h 143"/>
                <a:gd name="T12" fmla="*/ 24 w 223"/>
                <a:gd name="T13" fmla="*/ 136 h 143"/>
                <a:gd name="T14" fmla="*/ 33 w 223"/>
                <a:gd name="T15" fmla="*/ 141 h 143"/>
                <a:gd name="T16" fmla="*/ 41 w 223"/>
                <a:gd name="T17" fmla="*/ 143 h 143"/>
                <a:gd name="T18" fmla="*/ 51 w 223"/>
                <a:gd name="T19" fmla="*/ 141 h 143"/>
                <a:gd name="T20" fmla="*/ 67 w 223"/>
                <a:gd name="T21" fmla="*/ 136 h 143"/>
                <a:gd name="T22" fmla="*/ 67 w 223"/>
                <a:gd name="T23" fmla="*/ 136 h 143"/>
                <a:gd name="T24" fmla="*/ 86 w 223"/>
                <a:gd name="T25" fmla="*/ 129 h 143"/>
                <a:gd name="T26" fmla="*/ 103 w 223"/>
                <a:gd name="T27" fmla="*/ 124 h 143"/>
                <a:gd name="T28" fmla="*/ 120 w 223"/>
                <a:gd name="T29" fmla="*/ 121 h 143"/>
                <a:gd name="T30" fmla="*/ 130 w 223"/>
                <a:gd name="T31" fmla="*/ 117 h 143"/>
                <a:gd name="T32" fmla="*/ 130 w 223"/>
                <a:gd name="T33" fmla="*/ 117 h 143"/>
                <a:gd name="T34" fmla="*/ 120 w 223"/>
                <a:gd name="T35" fmla="*/ 121 h 143"/>
                <a:gd name="T36" fmla="*/ 142 w 223"/>
                <a:gd name="T37" fmla="*/ 112 h 143"/>
                <a:gd name="T38" fmla="*/ 142 w 223"/>
                <a:gd name="T39" fmla="*/ 112 h 143"/>
                <a:gd name="T40" fmla="*/ 161 w 223"/>
                <a:gd name="T41" fmla="*/ 105 h 143"/>
                <a:gd name="T42" fmla="*/ 177 w 223"/>
                <a:gd name="T43" fmla="*/ 102 h 143"/>
                <a:gd name="T44" fmla="*/ 199 w 223"/>
                <a:gd name="T45" fmla="*/ 96 h 143"/>
                <a:gd name="T46" fmla="*/ 206 w 223"/>
                <a:gd name="T47" fmla="*/ 93 h 143"/>
                <a:gd name="T48" fmla="*/ 211 w 223"/>
                <a:gd name="T49" fmla="*/ 90 h 143"/>
                <a:gd name="T50" fmla="*/ 213 w 223"/>
                <a:gd name="T51" fmla="*/ 83 h 143"/>
                <a:gd name="T52" fmla="*/ 215 w 223"/>
                <a:gd name="T53" fmla="*/ 71 h 143"/>
                <a:gd name="T54" fmla="*/ 215 w 223"/>
                <a:gd name="T55" fmla="*/ 71 h 143"/>
                <a:gd name="T56" fmla="*/ 216 w 223"/>
                <a:gd name="T57" fmla="*/ 60 h 143"/>
                <a:gd name="T58" fmla="*/ 220 w 223"/>
                <a:gd name="T59" fmla="*/ 52 h 143"/>
                <a:gd name="T60" fmla="*/ 223 w 223"/>
                <a:gd name="T61" fmla="*/ 43 h 143"/>
                <a:gd name="T62" fmla="*/ 223 w 223"/>
                <a:gd name="T63" fmla="*/ 40 h 143"/>
                <a:gd name="T64" fmla="*/ 220 w 223"/>
                <a:gd name="T65" fmla="*/ 38 h 143"/>
                <a:gd name="T66" fmla="*/ 204 w 223"/>
                <a:gd name="T67" fmla="*/ 33 h 143"/>
                <a:gd name="T68" fmla="*/ 204 w 223"/>
                <a:gd name="T69" fmla="*/ 33 h 143"/>
                <a:gd name="T70" fmla="*/ 161 w 223"/>
                <a:gd name="T71" fmla="*/ 23 h 143"/>
                <a:gd name="T72" fmla="*/ 130 w 223"/>
                <a:gd name="T73" fmla="*/ 16 h 143"/>
                <a:gd name="T74" fmla="*/ 130 w 223"/>
                <a:gd name="T75" fmla="*/ 16 h 143"/>
                <a:gd name="T76" fmla="*/ 125 w 223"/>
                <a:gd name="T77" fmla="*/ 12 h 143"/>
                <a:gd name="T78" fmla="*/ 122 w 223"/>
                <a:gd name="T79" fmla="*/ 11 h 143"/>
                <a:gd name="T80" fmla="*/ 117 w 223"/>
                <a:gd name="T81" fmla="*/ 5 h 143"/>
                <a:gd name="T82" fmla="*/ 112 w 223"/>
                <a:gd name="T83" fmla="*/ 4 h 143"/>
                <a:gd name="T84" fmla="*/ 106 w 223"/>
                <a:gd name="T85" fmla="*/ 2 h 143"/>
                <a:gd name="T86" fmla="*/ 100 w 223"/>
                <a:gd name="T87" fmla="*/ 0 h 143"/>
                <a:gd name="T88" fmla="*/ 89 w 223"/>
                <a:gd name="T89" fmla="*/ 2 h 143"/>
                <a:gd name="T90" fmla="*/ 89 w 223"/>
                <a:gd name="T91" fmla="*/ 2 h 143"/>
                <a:gd name="T92" fmla="*/ 69 w 223"/>
                <a:gd name="T93" fmla="*/ 2 h 143"/>
                <a:gd name="T94" fmla="*/ 55 w 223"/>
                <a:gd name="T95" fmla="*/ 4 h 143"/>
                <a:gd name="T96" fmla="*/ 50 w 223"/>
                <a:gd name="T97" fmla="*/ 5 h 143"/>
                <a:gd name="T98" fmla="*/ 45 w 223"/>
                <a:gd name="T99" fmla="*/ 7 h 143"/>
                <a:gd name="T100" fmla="*/ 39 w 223"/>
                <a:gd name="T101" fmla="*/ 12 h 143"/>
                <a:gd name="T102" fmla="*/ 34 w 223"/>
                <a:gd name="T103" fmla="*/ 17 h 143"/>
                <a:gd name="T104" fmla="*/ 34 w 223"/>
                <a:gd name="T105" fmla="*/ 17 h 143"/>
                <a:gd name="T106" fmla="*/ 31 w 223"/>
                <a:gd name="T107" fmla="*/ 24 h 143"/>
                <a:gd name="T108" fmla="*/ 29 w 223"/>
                <a:gd name="T109" fmla="*/ 33 h 143"/>
                <a:gd name="T110" fmla="*/ 29 w 223"/>
                <a:gd name="T111" fmla="*/ 48 h 143"/>
                <a:gd name="T112" fmla="*/ 31 w 223"/>
                <a:gd name="T113" fmla="*/ 64 h 143"/>
                <a:gd name="T114" fmla="*/ 29 w 223"/>
                <a:gd name="T115" fmla="*/ 69 h 143"/>
                <a:gd name="T116" fmla="*/ 27 w 223"/>
                <a:gd name="T117" fmla="*/ 72 h 143"/>
                <a:gd name="T118" fmla="*/ 27 w 223"/>
                <a:gd name="T119" fmla="*/ 72 h 143"/>
                <a:gd name="T120" fmla="*/ 0 w 223"/>
                <a:gd name="T121" fmla="*/ 90 h 143"/>
                <a:gd name="T122" fmla="*/ 0 w 223"/>
                <a:gd name="T123" fmla="*/ 90 h 1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223" h="143">
                  <a:moveTo>
                    <a:pt x="0" y="90"/>
                  </a:moveTo>
                  <a:lnTo>
                    <a:pt x="0" y="90"/>
                  </a:lnTo>
                  <a:lnTo>
                    <a:pt x="8" y="110"/>
                  </a:lnTo>
                  <a:lnTo>
                    <a:pt x="15" y="126"/>
                  </a:lnTo>
                  <a:lnTo>
                    <a:pt x="20" y="133"/>
                  </a:lnTo>
                  <a:lnTo>
                    <a:pt x="24" y="136"/>
                  </a:lnTo>
                  <a:lnTo>
                    <a:pt x="24" y="136"/>
                  </a:lnTo>
                  <a:lnTo>
                    <a:pt x="33" y="141"/>
                  </a:lnTo>
                  <a:lnTo>
                    <a:pt x="41" y="143"/>
                  </a:lnTo>
                  <a:lnTo>
                    <a:pt x="51" y="141"/>
                  </a:lnTo>
                  <a:lnTo>
                    <a:pt x="67" y="136"/>
                  </a:lnTo>
                  <a:lnTo>
                    <a:pt x="67" y="136"/>
                  </a:lnTo>
                  <a:lnTo>
                    <a:pt x="86" y="129"/>
                  </a:lnTo>
                  <a:lnTo>
                    <a:pt x="103" y="124"/>
                  </a:lnTo>
                  <a:lnTo>
                    <a:pt x="120" y="121"/>
                  </a:lnTo>
                  <a:lnTo>
                    <a:pt x="130" y="117"/>
                  </a:lnTo>
                  <a:lnTo>
                    <a:pt x="130" y="117"/>
                  </a:lnTo>
                  <a:lnTo>
                    <a:pt x="120" y="121"/>
                  </a:lnTo>
                  <a:lnTo>
                    <a:pt x="142" y="112"/>
                  </a:lnTo>
                  <a:lnTo>
                    <a:pt x="142" y="112"/>
                  </a:lnTo>
                  <a:lnTo>
                    <a:pt x="161" y="105"/>
                  </a:lnTo>
                  <a:lnTo>
                    <a:pt x="177" y="102"/>
                  </a:lnTo>
                  <a:lnTo>
                    <a:pt x="199" y="96"/>
                  </a:lnTo>
                  <a:lnTo>
                    <a:pt x="206" y="93"/>
                  </a:lnTo>
                  <a:lnTo>
                    <a:pt x="211" y="90"/>
                  </a:lnTo>
                  <a:lnTo>
                    <a:pt x="213" y="83"/>
                  </a:lnTo>
                  <a:lnTo>
                    <a:pt x="215" y="71"/>
                  </a:lnTo>
                  <a:lnTo>
                    <a:pt x="215" y="71"/>
                  </a:lnTo>
                  <a:lnTo>
                    <a:pt x="216" y="60"/>
                  </a:lnTo>
                  <a:lnTo>
                    <a:pt x="220" y="52"/>
                  </a:lnTo>
                  <a:lnTo>
                    <a:pt x="223" y="43"/>
                  </a:lnTo>
                  <a:lnTo>
                    <a:pt x="223" y="40"/>
                  </a:lnTo>
                  <a:lnTo>
                    <a:pt x="220" y="38"/>
                  </a:lnTo>
                  <a:lnTo>
                    <a:pt x="204" y="33"/>
                  </a:lnTo>
                  <a:lnTo>
                    <a:pt x="204" y="33"/>
                  </a:lnTo>
                  <a:lnTo>
                    <a:pt x="161" y="23"/>
                  </a:lnTo>
                  <a:lnTo>
                    <a:pt x="130" y="16"/>
                  </a:lnTo>
                  <a:lnTo>
                    <a:pt x="130" y="16"/>
                  </a:lnTo>
                  <a:lnTo>
                    <a:pt x="125" y="12"/>
                  </a:lnTo>
                  <a:lnTo>
                    <a:pt x="122" y="11"/>
                  </a:lnTo>
                  <a:lnTo>
                    <a:pt x="117" y="5"/>
                  </a:lnTo>
                  <a:lnTo>
                    <a:pt x="112" y="4"/>
                  </a:lnTo>
                  <a:lnTo>
                    <a:pt x="106" y="2"/>
                  </a:lnTo>
                  <a:lnTo>
                    <a:pt x="100" y="0"/>
                  </a:lnTo>
                  <a:lnTo>
                    <a:pt x="89" y="2"/>
                  </a:lnTo>
                  <a:lnTo>
                    <a:pt x="89" y="2"/>
                  </a:lnTo>
                  <a:lnTo>
                    <a:pt x="69" y="2"/>
                  </a:lnTo>
                  <a:lnTo>
                    <a:pt x="55" y="4"/>
                  </a:lnTo>
                  <a:lnTo>
                    <a:pt x="50" y="5"/>
                  </a:lnTo>
                  <a:lnTo>
                    <a:pt x="45" y="7"/>
                  </a:lnTo>
                  <a:lnTo>
                    <a:pt x="39" y="12"/>
                  </a:lnTo>
                  <a:lnTo>
                    <a:pt x="34" y="17"/>
                  </a:lnTo>
                  <a:lnTo>
                    <a:pt x="34" y="17"/>
                  </a:lnTo>
                  <a:lnTo>
                    <a:pt x="31" y="24"/>
                  </a:lnTo>
                  <a:lnTo>
                    <a:pt x="29" y="33"/>
                  </a:lnTo>
                  <a:lnTo>
                    <a:pt x="29" y="48"/>
                  </a:lnTo>
                  <a:lnTo>
                    <a:pt x="31" y="64"/>
                  </a:lnTo>
                  <a:lnTo>
                    <a:pt x="29" y="69"/>
                  </a:lnTo>
                  <a:lnTo>
                    <a:pt x="27" y="72"/>
                  </a:lnTo>
                  <a:lnTo>
                    <a:pt x="27" y="72"/>
                  </a:lnTo>
                  <a:lnTo>
                    <a:pt x="0" y="90"/>
                  </a:lnTo>
                  <a:lnTo>
                    <a:pt x="0" y="9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4763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3" name="Freeform 14"/>
            <p:cNvSpPr>
              <a:spLocks/>
            </p:cNvSpPr>
            <p:nvPr/>
          </p:nvSpPr>
          <p:spPr bwMode="auto">
            <a:xfrm>
              <a:off x="1165225" y="5753100"/>
              <a:ext cx="103188" cy="85725"/>
            </a:xfrm>
            <a:custGeom>
              <a:avLst/>
              <a:gdLst>
                <a:gd name="T0" fmla="*/ 53 w 131"/>
                <a:gd name="T1" fmla="*/ 109 h 109"/>
                <a:gd name="T2" fmla="*/ 53 w 131"/>
                <a:gd name="T3" fmla="*/ 109 h 109"/>
                <a:gd name="T4" fmla="*/ 74 w 131"/>
                <a:gd name="T5" fmla="*/ 93 h 109"/>
                <a:gd name="T6" fmla="*/ 88 w 131"/>
                <a:gd name="T7" fmla="*/ 81 h 109"/>
                <a:gd name="T8" fmla="*/ 93 w 131"/>
                <a:gd name="T9" fmla="*/ 76 h 109"/>
                <a:gd name="T10" fmla="*/ 95 w 131"/>
                <a:gd name="T11" fmla="*/ 71 h 109"/>
                <a:gd name="T12" fmla="*/ 95 w 131"/>
                <a:gd name="T13" fmla="*/ 71 h 109"/>
                <a:gd name="T14" fmla="*/ 96 w 131"/>
                <a:gd name="T15" fmla="*/ 67 h 109"/>
                <a:gd name="T16" fmla="*/ 100 w 131"/>
                <a:gd name="T17" fmla="*/ 62 h 109"/>
                <a:gd name="T18" fmla="*/ 108 w 131"/>
                <a:gd name="T19" fmla="*/ 52 h 109"/>
                <a:gd name="T20" fmla="*/ 124 w 131"/>
                <a:gd name="T21" fmla="*/ 42 h 109"/>
                <a:gd name="T22" fmla="*/ 124 w 131"/>
                <a:gd name="T23" fmla="*/ 42 h 109"/>
                <a:gd name="T24" fmla="*/ 126 w 131"/>
                <a:gd name="T25" fmla="*/ 38 h 109"/>
                <a:gd name="T26" fmla="*/ 131 w 131"/>
                <a:gd name="T27" fmla="*/ 33 h 109"/>
                <a:gd name="T28" fmla="*/ 131 w 131"/>
                <a:gd name="T29" fmla="*/ 28 h 109"/>
                <a:gd name="T30" fmla="*/ 131 w 131"/>
                <a:gd name="T31" fmla="*/ 25 h 109"/>
                <a:gd name="T32" fmla="*/ 129 w 131"/>
                <a:gd name="T33" fmla="*/ 21 h 109"/>
                <a:gd name="T34" fmla="*/ 124 w 131"/>
                <a:gd name="T35" fmla="*/ 18 h 109"/>
                <a:gd name="T36" fmla="*/ 124 w 131"/>
                <a:gd name="T37" fmla="*/ 18 h 109"/>
                <a:gd name="T38" fmla="*/ 102 w 131"/>
                <a:gd name="T39" fmla="*/ 4 h 109"/>
                <a:gd name="T40" fmla="*/ 89 w 131"/>
                <a:gd name="T41" fmla="*/ 0 h 109"/>
                <a:gd name="T42" fmla="*/ 84 w 131"/>
                <a:gd name="T43" fmla="*/ 0 h 109"/>
                <a:gd name="T44" fmla="*/ 77 w 131"/>
                <a:gd name="T45" fmla="*/ 0 h 109"/>
                <a:gd name="T46" fmla="*/ 77 w 131"/>
                <a:gd name="T47" fmla="*/ 0 h 109"/>
                <a:gd name="T48" fmla="*/ 64 w 131"/>
                <a:gd name="T49" fmla="*/ 4 h 109"/>
                <a:gd name="T50" fmla="*/ 47 w 131"/>
                <a:gd name="T51" fmla="*/ 7 h 109"/>
                <a:gd name="T52" fmla="*/ 33 w 131"/>
                <a:gd name="T53" fmla="*/ 11 h 109"/>
                <a:gd name="T54" fmla="*/ 26 w 131"/>
                <a:gd name="T55" fmla="*/ 12 h 109"/>
                <a:gd name="T56" fmla="*/ 22 w 131"/>
                <a:gd name="T57" fmla="*/ 14 h 109"/>
                <a:gd name="T58" fmla="*/ 22 w 131"/>
                <a:gd name="T59" fmla="*/ 14 h 109"/>
                <a:gd name="T60" fmla="*/ 16 w 131"/>
                <a:gd name="T61" fmla="*/ 23 h 109"/>
                <a:gd name="T62" fmla="*/ 12 w 131"/>
                <a:gd name="T63" fmla="*/ 33 h 109"/>
                <a:gd name="T64" fmla="*/ 9 w 131"/>
                <a:gd name="T65" fmla="*/ 43 h 109"/>
                <a:gd name="T66" fmla="*/ 5 w 131"/>
                <a:gd name="T67" fmla="*/ 54 h 109"/>
                <a:gd name="T68" fmla="*/ 5 w 131"/>
                <a:gd name="T69" fmla="*/ 54 h 109"/>
                <a:gd name="T70" fmla="*/ 0 w 131"/>
                <a:gd name="T71" fmla="*/ 74 h 109"/>
                <a:gd name="T72" fmla="*/ 0 w 131"/>
                <a:gd name="T73" fmla="*/ 85 h 109"/>
                <a:gd name="T74" fmla="*/ 2 w 131"/>
                <a:gd name="T75" fmla="*/ 88 h 109"/>
                <a:gd name="T76" fmla="*/ 5 w 131"/>
                <a:gd name="T77" fmla="*/ 92 h 109"/>
                <a:gd name="T78" fmla="*/ 5 w 131"/>
                <a:gd name="T79" fmla="*/ 92 h 109"/>
                <a:gd name="T80" fmla="*/ 22 w 131"/>
                <a:gd name="T81" fmla="*/ 102 h 109"/>
                <a:gd name="T82" fmla="*/ 31 w 131"/>
                <a:gd name="T83" fmla="*/ 107 h 109"/>
                <a:gd name="T84" fmla="*/ 41 w 131"/>
                <a:gd name="T85" fmla="*/ 109 h 109"/>
                <a:gd name="T86" fmla="*/ 41 w 131"/>
                <a:gd name="T87" fmla="*/ 109 h 109"/>
                <a:gd name="T88" fmla="*/ 53 w 131"/>
                <a:gd name="T89" fmla="*/ 109 h 109"/>
                <a:gd name="T90" fmla="*/ 53 w 131"/>
                <a:gd name="T91" fmla="*/ 109 h 1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31" h="109">
                  <a:moveTo>
                    <a:pt x="53" y="109"/>
                  </a:moveTo>
                  <a:lnTo>
                    <a:pt x="53" y="109"/>
                  </a:lnTo>
                  <a:lnTo>
                    <a:pt x="74" y="93"/>
                  </a:lnTo>
                  <a:lnTo>
                    <a:pt x="88" y="81"/>
                  </a:lnTo>
                  <a:lnTo>
                    <a:pt x="93" y="76"/>
                  </a:lnTo>
                  <a:lnTo>
                    <a:pt x="95" y="71"/>
                  </a:lnTo>
                  <a:lnTo>
                    <a:pt x="95" y="71"/>
                  </a:lnTo>
                  <a:lnTo>
                    <a:pt x="96" y="67"/>
                  </a:lnTo>
                  <a:lnTo>
                    <a:pt x="100" y="62"/>
                  </a:lnTo>
                  <a:lnTo>
                    <a:pt x="108" y="52"/>
                  </a:lnTo>
                  <a:lnTo>
                    <a:pt x="124" y="42"/>
                  </a:lnTo>
                  <a:lnTo>
                    <a:pt x="124" y="42"/>
                  </a:lnTo>
                  <a:lnTo>
                    <a:pt x="126" y="38"/>
                  </a:lnTo>
                  <a:lnTo>
                    <a:pt x="131" y="33"/>
                  </a:lnTo>
                  <a:lnTo>
                    <a:pt x="131" y="28"/>
                  </a:lnTo>
                  <a:lnTo>
                    <a:pt x="131" y="25"/>
                  </a:lnTo>
                  <a:lnTo>
                    <a:pt x="129" y="21"/>
                  </a:lnTo>
                  <a:lnTo>
                    <a:pt x="124" y="18"/>
                  </a:lnTo>
                  <a:lnTo>
                    <a:pt x="124" y="18"/>
                  </a:lnTo>
                  <a:lnTo>
                    <a:pt x="102" y="4"/>
                  </a:lnTo>
                  <a:lnTo>
                    <a:pt x="89" y="0"/>
                  </a:lnTo>
                  <a:lnTo>
                    <a:pt x="84" y="0"/>
                  </a:lnTo>
                  <a:lnTo>
                    <a:pt x="77" y="0"/>
                  </a:lnTo>
                  <a:lnTo>
                    <a:pt x="77" y="0"/>
                  </a:lnTo>
                  <a:lnTo>
                    <a:pt x="64" y="4"/>
                  </a:lnTo>
                  <a:lnTo>
                    <a:pt x="47" y="7"/>
                  </a:lnTo>
                  <a:lnTo>
                    <a:pt x="33" y="11"/>
                  </a:lnTo>
                  <a:lnTo>
                    <a:pt x="26" y="12"/>
                  </a:lnTo>
                  <a:lnTo>
                    <a:pt x="22" y="14"/>
                  </a:lnTo>
                  <a:lnTo>
                    <a:pt x="22" y="14"/>
                  </a:lnTo>
                  <a:lnTo>
                    <a:pt x="16" y="23"/>
                  </a:lnTo>
                  <a:lnTo>
                    <a:pt x="12" y="33"/>
                  </a:lnTo>
                  <a:lnTo>
                    <a:pt x="9" y="43"/>
                  </a:lnTo>
                  <a:lnTo>
                    <a:pt x="5" y="54"/>
                  </a:lnTo>
                  <a:lnTo>
                    <a:pt x="5" y="54"/>
                  </a:lnTo>
                  <a:lnTo>
                    <a:pt x="0" y="74"/>
                  </a:lnTo>
                  <a:lnTo>
                    <a:pt x="0" y="85"/>
                  </a:lnTo>
                  <a:lnTo>
                    <a:pt x="2" y="88"/>
                  </a:lnTo>
                  <a:lnTo>
                    <a:pt x="5" y="92"/>
                  </a:lnTo>
                  <a:lnTo>
                    <a:pt x="5" y="92"/>
                  </a:lnTo>
                  <a:lnTo>
                    <a:pt x="22" y="102"/>
                  </a:lnTo>
                  <a:lnTo>
                    <a:pt x="31" y="107"/>
                  </a:lnTo>
                  <a:lnTo>
                    <a:pt x="41" y="109"/>
                  </a:lnTo>
                  <a:lnTo>
                    <a:pt x="41" y="109"/>
                  </a:lnTo>
                  <a:lnTo>
                    <a:pt x="53" y="109"/>
                  </a:lnTo>
                  <a:lnTo>
                    <a:pt x="53" y="109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4763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4" name="Freeform 15"/>
            <p:cNvSpPr>
              <a:spLocks/>
            </p:cNvSpPr>
            <p:nvPr/>
          </p:nvSpPr>
          <p:spPr bwMode="auto">
            <a:xfrm>
              <a:off x="706437" y="5773738"/>
              <a:ext cx="104775" cy="88900"/>
            </a:xfrm>
            <a:custGeom>
              <a:avLst/>
              <a:gdLst>
                <a:gd name="T0" fmla="*/ 17 w 132"/>
                <a:gd name="T1" fmla="*/ 0 h 112"/>
                <a:gd name="T2" fmla="*/ 17 w 132"/>
                <a:gd name="T3" fmla="*/ 0 h 112"/>
                <a:gd name="T4" fmla="*/ 7 w 132"/>
                <a:gd name="T5" fmla="*/ 26 h 112"/>
                <a:gd name="T6" fmla="*/ 2 w 132"/>
                <a:gd name="T7" fmla="*/ 45 h 112"/>
                <a:gd name="T8" fmla="*/ 0 w 132"/>
                <a:gd name="T9" fmla="*/ 57 h 112"/>
                <a:gd name="T10" fmla="*/ 2 w 132"/>
                <a:gd name="T11" fmla="*/ 64 h 112"/>
                <a:gd name="T12" fmla="*/ 2 w 132"/>
                <a:gd name="T13" fmla="*/ 64 h 112"/>
                <a:gd name="T14" fmla="*/ 3 w 132"/>
                <a:gd name="T15" fmla="*/ 65 h 112"/>
                <a:gd name="T16" fmla="*/ 17 w 132"/>
                <a:gd name="T17" fmla="*/ 81 h 112"/>
                <a:gd name="T18" fmla="*/ 17 w 132"/>
                <a:gd name="T19" fmla="*/ 81 h 112"/>
                <a:gd name="T20" fmla="*/ 24 w 132"/>
                <a:gd name="T21" fmla="*/ 88 h 112"/>
                <a:gd name="T22" fmla="*/ 26 w 132"/>
                <a:gd name="T23" fmla="*/ 94 h 112"/>
                <a:gd name="T24" fmla="*/ 29 w 132"/>
                <a:gd name="T25" fmla="*/ 103 h 112"/>
                <a:gd name="T26" fmla="*/ 31 w 132"/>
                <a:gd name="T27" fmla="*/ 106 h 112"/>
                <a:gd name="T28" fmla="*/ 32 w 132"/>
                <a:gd name="T29" fmla="*/ 108 h 112"/>
                <a:gd name="T30" fmla="*/ 38 w 132"/>
                <a:gd name="T31" fmla="*/ 110 h 112"/>
                <a:gd name="T32" fmla="*/ 48 w 132"/>
                <a:gd name="T33" fmla="*/ 110 h 112"/>
                <a:gd name="T34" fmla="*/ 48 w 132"/>
                <a:gd name="T35" fmla="*/ 110 h 112"/>
                <a:gd name="T36" fmla="*/ 67 w 132"/>
                <a:gd name="T37" fmla="*/ 112 h 112"/>
                <a:gd name="T38" fmla="*/ 81 w 132"/>
                <a:gd name="T39" fmla="*/ 112 h 112"/>
                <a:gd name="T40" fmla="*/ 87 w 132"/>
                <a:gd name="T41" fmla="*/ 110 h 112"/>
                <a:gd name="T42" fmla="*/ 93 w 132"/>
                <a:gd name="T43" fmla="*/ 108 h 112"/>
                <a:gd name="T44" fmla="*/ 98 w 132"/>
                <a:gd name="T45" fmla="*/ 103 h 112"/>
                <a:gd name="T46" fmla="*/ 105 w 132"/>
                <a:gd name="T47" fmla="*/ 96 h 112"/>
                <a:gd name="T48" fmla="*/ 105 w 132"/>
                <a:gd name="T49" fmla="*/ 96 h 112"/>
                <a:gd name="T50" fmla="*/ 110 w 132"/>
                <a:gd name="T51" fmla="*/ 91 h 112"/>
                <a:gd name="T52" fmla="*/ 117 w 132"/>
                <a:gd name="T53" fmla="*/ 89 h 112"/>
                <a:gd name="T54" fmla="*/ 124 w 132"/>
                <a:gd name="T55" fmla="*/ 89 h 112"/>
                <a:gd name="T56" fmla="*/ 129 w 132"/>
                <a:gd name="T57" fmla="*/ 91 h 112"/>
                <a:gd name="T58" fmla="*/ 132 w 132"/>
                <a:gd name="T59" fmla="*/ 91 h 112"/>
                <a:gd name="T60" fmla="*/ 132 w 132"/>
                <a:gd name="T61" fmla="*/ 89 h 112"/>
                <a:gd name="T62" fmla="*/ 120 w 132"/>
                <a:gd name="T63" fmla="*/ 76 h 112"/>
                <a:gd name="T64" fmla="*/ 120 w 132"/>
                <a:gd name="T65" fmla="*/ 76 h 112"/>
                <a:gd name="T66" fmla="*/ 91 w 132"/>
                <a:gd name="T67" fmla="*/ 43 h 112"/>
                <a:gd name="T68" fmla="*/ 81 w 132"/>
                <a:gd name="T69" fmla="*/ 34 h 112"/>
                <a:gd name="T70" fmla="*/ 67 w 132"/>
                <a:gd name="T71" fmla="*/ 26 h 112"/>
                <a:gd name="T72" fmla="*/ 67 w 132"/>
                <a:gd name="T73" fmla="*/ 26 h 112"/>
                <a:gd name="T74" fmla="*/ 34 w 132"/>
                <a:gd name="T75" fmla="*/ 10 h 112"/>
                <a:gd name="T76" fmla="*/ 17 w 132"/>
                <a:gd name="T77" fmla="*/ 0 h 112"/>
                <a:gd name="T78" fmla="*/ 17 w 132"/>
                <a:gd name="T79" fmla="*/ 0 h 1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32" h="112">
                  <a:moveTo>
                    <a:pt x="17" y="0"/>
                  </a:moveTo>
                  <a:lnTo>
                    <a:pt x="17" y="0"/>
                  </a:lnTo>
                  <a:lnTo>
                    <a:pt x="7" y="26"/>
                  </a:lnTo>
                  <a:lnTo>
                    <a:pt x="2" y="45"/>
                  </a:lnTo>
                  <a:lnTo>
                    <a:pt x="0" y="57"/>
                  </a:lnTo>
                  <a:lnTo>
                    <a:pt x="2" y="64"/>
                  </a:lnTo>
                  <a:lnTo>
                    <a:pt x="2" y="64"/>
                  </a:lnTo>
                  <a:lnTo>
                    <a:pt x="3" y="65"/>
                  </a:lnTo>
                  <a:lnTo>
                    <a:pt x="17" y="81"/>
                  </a:lnTo>
                  <a:lnTo>
                    <a:pt x="17" y="81"/>
                  </a:lnTo>
                  <a:lnTo>
                    <a:pt x="24" y="88"/>
                  </a:lnTo>
                  <a:lnTo>
                    <a:pt x="26" y="94"/>
                  </a:lnTo>
                  <a:lnTo>
                    <a:pt x="29" y="103"/>
                  </a:lnTo>
                  <a:lnTo>
                    <a:pt x="31" y="106"/>
                  </a:lnTo>
                  <a:lnTo>
                    <a:pt x="32" y="108"/>
                  </a:lnTo>
                  <a:lnTo>
                    <a:pt x="38" y="110"/>
                  </a:lnTo>
                  <a:lnTo>
                    <a:pt x="48" y="110"/>
                  </a:lnTo>
                  <a:lnTo>
                    <a:pt x="48" y="110"/>
                  </a:lnTo>
                  <a:lnTo>
                    <a:pt x="67" y="112"/>
                  </a:lnTo>
                  <a:lnTo>
                    <a:pt x="81" y="112"/>
                  </a:lnTo>
                  <a:lnTo>
                    <a:pt x="87" y="110"/>
                  </a:lnTo>
                  <a:lnTo>
                    <a:pt x="93" y="108"/>
                  </a:lnTo>
                  <a:lnTo>
                    <a:pt x="98" y="103"/>
                  </a:lnTo>
                  <a:lnTo>
                    <a:pt x="105" y="96"/>
                  </a:lnTo>
                  <a:lnTo>
                    <a:pt x="105" y="96"/>
                  </a:lnTo>
                  <a:lnTo>
                    <a:pt x="110" y="91"/>
                  </a:lnTo>
                  <a:lnTo>
                    <a:pt x="117" y="89"/>
                  </a:lnTo>
                  <a:lnTo>
                    <a:pt x="124" y="89"/>
                  </a:lnTo>
                  <a:lnTo>
                    <a:pt x="129" y="91"/>
                  </a:lnTo>
                  <a:lnTo>
                    <a:pt x="132" y="91"/>
                  </a:lnTo>
                  <a:lnTo>
                    <a:pt x="132" y="89"/>
                  </a:lnTo>
                  <a:lnTo>
                    <a:pt x="120" y="76"/>
                  </a:lnTo>
                  <a:lnTo>
                    <a:pt x="120" y="76"/>
                  </a:lnTo>
                  <a:lnTo>
                    <a:pt x="91" y="43"/>
                  </a:lnTo>
                  <a:lnTo>
                    <a:pt x="81" y="34"/>
                  </a:lnTo>
                  <a:lnTo>
                    <a:pt x="67" y="26"/>
                  </a:lnTo>
                  <a:lnTo>
                    <a:pt x="67" y="26"/>
                  </a:lnTo>
                  <a:lnTo>
                    <a:pt x="34" y="10"/>
                  </a:lnTo>
                  <a:lnTo>
                    <a:pt x="17" y="0"/>
                  </a:lnTo>
                  <a:lnTo>
                    <a:pt x="17" y="0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4763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5" name="Freeform 16"/>
            <p:cNvSpPr>
              <a:spLocks/>
            </p:cNvSpPr>
            <p:nvPr/>
          </p:nvSpPr>
          <p:spPr bwMode="auto">
            <a:xfrm>
              <a:off x="505618" y="4538663"/>
              <a:ext cx="185738" cy="101600"/>
            </a:xfrm>
            <a:custGeom>
              <a:avLst/>
              <a:gdLst>
                <a:gd name="T0" fmla="*/ 23 w 234"/>
                <a:gd name="T1" fmla="*/ 57 h 129"/>
                <a:gd name="T2" fmla="*/ 12 w 234"/>
                <a:gd name="T3" fmla="*/ 52 h 129"/>
                <a:gd name="T4" fmla="*/ 4 w 234"/>
                <a:gd name="T5" fmla="*/ 40 h 129"/>
                <a:gd name="T6" fmla="*/ 0 w 234"/>
                <a:gd name="T7" fmla="*/ 27 h 129"/>
                <a:gd name="T8" fmla="*/ 4 w 234"/>
                <a:gd name="T9" fmla="*/ 24 h 129"/>
                <a:gd name="T10" fmla="*/ 11 w 234"/>
                <a:gd name="T11" fmla="*/ 21 h 129"/>
                <a:gd name="T12" fmla="*/ 30 w 234"/>
                <a:gd name="T13" fmla="*/ 22 h 129"/>
                <a:gd name="T14" fmla="*/ 55 w 234"/>
                <a:gd name="T15" fmla="*/ 26 h 129"/>
                <a:gd name="T16" fmla="*/ 71 w 234"/>
                <a:gd name="T17" fmla="*/ 21 h 129"/>
                <a:gd name="T18" fmla="*/ 90 w 234"/>
                <a:gd name="T19" fmla="*/ 14 h 129"/>
                <a:gd name="T20" fmla="*/ 141 w 234"/>
                <a:gd name="T21" fmla="*/ 0 h 129"/>
                <a:gd name="T22" fmla="*/ 165 w 234"/>
                <a:gd name="T23" fmla="*/ 0 h 129"/>
                <a:gd name="T24" fmla="*/ 183 w 234"/>
                <a:gd name="T25" fmla="*/ 0 h 129"/>
                <a:gd name="T26" fmla="*/ 203 w 234"/>
                <a:gd name="T27" fmla="*/ 5 h 129"/>
                <a:gd name="T28" fmla="*/ 215 w 234"/>
                <a:gd name="T29" fmla="*/ 15 h 129"/>
                <a:gd name="T30" fmla="*/ 232 w 234"/>
                <a:gd name="T31" fmla="*/ 34 h 129"/>
                <a:gd name="T32" fmla="*/ 232 w 234"/>
                <a:gd name="T33" fmla="*/ 45 h 129"/>
                <a:gd name="T34" fmla="*/ 224 w 234"/>
                <a:gd name="T35" fmla="*/ 57 h 129"/>
                <a:gd name="T36" fmla="*/ 215 w 234"/>
                <a:gd name="T37" fmla="*/ 64 h 129"/>
                <a:gd name="T38" fmla="*/ 183 w 234"/>
                <a:gd name="T39" fmla="*/ 86 h 129"/>
                <a:gd name="T40" fmla="*/ 165 w 234"/>
                <a:gd name="T41" fmla="*/ 98 h 129"/>
                <a:gd name="T42" fmla="*/ 162 w 234"/>
                <a:gd name="T43" fmla="*/ 101 h 129"/>
                <a:gd name="T44" fmla="*/ 160 w 234"/>
                <a:gd name="T45" fmla="*/ 108 h 129"/>
                <a:gd name="T46" fmla="*/ 162 w 234"/>
                <a:gd name="T47" fmla="*/ 108 h 129"/>
                <a:gd name="T48" fmla="*/ 153 w 234"/>
                <a:gd name="T49" fmla="*/ 115 h 129"/>
                <a:gd name="T50" fmla="*/ 145 w 234"/>
                <a:gd name="T51" fmla="*/ 125 h 129"/>
                <a:gd name="T52" fmla="*/ 136 w 234"/>
                <a:gd name="T53" fmla="*/ 129 h 129"/>
                <a:gd name="T54" fmla="*/ 117 w 234"/>
                <a:gd name="T55" fmla="*/ 125 h 129"/>
                <a:gd name="T56" fmla="*/ 73 w 234"/>
                <a:gd name="T57" fmla="*/ 124 h 129"/>
                <a:gd name="T58" fmla="*/ 50 w 234"/>
                <a:gd name="T59" fmla="*/ 120 h 129"/>
                <a:gd name="T60" fmla="*/ 43 w 234"/>
                <a:gd name="T61" fmla="*/ 115 h 129"/>
                <a:gd name="T62" fmla="*/ 33 w 234"/>
                <a:gd name="T63" fmla="*/ 100 h 129"/>
                <a:gd name="T64" fmla="*/ 23 w 234"/>
                <a:gd name="T65" fmla="*/ 64 h 129"/>
                <a:gd name="T66" fmla="*/ 23 w 234"/>
                <a:gd name="T67" fmla="*/ 57 h 1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</a:cxnLst>
              <a:rect l="0" t="0" r="r" b="b"/>
              <a:pathLst>
                <a:path w="234" h="129">
                  <a:moveTo>
                    <a:pt x="23" y="57"/>
                  </a:moveTo>
                  <a:lnTo>
                    <a:pt x="23" y="57"/>
                  </a:lnTo>
                  <a:lnTo>
                    <a:pt x="18" y="55"/>
                  </a:lnTo>
                  <a:lnTo>
                    <a:pt x="12" y="52"/>
                  </a:lnTo>
                  <a:lnTo>
                    <a:pt x="7" y="46"/>
                  </a:lnTo>
                  <a:lnTo>
                    <a:pt x="4" y="40"/>
                  </a:lnTo>
                  <a:lnTo>
                    <a:pt x="0" y="34"/>
                  </a:lnTo>
                  <a:lnTo>
                    <a:pt x="0" y="27"/>
                  </a:lnTo>
                  <a:lnTo>
                    <a:pt x="2" y="26"/>
                  </a:lnTo>
                  <a:lnTo>
                    <a:pt x="4" y="24"/>
                  </a:lnTo>
                  <a:lnTo>
                    <a:pt x="11" y="21"/>
                  </a:lnTo>
                  <a:lnTo>
                    <a:pt x="11" y="21"/>
                  </a:lnTo>
                  <a:lnTo>
                    <a:pt x="21" y="21"/>
                  </a:lnTo>
                  <a:lnTo>
                    <a:pt x="30" y="22"/>
                  </a:lnTo>
                  <a:lnTo>
                    <a:pt x="43" y="24"/>
                  </a:lnTo>
                  <a:lnTo>
                    <a:pt x="55" y="26"/>
                  </a:lnTo>
                  <a:lnTo>
                    <a:pt x="62" y="24"/>
                  </a:lnTo>
                  <a:lnTo>
                    <a:pt x="71" y="21"/>
                  </a:lnTo>
                  <a:lnTo>
                    <a:pt x="71" y="21"/>
                  </a:lnTo>
                  <a:lnTo>
                    <a:pt x="90" y="14"/>
                  </a:lnTo>
                  <a:lnTo>
                    <a:pt x="114" y="5"/>
                  </a:lnTo>
                  <a:lnTo>
                    <a:pt x="141" y="0"/>
                  </a:lnTo>
                  <a:lnTo>
                    <a:pt x="153" y="0"/>
                  </a:lnTo>
                  <a:lnTo>
                    <a:pt x="165" y="0"/>
                  </a:lnTo>
                  <a:lnTo>
                    <a:pt x="165" y="0"/>
                  </a:lnTo>
                  <a:lnTo>
                    <a:pt x="183" y="0"/>
                  </a:lnTo>
                  <a:lnTo>
                    <a:pt x="193" y="2"/>
                  </a:lnTo>
                  <a:lnTo>
                    <a:pt x="203" y="5"/>
                  </a:lnTo>
                  <a:lnTo>
                    <a:pt x="215" y="15"/>
                  </a:lnTo>
                  <a:lnTo>
                    <a:pt x="215" y="15"/>
                  </a:lnTo>
                  <a:lnTo>
                    <a:pt x="229" y="29"/>
                  </a:lnTo>
                  <a:lnTo>
                    <a:pt x="232" y="34"/>
                  </a:lnTo>
                  <a:lnTo>
                    <a:pt x="234" y="40"/>
                  </a:lnTo>
                  <a:lnTo>
                    <a:pt x="232" y="45"/>
                  </a:lnTo>
                  <a:lnTo>
                    <a:pt x="231" y="50"/>
                  </a:lnTo>
                  <a:lnTo>
                    <a:pt x="224" y="57"/>
                  </a:lnTo>
                  <a:lnTo>
                    <a:pt x="215" y="64"/>
                  </a:lnTo>
                  <a:lnTo>
                    <a:pt x="215" y="64"/>
                  </a:lnTo>
                  <a:lnTo>
                    <a:pt x="196" y="77"/>
                  </a:lnTo>
                  <a:lnTo>
                    <a:pt x="183" y="86"/>
                  </a:lnTo>
                  <a:lnTo>
                    <a:pt x="171" y="93"/>
                  </a:lnTo>
                  <a:lnTo>
                    <a:pt x="165" y="98"/>
                  </a:lnTo>
                  <a:lnTo>
                    <a:pt x="162" y="101"/>
                  </a:lnTo>
                  <a:lnTo>
                    <a:pt x="162" y="101"/>
                  </a:lnTo>
                  <a:lnTo>
                    <a:pt x="160" y="107"/>
                  </a:lnTo>
                  <a:lnTo>
                    <a:pt x="160" y="108"/>
                  </a:lnTo>
                  <a:lnTo>
                    <a:pt x="162" y="108"/>
                  </a:lnTo>
                  <a:lnTo>
                    <a:pt x="162" y="108"/>
                  </a:lnTo>
                  <a:lnTo>
                    <a:pt x="162" y="108"/>
                  </a:lnTo>
                  <a:lnTo>
                    <a:pt x="153" y="115"/>
                  </a:lnTo>
                  <a:lnTo>
                    <a:pt x="153" y="115"/>
                  </a:lnTo>
                  <a:lnTo>
                    <a:pt x="145" y="125"/>
                  </a:lnTo>
                  <a:lnTo>
                    <a:pt x="141" y="129"/>
                  </a:lnTo>
                  <a:lnTo>
                    <a:pt x="136" y="129"/>
                  </a:lnTo>
                  <a:lnTo>
                    <a:pt x="117" y="125"/>
                  </a:lnTo>
                  <a:lnTo>
                    <a:pt x="117" y="125"/>
                  </a:lnTo>
                  <a:lnTo>
                    <a:pt x="93" y="124"/>
                  </a:lnTo>
                  <a:lnTo>
                    <a:pt x="73" y="124"/>
                  </a:lnTo>
                  <a:lnTo>
                    <a:pt x="57" y="122"/>
                  </a:lnTo>
                  <a:lnTo>
                    <a:pt x="50" y="120"/>
                  </a:lnTo>
                  <a:lnTo>
                    <a:pt x="43" y="115"/>
                  </a:lnTo>
                  <a:lnTo>
                    <a:pt x="43" y="115"/>
                  </a:lnTo>
                  <a:lnTo>
                    <a:pt x="38" y="108"/>
                  </a:lnTo>
                  <a:lnTo>
                    <a:pt x="33" y="100"/>
                  </a:lnTo>
                  <a:lnTo>
                    <a:pt x="26" y="81"/>
                  </a:lnTo>
                  <a:lnTo>
                    <a:pt x="23" y="64"/>
                  </a:lnTo>
                  <a:lnTo>
                    <a:pt x="23" y="57"/>
                  </a:lnTo>
                  <a:lnTo>
                    <a:pt x="23" y="57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4763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6" name="Freeform 17"/>
            <p:cNvSpPr>
              <a:spLocks/>
            </p:cNvSpPr>
            <p:nvPr/>
          </p:nvSpPr>
          <p:spPr bwMode="auto">
            <a:xfrm>
              <a:off x="573881" y="4751388"/>
              <a:ext cx="77788" cy="80963"/>
            </a:xfrm>
            <a:custGeom>
              <a:avLst/>
              <a:gdLst>
                <a:gd name="T0" fmla="*/ 0 w 98"/>
                <a:gd name="T1" fmla="*/ 95 h 101"/>
                <a:gd name="T2" fmla="*/ 0 w 98"/>
                <a:gd name="T3" fmla="*/ 95 h 101"/>
                <a:gd name="T4" fmla="*/ 2 w 98"/>
                <a:gd name="T5" fmla="*/ 93 h 101"/>
                <a:gd name="T6" fmla="*/ 7 w 98"/>
                <a:gd name="T7" fmla="*/ 91 h 101"/>
                <a:gd name="T8" fmla="*/ 11 w 98"/>
                <a:gd name="T9" fmla="*/ 89 h 101"/>
                <a:gd name="T10" fmla="*/ 16 w 98"/>
                <a:gd name="T11" fmla="*/ 91 h 101"/>
                <a:gd name="T12" fmla="*/ 23 w 98"/>
                <a:gd name="T13" fmla="*/ 91 h 101"/>
                <a:gd name="T14" fmla="*/ 31 w 98"/>
                <a:gd name="T15" fmla="*/ 95 h 101"/>
                <a:gd name="T16" fmla="*/ 31 w 98"/>
                <a:gd name="T17" fmla="*/ 95 h 101"/>
                <a:gd name="T18" fmla="*/ 47 w 98"/>
                <a:gd name="T19" fmla="*/ 101 h 101"/>
                <a:gd name="T20" fmla="*/ 54 w 98"/>
                <a:gd name="T21" fmla="*/ 101 h 101"/>
                <a:gd name="T22" fmla="*/ 59 w 98"/>
                <a:gd name="T23" fmla="*/ 101 h 101"/>
                <a:gd name="T24" fmla="*/ 64 w 98"/>
                <a:gd name="T25" fmla="*/ 101 h 101"/>
                <a:gd name="T26" fmla="*/ 69 w 98"/>
                <a:gd name="T27" fmla="*/ 98 h 101"/>
                <a:gd name="T28" fmla="*/ 79 w 98"/>
                <a:gd name="T29" fmla="*/ 89 h 101"/>
                <a:gd name="T30" fmla="*/ 79 w 98"/>
                <a:gd name="T31" fmla="*/ 89 h 101"/>
                <a:gd name="T32" fmla="*/ 88 w 98"/>
                <a:gd name="T33" fmla="*/ 81 h 101"/>
                <a:gd name="T34" fmla="*/ 95 w 98"/>
                <a:gd name="T35" fmla="*/ 71 h 101"/>
                <a:gd name="T36" fmla="*/ 98 w 98"/>
                <a:gd name="T37" fmla="*/ 59 h 101"/>
                <a:gd name="T38" fmla="*/ 98 w 98"/>
                <a:gd name="T39" fmla="*/ 46 h 101"/>
                <a:gd name="T40" fmla="*/ 98 w 98"/>
                <a:gd name="T41" fmla="*/ 46 h 101"/>
                <a:gd name="T42" fmla="*/ 97 w 98"/>
                <a:gd name="T43" fmla="*/ 31 h 101"/>
                <a:gd name="T44" fmla="*/ 97 w 98"/>
                <a:gd name="T45" fmla="*/ 14 h 101"/>
                <a:gd name="T46" fmla="*/ 95 w 98"/>
                <a:gd name="T47" fmla="*/ 9 h 101"/>
                <a:gd name="T48" fmla="*/ 93 w 98"/>
                <a:gd name="T49" fmla="*/ 4 h 101"/>
                <a:gd name="T50" fmla="*/ 88 w 98"/>
                <a:gd name="T51" fmla="*/ 0 h 101"/>
                <a:gd name="T52" fmla="*/ 81 w 98"/>
                <a:gd name="T53" fmla="*/ 0 h 101"/>
                <a:gd name="T54" fmla="*/ 81 w 98"/>
                <a:gd name="T55" fmla="*/ 0 h 101"/>
                <a:gd name="T56" fmla="*/ 74 w 98"/>
                <a:gd name="T57" fmla="*/ 4 h 101"/>
                <a:gd name="T58" fmla="*/ 71 w 98"/>
                <a:gd name="T59" fmla="*/ 5 h 101"/>
                <a:gd name="T60" fmla="*/ 69 w 98"/>
                <a:gd name="T61" fmla="*/ 9 h 101"/>
                <a:gd name="T62" fmla="*/ 67 w 98"/>
                <a:gd name="T63" fmla="*/ 12 h 101"/>
                <a:gd name="T64" fmla="*/ 62 w 98"/>
                <a:gd name="T65" fmla="*/ 21 h 101"/>
                <a:gd name="T66" fmla="*/ 57 w 98"/>
                <a:gd name="T67" fmla="*/ 26 h 101"/>
                <a:gd name="T68" fmla="*/ 48 w 98"/>
                <a:gd name="T69" fmla="*/ 33 h 101"/>
                <a:gd name="T70" fmla="*/ 48 w 98"/>
                <a:gd name="T71" fmla="*/ 33 h 101"/>
                <a:gd name="T72" fmla="*/ 33 w 98"/>
                <a:gd name="T73" fmla="*/ 46 h 101"/>
                <a:gd name="T74" fmla="*/ 23 w 98"/>
                <a:gd name="T75" fmla="*/ 55 h 101"/>
                <a:gd name="T76" fmla="*/ 18 w 98"/>
                <a:gd name="T77" fmla="*/ 64 h 101"/>
                <a:gd name="T78" fmla="*/ 14 w 98"/>
                <a:gd name="T79" fmla="*/ 71 h 101"/>
                <a:gd name="T80" fmla="*/ 14 w 98"/>
                <a:gd name="T81" fmla="*/ 71 h 101"/>
                <a:gd name="T82" fmla="*/ 5 w 98"/>
                <a:gd name="T83" fmla="*/ 86 h 101"/>
                <a:gd name="T84" fmla="*/ 0 w 98"/>
                <a:gd name="T85" fmla="*/ 95 h 101"/>
                <a:gd name="T86" fmla="*/ 0 w 98"/>
                <a:gd name="T87" fmla="*/ 95 h 10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98" h="101">
                  <a:moveTo>
                    <a:pt x="0" y="95"/>
                  </a:moveTo>
                  <a:lnTo>
                    <a:pt x="0" y="95"/>
                  </a:lnTo>
                  <a:lnTo>
                    <a:pt x="2" y="93"/>
                  </a:lnTo>
                  <a:lnTo>
                    <a:pt x="7" y="91"/>
                  </a:lnTo>
                  <a:lnTo>
                    <a:pt x="11" y="89"/>
                  </a:lnTo>
                  <a:lnTo>
                    <a:pt x="16" y="91"/>
                  </a:lnTo>
                  <a:lnTo>
                    <a:pt x="23" y="91"/>
                  </a:lnTo>
                  <a:lnTo>
                    <a:pt x="31" y="95"/>
                  </a:lnTo>
                  <a:lnTo>
                    <a:pt x="31" y="95"/>
                  </a:lnTo>
                  <a:lnTo>
                    <a:pt x="47" y="101"/>
                  </a:lnTo>
                  <a:lnTo>
                    <a:pt x="54" y="101"/>
                  </a:lnTo>
                  <a:lnTo>
                    <a:pt x="59" y="101"/>
                  </a:lnTo>
                  <a:lnTo>
                    <a:pt x="64" y="101"/>
                  </a:lnTo>
                  <a:lnTo>
                    <a:pt x="69" y="98"/>
                  </a:lnTo>
                  <a:lnTo>
                    <a:pt x="79" y="89"/>
                  </a:lnTo>
                  <a:lnTo>
                    <a:pt x="79" y="89"/>
                  </a:lnTo>
                  <a:lnTo>
                    <a:pt x="88" y="81"/>
                  </a:lnTo>
                  <a:lnTo>
                    <a:pt x="95" y="71"/>
                  </a:lnTo>
                  <a:lnTo>
                    <a:pt x="98" y="59"/>
                  </a:lnTo>
                  <a:lnTo>
                    <a:pt x="98" y="46"/>
                  </a:lnTo>
                  <a:lnTo>
                    <a:pt x="98" y="46"/>
                  </a:lnTo>
                  <a:lnTo>
                    <a:pt x="97" y="31"/>
                  </a:lnTo>
                  <a:lnTo>
                    <a:pt x="97" y="14"/>
                  </a:lnTo>
                  <a:lnTo>
                    <a:pt x="95" y="9"/>
                  </a:lnTo>
                  <a:lnTo>
                    <a:pt x="93" y="4"/>
                  </a:lnTo>
                  <a:lnTo>
                    <a:pt x="88" y="0"/>
                  </a:lnTo>
                  <a:lnTo>
                    <a:pt x="81" y="0"/>
                  </a:lnTo>
                  <a:lnTo>
                    <a:pt x="81" y="0"/>
                  </a:lnTo>
                  <a:lnTo>
                    <a:pt x="74" y="4"/>
                  </a:lnTo>
                  <a:lnTo>
                    <a:pt x="71" y="5"/>
                  </a:lnTo>
                  <a:lnTo>
                    <a:pt x="69" y="9"/>
                  </a:lnTo>
                  <a:lnTo>
                    <a:pt x="67" y="12"/>
                  </a:lnTo>
                  <a:lnTo>
                    <a:pt x="62" y="21"/>
                  </a:lnTo>
                  <a:lnTo>
                    <a:pt x="57" y="26"/>
                  </a:lnTo>
                  <a:lnTo>
                    <a:pt x="48" y="33"/>
                  </a:lnTo>
                  <a:lnTo>
                    <a:pt x="48" y="33"/>
                  </a:lnTo>
                  <a:lnTo>
                    <a:pt x="33" y="46"/>
                  </a:lnTo>
                  <a:lnTo>
                    <a:pt x="23" y="55"/>
                  </a:lnTo>
                  <a:lnTo>
                    <a:pt x="18" y="64"/>
                  </a:lnTo>
                  <a:lnTo>
                    <a:pt x="14" y="71"/>
                  </a:lnTo>
                  <a:lnTo>
                    <a:pt x="14" y="71"/>
                  </a:lnTo>
                  <a:lnTo>
                    <a:pt x="5" y="86"/>
                  </a:lnTo>
                  <a:lnTo>
                    <a:pt x="0" y="95"/>
                  </a:lnTo>
                  <a:lnTo>
                    <a:pt x="0" y="95"/>
                  </a:lnTo>
                  <a:close/>
                </a:path>
              </a:pathLst>
            </a:custGeom>
            <a:solidFill>
              <a:schemeClr val="accent2">
                <a:lumMod val="40000"/>
                <a:lumOff val="60000"/>
              </a:schemeClr>
            </a:solidFill>
            <a:ln w="4763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37" name="직사각형 36"/>
            <p:cNvSpPr/>
            <p:nvPr/>
          </p:nvSpPr>
          <p:spPr>
            <a:xfrm>
              <a:off x="443552" y="4412609"/>
              <a:ext cx="324570" cy="493349"/>
            </a:xfrm>
            <a:prstGeom prst="rect">
              <a:avLst/>
            </a:prstGeom>
            <a:noFill/>
            <a:ln w="635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38" name="직사각형 37"/>
            <p:cNvSpPr/>
            <p:nvPr/>
          </p:nvSpPr>
          <p:spPr>
            <a:xfrm>
              <a:off x="1616821" y="5041133"/>
              <a:ext cx="601447" cy="584775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lvl="0" algn="ctr" fontAlgn="t"/>
              <a:r>
                <a:rPr lang="ko-KR" altLang="en-US" sz="1800" dirty="0" smtClean="0">
                  <a:solidFill>
                    <a:prstClr val="black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서울</a:t>
              </a:r>
              <a:endParaRPr lang="en-US" altLang="ko-KR" sz="1800" dirty="0" smtClean="0">
                <a:solidFill>
                  <a:prstClr val="black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  <a:p>
              <a:pPr lvl="0" algn="ctr" fontAlgn="t"/>
              <a:r>
                <a:rPr lang="en-US" altLang="ko-KR" sz="1400" smtClean="0">
                  <a:solidFill>
                    <a:prstClr val="black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40.8</a:t>
              </a:r>
              <a:endParaRPr lang="ko-KR" altLang="en-US" sz="1400" dirty="0">
                <a:solidFill>
                  <a:srgbClr val="264A6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39" name="직사각형 38"/>
            <p:cNvSpPr/>
            <p:nvPr/>
          </p:nvSpPr>
          <p:spPr>
            <a:xfrm>
              <a:off x="2178942" y="5400245"/>
              <a:ext cx="590226" cy="646331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lvl="0" algn="ctr" fontAlgn="t"/>
              <a:r>
                <a:rPr lang="ko-KR" altLang="en-US" sz="1800" b="1" kern="0" spc="-150" dirty="0">
                  <a:ln>
                    <a:solidFill>
                      <a:schemeClr val="tx1">
                        <a:tint val="7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경기</a:t>
              </a:r>
              <a:endParaRPr lang="en-US" altLang="ko-KR" sz="1800" b="1" kern="0" spc="-15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  <a:p>
              <a:pPr lvl="0" algn="ctr" fontAlgn="t"/>
              <a:r>
                <a:rPr lang="en-US" altLang="ko-KR" sz="1800" b="1" kern="0" spc="-150" smtClean="0">
                  <a:ln>
                    <a:solidFill>
                      <a:schemeClr val="tx1">
                        <a:tint val="75000"/>
                        <a:alpha val="0"/>
                      </a:schemeClr>
                    </a:solidFill>
                  </a:ln>
                  <a:solidFill>
                    <a:srgbClr val="FF6600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49.6</a:t>
              </a:r>
              <a:endParaRPr lang="ko-KR" altLang="en-US" sz="1800" b="1" kern="0" spc="-15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1020291" y="5207908"/>
              <a:ext cx="393056" cy="230832"/>
            </a:xfrm>
            <a:prstGeom prst="rect">
              <a:avLst/>
            </a:prstGeom>
          </p:spPr>
          <p:txBody>
            <a:bodyPr wrap="none" anchor="ctr">
              <a:spAutoFit/>
            </a:bodyPr>
            <a:lstStyle/>
            <a:p>
              <a:pPr lvl="0" algn="ctr" fontAlgn="t"/>
              <a:r>
                <a:rPr lang="ko-KR" altLang="en-US" sz="900" dirty="0" smtClean="0">
                  <a:solidFill>
                    <a:srgbClr val="264A60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인천</a:t>
              </a:r>
              <a:endParaRPr lang="ko-KR" altLang="en-US" sz="900" dirty="0">
                <a:solidFill>
                  <a:srgbClr val="264A6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</p:grpSp>
      <p:sp>
        <p:nvSpPr>
          <p:cNvPr id="41" name="직사각형 40"/>
          <p:cNvSpPr/>
          <p:nvPr/>
        </p:nvSpPr>
        <p:spPr>
          <a:xfrm>
            <a:off x="1715903" y="6074345"/>
            <a:ext cx="1148071" cy="307777"/>
          </a:xfrm>
          <a:prstGeom prst="rect">
            <a:avLst/>
          </a:prstGeom>
        </p:spPr>
        <p:txBody>
          <a:bodyPr wrap="none" anchor="ctr">
            <a:spAutoFit/>
          </a:bodyPr>
          <a:lstStyle/>
          <a:p>
            <a:pPr lvl="0" algn="ctr" fontAlgn="t"/>
            <a:r>
              <a:rPr lang="ko-KR" altLang="en-US" sz="1400" err="1" smtClean="0">
                <a:solidFill>
                  <a:schemeClr val="bg1">
                    <a:lumMod val="50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그외지역</a:t>
            </a:r>
            <a:r>
              <a:rPr lang="ko-KR" altLang="en-US" sz="1400" smtClean="0">
                <a:solidFill>
                  <a:schemeClr val="bg1">
                    <a:lumMod val="50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r>
              <a:rPr lang="en-US" altLang="ko-KR" sz="1400">
                <a:solidFill>
                  <a:schemeClr val="bg1">
                    <a:lumMod val="50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9</a:t>
            </a:r>
            <a:r>
              <a:rPr lang="en-US" altLang="ko-KR" sz="1400" smtClean="0">
                <a:solidFill>
                  <a:schemeClr val="bg1">
                    <a:lumMod val="50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.6</a:t>
            </a:r>
            <a:endParaRPr lang="ko-KR" altLang="en-US" sz="1400" dirty="0">
              <a:solidFill>
                <a:schemeClr val="bg1">
                  <a:lumMod val="50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44" name="직사각형 48"/>
          <p:cNvSpPr/>
          <p:nvPr/>
        </p:nvSpPr>
        <p:spPr>
          <a:xfrm>
            <a:off x="6350267" y="3861842"/>
            <a:ext cx="3209658" cy="144489"/>
          </a:xfrm>
          <a:prstGeom prst="roundRect">
            <a:avLst/>
          </a:prstGeom>
          <a:pattFill prst="dkUpDiag">
            <a:fgClr>
              <a:schemeClr val="bg1">
                <a:lumMod val="75000"/>
              </a:schemeClr>
            </a:fgClr>
            <a:bgClr>
              <a:srgbClr val="E6E6E6"/>
            </a:bgClr>
          </a:pattFill>
          <a:ln w="1587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여행 코스를 계획하기 편했다</a:t>
            </a:r>
            <a:r>
              <a:rPr lang="en-US" altLang="ko-KR" sz="1050" b="1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(</a:t>
            </a:r>
            <a:r>
              <a:rPr lang="ko-KR" altLang="en-US" sz="1050" b="1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그렇다</a:t>
            </a:r>
            <a:r>
              <a:rPr lang="en-US" altLang="ko-KR" sz="1050" b="1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+</a:t>
            </a:r>
            <a:r>
              <a:rPr lang="ko-KR" altLang="en-US" sz="1050" b="1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매우 그렇다</a:t>
            </a:r>
            <a:r>
              <a:rPr lang="en-US" altLang="ko-KR" sz="1050" b="1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)</a:t>
            </a:r>
            <a:endParaRPr lang="en-US" altLang="ko-KR" sz="12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45" name="직사각형 48"/>
          <p:cNvSpPr/>
          <p:nvPr/>
        </p:nvSpPr>
        <p:spPr>
          <a:xfrm>
            <a:off x="6350267" y="4869954"/>
            <a:ext cx="3209658" cy="144489"/>
          </a:xfrm>
          <a:prstGeom prst="roundRect">
            <a:avLst/>
          </a:prstGeom>
          <a:pattFill prst="dkUpDiag">
            <a:fgClr>
              <a:schemeClr val="bg1">
                <a:lumMod val="75000"/>
              </a:schemeClr>
            </a:fgClr>
            <a:bgClr>
              <a:srgbClr val="E6E6E6"/>
            </a:bgClr>
          </a:pattFill>
          <a:ln w="1587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교통 체증이 있었다</a:t>
            </a:r>
            <a:r>
              <a:rPr lang="en-US" altLang="ko-KR" sz="1050" b="1" spc="-10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(</a:t>
            </a:r>
            <a:r>
              <a:rPr lang="ko-KR" altLang="en-US" sz="1050" b="1" spc="-10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그렇다</a:t>
            </a:r>
            <a:r>
              <a:rPr lang="en-US" altLang="ko-KR" sz="1050" b="1" spc="-10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+</a:t>
            </a:r>
            <a:r>
              <a:rPr lang="ko-KR" altLang="en-US" sz="1050" b="1" spc="-10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매우 그렇다</a:t>
            </a:r>
            <a:r>
              <a:rPr lang="en-US" altLang="ko-KR" sz="1050" b="1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)</a:t>
            </a:r>
            <a:endParaRPr lang="en-US" altLang="ko-KR" sz="1600" b="1" spc="-10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graphicFrame>
        <p:nvGraphicFramePr>
          <p:cNvPr id="47" name="차트 46">
            <a:extLst>
              <a:ext uri="{FF2B5EF4-FFF2-40B4-BE49-F238E27FC236}">
                <a16:creationId xmlns:a16="http://schemas.microsoft.com/office/drawing/2014/main" xmlns="" id="{CE60EB81-120C-4B6E-9911-164A8D59D9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44888890"/>
              </p:ext>
            </p:extLst>
          </p:nvPr>
        </p:nvGraphicFramePr>
        <p:xfrm>
          <a:off x="6968430" y="4020988"/>
          <a:ext cx="2591495" cy="792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48" name="표 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081867578"/>
              </p:ext>
            </p:extLst>
          </p:nvPr>
        </p:nvGraphicFramePr>
        <p:xfrm>
          <a:off x="6529516" y="4083351"/>
          <a:ext cx="862465" cy="7881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24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62705">
                <a:tc>
                  <a:txBody>
                    <a:bodyPr/>
                    <a:lstStyle/>
                    <a:p>
                      <a:pPr marL="0" algn="ctr" defTabSz="914400" rtl="0" eaLnBrk="1" fontAlgn="base" latinLnBrk="1" hangingPunct="1"/>
                      <a:r>
                        <a:rPr lang="ko-KR" altLang="en-US" sz="1000" kern="1200" spc="-10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서울</a:t>
                      </a:r>
                      <a:endParaRPr lang="en-US" altLang="ko-KR" sz="1000" kern="1200" spc="-100" dirty="0" smtClean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2705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spc="-10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경기</a:t>
                      </a:r>
                      <a:endParaRPr lang="en-US" altLang="ko-KR" sz="1000" kern="1200" spc="-100" dirty="0" smtClean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32226167"/>
                  </a:ext>
                </a:extLst>
              </a:tr>
              <a:tr h="262705">
                <a:tc>
                  <a:txBody>
                    <a:bodyPr/>
                    <a:lstStyle/>
                    <a:p>
                      <a:pPr marL="0" algn="ctr" defTabSz="914400" rtl="0" eaLnBrk="1" fontAlgn="base" latinLnBrk="1" hangingPunct="1"/>
                      <a:r>
                        <a:rPr lang="ko-KR" altLang="en-US" sz="1000" kern="1200" spc="-10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그 외 지역</a:t>
                      </a:r>
                      <a:endParaRPr lang="en-US" altLang="ko-KR" sz="1000" kern="1200" spc="-100" dirty="0" smtClean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graphicFrame>
        <p:nvGraphicFramePr>
          <p:cNvPr id="49" name="차트 48">
            <a:extLst>
              <a:ext uri="{FF2B5EF4-FFF2-40B4-BE49-F238E27FC236}">
                <a16:creationId xmlns:a16="http://schemas.microsoft.com/office/drawing/2014/main" xmlns="" id="{CE60EB81-120C-4B6E-9911-164A8D59D9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955081454"/>
              </p:ext>
            </p:extLst>
          </p:nvPr>
        </p:nvGraphicFramePr>
        <p:xfrm>
          <a:off x="6975296" y="5041894"/>
          <a:ext cx="2591495" cy="79255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50" name="표 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00938466"/>
              </p:ext>
            </p:extLst>
          </p:nvPr>
        </p:nvGraphicFramePr>
        <p:xfrm>
          <a:off x="6536382" y="5089951"/>
          <a:ext cx="862465" cy="78811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24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62705">
                <a:tc>
                  <a:txBody>
                    <a:bodyPr/>
                    <a:lstStyle/>
                    <a:p>
                      <a:pPr marL="0" algn="ctr" defTabSz="914400" rtl="0" eaLnBrk="1" fontAlgn="base" latinLnBrk="1" hangingPunct="1"/>
                      <a:r>
                        <a:rPr lang="ko-KR" altLang="en-US" sz="1000" kern="1200" spc="-10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서울</a:t>
                      </a:r>
                      <a:endParaRPr lang="en-US" altLang="ko-KR" sz="1000" kern="1200" spc="-100" dirty="0" smtClean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62705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spc="-10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경기</a:t>
                      </a:r>
                      <a:endParaRPr lang="en-US" altLang="ko-KR" sz="1000" kern="1200" spc="-100" dirty="0" smtClean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32226167"/>
                  </a:ext>
                </a:extLst>
              </a:tr>
              <a:tr h="262705">
                <a:tc>
                  <a:txBody>
                    <a:bodyPr/>
                    <a:lstStyle/>
                    <a:p>
                      <a:pPr marL="0" algn="ctr" defTabSz="914400" rtl="0" eaLnBrk="1" fontAlgn="base" latinLnBrk="1" hangingPunct="1"/>
                      <a:r>
                        <a:rPr lang="ko-KR" altLang="en-US" sz="1000" kern="1200" spc="-10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그 외 지역</a:t>
                      </a:r>
                      <a:endParaRPr lang="en-US" altLang="ko-KR" sz="1000" kern="1200" spc="-100" dirty="0" smtClean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</a:tbl>
          </a:graphicData>
        </a:graphic>
      </p:graphicFrame>
      <p:sp>
        <p:nvSpPr>
          <p:cNvPr id="54" name="직사각형 53"/>
          <p:cNvSpPr/>
          <p:nvPr/>
        </p:nvSpPr>
        <p:spPr>
          <a:xfrm>
            <a:off x="6231215" y="3573810"/>
            <a:ext cx="3185487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en-US" altLang="ko-KR" sz="1200" u="sng" kern="0" spc="-5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☞</a:t>
            </a:r>
            <a:r>
              <a:rPr lang="en-US" altLang="ko-KR" sz="1200" u="sng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r>
              <a:rPr lang="en-US" altLang="ko-KR" sz="1200" u="sng" kern="0" spc="-5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[</a:t>
            </a:r>
            <a:r>
              <a:rPr lang="ko-KR" altLang="en-US" sz="1200" u="sng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온라인조사 결과</a:t>
            </a:r>
            <a:r>
              <a:rPr lang="en-US" altLang="ko-KR" sz="1200" u="sng" kern="0" spc="-5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]</a:t>
            </a:r>
            <a:r>
              <a:rPr lang="en-US" altLang="ko-KR" sz="1200" u="sng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r>
              <a:rPr lang="ko-KR" altLang="en-US" sz="1200" u="sng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자가차량 이용자</a:t>
            </a:r>
            <a:r>
              <a:rPr lang="en-US" altLang="ko-KR" sz="1200" u="sng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(226</a:t>
            </a:r>
            <a:r>
              <a:rPr lang="ko-KR" altLang="en-US" sz="1200" u="sng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명</a:t>
            </a:r>
            <a:r>
              <a:rPr lang="en-US" altLang="ko-KR" sz="1200" u="sng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)</a:t>
            </a:r>
            <a:r>
              <a:rPr lang="ko-KR" altLang="en-US" sz="1200" u="sng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 대상</a:t>
            </a:r>
            <a:r>
              <a:rPr lang="ko-KR" altLang="en-US" sz="1200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endParaRPr lang="ko-KR" altLang="en-US" sz="1200" kern="0" spc="-5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grpSp>
        <p:nvGrpSpPr>
          <p:cNvPr id="51" name="그룹 50"/>
          <p:cNvGrpSpPr/>
          <p:nvPr/>
        </p:nvGrpSpPr>
        <p:grpSpPr>
          <a:xfrm>
            <a:off x="3280257" y="3839336"/>
            <a:ext cx="2897727" cy="238530"/>
            <a:chOff x="342900" y="1433340"/>
            <a:chExt cx="4504066" cy="324104"/>
          </a:xfrm>
        </p:grpSpPr>
        <p:pic>
          <p:nvPicPr>
            <p:cNvPr id="52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5" name="양쪽 모서리가 둥근 사각형 54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57" name="직사각형 56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여행 시 불편</a:t>
              </a:r>
              <a:r>
                <a:rPr lang="en-US" altLang="ko-KR" sz="1200" dirty="0" smtClean="0">
                  <a:latin typeface="+mj-ea"/>
                  <a:ea typeface="+mj-ea"/>
                </a:rPr>
                <a:t>/</a:t>
              </a:r>
              <a:r>
                <a:rPr lang="ko-KR" altLang="en-US" sz="1200" smtClean="0">
                  <a:latin typeface="+mj-ea"/>
                  <a:ea typeface="+mj-ea"/>
                </a:rPr>
                <a:t>어려웠던 점</a:t>
              </a:r>
              <a:r>
                <a:rPr lang="en-US" altLang="ko-KR" sz="1000" smtClean="0">
                  <a:latin typeface="+mn-ea"/>
                </a:rPr>
                <a:t>(</a:t>
              </a:r>
              <a:r>
                <a:rPr lang="ko-KR" altLang="en-US" sz="1000" dirty="0">
                  <a:latin typeface="+mn-ea"/>
                </a:rPr>
                <a:t>복수응답</a:t>
              </a:r>
              <a:r>
                <a:rPr lang="en-US" altLang="ko-KR" sz="1000" dirty="0">
                  <a:latin typeface="+mn-ea"/>
                </a:rPr>
                <a:t>)</a:t>
              </a:r>
              <a:endParaRPr lang="ko-KR" altLang="en-US" sz="1000" dirty="0">
                <a:latin typeface="+mn-ea"/>
              </a:endParaRPr>
            </a:p>
          </p:txBody>
        </p:sp>
      </p:grpSp>
      <p:graphicFrame>
        <p:nvGraphicFramePr>
          <p:cNvPr id="59" name="표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21008166"/>
              </p:ext>
            </p:extLst>
          </p:nvPr>
        </p:nvGraphicFramePr>
        <p:xfrm>
          <a:off x="3388108" y="4450064"/>
          <a:ext cx="2654668" cy="132016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359164"/>
                <a:gridCol w="1940046"/>
                <a:gridCol w="355458"/>
              </a:tblGrid>
              <a:tr h="12648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교통 혼잡</a:t>
                      </a:r>
                      <a:endParaRPr lang="ko-KR" altLang="en-US" sz="12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36.7</a:t>
                      </a: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관광정보 획득의 어려움</a:t>
                      </a:r>
                      <a:r>
                        <a:rPr lang="en-US" altLang="ko-KR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br>
                        <a:rPr lang="en-US" altLang="ko-KR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</a:br>
                      <a:r>
                        <a:rPr lang="ko-KR" altLang="en-US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정확도 부족</a:t>
                      </a:r>
                      <a:endParaRPr lang="en-US" altLang="ko-KR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23.3</a:t>
                      </a:r>
                      <a:endParaRPr lang="en-US" altLang="ko-KR" sz="11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주차시설 부족</a:t>
                      </a:r>
                      <a:endParaRPr lang="en-US" altLang="ko-KR" sz="12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20.0</a:t>
                      </a:r>
                      <a:endParaRPr lang="en-US" altLang="ko-KR" sz="12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</a:t>
                      </a:r>
                      <a:r>
                        <a:rPr lang="ko-KR" altLang="en-US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관광 안내표지판 부족</a:t>
                      </a:r>
                      <a:endParaRPr lang="ko-KR" altLang="en-US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16.7</a:t>
                      </a:r>
                      <a:endParaRPr lang="en-US" altLang="ko-KR" sz="11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marL="0" marR="0" indent="0" algn="ctr" defTabSz="957799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0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kern="0" spc="-5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쇼핑품목 다양성 부족</a:t>
                      </a:r>
                      <a:endParaRPr lang="ko-KR" altLang="en-US" sz="11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16.7</a:t>
                      </a:r>
                      <a:endParaRPr lang="en-US" altLang="ko-KR" sz="11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60" name="Picture 7" descr="C:\Users\sk.cho\Downloads\5a308dafdb87f0.8449842215131314398992.png"/>
          <p:cNvPicPr>
            <a:picLocks noChangeAspect="1" noChangeArrowheads="1"/>
          </p:cNvPicPr>
          <p:nvPr/>
        </p:nvPicPr>
        <p:blipFill rotWithShape="1"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3068" b="73256"/>
          <a:stretch/>
        </p:blipFill>
        <p:spPr bwMode="auto">
          <a:xfrm>
            <a:off x="4230057" y="4102579"/>
            <a:ext cx="2018293" cy="293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61" name="직사각형 48"/>
          <p:cNvSpPr/>
          <p:nvPr/>
        </p:nvSpPr>
        <p:spPr>
          <a:xfrm>
            <a:off x="6357478" y="5946877"/>
            <a:ext cx="3209658" cy="144489"/>
          </a:xfrm>
          <a:prstGeom prst="roundRect">
            <a:avLst/>
          </a:prstGeom>
          <a:pattFill prst="dkUpDiag">
            <a:fgClr>
              <a:schemeClr val="bg1">
                <a:lumMod val="75000"/>
              </a:schemeClr>
            </a:fgClr>
            <a:bgClr>
              <a:srgbClr val="E6E6E6"/>
            </a:bgClr>
          </a:pattFill>
          <a:ln w="1587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200" b="1" spc="-10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주차가 불편했다</a:t>
            </a:r>
            <a:r>
              <a:rPr lang="en-US" altLang="ko-KR" sz="1050" b="1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(</a:t>
            </a:r>
            <a:r>
              <a:rPr lang="ko-KR" altLang="en-US" sz="1050" b="1" spc="-10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그렇다</a:t>
            </a:r>
            <a:r>
              <a:rPr lang="en-US" altLang="ko-KR" sz="1050" b="1" spc="-10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+</a:t>
            </a:r>
            <a:r>
              <a:rPr lang="ko-KR" altLang="en-US" sz="1050" b="1" spc="-10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매우 그렇다</a:t>
            </a:r>
            <a:r>
              <a:rPr lang="en-US" altLang="ko-KR" sz="1050" b="1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)</a:t>
            </a:r>
            <a:endParaRPr lang="en-US" altLang="ko-KR" sz="1600" b="1" spc="-10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graphicFrame>
        <p:nvGraphicFramePr>
          <p:cNvPr id="62" name="차트 61">
            <a:extLst>
              <a:ext uri="{FF2B5EF4-FFF2-40B4-BE49-F238E27FC236}">
                <a16:creationId xmlns:a16="http://schemas.microsoft.com/office/drawing/2014/main" xmlns="" id="{CE60EB81-120C-4B6E-9911-164A8D59D9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048094846"/>
              </p:ext>
            </p:extLst>
          </p:nvPr>
        </p:nvGraphicFramePr>
        <p:xfrm>
          <a:off x="6968430" y="6134750"/>
          <a:ext cx="2591495" cy="25226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graphicFrame>
        <p:nvGraphicFramePr>
          <p:cNvPr id="63" name="표 6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69643763"/>
              </p:ext>
            </p:extLst>
          </p:nvPr>
        </p:nvGraphicFramePr>
        <p:xfrm>
          <a:off x="6559553" y="6132080"/>
          <a:ext cx="862465" cy="2627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2465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62705">
                <a:tc>
                  <a:txBody>
                    <a:bodyPr/>
                    <a:lstStyle/>
                    <a:p>
                      <a:pPr marL="0" algn="ctr" defTabSz="914400" rtl="0" eaLnBrk="1" fontAlgn="base" latinLnBrk="1" hangingPunct="1"/>
                      <a:r>
                        <a:rPr lang="ko-KR" altLang="en-US" sz="1000" kern="1200" spc="-10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전체</a:t>
                      </a:r>
                      <a:endParaRPr lang="en-US" altLang="ko-KR" sz="1000" kern="1200" spc="-100" dirty="0" smtClean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48509530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>
                <a:solidFill>
                  <a:schemeClr val="tx1">
                    <a:lumMod val="65000"/>
                    <a:lumOff val="35000"/>
                  </a:schemeClr>
                </a:solidFill>
              </a:rPr>
              <a:t>4.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시사점</a:t>
            </a:r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인천 </a:t>
            </a:r>
            <a:r>
              <a:rPr lang="ko-KR" alt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관광 특징</a:t>
            </a:r>
            <a:endParaRPr lang="ko-KR" altLang="en-US"/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53673751"/>
              </p:ext>
            </p:extLst>
          </p:nvPr>
        </p:nvGraphicFramePr>
        <p:xfrm>
          <a:off x="344337" y="1485578"/>
          <a:ext cx="9001001" cy="489654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152128"/>
                <a:gridCol w="431405"/>
                <a:gridCol w="1585614"/>
                <a:gridCol w="599272"/>
                <a:gridCol w="479410"/>
                <a:gridCol w="1585614"/>
                <a:gridCol w="551267"/>
                <a:gridCol w="455407"/>
                <a:gridCol w="1657622"/>
                <a:gridCol w="503262"/>
              </a:tblGrid>
              <a:tr h="482227">
                <a:tc>
                  <a:txBody>
                    <a:bodyPr/>
                    <a:lstStyle/>
                    <a:p>
                      <a:pPr algn="ctr" fontAlgn="t"/>
                      <a:endParaRPr lang="en-US" altLang="ko-KR" sz="9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kumimoji="0" lang="ko-KR" altLang="en-US" sz="1400" b="0" i="0" u="none" strike="noStrike" kern="0" cap="none" spc="0" normalizeH="0" baseline="0" dirty="0" smtClean="0">
                          <a:ln>
                            <a:solidFill>
                              <a:prstClr val="black">
                                <a:tint val="75000"/>
                                <a:alpha val="0"/>
                              </a:prstClr>
                            </a:solidFill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Rix모던고딕 EB"/>
                          <a:ea typeface="Rix모던고딕 EB"/>
                          <a:cs typeface="+mn-cs"/>
                        </a:rPr>
                        <a:t>서울</a:t>
                      </a:r>
                      <a:endParaRPr kumimoji="0" lang="en-US" altLang="ko-KR" sz="1100" b="0" i="0" u="none" strike="noStrike" kern="0" cap="none" spc="0" normalizeH="0" baseline="0" dirty="0">
                        <a:ln>
                          <a:solidFill>
                            <a:prstClr val="black">
                              <a:tint val="75000"/>
                              <a:alpha val="0"/>
                            </a:prstClr>
                          </a:solidFill>
                        </a:ln>
                        <a:solidFill>
                          <a:schemeClr val="accent2"/>
                        </a:solidFill>
                        <a:effectLst/>
                        <a:uLnTx/>
                        <a:uFillTx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72000" marB="0" anchor="ctr"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kumimoji="0" lang="ko-KR" altLang="en-US" sz="1400" b="0" i="0" u="none" strike="noStrike" kern="0" cap="none" spc="0" normalizeH="0" baseline="0" dirty="0" smtClean="0">
                          <a:ln>
                            <a:solidFill>
                              <a:prstClr val="black">
                                <a:tint val="75000"/>
                                <a:alpha val="0"/>
                              </a:prstClr>
                            </a:solidFill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Rix모던고딕 EB"/>
                          <a:ea typeface="Rix모던고딕 EB"/>
                          <a:cs typeface="+mn-cs"/>
                        </a:rPr>
                        <a:t>경기</a:t>
                      </a:r>
                      <a:endParaRPr kumimoji="0" lang="en-US" altLang="ko-KR" sz="1400" b="0" i="0" u="none" strike="noStrike" kern="0" cap="none" spc="0" normalizeH="0" baseline="0" dirty="0">
                        <a:ln>
                          <a:solidFill>
                            <a:prstClr val="black">
                              <a:tint val="75000"/>
                              <a:alpha val="0"/>
                            </a:prstClr>
                          </a:solidFill>
                        </a:ln>
                        <a:solidFill>
                          <a:schemeClr val="accent2"/>
                        </a:solidFill>
                        <a:effectLst/>
                        <a:uLnTx/>
                        <a:uFillTx/>
                        <a:latin typeface="Rix모던고딕 EB"/>
                        <a:ea typeface="Rix모던고딕 EB"/>
                        <a:cs typeface="+mn-cs"/>
                      </a:endParaRPr>
                    </a:p>
                  </a:txBody>
                  <a:tcPr marL="9525" marR="9525" marT="72000" marB="0" anchor="ctr"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t"/>
                      <a:r>
                        <a:rPr kumimoji="0" lang="ko-KR" altLang="en-US" sz="1400" b="0" i="0" u="none" strike="noStrike" kern="0" cap="none" spc="0" normalizeH="0" baseline="0" dirty="0" smtClean="0">
                          <a:ln>
                            <a:solidFill>
                              <a:prstClr val="black">
                                <a:tint val="75000"/>
                                <a:alpha val="0"/>
                              </a:prstClr>
                            </a:solidFill>
                          </a:ln>
                          <a:solidFill>
                            <a:schemeClr val="accent2"/>
                          </a:solidFill>
                          <a:effectLst/>
                          <a:uLnTx/>
                          <a:uFillTx/>
                          <a:latin typeface="Rix모던고딕 EB"/>
                          <a:ea typeface="Rix모던고딕 EB"/>
                          <a:cs typeface="+mn-cs"/>
                        </a:rPr>
                        <a:t>그 외 지역</a:t>
                      </a:r>
                      <a:endParaRPr kumimoji="0" lang="en-US" altLang="ko-KR" sz="1400" b="0" i="0" u="none" strike="noStrike" kern="0" cap="none" spc="0" normalizeH="0" baseline="0" dirty="0">
                        <a:ln>
                          <a:solidFill>
                            <a:prstClr val="black">
                              <a:tint val="75000"/>
                              <a:alpha val="0"/>
                            </a:prstClr>
                          </a:solidFill>
                        </a:ln>
                        <a:solidFill>
                          <a:schemeClr val="accent2"/>
                        </a:solidFill>
                        <a:effectLst/>
                        <a:uLnTx/>
                        <a:uFillTx/>
                        <a:latin typeface="Rix모던고딕 EB"/>
                        <a:ea typeface="Rix모던고딕 EB"/>
                        <a:cs typeface="+mn-cs"/>
                      </a:endParaRPr>
                    </a:p>
                  </a:txBody>
                  <a:tcPr marL="9525" marR="9525" marT="72000" marB="0" anchor="ctr"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449199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여행 형태</a:t>
                      </a:r>
                      <a:endParaRPr lang="ko-KR" altLang="en-US" sz="10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개별 여행 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93.0%</a:t>
                      </a:r>
                    </a:p>
                    <a:p>
                      <a:pPr algn="ctr" fontAlgn="b"/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단체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패키지 여행 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7.0%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0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0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개별 여행 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94.8%</a:t>
                      </a:r>
                    </a:p>
                    <a:p>
                      <a:pPr algn="ctr"/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단체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패키지 여행 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5.2%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000" b="1" kern="0" spc="-15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0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/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개별 여행 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87.5%</a:t>
                      </a:r>
                    </a:p>
                    <a:p>
                      <a:pPr algn="ctr"/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단체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패키지 여행 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12.5%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0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/>
                      <a:endParaRPr lang="ko-KR" altLang="en-US" sz="10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449199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i="0" u="none" strike="noStrike" spc="-100" dirty="0" err="1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동반객</a:t>
                      </a:r>
                      <a:r>
                        <a:rPr lang="ko-KR" altLang="en-US" sz="10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 수</a:t>
                      </a:r>
                      <a:endParaRPr lang="en-US" altLang="ko-KR" sz="10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3.9</a:t>
                      </a:r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명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810" marR="3810" marT="3810" marB="0" anchor="b"/>
                </a:tc>
                <a:tc hMerge="1">
                  <a:txBody>
                    <a:bodyPr/>
                    <a:lstStyle/>
                    <a:p>
                      <a:pPr algn="r" fontAlgn="ctr"/>
                      <a:endParaRPr lang="en-US" altLang="ko-KR" sz="900" b="0" i="0" u="none" strike="noStrike" dirty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810" marR="3810" marT="3810" marB="0" anchor="ctr"/>
                </a:tc>
                <a:tc gridSpan="3"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3.7</a:t>
                      </a:r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명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810" marR="3810" marT="3810" marB="0" anchor="b"/>
                </a:tc>
                <a:tc hMerge="1">
                  <a:txBody>
                    <a:bodyPr/>
                    <a:lstStyle/>
                    <a:p>
                      <a:pPr algn="r" fontAlgn="ctr"/>
                      <a:endParaRPr lang="en-US" altLang="ko-KR" sz="900" b="0" i="0" u="none" strike="noStrike" dirty="0">
                        <a:solidFill>
                          <a:srgbClr val="FF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810" marR="3810" marT="3810" marB="0" anchor="ctr"/>
                </a:tc>
                <a:tc gridSpan="3"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4.9</a:t>
                      </a:r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명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810" marR="3810" marT="3810" marB="0" anchor="b"/>
                </a:tc>
                <a:tc hMerge="1">
                  <a:txBody>
                    <a:bodyPr/>
                    <a:lstStyle/>
                    <a:p>
                      <a:pPr algn="r" fontAlgn="ctr"/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나눔고딕" panose="020D0604000000000000" pitchFamily="50" charset="-127"/>
                        <a:ea typeface="나눔고딕" panose="020D0604000000000000" pitchFamily="50" charset="-127"/>
                      </a:endParaRPr>
                    </a:p>
                  </a:txBody>
                  <a:tcPr marL="3810" marR="3810" marT="3810" marB="0" anchor="ctr"/>
                </a:tc>
              </a:tr>
              <a:tr h="46791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여행 기간</a:t>
                      </a:r>
                      <a:endParaRPr lang="ko-KR" altLang="en-US" sz="10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당일 여행 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69.1%</a:t>
                      </a:r>
                    </a:p>
                    <a:p>
                      <a:pPr algn="ctr" fontAlgn="b"/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숙박 여행 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30.9%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당일 여행 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79.7%</a:t>
                      </a:r>
                    </a:p>
                    <a:p>
                      <a:pPr algn="ctr" fontAlgn="b"/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숙박 여행 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20.3%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당일 여행 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39.2%</a:t>
                      </a:r>
                    </a:p>
                    <a:p>
                      <a:pPr marL="0" algn="ctr" defTabSz="957862" rtl="0" eaLnBrk="1" fontAlgn="b" latinLnBrk="1" hangingPunct="1"/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숙박 여행 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60.8%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 kern="1200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2403">
                <a:tc rowSpan="3"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i="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숙박 시설</a:t>
                      </a:r>
                      <a:endParaRPr lang="en-US" altLang="ko-KR" sz="1000" b="0" i="0" u="none" strike="noStrike" spc="-10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b"/>
                      <a:r>
                        <a:rPr lang="en-US" altLang="ko-KR" sz="1000" b="0" i="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숙박 여행객</a:t>
                      </a:r>
                      <a:r>
                        <a:rPr lang="en-US" altLang="ko-KR" sz="1000" b="0" i="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1" kern="0" spc="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펜션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44.3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200" b="1" kern="0" spc="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펜션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41.4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호텔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38.9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2403">
                <a:tc vMerge="1">
                  <a:txBody>
                    <a:bodyPr/>
                    <a:lstStyle/>
                    <a:p>
                      <a:pPr algn="ctr" fontAlgn="b"/>
                      <a:endParaRPr lang="en-US" altLang="ko-KR" sz="10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호텔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29.0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호텔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28.1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친구</a:t>
                      </a:r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가족 및 </a:t>
                      </a:r>
                      <a:r>
                        <a:rPr lang="ko-KR" altLang="en-US" sz="1200" b="1" kern="0" spc="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친지집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23.4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2403">
                <a:tc vMerge="1">
                  <a:txBody>
                    <a:bodyPr/>
                    <a:lstStyle/>
                    <a:p>
                      <a:pPr algn="ctr" fontAlgn="b"/>
                      <a:endParaRPr lang="en-US" altLang="ko-KR" sz="10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민박</a:t>
                      </a:r>
                      <a:r>
                        <a:rPr lang="en-US" altLang="ko-KR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게스트하우스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11.6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민박</a:t>
                      </a:r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게스트하우스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8.3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펜션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15.4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2403">
                <a:tc rowSpan="3"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인천 선택 이유</a:t>
                      </a:r>
                      <a:endParaRPr lang="en-US" altLang="ko-KR" sz="10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200" b="1" kern="0" spc="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접근성</a:t>
                      </a:r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이동거리 짧음</a:t>
                      </a:r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47.9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200" b="1" kern="0" spc="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접근성</a:t>
                      </a:r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이동거리 짧음</a:t>
                      </a:r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51.0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여행지 지명도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44.8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24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풍부한 볼</a:t>
                      </a:r>
                      <a:r>
                        <a:rPr lang="en-US" altLang="ko-KR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즐길거리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33.8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풍부한 볼</a:t>
                      </a:r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즐길거리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30.1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풍부한 볼</a:t>
                      </a:r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즐길거리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en-US" altLang="ko-KR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38.9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24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여행지 지명도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28.2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여행지 지명도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27.2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경험자 추천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23.6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2403">
                <a:tc rowSpan="3"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인천 여행 목적</a:t>
                      </a:r>
                      <a:endParaRPr lang="en-US" altLang="ko-KR" sz="10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여가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휴가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위락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80.0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여가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휴가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위락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71.4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여가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휴가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위락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72.6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24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가족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친척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친구 방문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5.3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맛집탐방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6.1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가족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친척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친구방문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13.9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24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레저</a:t>
                      </a:r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스포츠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4.5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가족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친척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친구방문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5.8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학습</a:t>
                      </a:r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체험활동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4.2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2403">
                <a:tc rowSpan="3"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i="0" u="none" strike="noStrike" spc="-100" dirty="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가장 많이 확인한 정보</a:t>
                      </a:r>
                      <a:endParaRPr lang="en-US" altLang="ko-KR" sz="10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음식</a:t>
                      </a:r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맛집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47.2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0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음식</a:t>
                      </a:r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맛집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47.9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음식</a:t>
                      </a:r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맛집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49.0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24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여행코스</a:t>
                      </a:r>
                      <a:r>
                        <a:rPr lang="en-US" altLang="ko-KR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주변 관광지 정보</a:t>
                      </a:r>
                      <a:r>
                        <a:rPr lang="en-US" altLang="ko-KR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42.4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여행코스</a:t>
                      </a:r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주변 관광지 정보</a:t>
                      </a:r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41.9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여행코스</a:t>
                      </a:r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(</a:t>
                      </a:r>
                      <a:r>
                        <a:rPr lang="ko-KR" altLang="en-US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주변 관광지 정보</a:t>
                      </a:r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45.1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2240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교통 상황 및 이동시간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35.7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05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05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교통 상황 및 이동시간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35.4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9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ko-KR" altLang="en-US" sz="1200" b="1" kern="0" spc="0" dirty="0" err="1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방문지</a:t>
                      </a:r>
                      <a:r>
                        <a:rPr lang="ko-KR" altLang="en-US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 </a:t>
                      </a:r>
                      <a:r>
                        <a:rPr lang="ko-KR" altLang="en-US" sz="1200" b="1" kern="0" spc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정보</a:t>
                      </a:r>
                      <a:endParaRPr lang="en-US" altLang="ko-KR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200" b="1" kern="0" spc="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35.4</a:t>
                      </a: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79171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i="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만족도</a:t>
                      </a:r>
                      <a:endParaRPr lang="en-US" altLang="ko-KR" sz="1000" b="0" i="0" u="none" strike="noStrike" spc="-100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fontAlgn="b"/>
                      <a:r>
                        <a:rPr lang="en-US" altLang="ko-KR" sz="1000" b="0" i="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000" b="0" i="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만족</a:t>
                      </a:r>
                      <a:r>
                        <a:rPr lang="en-US" altLang="ko-KR" sz="1000" b="0" i="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+</a:t>
                      </a:r>
                      <a:r>
                        <a:rPr lang="ko-KR" altLang="en-US" sz="1000" b="0" i="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매우 만족</a:t>
                      </a:r>
                      <a:r>
                        <a:rPr lang="en-US" altLang="ko-KR" sz="1000" b="0" i="0" u="none" strike="noStrike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ko-KR" sz="1000" b="0" i="0" u="none" strike="noStrike" spc="-100" dirty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9525" marR="9525" marT="9525" marB="0" anchor="ctr"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83.1%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endParaRPr lang="ko-KR" altLang="en-US" sz="105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endParaRPr lang="en-US" altLang="ko-KR" sz="105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100" b="1" kern="0" spc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79.6%</a:t>
                      </a:r>
                      <a:endParaRPr lang="ko-KR" altLang="en-US" sz="11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endParaRPr lang="ko-KR" altLang="en-US" sz="105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endParaRPr lang="en-US" altLang="ko-KR" sz="105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3"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r>
                        <a:rPr lang="en-US" altLang="ko-KR" sz="1200" b="1" kern="0" spc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78.0%</a:t>
                      </a:r>
                      <a:endParaRPr lang="ko-KR" altLang="en-US" sz="120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endParaRPr lang="ko-KR" altLang="en-US" sz="105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marL="0" algn="ctr" defTabSz="957862" rtl="0" eaLnBrk="1" fontAlgn="ctr" latinLnBrk="1" hangingPunct="1"/>
                      <a:endParaRPr lang="en-US" altLang="ko-KR" sz="1050" b="1" kern="0" spc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3299600" y="909514"/>
            <a:ext cx="355417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거주지에 따라 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여행 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행태의 차이를 보임</a:t>
            </a:r>
            <a:endParaRPr lang="en-US" altLang="ko-KR" sz="18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2923456" y="1642119"/>
            <a:ext cx="102303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t"/>
            <a:r>
              <a:rPr lang="ko-KR" altLang="en-US" sz="1000" kern="0" dirty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accent2"/>
                </a:solidFill>
                <a:latin typeface="+mn-ea"/>
              </a:rPr>
              <a:t>거주자 </a:t>
            </a:r>
            <a:r>
              <a:rPr lang="en-US" altLang="ko-KR" sz="1000" kern="0" dirty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accent2"/>
                </a:solidFill>
                <a:latin typeface="+mn-ea"/>
              </a:rPr>
              <a:t>1,225</a:t>
            </a:r>
            <a:r>
              <a:rPr lang="ko-KR" altLang="en-US" sz="1000" kern="0" dirty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accent2"/>
                </a:solidFill>
                <a:latin typeface="+mn-ea"/>
              </a:rPr>
              <a:t>명</a:t>
            </a:r>
            <a:endParaRPr lang="en-US" altLang="ko-KR" sz="1000" kern="0" dirty="0">
              <a:ln>
                <a:solidFill>
                  <a:prstClr val="black">
                    <a:tint val="75000"/>
                    <a:alpha val="0"/>
                  </a:prstClr>
                </a:solidFill>
              </a:ln>
              <a:solidFill>
                <a:schemeClr val="accent2"/>
              </a:solidFill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5600278" y="1642119"/>
            <a:ext cx="102303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t"/>
            <a:r>
              <a:rPr lang="ko-KR" altLang="en-US" sz="1000" kern="0" dirty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accent2"/>
                </a:solidFill>
                <a:latin typeface="+mn-ea"/>
              </a:rPr>
              <a:t>거주자 </a:t>
            </a:r>
            <a:r>
              <a:rPr lang="en-US" altLang="ko-KR" sz="10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accent2"/>
                </a:solidFill>
                <a:latin typeface="+mn-ea"/>
              </a:rPr>
              <a:t>1,487</a:t>
            </a:r>
            <a:r>
              <a:rPr lang="ko-KR" altLang="en-US" sz="10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accent2"/>
                </a:solidFill>
                <a:latin typeface="+mn-ea"/>
              </a:rPr>
              <a:t>명</a:t>
            </a:r>
            <a:endParaRPr lang="en-US" altLang="ko-KR" sz="1000" kern="0" dirty="0">
              <a:ln>
                <a:solidFill>
                  <a:prstClr val="black">
                    <a:tint val="75000"/>
                    <a:alpha val="0"/>
                  </a:prstClr>
                </a:solidFill>
              </a:ln>
              <a:solidFill>
                <a:schemeClr val="accent2"/>
              </a:solidFill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8392687" y="1642119"/>
            <a:ext cx="910827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t"/>
            <a:r>
              <a:rPr lang="ko-KR" altLang="en-US" sz="1000" kern="0" dirty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accent2"/>
                </a:solidFill>
                <a:latin typeface="+mn-ea"/>
              </a:rPr>
              <a:t>거주자 </a:t>
            </a:r>
            <a:r>
              <a:rPr lang="en-US" altLang="ko-KR" sz="10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accent2"/>
                </a:solidFill>
                <a:latin typeface="+mn-ea"/>
              </a:rPr>
              <a:t>288</a:t>
            </a:r>
            <a:r>
              <a:rPr lang="ko-KR" altLang="en-US" sz="10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accent2"/>
                </a:solidFill>
                <a:latin typeface="+mn-ea"/>
              </a:rPr>
              <a:t>명</a:t>
            </a:r>
            <a:endParaRPr lang="en-US" altLang="ko-KR" sz="1000" kern="0" dirty="0">
              <a:ln>
                <a:solidFill>
                  <a:prstClr val="black">
                    <a:tint val="75000"/>
                    <a:alpha val="0"/>
                  </a:prstClr>
                </a:solidFill>
              </a:ln>
              <a:solidFill>
                <a:schemeClr val="accent2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0448299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" name="직사각형 30"/>
          <p:cNvSpPr/>
          <p:nvPr/>
        </p:nvSpPr>
        <p:spPr>
          <a:xfrm>
            <a:off x="4160118" y="4261244"/>
            <a:ext cx="5404634" cy="2320898"/>
          </a:xfrm>
          <a:prstGeom prst="rect">
            <a:avLst/>
          </a:prstGeom>
          <a:solidFill>
            <a:schemeClr val="bg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>
                <a:solidFill>
                  <a:schemeClr val="tx1">
                    <a:lumMod val="65000"/>
                    <a:lumOff val="35000"/>
                  </a:schemeClr>
                </a:solidFill>
              </a:rPr>
              <a:t>4.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시사점</a:t>
            </a:r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인천 </a:t>
            </a:r>
            <a:r>
              <a:rPr lang="ko-KR" alt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관광 특징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양쪽 모서리가 둥근 사각형 3"/>
          <p:cNvSpPr/>
          <p:nvPr/>
        </p:nvSpPr>
        <p:spPr>
          <a:xfrm>
            <a:off x="3224017" y="1629594"/>
            <a:ext cx="2990874" cy="232666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구입</a:t>
            </a:r>
            <a:r>
              <a:rPr lang="en-US" altLang="ko-KR" sz="12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(</a:t>
            </a:r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예정</a:t>
            </a:r>
            <a:r>
              <a:rPr lang="en-US" altLang="ko-KR" sz="12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)</a:t>
            </a:r>
            <a:r>
              <a:rPr lang="ko-KR" altLang="en-US" sz="12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한</a:t>
            </a:r>
            <a:r>
              <a:rPr lang="en-US" altLang="ko-KR" sz="12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 </a:t>
            </a:r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기념품</a:t>
            </a:r>
            <a:r>
              <a:rPr lang="en-US" altLang="ko-KR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/</a:t>
            </a:r>
            <a:r>
              <a:rPr lang="ko-KR" altLang="en-US" sz="12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특산품</a:t>
            </a:r>
            <a:r>
              <a:rPr lang="en-US" altLang="ko-KR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 (N=739)</a:t>
            </a:r>
            <a:endParaRPr lang="ko-KR" altLang="en-US" sz="120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sp>
        <p:nvSpPr>
          <p:cNvPr id="5" name="양쪽 모서리가 둥근 사각형 4"/>
          <p:cNvSpPr/>
          <p:nvPr/>
        </p:nvSpPr>
        <p:spPr>
          <a:xfrm>
            <a:off x="6354617" y="1629595"/>
            <a:ext cx="3165662" cy="232666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구입장소</a:t>
            </a:r>
            <a:r>
              <a:rPr lang="en-US" altLang="ko-KR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 (N=739)</a:t>
            </a:r>
            <a:endParaRPr lang="ko-KR" altLang="en-US" sz="120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063349545"/>
              </p:ext>
            </p:extLst>
          </p:nvPr>
        </p:nvGraphicFramePr>
        <p:xfrm>
          <a:off x="3224016" y="1923384"/>
          <a:ext cx="2990873" cy="12507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2843"/>
                <a:gridCol w="511606"/>
                <a:gridCol w="511606"/>
                <a:gridCol w="511606"/>
                <a:gridCol w="511606"/>
                <a:gridCol w="511606"/>
              </a:tblGrid>
              <a:tr h="443048">
                <a:tc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 dirty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자연 </a:t>
                      </a:r>
                      <a:endParaRPr lang="en-US" altLang="ko-KR" sz="1200" b="1" kern="0" spc="-150" dirty="0" smtClean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기념품</a:t>
                      </a:r>
                      <a:endParaRPr lang="ko-KR" altLang="en-US" sz="12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1" kern="0" spc="-15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토산 </a:t>
                      </a:r>
                      <a:endParaRPr lang="en-US" altLang="ko-KR" sz="1200" b="1" kern="0" spc="-150" dirty="0" smtClean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기념품</a:t>
                      </a:r>
                      <a:endParaRPr lang="ko-KR" altLang="en-US" sz="12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1" kern="0" spc="-15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일반</a:t>
                      </a:r>
                      <a:endParaRPr lang="en-US" altLang="ko-KR" sz="1200" b="1" kern="0" spc="-150" smtClean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200" b="1" kern="0" spc="-15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공산품</a:t>
                      </a:r>
                      <a:endParaRPr lang="ko-KR" altLang="en-US" sz="12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상징</a:t>
                      </a:r>
                      <a:r>
                        <a:rPr lang="en-US" altLang="ko-KR" sz="1000" b="0" kern="1200" spc="-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spc="-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 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기념품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전통 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공예품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303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전체</a:t>
                      </a:r>
                      <a:endParaRPr lang="ko-KR" altLang="en-US" sz="100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39.2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38.6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36.8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16.2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12.0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303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봄</a:t>
                      </a:r>
                      <a:endParaRPr lang="en-US" altLang="ko-KR" sz="1000" b="0" i="0" u="none" strike="noStrike" kern="120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44.4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40.6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25.0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17.2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16.7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03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여름</a:t>
                      </a:r>
                      <a:endParaRPr lang="ko-KR" altLang="en-US" sz="100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43.2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36.5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38.5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21.4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11.5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03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가을</a:t>
                      </a:r>
                      <a:endParaRPr lang="ko-KR" altLang="en-US" sz="100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28.3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39.4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44.2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11.2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9.7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03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겨울</a:t>
                      </a:r>
                      <a:endParaRPr lang="ko-KR" altLang="en-US" sz="100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52.0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36.7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34.7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18.4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11.2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175081"/>
              </p:ext>
            </p:extLst>
          </p:nvPr>
        </p:nvGraphicFramePr>
        <p:xfrm>
          <a:off x="6354617" y="1923384"/>
          <a:ext cx="3149814" cy="12649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8586"/>
                <a:gridCol w="687807"/>
                <a:gridCol w="687807"/>
                <a:gridCol w="687807"/>
                <a:gridCol w="687807"/>
              </a:tblGrid>
              <a:tr h="358790">
                <a:tc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 dirty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2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전통시장</a:t>
                      </a: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거리</a:t>
                      </a:r>
                      <a:endParaRPr lang="en-US" altLang="ko-KR" sz="1000" b="0" kern="1200" spc="-10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en-US" altLang="ko-KR" sz="1000" b="0" kern="1200" spc="-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로드샵</a:t>
                      </a:r>
                      <a:r>
                        <a:rPr lang="en-US" altLang="ko-KR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)/</a:t>
                      </a:r>
                      <a:r>
                        <a:rPr lang="ko-KR" altLang="en-US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소규모 상점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아울렛 </a:t>
                      </a:r>
                      <a:endParaRPr lang="en-US" altLang="ko-KR" sz="1000" b="0" kern="1200" spc="-10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쇼핑몰</a:t>
                      </a:r>
                      <a:endParaRPr lang="en-US" altLang="ko-KR" sz="1000" b="0" kern="1200" spc="-10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축제 및 </a:t>
                      </a:r>
                      <a:endParaRPr lang="en-US" altLang="ko-KR" sz="1000" b="0" kern="1200" spc="-10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0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행사 </a:t>
                      </a:r>
                      <a:r>
                        <a:rPr lang="ko-KR" altLang="en-US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현장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303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전체</a:t>
                      </a:r>
                      <a:endParaRPr lang="ko-KR" altLang="en-US" sz="100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46.7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41.0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14.9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7.8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303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봄</a:t>
                      </a:r>
                      <a:endParaRPr lang="en-US" altLang="ko-KR" sz="1000" b="0" i="0" u="none" strike="noStrike" kern="120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46.1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34.4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10.0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13.9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03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여름</a:t>
                      </a:r>
                      <a:endParaRPr lang="ko-KR" altLang="en-US" sz="100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40.6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45.8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18.2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8.3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03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가을</a:t>
                      </a:r>
                      <a:endParaRPr lang="ko-KR" altLang="en-US" sz="100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45.0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43.5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17.5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5.2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03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겨울</a:t>
                      </a:r>
                      <a:endParaRPr lang="ko-KR" altLang="en-US" sz="100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64.3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36.7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10.2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3.1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80267195"/>
              </p:ext>
            </p:extLst>
          </p:nvPr>
        </p:nvGraphicFramePr>
        <p:xfrm>
          <a:off x="3224014" y="3211557"/>
          <a:ext cx="6296264" cy="96384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38544"/>
                <a:gridCol w="732215"/>
                <a:gridCol w="732215"/>
                <a:gridCol w="732215"/>
                <a:gridCol w="732215"/>
                <a:gridCol w="732215"/>
                <a:gridCol w="732215"/>
                <a:gridCol w="732215"/>
                <a:gridCol w="732215"/>
              </a:tblGrid>
              <a:tr h="124478">
                <a:tc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 dirty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</a:t>
                      </a:r>
                      <a:r>
                        <a:rPr lang="ko-KR" altLang="en-US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</a:t>
                      </a:r>
                      <a:r>
                        <a:rPr lang="ko-KR" altLang="en-US" sz="1000" b="1" kern="0" spc="-150" dirty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71361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전체</a:t>
                      </a:r>
                      <a:endParaRPr lang="ko-KR" altLang="en-US" sz="100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잡화</a:t>
                      </a:r>
                      <a:endParaRPr lang="en-US" altLang="ko-KR" sz="1100" b="1" kern="0" spc="-15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수산물</a:t>
                      </a:r>
                      <a:endParaRPr lang="en-US" altLang="ko-KR" sz="1100" b="1" kern="0" spc="-15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수산가공품</a:t>
                      </a:r>
                      <a:endParaRPr lang="en-US" altLang="ko-KR" sz="1100" b="1" kern="0" spc="-15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의류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액젓</a:t>
                      </a:r>
                      <a:endParaRPr lang="en-US" altLang="ko-KR" sz="1000" b="1" kern="0" spc="-15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인삼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김치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주류</a:t>
                      </a:r>
                      <a:endParaRPr lang="en-US" altLang="ko-KR" sz="1000" b="1" kern="0" spc="-15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1303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봄</a:t>
                      </a:r>
                      <a:endParaRPr lang="ko-KR" altLang="en-US" sz="100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수산물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액젓</a:t>
                      </a:r>
                      <a:r>
                        <a:rPr lang="ko-KR" altLang="en-US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 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수산가공품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잡화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의류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순무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인삼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컵</a:t>
                      </a:r>
                    </a:p>
                  </a:txBody>
                  <a:tcPr marL="9525" marR="9525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03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여름</a:t>
                      </a:r>
                      <a:endParaRPr lang="ko-KR" altLang="en-US" sz="100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잡화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수산물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의류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수산가공품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액젓 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김치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인삼 가공품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인삼</a:t>
                      </a:r>
                    </a:p>
                  </a:txBody>
                  <a:tcPr marL="9525" marR="9525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303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가을</a:t>
                      </a:r>
                      <a:endParaRPr lang="ko-KR" altLang="en-US" sz="100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잡화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수산가공품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수산물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액젓 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의류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주류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기타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컵</a:t>
                      </a:r>
                    </a:p>
                  </a:txBody>
                  <a:tcPr marL="9525" marR="9525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45152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겨울</a:t>
                      </a:r>
                      <a:endParaRPr lang="ko-KR" altLang="en-US" sz="100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수산물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수산가공품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인삼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잡화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의류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컵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건강식품</a:t>
                      </a:r>
                    </a:p>
                  </a:txBody>
                  <a:tcPr marL="9525" marR="9525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액젓 </a:t>
                      </a:r>
                    </a:p>
                  </a:txBody>
                  <a:tcPr marL="9525" marR="9525" marT="0" marB="0" anchor="ctr">
                    <a:lnL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13" name="Picture 3" descr="C:\Users\sk.cho\Desktop\수경작업\00.자료\소스\00.ICON\arrow\distech-controls-computer-icons-building-economic-growth-arrow.png"/>
          <p:cNvPicPr>
            <a:picLocks noChangeAspect="1" noChangeArrowheads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V="1">
            <a:off x="4059455" y="2933780"/>
            <a:ext cx="457863" cy="45786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2347166"/>
              </p:ext>
            </p:extLst>
          </p:nvPr>
        </p:nvGraphicFramePr>
        <p:xfrm>
          <a:off x="342896" y="4538156"/>
          <a:ext cx="3673204" cy="21564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65031"/>
                <a:gridCol w="1020763"/>
                <a:gridCol w="477482"/>
                <a:gridCol w="477482"/>
                <a:gridCol w="477482"/>
                <a:gridCol w="477482"/>
                <a:gridCol w="477482"/>
              </a:tblGrid>
              <a:tr h="136687">
                <a:tc gridSpan="2">
                  <a:txBody>
                    <a:bodyPr/>
                    <a:lstStyle/>
                    <a:p>
                      <a:pPr algn="l" fontAlgn="b"/>
                      <a:endParaRPr lang="ko-KR" altLang="en-US" sz="900" b="0" i="0" u="none" strike="noStrike" spc="-100" baseline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spc="-100" baseline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필요한</a:t>
                      </a:r>
                      <a:endParaRPr lang="en-US" altLang="ko-KR" sz="900" u="none" strike="noStrike" spc="-100" baseline="0" smtClean="0"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u="none" strike="noStrike" spc="-100" baseline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품목이 </a:t>
                      </a:r>
                      <a:endParaRPr lang="en-US" altLang="ko-KR" sz="900" u="none" strike="noStrike" spc="-100" baseline="0" smtClean="0"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u="none" strike="noStrike" spc="-100" baseline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없어서</a:t>
                      </a:r>
                      <a:endParaRPr lang="ko-KR" altLang="en-US" sz="900" b="0" i="0" u="none" strike="noStrike" spc="-100" baseline="0">
                        <a:solidFill>
                          <a:srgbClr val="264A6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9525" marB="0">
                    <a:lnL w="12700" cmpd="sng">
                      <a:noFill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spc="-100" baseline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관심 있는 품목이 </a:t>
                      </a:r>
                      <a:endParaRPr lang="en-US" altLang="ko-KR" sz="900" u="none" strike="noStrike" spc="-100" baseline="0" smtClean="0"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u="none" strike="noStrike" spc="-100" baseline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없어서</a:t>
                      </a:r>
                      <a:endParaRPr lang="ko-KR" altLang="en-US" sz="900" b="0" i="0" u="none" strike="noStrike" spc="-100" baseline="0">
                        <a:solidFill>
                          <a:srgbClr val="264A6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판매</a:t>
                      </a:r>
                      <a:r>
                        <a:rPr lang="ko-KR" altLang="en-US" sz="800" u="none" strike="noStrike" spc="-100" baseline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</a:t>
                      </a:r>
                      <a:r>
                        <a:rPr lang="ko-KR" altLang="en-US" sz="1100" b="1" kern="0" spc="-15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장소찾을 수 </a:t>
                      </a:r>
                      <a:r>
                        <a:rPr lang="en-US" altLang="ko-KR" sz="1100" b="1" kern="0" spc="-15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100" b="1" kern="0" spc="-15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없어서</a:t>
                      </a:r>
                      <a:endParaRPr lang="ko-KR" altLang="en-US" sz="1100" b="1" kern="0" spc="-15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spc="-100" baseline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구성이 마음에 들지 </a:t>
                      </a:r>
                      <a:endParaRPr lang="en-US" altLang="ko-KR" sz="900" u="none" strike="noStrike" spc="-100" baseline="0" smtClean="0"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u="none" strike="noStrike" spc="-100" baseline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않아서</a:t>
                      </a:r>
                      <a:endParaRPr lang="ko-KR" altLang="en-US" sz="900" b="0" i="0" u="none" strike="noStrike" spc="-100" baseline="0">
                        <a:solidFill>
                          <a:srgbClr val="264A6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spc="-100" baseline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가격이</a:t>
                      </a:r>
                      <a:endParaRPr lang="en-US" altLang="ko-KR" sz="900" u="none" strike="noStrike" spc="-100" baseline="0" smtClean="0"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u="none" strike="noStrike" spc="-100" baseline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비싸서</a:t>
                      </a:r>
                      <a:endParaRPr lang="ko-KR" altLang="en-US" sz="900" b="0" i="0" u="none" strike="noStrike" spc="-100" baseline="0">
                        <a:solidFill>
                          <a:srgbClr val="264A6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9525" marB="0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35921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 spc="-100" baseline="0" smtClean="0">
                          <a:effectLst/>
                        </a:rPr>
                        <a:t> 전체</a:t>
                      </a:r>
                      <a:endParaRPr lang="ko-KR" altLang="en-US" sz="900" b="0" i="0" u="none" strike="noStrike" spc="-100" baseline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64.1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48.9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9.5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6.4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5.2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921">
                <a:tc rowSpan="10"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 spc="-100" baseline="0">
                          <a:effectLst/>
                        </a:rPr>
                        <a:t>조사 지점</a:t>
                      </a:r>
                      <a:endParaRPr lang="ko-KR" altLang="en-US" sz="900" b="0" i="0" u="none" strike="noStrike" spc="-100" baseline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900" u="none" strike="noStrike" spc="-100" baseline="0">
                          <a:effectLst/>
                        </a:rPr>
                        <a:t>강화군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(DMZ, </a:t>
                      </a:r>
                      <a:r>
                        <a:rPr lang="ko-KR" altLang="en-US" sz="800" u="none" strike="noStrike" spc="-100" baseline="0">
                          <a:effectLst/>
                        </a:rPr>
                        <a:t>고인돌 등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)</a:t>
                      </a:r>
                      <a:endParaRPr lang="en-US" altLang="ko-KR" sz="800" b="0" i="0" u="none" strike="noStrike" spc="-100" baseline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67.3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42.5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9.3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2.3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5.1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9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900" u="none" strike="noStrike" spc="-100" baseline="0">
                          <a:effectLst/>
                        </a:rPr>
                        <a:t>강화군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(</a:t>
                      </a:r>
                      <a:r>
                        <a:rPr lang="ko-KR" altLang="en-US" sz="800" u="none" strike="noStrike" spc="-100" baseline="0">
                          <a:effectLst/>
                        </a:rPr>
                        <a:t>고려궁지 등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)</a:t>
                      </a:r>
                      <a:endParaRPr lang="en-US" altLang="ko-KR" sz="800" b="0" i="0" u="none" strike="noStrike" spc="-100" baseline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69.4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43.2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7.7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9.9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8.1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9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900" u="none" strike="noStrike" spc="-100" baseline="0">
                          <a:effectLst/>
                        </a:rPr>
                        <a:t>남동구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(</a:t>
                      </a:r>
                      <a:r>
                        <a:rPr lang="ko-KR" altLang="en-US" sz="800" u="none" strike="noStrike" spc="-100" baseline="0">
                          <a:effectLst/>
                        </a:rPr>
                        <a:t>소래포구 등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)</a:t>
                      </a:r>
                      <a:endParaRPr lang="en-US" altLang="ko-KR" sz="800" b="0" i="0" u="none" strike="noStrike" spc="-100" baseline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72.0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39.2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0.7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7.7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11.9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9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900" u="none" strike="noStrike" spc="-100" baseline="0">
                          <a:solidFill>
                            <a:schemeClr val="accent4"/>
                          </a:solidFill>
                          <a:effectLst/>
                        </a:rPr>
                        <a:t>서구</a:t>
                      </a:r>
                      <a:r>
                        <a:rPr lang="en-US" altLang="ko-KR" sz="800" u="none" strike="noStrike" spc="-100" baseline="0">
                          <a:solidFill>
                            <a:schemeClr val="accent4"/>
                          </a:solidFill>
                          <a:effectLst/>
                        </a:rPr>
                        <a:t>(</a:t>
                      </a:r>
                      <a:r>
                        <a:rPr lang="ko-KR" altLang="en-US" sz="800" u="none" strike="noStrike" spc="-100" baseline="0">
                          <a:solidFill>
                            <a:schemeClr val="accent4"/>
                          </a:solidFill>
                          <a:effectLst/>
                        </a:rPr>
                        <a:t>아라뱃길 등</a:t>
                      </a:r>
                      <a:r>
                        <a:rPr lang="en-US" altLang="ko-KR" sz="800" u="none" strike="noStrike" spc="-100" baseline="0">
                          <a:solidFill>
                            <a:schemeClr val="accent4"/>
                          </a:solidFill>
                          <a:effectLst/>
                        </a:rPr>
                        <a:t>)</a:t>
                      </a:r>
                      <a:endParaRPr lang="en-US" altLang="ko-KR" sz="900" b="0" i="0" u="none" strike="noStrike" spc="-100" baseline="0">
                        <a:solidFill>
                          <a:schemeClr val="accent4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53.9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55.7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32.0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5.0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3.2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9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900" u="none" strike="noStrike" spc="-100" baseline="0">
                          <a:effectLst/>
                        </a:rPr>
                        <a:t>연수구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(</a:t>
                      </a:r>
                      <a:r>
                        <a:rPr lang="ko-KR" altLang="en-US" sz="800" u="none" strike="noStrike" spc="-100" baseline="0">
                          <a:effectLst/>
                        </a:rPr>
                        <a:t>센트럴파크 등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)</a:t>
                      </a:r>
                      <a:endParaRPr lang="en-US" altLang="ko-KR" sz="900" b="0" i="0" u="none" strike="noStrike" spc="-100" baseline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75.1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36.9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8.2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0.4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0.4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9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800" u="none" strike="noStrike" kern="1200" spc="-100" baseline="0">
                          <a:solidFill>
                            <a:schemeClr val="accent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연수구</a:t>
                      </a:r>
                      <a:r>
                        <a:rPr lang="en-US" altLang="ko-KR" sz="800" u="none" strike="noStrike" kern="1200" spc="-100" baseline="0">
                          <a:solidFill>
                            <a:schemeClr val="accent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u="none" strike="noStrike" kern="1200" spc="-100" baseline="0">
                          <a:solidFill>
                            <a:schemeClr val="accent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상륙작전 박물관 등</a:t>
                      </a:r>
                      <a:r>
                        <a:rPr lang="en-US" altLang="ko-KR" sz="800" u="none" strike="noStrike" kern="1200" spc="-100" baseline="0">
                          <a:solidFill>
                            <a:schemeClr val="accent4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89.4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75.2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13.4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0.8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1.2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9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900" u="none" strike="noStrike" spc="-100" baseline="0">
                          <a:effectLst/>
                        </a:rPr>
                        <a:t>옹진군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(</a:t>
                      </a:r>
                      <a:r>
                        <a:rPr lang="ko-KR" altLang="en-US" sz="800" u="none" strike="noStrike" spc="-100" baseline="0">
                          <a:effectLst/>
                        </a:rPr>
                        <a:t>인천 섬 등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)</a:t>
                      </a:r>
                      <a:endParaRPr lang="en-US" altLang="ko-KR" sz="900" b="0" i="0" u="none" strike="noStrike" spc="-100" baseline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62.9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51.9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1.7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2.1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5.5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9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900" u="none" strike="noStrike" spc="-100" baseline="0">
                          <a:effectLst/>
                        </a:rPr>
                        <a:t>중구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(</a:t>
                      </a:r>
                      <a:r>
                        <a:rPr lang="ko-KR" altLang="en-US" sz="800" u="none" strike="noStrike" spc="-100" baseline="0">
                          <a:effectLst/>
                        </a:rPr>
                        <a:t>페루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, </a:t>
                      </a:r>
                      <a:r>
                        <a:rPr lang="ko-KR" altLang="en-US" sz="800" u="none" strike="noStrike" spc="-100" baseline="0">
                          <a:effectLst/>
                        </a:rPr>
                        <a:t>개항장 등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)</a:t>
                      </a:r>
                      <a:endParaRPr lang="en-US" altLang="ko-KR" sz="900" b="0" i="0" u="none" strike="noStrike" spc="-100" baseline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46.7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44.4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4.4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16.9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5.8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9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900" u="none" strike="noStrike" spc="-100" baseline="0">
                          <a:effectLst/>
                        </a:rPr>
                        <a:t>중구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(</a:t>
                      </a:r>
                      <a:r>
                        <a:rPr lang="ko-KR" altLang="en-US" sz="800" u="none" strike="noStrike" spc="-100" baseline="0">
                          <a:effectLst/>
                        </a:rPr>
                        <a:t>월미 문화거리 등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)</a:t>
                      </a:r>
                      <a:endParaRPr lang="en-US" altLang="ko-KR" sz="900" b="0" i="0" u="none" strike="noStrike" spc="-100" baseline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54.4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45.2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4.6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12.2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5.3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35921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900" u="none" strike="noStrike" spc="-100" baseline="0" smtClean="0">
                          <a:effectLst/>
                        </a:rPr>
                        <a:t>중구</a:t>
                      </a:r>
                      <a:r>
                        <a:rPr lang="en-US" altLang="ko-KR" sz="800" u="none" strike="noStrike" spc="-100" baseline="0" smtClean="0">
                          <a:effectLst/>
                        </a:rPr>
                        <a:t>(</a:t>
                      </a:r>
                      <a:r>
                        <a:rPr lang="ko-KR" altLang="en-US" sz="800" u="none" strike="noStrike" spc="-100" baseline="0">
                          <a:effectLst/>
                        </a:rPr>
                        <a:t>영종도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, </a:t>
                      </a:r>
                      <a:r>
                        <a:rPr lang="ko-KR" altLang="en-US" sz="800" u="none" strike="noStrike" spc="-100" baseline="0">
                          <a:effectLst/>
                        </a:rPr>
                        <a:t>파라다이스 등</a:t>
                      </a:r>
                      <a:r>
                        <a:rPr lang="en-US" altLang="ko-KR" sz="800" u="none" strike="noStrike" spc="-100" baseline="0">
                          <a:effectLst/>
                        </a:rPr>
                        <a:t>)</a:t>
                      </a:r>
                      <a:endParaRPr lang="en-US" altLang="ko-KR" sz="800" b="0" i="0" u="none" strike="noStrike" spc="-100" baseline="0">
                        <a:solidFill>
                          <a:srgbClr val="264A60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53.7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49.4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10.8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6.6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8.1</a:t>
                      </a:r>
                    </a:p>
                  </a:txBody>
                  <a:tcPr marL="9525" marR="108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6" name="차트 25"/>
          <p:cNvGraphicFramePr/>
          <p:nvPr>
            <p:extLst>
              <p:ext uri="{D42A27DB-BD31-4B8C-83A1-F6EECF244321}">
                <p14:modId xmlns:p14="http://schemas.microsoft.com/office/powerpoint/2010/main" val="3822441771"/>
              </p:ext>
            </p:extLst>
          </p:nvPr>
        </p:nvGraphicFramePr>
        <p:xfrm>
          <a:off x="4223623" y="4709934"/>
          <a:ext cx="2638812" cy="1656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27" name="차트 26"/>
          <p:cNvGraphicFramePr/>
          <p:nvPr>
            <p:extLst>
              <p:ext uri="{D42A27DB-BD31-4B8C-83A1-F6EECF244321}">
                <p14:modId xmlns:p14="http://schemas.microsoft.com/office/powerpoint/2010/main" val="3983705355"/>
              </p:ext>
            </p:extLst>
          </p:nvPr>
        </p:nvGraphicFramePr>
        <p:xfrm>
          <a:off x="6925940" y="4709934"/>
          <a:ext cx="2638812" cy="165618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8" name="사각형: 둥근 모서리 238">
            <a:extLst>
              <a:ext uri="{FF2B5EF4-FFF2-40B4-BE49-F238E27FC236}">
                <a16:creationId xmlns:a16="http://schemas.microsoft.com/office/drawing/2014/main" xmlns="" id="{C207A24F-FFBD-40A2-80B9-6D76466F4BD5}"/>
              </a:ext>
            </a:extLst>
          </p:cNvPr>
          <p:cNvSpPr/>
          <p:nvPr/>
        </p:nvSpPr>
        <p:spPr>
          <a:xfrm>
            <a:off x="4139786" y="4521593"/>
            <a:ext cx="2997936" cy="369332"/>
          </a:xfrm>
          <a:prstGeom prst="roundRect">
            <a:avLst>
              <a:gd name="adj" fmla="val 0"/>
            </a:avLst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25400">
              <a:bevelT w="0" h="25400"/>
              <a:contourClr>
                <a:schemeClr val="accent6"/>
              </a:contourClr>
            </a:sp3d>
          </a:bodyPr>
          <a:lstStyle/>
          <a:p>
            <a:pPr algn="ctr"/>
            <a:r>
              <a:rPr lang="en-US" altLang="ko-KR" sz="16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“ </a:t>
            </a:r>
            <a:r>
              <a:rPr lang="ko-KR" altLang="en-US" sz="12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사고 싶은 기념품</a:t>
            </a:r>
            <a:r>
              <a:rPr lang="en-US" altLang="ko-KR" sz="12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/</a:t>
            </a:r>
            <a:r>
              <a:rPr lang="ko-KR" altLang="en-US" sz="12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특산품이 많았다 </a:t>
            </a:r>
            <a:r>
              <a:rPr lang="en-US" altLang="ko-KR" sz="18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19.3</a:t>
            </a:r>
            <a:r>
              <a:rPr lang="en-US" altLang="ko-KR" sz="16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% </a:t>
            </a:r>
            <a:r>
              <a:rPr lang="en-US" altLang="ko-KR" sz="160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” </a:t>
            </a:r>
            <a:endParaRPr lang="ko-KR" altLang="en-US" sz="160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9" name="사각형: 둥근 모서리 238">
            <a:extLst>
              <a:ext uri="{FF2B5EF4-FFF2-40B4-BE49-F238E27FC236}">
                <a16:creationId xmlns:a16="http://schemas.microsoft.com/office/drawing/2014/main" xmlns="" id="{C207A24F-FFBD-40A2-80B9-6D76466F4BD5}"/>
              </a:ext>
            </a:extLst>
          </p:cNvPr>
          <p:cNvSpPr/>
          <p:nvPr/>
        </p:nvSpPr>
        <p:spPr>
          <a:xfrm>
            <a:off x="7084266" y="4521593"/>
            <a:ext cx="2711000" cy="400110"/>
          </a:xfrm>
          <a:prstGeom prst="roundRect">
            <a:avLst>
              <a:gd name="adj" fmla="val 0"/>
            </a:avLst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25400">
              <a:bevelT w="0" h="25400"/>
              <a:contourClr>
                <a:schemeClr val="accent6"/>
              </a:contourClr>
            </a:sp3d>
          </a:bodyPr>
          <a:lstStyle/>
          <a:p>
            <a:pPr algn="ctr"/>
            <a:r>
              <a:rPr lang="en-US" altLang="ko-KR" sz="16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“ </a:t>
            </a:r>
            <a:r>
              <a:rPr lang="ko-KR" altLang="en-US" sz="12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전반적으로 물가가 적당했다 </a:t>
            </a:r>
            <a:r>
              <a:rPr lang="en-US" altLang="ko-KR" sz="20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26.0</a:t>
            </a:r>
            <a:r>
              <a:rPr lang="en-US" altLang="ko-KR" sz="16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% </a:t>
            </a:r>
            <a:r>
              <a:rPr lang="en-US" altLang="ko-KR" sz="1600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” </a:t>
            </a:r>
            <a:endParaRPr lang="ko-KR" altLang="en-US" sz="1600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5" name="양쪽 모서리가 둥근 사각형 34"/>
          <p:cNvSpPr/>
          <p:nvPr/>
        </p:nvSpPr>
        <p:spPr>
          <a:xfrm>
            <a:off x="342899" y="4261244"/>
            <a:ext cx="3673203" cy="232666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smtClean="0">
                <a:solidFill>
                  <a:prstClr val="white"/>
                </a:solidFill>
                <a:latin typeface="Rix모던고딕 EB"/>
                <a:ea typeface="Rix모던고딕 EB"/>
              </a:rPr>
              <a:t>쇼핑 안한 이유</a:t>
            </a:r>
            <a:r>
              <a:rPr lang="en-US" altLang="ko-KR" sz="1200" smtClean="0">
                <a:solidFill>
                  <a:prstClr val="white"/>
                </a:solidFill>
                <a:latin typeface="Rix모던고딕 EB"/>
                <a:ea typeface="Rix모던고딕 EB"/>
              </a:rPr>
              <a:t>(N=2,261)</a:t>
            </a:r>
            <a:endParaRPr lang="ko-KR" altLang="en-US" sz="120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sp>
        <p:nvSpPr>
          <p:cNvPr id="38" name="직사각형 37"/>
          <p:cNvSpPr/>
          <p:nvPr/>
        </p:nvSpPr>
        <p:spPr>
          <a:xfrm>
            <a:off x="1928444" y="909514"/>
            <a:ext cx="5990744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인천관광객 중 </a:t>
            </a:r>
            <a:r>
              <a:rPr lang="en-US" altLang="ko-KR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24.6</a:t>
            </a:r>
            <a:r>
              <a:rPr lang="en-US" altLang="ko-KR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%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만이 </a:t>
            </a:r>
            <a:r>
              <a:rPr lang="en-US" altLang="ko-KR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쇼핑 경험</a:t>
            </a:r>
            <a:r>
              <a:rPr lang="en-US" altLang="ko-KR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, 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전통시장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이용률이 높은 특징</a:t>
            </a:r>
            <a:endParaRPr lang="en-US" altLang="ko-KR" sz="1800" kern="0" spc="-10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  <a:p>
            <a:pPr lvl="0" algn="ctr" defTabSz="914400" latinLnBrk="0">
              <a:defRPr/>
            </a:pP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기념품</a:t>
            </a:r>
            <a:r>
              <a:rPr lang="en-US" altLang="ko-KR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/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특산품의  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구매 니즈가 낮음</a:t>
            </a:r>
            <a:endParaRPr lang="en-US" altLang="ko-KR" sz="18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accent2"/>
              </a:solidFill>
              <a:latin typeface="Rix모던고딕 B"/>
              <a:ea typeface="Rix모던고딕 B"/>
            </a:endParaRPr>
          </a:p>
        </p:txBody>
      </p:sp>
      <p:sp>
        <p:nvSpPr>
          <p:cNvPr id="30" name="AutoShape 3"/>
          <p:cNvSpPr>
            <a:spLocks noChangeArrowheads="1"/>
          </p:cNvSpPr>
          <p:nvPr/>
        </p:nvSpPr>
        <p:spPr bwMode="auto">
          <a:xfrm>
            <a:off x="2569753" y="4524510"/>
            <a:ext cx="510245" cy="2175058"/>
          </a:xfrm>
          <a:prstGeom prst="roundRect">
            <a:avLst>
              <a:gd name="adj" fmla="val 5251"/>
            </a:avLst>
          </a:prstGeom>
          <a:noFill/>
          <a:ln w="1905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32" name="양쪽 모서리가 둥근 사각형 31"/>
          <p:cNvSpPr/>
          <p:nvPr/>
        </p:nvSpPr>
        <p:spPr>
          <a:xfrm>
            <a:off x="342898" y="1640067"/>
            <a:ext cx="2792579" cy="222193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쇼핑 경험</a:t>
            </a:r>
            <a:r>
              <a:rPr lang="en-US" altLang="ko-KR" sz="12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(N=739)</a:t>
            </a:r>
            <a:endParaRPr lang="ko-KR" altLang="en-US" sz="120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graphicFrame>
        <p:nvGraphicFramePr>
          <p:cNvPr id="33" name="차트 32"/>
          <p:cNvGraphicFramePr/>
          <p:nvPr>
            <p:extLst>
              <p:ext uri="{D42A27DB-BD31-4B8C-83A1-F6EECF244321}">
                <p14:modId xmlns:p14="http://schemas.microsoft.com/office/powerpoint/2010/main" val="236895821"/>
              </p:ext>
            </p:extLst>
          </p:nvPr>
        </p:nvGraphicFramePr>
        <p:xfrm>
          <a:off x="775742" y="2117646"/>
          <a:ext cx="1647521" cy="154607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4" name="직사각형 33"/>
          <p:cNvSpPr/>
          <p:nvPr/>
        </p:nvSpPr>
        <p:spPr>
          <a:xfrm>
            <a:off x="1235052" y="2621702"/>
            <a:ext cx="692818" cy="4770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b"/>
            <a:r>
              <a:rPr lang="ko-KR" altLang="en-US" sz="1100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있음 </a:t>
            </a:r>
            <a:endParaRPr lang="en-US" altLang="ko-KR" sz="1100" kern="0" spc="-50" smtClean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  <a:p>
            <a:pPr algn="ctr" fontAlgn="b"/>
            <a:r>
              <a:rPr lang="en-US" altLang="ko-KR" sz="1400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24.6%</a:t>
            </a:r>
            <a:endParaRPr lang="ko-KR" altLang="en-US" sz="1400" kern="0" spc="-5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accent2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37" name="Picture 2" descr="C:\Users\sk.cho\Desktop\shopping-shopping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2898" y="2863360"/>
            <a:ext cx="648072" cy="81033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직사각형 2"/>
          <p:cNvSpPr/>
          <p:nvPr/>
        </p:nvSpPr>
        <p:spPr>
          <a:xfrm>
            <a:off x="3026717" y="4304308"/>
            <a:ext cx="4949825" cy="26161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"/>
            <a:r>
              <a:rPr lang="en-US" altLang="ko-KR" sz="1100" u="sng" kern="0" spc="-5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☞ [</a:t>
            </a:r>
            <a:r>
              <a:rPr lang="ko-KR" altLang="en-US" sz="1100" u="sng" kern="0" spc="-5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온라인조사 결과</a:t>
            </a:r>
            <a:r>
              <a:rPr lang="en-US" altLang="ko-KR" sz="1100" u="sng" kern="0" spc="-5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] </a:t>
            </a:r>
            <a:r>
              <a:rPr lang="ko-KR" altLang="en-US" sz="1100" u="sng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인천여행 경험자</a:t>
            </a:r>
            <a:r>
              <a:rPr lang="en-US" altLang="ko-KR" sz="1100" u="sng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(300</a:t>
            </a:r>
            <a:r>
              <a:rPr lang="ko-KR" altLang="en-US" sz="1100" u="sng" kern="0" spc="-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명</a:t>
            </a:r>
            <a:r>
              <a:rPr lang="en-US" altLang="ko-KR" sz="1100" u="sng" kern="0" spc="-5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)</a:t>
            </a:r>
            <a:r>
              <a:rPr lang="ko-KR" altLang="en-US" sz="1100" u="sng" kern="0" spc="-5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 대상</a:t>
            </a:r>
            <a:r>
              <a:rPr lang="ko-KR" altLang="en-US" sz="1100" kern="0" spc="-5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endParaRPr lang="ko-KR" altLang="en-US" sz="1100" kern="0" spc="-5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39" name="AutoShape 3"/>
          <p:cNvSpPr>
            <a:spLocks noChangeArrowheads="1"/>
          </p:cNvSpPr>
          <p:nvPr/>
        </p:nvSpPr>
        <p:spPr bwMode="auto">
          <a:xfrm>
            <a:off x="3656062" y="1917625"/>
            <a:ext cx="1516013" cy="415999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40" name="AutoShape 3"/>
          <p:cNvSpPr>
            <a:spLocks noChangeArrowheads="1"/>
          </p:cNvSpPr>
          <p:nvPr/>
        </p:nvSpPr>
        <p:spPr bwMode="auto">
          <a:xfrm>
            <a:off x="3656062" y="3346376"/>
            <a:ext cx="2963813" cy="206450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41" name="AutoShape 3"/>
          <p:cNvSpPr>
            <a:spLocks noChangeArrowheads="1"/>
          </p:cNvSpPr>
          <p:nvPr/>
        </p:nvSpPr>
        <p:spPr bwMode="auto">
          <a:xfrm>
            <a:off x="4173909" y="4581922"/>
            <a:ext cx="2963813" cy="254716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418325094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시사점</a:t>
            </a:r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인천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이미지</a:t>
            </a:r>
          </a:p>
        </p:txBody>
      </p:sp>
      <p:graphicFrame>
        <p:nvGraphicFramePr>
          <p:cNvPr id="18" name="차트 17"/>
          <p:cNvGraphicFramePr/>
          <p:nvPr>
            <p:extLst>
              <p:ext uri="{D42A27DB-BD31-4B8C-83A1-F6EECF244321}">
                <p14:modId xmlns:p14="http://schemas.microsoft.com/office/powerpoint/2010/main" val="1112978115"/>
              </p:ext>
            </p:extLst>
          </p:nvPr>
        </p:nvGraphicFramePr>
        <p:xfrm>
          <a:off x="1224464" y="1773610"/>
          <a:ext cx="8446653" cy="18002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22" name="표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06302348"/>
              </p:ext>
            </p:extLst>
          </p:nvPr>
        </p:nvGraphicFramePr>
        <p:xfrm>
          <a:off x="343694" y="3075225"/>
          <a:ext cx="9216230" cy="204464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04056"/>
                <a:gridCol w="585819"/>
                <a:gridCol w="541757"/>
                <a:gridCol w="541757"/>
                <a:gridCol w="541757"/>
                <a:gridCol w="541757"/>
                <a:gridCol w="541757"/>
                <a:gridCol w="541757"/>
                <a:gridCol w="541757"/>
                <a:gridCol w="541757"/>
                <a:gridCol w="541757"/>
                <a:gridCol w="541757"/>
                <a:gridCol w="541757"/>
                <a:gridCol w="541757"/>
                <a:gridCol w="541757"/>
                <a:gridCol w="541757"/>
                <a:gridCol w="541757"/>
              </a:tblGrid>
              <a:tr h="430820">
                <a:tc>
                  <a:txBody>
                    <a:bodyPr/>
                    <a:lstStyle/>
                    <a:p>
                      <a:pPr algn="ctr" fontAlgn="b"/>
                      <a:endParaRPr lang="ko-KR" altLang="en-US" sz="1000" b="0" i="0" u="none" strike="noStrike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endParaRPr lang="ko-KR" altLang="en-US" sz="900" b="0" i="0" u="none" strike="noStrike">
                        <a:solidFill>
                          <a:srgbClr val="264A6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50" b="0" i="0" u="none" strike="noStrike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바다가 </a:t>
                      </a:r>
                    </a:p>
                    <a:p>
                      <a:pPr algn="ctr" fontAlgn="t"/>
                      <a:r>
                        <a:rPr lang="ko-KR" altLang="en-US" sz="1050" b="0" i="0" u="none" strike="noStrike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좋은 곳</a:t>
                      </a:r>
                      <a:endParaRPr lang="en-US" altLang="ko-KR" sz="1050" b="0" i="0" u="none" strike="noStrike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7283" marR="7283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accent1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50" b="0" i="0" u="none" strike="noStrike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사진 찍기 </a:t>
                      </a:r>
                    </a:p>
                    <a:p>
                      <a:pPr algn="ctr" fontAlgn="t"/>
                      <a:r>
                        <a:rPr lang="ko-KR" altLang="en-US" sz="1050" b="0" i="0" u="none" strike="noStrike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좋은 곳</a:t>
                      </a:r>
                      <a:endParaRPr lang="en-US" altLang="ko-KR" sz="1050" b="0" i="0" u="none" strike="noStrike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accent1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50" b="0" i="0" u="none" strike="noStrike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데이트</a:t>
                      </a:r>
                      <a:endParaRPr lang="en-US" altLang="ko-KR" sz="1050" b="0" i="0" u="none" strike="noStrike" smtClean="0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ko-KR" altLang="en-US" sz="1050" b="0" i="0" u="none" strike="noStrike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하기 </a:t>
                      </a:r>
                    </a:p>
                    <a:p>
                      <a:pPr algn="ctr" fontAlgn="t"/>
                      <a:r>
                        <a:rPr lang="ko-KR" altLang="en-US" sz="1050" b="0" i="0" u="none" strike="noStrike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좋은 곳</a:t>
                      </a:r>
                      <a:endParaRPr lang="en-US" altLang="ko-KR" sz="1050" b="0" i="0" u="none" strike="noStrike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accent1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50" b="0" i="0" u="none" strike="noStrike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드라이브 하기 </a:t>
                      </a:r>
                    </a:p>
                    <a:p>
                      <a:pPr algn="ctr" fontAlgn="t"/>
                      <a:r>
                        <a:rPr lang="ko-KR" altLang="en-US" sz="1050" b="0" i="0" u="none" strike="noStrike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좋은 곳</a:t>
                      </a:r>
                      <a:endParaRPr lang="en-US" altLang="ko-KR" sz="1050" b="0" i="0" u="none" strike="noStrike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accent1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50" b="0" i="0" u="none" strike="noStrike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시장 구경하기 </a:t>
                      </a:r>
                    </a:p>
                    <a:p>
                      <a:pPr algn="ctr" fontAlgn="t"/>
                      <a:r>
                        <a:rPr lang="ko-KR" altLang="en-US" sz="1050" b="0" i="0" u="none" strike="noStrike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좋은 곳</a:t>
                      </a:r>
                      <a:endParaRPr lang="en-US" altLang="ko-KR" sz="1050" b="0" i="0" u="none" strike="noStrike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accent1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주말 </a:t>
                      </a:r>
                      <a:endParaRPr lang="en-US" altLang="ko-KR" sz="900" b="0" i="0" u="none" strike="noStrike" smtClean="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나들이 </a:t>
                      </a:r>
                    </a:p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가기 </a:t>
                      </a:r>
                    </a:p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좋은 곳</a:t>
                      </a:r>
                      <a:endParaRPr lang="en-US" altLang="ko-KR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당일치기 </a:t>
                      </a:r>
                    </a:p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여행가기 </a:t>
                      </a:r>
                    </a:p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좋은 곳</a:t>
                      </a:r>
                      <a:endParaRPr lang="en-US" altLang="ko-KR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가족여행 가기 </a:t>
                      </a:r>
                    </a:p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좋은 곳</a:t>
                      </a:r>
                      <a:endParaRPr lang="en-US" altLang="ko-KR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맛집이 </a:t>
                      </a:r>
                    </a:p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많은 곳</a:t>
                      </a:r>
                      <a:endParaRPr lang="en-US" altLang="ko-KR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축제</a:t>
                      </a:r>
                      <a:r>
                        <a:rPr lang="en-US" altLang="ko-KR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</a:p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행사가 </a:t>
                      </a:r>
                    </a:p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좋은 곳</a:t>
                      </a:r>
                      <a:endParaRPr lang="en-US" altLang="ko-KR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0" i="0" u="none" strike="noStrike" kern="120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힐링하기 </a:t>
                      </a:r>
                    </a:p>
                    <a:p>
                      <a:pPr algn="ctr" fontAlgn="t"/>
                      <a:r>
                        <a:rPr lang="ko-KR" altLang="en-US" sz="900" b="0" i="0" u="none" strike="noStrike" kern="120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좋은 곳</a:t>
                      </a:r>
                      <a:endParaRPr lang="en-US" altLang="ko-KR" sz="900" b="0" i="0" u="none" strike="noStrike" kern="120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accent6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0" i="0" u="none" strike="noStrike" kern="120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예쁜 </a:t>
                      </a:r>
                      <a:endParaRPr lang="en-US" altLang="ko-KR" sz="900" b="0" i="0" u="none" strike="noStrike" kern="1200" smtClean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t"/>
                      <a:r>
                        <a:rPr lang="ko-KR" altLang="en-US" sz="900" b="0" i="0" u="none" strike="noStrike" kern="120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카페가 </a:t>
                      </a:r>
                    </a:p>
                    <a:p>
                      <a:pPr algn="ctr" fontAlgn="t"/>
                      <a:r>
                        <a:rPr lang="ko-KR" altLang="en-US" sz="900" b="0" i="0" u="none" strike="noStrike" kern="120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많은 곳</a:t>
                      </a:r>
                      <a:endParaRPr lang="en-US" altLang="ko-KR" sz="900" b="0" i="0" u="none" strike="noStrike" kern="120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accent6">
                          <a:lumMod val="20000"/>
                          <a:lumOff val="8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쇼핑하기 </a:t>
                      </a:r>
                    </a:p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좋은 곳</a:t>
                      </a:r>
                      <a:endParaRPr lang="en-US" altLang="ko-KR" sz="900" b="0" i="0" u="none" strike="noStrike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accent6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호캉스 </a:t>
                      </a:r>
                      <a:endParaRPr lang="en-US" altLang="ko-KR" sz="900" b="0" i="0" u="none" strike="noStrike" smtClean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가기 </a:t>
                      </a:r>
                    </a:p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좋은 곳</a:t>
                      </a:r>
                      <a:endParaRPr lang="en-US" altLang="ko-KR" sz="900" b="0" i="0" u="none" strike="noStrike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accent6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캠핑하기 </a:t>
                      </a:r>
                    </a:p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좋은 곳</a:t>
                      </a:r>
                      <a:endParaRPr lang="en-US" altLang="ko-KR" sz="900" b="0" i="0" u="none" strike="noStrike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7283" marR="7283" marT="36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dkUpDiag">
                      <a:fgClr>
                        <a:schemeClr val="accent6">
                          <a:lumMod val="40000"/>
                          <a:lumOff val="60000"/>
                        </a:schemeClr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123285">
                <a:tc rowSpan="2"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성별</a:t>
                      </a:r>
                      <a:endParaRPr lang="ko-KR" altLang="en-US" sz="10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남성</a:t>
                      </a:r>
                      <a:endParaRPr lang="ko-KR" altLang="en-US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57.0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46.2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44.6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45.2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43.4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42.4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44.6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42.6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42.6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36.7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32.9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34.3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25.4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24.1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22.5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32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여성</a:t>
                      </a:r>
                      <a:endParaRPr lang="ko-KR" altLang="en-US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56.6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48.5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47.1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45.6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45.0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44.4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41.6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41.0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37.5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35.3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34.7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32.3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28.6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20.3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18.3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6440">
                <a:tc rowSpan="4"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연령별</a:t>
                      </a:r>
                      <a:endParaRPr lang="ko-KR" altLang="en-US" sz="10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20</a:t>
                      </a:r>
                      <a:r>
                        <a:rPr lang="ko-KR" altLang="en-US" sz="9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대</a:t>
                      </a:r>
                      <a:endParaRPr lang="ko-KR" altLang="en-US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57.4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46.4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46.0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49.4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35.0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41.4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44.7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31.6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35.0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35.9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29.5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27.0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30.4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21.5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19.0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32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30</a:t>
                      </a:r>
                      <a:r>
                        <a:rPr lang="ko-KR" altLang="en-US" sz="9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대</a:t>
                      </a:r>
                      <a:endParaRPr lang="ko-KR" altLang="en-US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48.8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42.9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45.8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38.8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45.8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42.5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41.7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37.5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36.7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34.6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30.8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31.3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30.8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23.8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17.5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0644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40</a:t>
                      </a:r>
                      <a:r>
                        <a:rPr lang="ko-KR" altLang="en-US" sz="9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대</a:t>
                      </a:r>
                      <a:endParaRPr lang="ko-KR" altLang="en-US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55.1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44.1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36.3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40.6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41.4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43.8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39.8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43.0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42.6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36.7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34.4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32.0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24.6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22.3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21.1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32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50</a:t>
                      </a:r>
                      <a:r>
                        <a:rPr lang="ko-KR" altLang="en-US" sz="9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대 이상</a:t>
                      </a:r>
                      <a:endParaRPr lang="ko-KR" altLang="en-US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65.2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55.1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54.7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52.4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53.6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45.7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46.1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53.6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45.3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36.7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39.7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41.9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22.8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21.3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23.6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123285">
                <a:tc rowSpan="3"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거주지별</a:t>
                      </a:r>
                      <a:endParaRPr lang="ko-KR" altLang="en-US" sz="10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68.8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52.3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61.7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64.8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49.2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73.4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85.2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49.2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41.4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36.7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42.2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40.6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17.2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25.8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21.1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32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경기</a:t>
                      </a:r>
                      <a:endParaRPr lang="ko-KR" altLang="en-US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58.3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51.0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53.6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53.6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51.7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70.2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80.1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49.0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49.7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41.1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37.1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36.4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23.8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23.8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27.2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3285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effectLst/>
                          <a:latin typeface="+mn-ea"/>
                          <a:ea typeface="+mn-ea"/>
                        </a:rPr>
                        <a:t>그 외 지역</a:t>
                      </a:r>
                      <a:endParaRPr lang="ko-KR" altLang="en-US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54.9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46.6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41.4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41.2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42.0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32.2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27.6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38.7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38.3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35.5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32.3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32.2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5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29.5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21.7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19.3</a:t>
                      </a:r>
                    </a:p>
                  </a:txBody>
                  <a:tcPr marL="7283" marR="7283" marT="728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3074" name="Picture 2" descr="C:\Users\sk.cho\Downloads\sandy-beach-sea-vector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7302" y="2997746"/>
            <a:ext cx="1230188" cy="59774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75" name="그룹 74"/>
          <p:cNvGrpSpPr/>
          <p:nvPr/>
        </p:nvGrpSpPr>
        <p:grpSpPr>
          <a:xfrm>
            <a:off x="774948" y="5204593"/>
            <a:ext cx="8713762" cy="225933"/>
            <a:chOff x="342900" y="1433340"/>
            <a:chExt cx="4504066" cy="324104"/>
          </a:xfrm>
        </p:grpSpPr>
        <p:pic>
          <p:nvPicPr>
            <p:cNvPr id="76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7" name="양쪽 모서리가 둥근 사각형 76"/>
            <p:cNvSpPr/>
            <p:nvPr/>
          </p:nvSpPr>
          <p:spPr>
            <a:xfrm>
              <a:off x="342900" y="1433340"/>
              <a:ext cx="4501292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rgbClr val="00B0F0">
                    <a:alpha val="53000"/>
                  </a:srgbClr>
                </a:gs>
                <a:gs pos="50000">
                  <a:srgbClr val="00B0F0">
                    <a:alpha val="88000"/>
                  </a:srgbClr>
                </a:gs>
                <a:gs pos="100000">
                  <a:srgbClr val="00B0F0">
                    <a:alpha val="70000"/>
                  </a:srgbClr>
                </a:gs>
              </a:gsLst>
              <a:lin ang="0" scaled="0"/>
            </a:gradFill>
            <a:ln w="3810">
              <a:solidFill>
                <a:srgbClr val="00B0F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78" name="직사각형 77"/>
            <p:cNvSpPr/>
            <p:nvPr/>
          </p:nvSpPr>
          <p:spPr>
            <a:xfrm>
              <a:off x="700869" y="1433340"/>
              <a:ext cx="3785354" cy="32410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400">
                  <a:solidFill>
                    <a:prstClr val="white"/>
                  </a:solidFill>
                  <a:latin typeface="Rix모던고딕 EB"/>
                  <a:ea typeface="Rix모던고딕 EB"/>
                </a:rPr>
                <a:t>인천 랜드마크</a:t>
              </a:r>
              <a:r>
                <a:rPr lang="en-US" altLang="ko-KR" sz="1000" smtClean="0">
                  <a:latin typeface="+mj-ea"/>
                  <a:ea typeface="+mj-ea"/>
                </a:rPr>
                <a:t>(</a:t>
              </a:r>
              <a:r>
                <a:rPr lang="ko-KR" altLang="en-US" sz="1000" smtClean="0">
                  <a:latin typeface="+mj-ea"/>
                  <a:ea typeface="+mj-ea"/>
                </a:rPr>
                <a:t>본 조사 </a:t>
              </a:r>
              <a:r>
                <a:rPr lang="en-US" altLang="ko-KR" sz="1000" smtClean="0">
                  <a:latin typeface="+mj-ea"/>
                  <a:ea typeface="+mj-ea"/>
                </a:rPr>
                <a:t>3,000</a:t>
              </a:r>
              <a:r>
                <a:rPr lang="ko-KR" altLang="en-US" sz="1000" smtClean="0">
                  <a:latin typeface="+mj-ea"/>
                  <a:ea typeface="+mj-ea"/>
                </a:rPr>
                <a:t>명 응답 기준</a:t>
              </a:r>
              <a:r>
                <a:rPr lang="en-US" altLang="ko-KR" sz="1000" smtClean="0">
                  <a:latin typeface="+mj-ea"/>
                  <a:ea typeface="+mj-ea"/>
                </a:rPr>
                <a:t>)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aphicFrame>
        <p:nvGraphicFramePr>
          <p:cNvPr id="79" name="표 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256194"/>
              </p:ext>
            </p:extLst>
          </p:nvPr>
        </p:nvGraphicFramePr>
        <p:xfrm>
          <a:off x="487708" y="5382605"/>
          <a:ext cx="9073010" cy="147817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14602"/>
                <a:gridCol w="1814602"/>
                <a:gridCol w="1814602"/>
                <a:gridCol w="1814602"/>
                <a:gridCol w="1814602"/>
              </a:tblGrid>
              <a:tr h="902335"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0" kern="0" spc="-5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endParaRPr lang="ko-KR" altLang="en-US" sz="12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endParaRPr lang="en-US" altLang="ko-KR" sz="12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endParaRPr lang="en-US" altLang="ko-KR" sz="12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endParaRPr lang="en-US" altLang="ko-KR" sz="12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71037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kern="0" spc="-50" baseline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1000" b="0" kern="0" spc="-50" baseline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1000" b="0" kern="0" spc="-5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57862" rtl="0" eaLnBrk="1" fontAlgn="b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b="0" kern="0" spc="-50" baseline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1000" b="0" kern="0" spc="-50" baseline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kern="0" spc="-50" baseline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1000" b="0" kern="0" spc="-50" baseline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en-US" altLang="ko-KR" sz="1000" b="0" kern="0" spc="-5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kern="0" spc="-50" baseline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</a:t>
                      </a:r>
                      <a:r>
                        <a:rPr lang="ko-KR" altLang="en-US" sz="1000" b="0" kern="0" spc="-50" baseline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en-US" altLang="ko-KR" sz="1000" b="0" kern="0" spc="-5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kern="0" spc="-50" baseline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1000" b="0" kern="0" spc="-50" baseline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00B0F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en-US" altLang="ko-KR" sz="1000" b="0" kern="0" spc="-5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00B0F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22772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b="0" kern="0" spc="-5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월미도 </a:t>
                      </a:r>
                      <a:r>
                        <a:rPr lang="en-US" altLang="ko-KR" sz="1400" b="0" kern="0" spc="-5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49.0%</a:t>
                      </a:r>
                      <a:endParaRPr lang="ko-KR" altLang="en-US" sz="14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indent="0" algn="ctr" defTabSz="957862" rtl="0" eaLnBrk="1" fontAlgn="b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b="0" kern="0" spc="-5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차이나타운 </a:t>
                      </a:r>
                      <a:r>
                        <a:rPr lang="en-US" altLang="ko-KR" sz="1400" b="0" kern="0" spc="-5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38.0%</a:t>
                      </a:r>
                      <a:endParaRPr lang="ko-KR" altLang="en-US" sz="1400" b="0" kern="0" spc="-50" baseline="0" smtClean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400" b="0" kern="0" spc="-5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송도 </a:t>
                      </a:r>
                      <a:r>
                        <a:rPr lang="en-US" altLang="ko-KR" sz="1400" b="0" kern="0" spc="-5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19.7%</a:t>
                      </a:r>
                      <a:endParaRPr lang="en-US" altLang="ko-KR" sz="14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400" b="0" kern="0" spc="-5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소래포구 </a:t>
                      </a:r>
                      <a:r>
                        <a:rPr lang="en-US" altLang="ko-KR" sz="1400" b="0" kern="0" spc="-5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17.2%</a:t>
                      </a:r>
                      <a:endParaRPr lang="en-US" altLang="ko-KR" sz="14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400" b="0" kern="0" spc="-5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인천국제공항 </a:t>
                      </a:r>
                      <a:r>
                        <a:rPr lang="en-US" altLang="ko-KR" sz="1400" b="0" kern="0" spc="-5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15.3%</a:t>
                      </a:r>
                      <a:endParaRPr lang="en-US" altLang="ko-KR" sz="1400" b="0" kern="0" spc="-5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3358" y="5509944"/>
            <a:ext cx="1634752" cy="10746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60118" y="5509943"/>
            <a:ext cx="1821918" cy="106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04333" y="5521575"/>
            <a:ext cx="1656185" cy="105713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32526" y="5515820"/>
            <a:ext cx="1656184" cy="10687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0" name="포인트가 5개인 별 79"/>
          <p:cNvSpPr/>
          <p:nvPr/>
        </p:nvSpPr>
        <p:spPr>
          <a:xfrm>
            <a:off x="1567036" y="3387069"/>
            <a:ext cx="295275" cy="257175"/>
          </a:xfrm>
          <a:prstGeom prst="star5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TextBox 4"/>
          <p:cNvSpPr txBox="1"/>
          <p:nvPr/>
        </p:nvSpPr>
        <p:spPr>
          <a:xfrm>
            <a:off x="343694" y="2565698"/>
            <a:ext cx="1119217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900" smtClean="0"/>
              <a:t>그렇다</a:t>
            </a:r>
            <a:r>
              <a:rPr lang="en-US" altLang="ko-KR" sz="900" smtClean="0"/>
              <a:t>+</a:t>
            </a:r>
            <a:r>
              <a:rPr lang="ko-KR" altLang="en-US" sz="900" smtClean="0"/>
              <a:t>매우 그렇다</a:t>
            </a:r>
            <a:endParaRPr lang="ko-KR" altLang="en-US" sz="900"/>
          </a:p>
        </p:txBody>
      </p:sp>
      <p:sp>
        <p:nvSpPr>
          <p:cNvPr id="81" name="TextBox 80"/>
          <p:cNvSpPr txBox="1"/>
          <p:nvPr/>
        </p:nvSpPr>
        <p:spPr>
          <a:xfrm>
            <a:off x="449557" y="1917626"/>
            <a:ext cx="1164101" cy="20005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700" smtClean="0"/>
              <a:t>보통이다</a:t>
            </a:r>
            <a:r>
              <a:rPr lang="en-US" altLang="ko-KR" sz="700" smtClean="0"/>
              <a:t>~</a:t>
            </a:r>
            <a:r>
              <a:rPr lang="ko-KR" altLang="en-US" sz="700" smtClean="0"/>
              <a:t>전혀 그렇지 않다</a:t>
            </a:r>
            <a:endParaRPr lang="ko-KR" altLang="en-US" sz="700"/>
          </a:p>
        </p:txBody>
      </p:sp>
      <p:cxnSp>
        <p:nvCxnSpPr>
          <p:cNvPr id="7" name="직선 연결선 6"/>
          <p:cNvCxnSpPr>
            <a:stCxn id="81" idx="3"/>
          </p:cNvCxnSpPr>
          <p:nvPr/>
        </p:nvCxnSpPr>
        <p:spPr>
          <a:xfrm flipV="1">
            <a:off x="1613658" y="2017653"/>
            <a:ext cx="0" cy="1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4" name="양쪽 모서리가 둥근 사각형 23"/>
          <p:cNvSpPr/>
          <p:nvPr/>
        </p:nvSpPr>
        <p:spPr>
          <a:xfrm>
            <a:off x="657195" y="1341562"/>
            <a:ext cx="8903523" cy="222193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smtClean="0">
                <a:solidFill>
                  <a:prstClr val="white"/>
                </a:solidFill>
                <a:latin typeface="Rix모던고딕 EB"/>
                <a:ea typeface="Rix모던고딕 EB"/>
              </a:rPr>
              <a:t>인천 이미지</a:t>
            </a:r>
            <a:r>
              <a:rPr lang="en-US" altLang="ko-KR" sz="1000">
                <a:latin typeface="+mj-ea"/>
                <a:ea typeface="+mj-ea"/>
              </a:rPr>
              <a:t>(</a:t>
            </a:r>
            <a:r>
              <a:rPr lang="ko-KR" altLang="en-US" sz="1000">
                <a:latin typeface="+mj-ea"/>
                <a:ea typeface="+mj-ea"/>
              </a:rPr>
              <a:t>온라인조사 </a:t>
            </a:r>
            <a:r>
              <a:rPr lang="en-US" altLang="ko-KR" sz="1000">
                <a:latin typeface="+mj-ea"/>
                <a:ea typeface="+mj-ea"/>
              </a:rPr>
              <a:t>1,000</a:t>
            </a:r>
            <a:r>
              <a:rPr lang="ko-KR" altLang="en-US" sz="1000">
                <a:latin typeface="+mj-ea"/>
                <a:ea typeface="+mj-ea"/>
              </a:rPr>
              <a:t>명 응답 기준</a:t>
            </a:r>
            <a:r>
              <a:rPr lang="en-US" altLang="ko-KR" sz="1000">
                <a:latin typeface="+mj-ea"/>
                <a:ea typeface="+mj-ea"/>
              </a:rPr>
              <a:t>)</a:t>
            </a:r>
            <a:endParaRPr lang="ko-KR" altLang="en-US" sz="1000" dirty="0">
              <a:latin typeface="+mj-ea"/>
              <a:ea typeface="+mj-ea"/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5742" y="5502150"/>
            <a:ext cx="1658063" cy="1074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" name="직사각형 20"/>
          <p:cNvSpPr/>
          <p:nvPr/>
        </p:nvSpPr>
        <p:spPr>
          <a:xfrm>
            <a:off x="1343583" y="909514"/>
            <a:ext cx="7430239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인천의 이미지로 힐링</a:t>
            </a:r>
            <a:r>
              <a:rPr lang="en-US" altLang="ko-KR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/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카페</a:t>
            </a:r>
            <a:r>
              <a:rPr lang="en-US" altLang="ko-KR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/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쇼핑</a:t>
            </a:r>
            <a:r>
              <a:rPr lang="en-US" altLang="ko-KR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/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호캉스 등 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여성이 선호하는 관광형태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에 대한 동의율은 낮은 편 </a:t>
            </a:r>
            <a:endParaRPr lang="en-US" altLang="ko-KR" sz="16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</p:spTree>
    <p:extLst>
      <p:ext uri="{BB962C8B-B14F-4D97-AF65-F5344CB8AC3E}">
        <p14:creationId xmlns:p14="http://schemas.microsoft.com/office/powerpoint/2010/main" val="119439444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시사점</a:t>
            </a:r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인천 </a:t>
            </a:r>
            <a:r>
              <a:rPr lang="ko-KR" altLang="en-US" dirty="0" err="1">
                <a:solidFill>
                  <a:schemeClr val="tx1">
                    <a:lumMod val="65000"/>
                    <a:lumOff val="35000"/>
                  </a:schemeClr>
                </a:solidFill>
              </a:rPr>
              <a:t>비여행자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 특성</a:t>
            </a:r>
            <a:r>
              <a:rPr lang="en-US" altLang="ko-KR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온라인 조사</a:t>
            </a:r>
            <a:r>
              <a:rPr lang="en-US" altLang="ko-KR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ko-KR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10" name="차트 9"/>
          <p:cNvGraphicFramePr/>
          <p:nvPr>
            <p:extLst>
              <p:ext uri="{D42A27DB-BD31-4B8C-83A1-F6EECF244321}">
                <p14:modId xmlns:p14="http://schemas.microsoft.com/office/powerpoint/2010/main" val="516586348"/>
              </p:ext>
            </p:extLst>
          </p:nvPr>
        </p:nvGraphicFramePr>
        <p:xfrm>
          <a:off x="290662" y="3717826"/>
          <a:ext cx="4608512" cy="27050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4" name="차트 13"/>
          <p:cNvGraphicFramePr/>
          <p:nvPr>
            <p:extLst>
              <p:ext uri="{D42A27DB-BD31-4B8C-83A1-F6EECF244321}">
                <p14:modId xmlns:p14="http://schemas.microsoft.com/office/powerpoint/2010/main" val="2830327228"/>
              </p:ext>
            </p:extLst>
          </p:nvPr>
        </p:nvGraphicFramePr>
        <p:xfrm>
          <a:off x="1783854" y="2394804"/>
          <a:ext cx="1800200" cy="17918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9" name="아래쪽 화살표 8"/>
          <p:cNvSpPr/>
          <p:nvPr/>
        </p:nvSpPr>
        <p:spPr>
          <a:xfrm rot="19241016">
            <a:off x="2730413" y="4051931"/>
            <a:ext cx="213603" cy="983408"/>
          </a:xfrm>
          <a:prstGeom prst="downArrow">
            <a:avLst/>
          </a:prstGeom>
          <a:solidFill>
            <a:srgbClr val="FF66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0" name="아래쪽 화살표 19"/>
          <p:cNvSpPr/>
          <p:nvPr/>
        </p:nvSpPr>
        <p:spPr>
          <a:xfrm rot="2453828">
            <a:off x="2950455" y="5435546"/>
            <a:ext cx="213603" cy="983408"/>
          </a:xfrm>
          <a:prstGeom prst="downArrow">
            <a:avLst/>
          </a:prstGeom>
          <a:solidFill>
            <a:srgbClr val="FF6600">
              <a:alpha val="5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56083212"/>
              </p:ext>
            </p:extLst>
          </p:nvPr>
        </p:nvGraphicFramePr>
        <p:xfrm>
          <a:off x="5168230" y="4929382"/>
          <a:ext cx="4317863" cy="174077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85485"/>
                <a:gridCol w="348398"/>
                <a:gridCol w="348398"/>
                <a:gridCol w="348398"/>
                <a:gridCol w="348398"/>
                <a:gridCol w="348398"/>
                <a:gridCol w="348398"/>
                <a:gridCol w="348398"/>
                <a:gridCol w="348398"/>
                <a:gridCol w="348398"/>
                <a:gridCol w="348398"/>
                <a:gridCol w="348398"/>
              </a:tblGrid>
              <a:tr h="657471">
                <a:tc>
                  <a:txBody>
                    <a:bodyPr/>
                    <a:lstStyle/>
                    <a:p>
                      <a:pPr algn="l" fontAlgn="b"/>
                      <a:endParaRPr lang="ko-KR" altLang="en-US" sz="900" b="0" i="0" u="none" strike="noStrike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3" marR="9523" marT="95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강화군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강화역사박물관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강화고인돌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강화평화전망대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(DMZ)</a:t>
                      </a:r>
                    </a:p>
                  </a:txBody>
                  <a:tcPr marL="9523" marR="9523" marT="72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남동구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소래포구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소래역사관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소래습지생태공원</a:t>
                      </a:r>
                    </a:p>
                  </a:txBody>
                  <a:tcPr marL="9523" marR="9523" marT="72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중구</a:t>
                      </a:r>
                      <a:r>
                        <a:rPr lang="en-US" altLang="ko-KR" sz="800" b="0" kern="1200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  <a:p>
                      <a:pPr algn="ctr" fontAlgn="b"/>
                      <a:r>
                        <a:rPr lang="ko-KR" altLang="en-US" sz="800" b="0" kern="1200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월미문화의거리</a:t>
                      </a:r>
                      <a:endParaRPr lang="ko-KR" altLang="en-US" sz="800" b="0" kern="1200" spc="-1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3" marR="9523" marT="72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중구</a:t>
                      </a:r>
                      <a:r>
                        <a:rPr lang="en-US" altLang="ko-KR" sz="800" b="0" kern="1200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  <a:p>
                      <a:pPr algn="ctr" fontAlgn="b"/>
                      <a:r>
                        <a:rPr lang="ko-KR" altLang="en-US" sz="800" b="0" kern="1200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영종도 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마시안 해변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파라다이스 </a:t>
                      </a:r>
                      <a:r>
                        <a:rPr lang="ko-KR" altLang="en-US" sz="800" b="0" kern="1200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시티</a:t>
                      </a:r>
                      <a:endParaRPr lang="ko-KR" altLang="en-US" sz="800" b="0" kern="1200" spc="-100">
                        <a:solidFill>
                          <a:schemeClr val="tx1">
                            <a:lumMod val="85000"/>
                            <a:lumOff val="1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3" marR="9523" marT="72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옹진군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덕적도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백령도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연평도</a:t>
                      </a:r>
                    </a:p>
                  </a:txBody>
                  <a:tcPr marL="9523" marR="9523" marT="72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연수구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센트럴파크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컨벤시아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커넬워크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(NC)/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현대아울렛</a:t>
                      </a:r>
                    </a:p>
                  </a:txBody>
                  <a:tcPr marL="9523" marR="9523" marT="72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강화군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고려궁지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조양방직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소창체험관</a:t>
                      </a:r>
                    </a:p>
                  </a:txBody>
                  <a:tcPr marL="9523" marR="9523" marT="72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연수구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인천상륙작전 기념관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인천시립박물관</a:t>
                      </a:r>
                    </a:p>
                  </a:txBody>
                  <a:tcPr marL="9523" marR="9523" marT="72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중구</a:t>
                      </a:r>
                      <a:r>
                        <a:rPr lang="en-US" altLang="ko-KR" sz="800" b="0" kern="1200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  <a:p>
                      <a:pPr algn="ctr" fontAlgn="b"/>
                      <a:r>
                        <a:rPr lang="ko-KR" altLang="en-US" sz="800" b="0" kern="1200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페루</a:t>
                      </a:r>
                      <a:r>
                        <a:rPr lang="en-US" altLang="ko-KR" sz="800" b="0" kern="1200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인천역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송월동 동화마을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개항장거리</a:t>
                      </a:r>
                    </a:p>
                  </a:txBody>
                  <a:tcPr marL="9523" marR="9523" marT="72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서구</a:t>
                      </a:r>
                      <a:r>
                        <a:rPr lang="en-US" altLang="ko-KR" sz="800" b="0" kern="1200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  <a:p>
                      <a:pPr algn="ctr" fontAlgn="b"/>
                      <a:r>
                        <a:rPr lang="ko-KR" altLang="en-US" sz="800" b="0" kern="1200" spc="-100" smtClean="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아라뱃길인천터미널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정서진</a:t>
                      </a:r>
                      <a:r>
                        <a:rPr lang="en-US" altLang="ko-KR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시천가람터</a:t>
                      </a:r>
                    </a:p>
                  </a:txBody>
                  <a:tcPr marL="9523" marR="9523" marT="72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b="0" kern="1200" spc="-100">
                          <a:solidFill>
                            <a:schemeClr val="tx1">
                              <a:lumMod val="85000"/>
                              <a:lumOff val="1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잘 모름</a:t>
                      </a:r>
                    </a:p>
                  </a:txBody>
                  <a:tcPr marL="9523" marR="9523" marT="72000" marB="0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25864"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>
                          <a:effectLst/>
                        </a:rPr>
                        <a:t>20</a:t>
                      </a:r>
                      <a:r>
                        <a:rPr lang="ko-KR" altLang="en-US" sz="900" u="none" strike="noStrike">
                          <a:effectLst/>
                        </a:rPr>
                        <a:t>대</a:t>
                      </a:r>
                      <a:endParaRPr lang="ko-KR" altLang="en-US" sz="900" b="0" i="0" u="none" strike="noStrike">
                        <a:solidFill>
                          <a:srgbClr val="264A60"/>
                        </a:solidFill>
                        <a:effectLst/>
                        <a:latin typeface="나눔고딕"/>
                      </a:endParaRPr>
                    </a:p>
                  </a:txBody>
                  <a:tcPr marL="9523" marR="9523" marT="9523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27.6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28.8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32.1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35.3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16.0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28.8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14.1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19.9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14.7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7.1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14.1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5864"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>
                          <a:effectLst/>
                        </a:rPr>
                        <a:t>30</a:t>
                      </a:r>
                      <a:r>
                        <a:rPr lang="ko-KR" altLang="en-US" sz="900" u="none" strike="noStrike">
                          <a:effectLst/>
                        </a:rPr>
                        <a:t>대</a:t>
                      </a:r>
                      <a:endParaRPr lang="ko-KR" altLang="en-US" sz="900" b="0" i="0" u="none" strike="noStrike">
                        <a:solidFill>
                          <a:srgbClr val="264A60"/>
                        </a:solidFill>
                        <a:effectLst/>
                        <a:latin typeface="나눔고딕"/>
                      </a:endParaRPr>
                    </a:p>
                  </a:txBody>
                  <a:tcPr marL="9523" marR="9523" marT="9523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42.3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40.9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38.3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33.6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23.5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30.2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15.4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15.4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17.4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13.4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8.7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25864"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>
                          <a:effectLst/>
                        </a:rPr>
                        <a:t>40</a:t>
                      </a:r>
                      <a:r>
                        <a:rPr lang="ko-KR" altLang="en-US" sz="900" u="none" strike="noStrike">
                          <a:effectLst/>
                        </a:rPr>
                        <a:t>대</a:t>
                      </a:r>
                      <a:endParaRPr lang="ko-KR" altLang="en-US" sz="900" b="0" i="0" u="none" strike="noStrike">
                        <a:solidFill>
                          <a:srgbClr val="264A60"/>
                        </a:solidFill>
                        <a:effectLst/>
                        <a:latin typeface="나눔고딕"/>
                      </a:endParaRPr>
                    </a:p>
                  </a:txBody>
                  <a:tcPr marL="9523" marR="9523" marT="9523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53.9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50.3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34.0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31.4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28.3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19.4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19.9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18.3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10.5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13.6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3.7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1654"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>
                          <a:effectLst/>
                        </a:rPr>
                        <a:t>50</a:t>
                      </a:r>
                      <a:r>
                        <a:rPr lang="ko-KR" altLang="en-US" sz="900" u="none" strike="noStrike">
                          <a:effectLst/>
                        </a:rPr>
                        <a:t>대 이상</a:t>
                      </a:r>
                      <a:endParaRPr lang="ko-KR" altLang="en-US" sz="900" b="0" i="0" u="none" strike="noStrike">
                        <a:solidFill>
                          <a:srgbClr val="264A60"/>
                        </a:solidFill>
                        <a:effectLst/>
                        <a:latin typeface="나눔고딕"/>
                      </a:endParaRPr>
                    </a:p>
                  </a:txBody>
                  <a:tcPr marL="9523" marR="9523" marT="9523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46.6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49.5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35.8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35.8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47.1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10.8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20.1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12.7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9.3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14.7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4.4</a:t>
                      </a:r>
                    </a:p>
                  </a:txBody>
                  <a:tcPr marL="9523" marR="9523" marT="95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93" name="그룹 92"/>
          <p:cNvGrpSpPr/>
          <p:nvPr/>
        </p:nvGrpSpPr>
        <p:grpSpPr>
          <a:xfrm>
            <a:off x="5353051" y="3000433"/>
            <a:ext cx="2289130" cy="1929282"/>
            <a:chOff x="5353051" y="2402226"/>
            <a:chExt cx="2289130" cy="1929282"/>
          </a:xfrm>
        </p:grpSpPr>
        <p:sp>
          <p:nvSpPr>
            <p:cNvPr id="94" name="Freeform 5"/>
            <p:cNvSpPr>
              <a:spLocks/>
            </p:cNvSpPr>
            <p:nvPr/>
          </p:nvSpPr>
          <p:spPr bwMode="auto">
            <a:xfrm>
              <a:off x="6829368" y="3168347"/>
              <a:ext cx="757732" cy="1090464"/>
            </a:xfrm>
            <a:custGeom>
              <a:avLst/>
              <a:gdLst>
                <a:gd name="T0" fmla="*/ 212 w 542"/>
                <a:gd name="T1" fmla="*/ 0 h 780"/>
                <a:gd name="T2" fmla="*/ 240 w 542"/>
                <a:gd name="T3" fmla="*/ 14 h 780"/>
                <a:gd name="T4" fmla="*/ 312 w 542"/>
                <a:gd name="T5" fmla="*/ 66 h 780"/>
                <a:gd name="T6" fmla="*/ 338 w 542"/>
                <a:gd name="T7" fmla="*/ 106 h 780"/>
                <a:gd name="T8" fmla="*/ 362 w 542"/>
                <a:gd name="T9" fmla="*/ 114 h 780"/>
                <a:gd name="T10" fmla="*/ 378 w 542"/>
                <a:gd name="T11" fmla="*/ 140 h 780"/>
                <a:gd name="T12" fmla="*/ 412 w 542"/>
                <a:gd name="T13" fmla="*/ 132 h 780"/>
                <a:gd name="T14" fmla="*/ 430 w 542"/>
                <a:gd name="T15" fmla="*/ 150 h 780"/>
                <a:gd name="T16" fmla="*/ 450 w 542"/>
                <a:gd name="T17" fmla="*/ 168 h 780"/>
                <a:gd name="T18" fmla="*/ 476 w 542"/>
                <a:gd name="T19" fmla="*/ 152 h 780"/>
                <a:gd name="T20" fmla="*/ 496 w 542"/>
                <a:gd name="T21" fmla="*/ 162 h 780"/>
                <a:gd name="T22" fmla="*/ 522 w 542"/>
                <a:gd name="T23" fmla="*/ 158 h 780"/>
                <a:gd name="T24" fmla="*/ 542 w 542"/>
                <a:gd name="T25" fmla="*/ 182 h 780"/>
                <a:gd name="T26" fmla="*/ 502 w 542"/>
                <a:gd name="T27" fmla="*/ 212 h 780"/>
                <a:gd name="T28" fmla="*/ 472 w 542"/>
                <a:gd name="T29" fmla="*/ 248 h 780"/>
                <a:gd name="T30" fmla="*/ 468 w 542"/>
                <a:gd name="T31" fmla="*/ 300 h 780"/>
                <a:gd name="T32" fmla="*/ 460 w 542"/>
                <a:gd name="T33" fmla="*/ 350 h 780"/>
                <a:gd name="T34" fmla="*/ 438 w 542"/>
                <a:gd name="T35" fmla="*/ 380 h 780"/>
                <a:gd name="T36" fmla="*/ 412 w 542"/>
                <a:gd name="T37" fmla="*/ 460 h 780"/>
                <a:gd name="T38" fmla="*/ 448 w 542"/>
                <a:gd name="T39" fmla="*/ 460 h 780"/>
                <a:gd name="T40" fmla="*/ 484 w 542"/>
                <a:gd name="T41" fmla="*/ 500 h 780"/>
                <a:gd name="T42" fmla="*/ 504 w 542"/>
                <a:gd name="T43" fmla="*/ 528 h 780"/>
                <a:gd name="T44" fmla="*/ 516 w 542"/>
                <a:gd name="T45" fmla="*/ 564 h 780"/>
                <a:gd name="T46" fmla="*/ 488 w 542"/>
                <a:gd name="T47" fmla="*/ 586 h 780"/>
                <a:gd name="T48" fmla="*/ 484 w 542"/>
                <a:gd name="T49" fmla="*/ 636 h 780"/>
                <a:gd name="T50" fmla="*/ 448 w 542"/>
                <a:gd name="T51" fmla="*/ 662 h 780"/>
                <a:gd name="T52" fmla="*/ 438 w 542"/>
                <a:gd name="T53" fmla="*/ 702 h 780"/>
                <a:gd name="T54" fmla="*/ 392 w 542"/>
                <a:gd name="T55" fmla="*/ 742 h 780"/>
                <a:gd name="T56" fmla="*/ 374 w 542"/>
                <a:gd name="T57" fmla="*/ 764 h 780"/>
                <a:gd name="T58" fmla="*/ 336 w 542"/>
                <a:gd name="T59" fmla="*/ 776 h 780"/>
                <a:gd name="T60" fmla="*/ 308 w 542"/>
                <a:gd name="T61" fmla="*/ 760 h 780"/>
                <a:gd name="T62" fmla="*/ 226 w 542"/>
                <a:gd name="T63" fmla="*/ 732 h 780"/>
                <a:gd name="T64" fmla="*/ 154 w 542"/>
                <a:gd name="T65" fmla="*/ 626 h 780"/>
                <a:gd name="T66" fmla="*/ 128 w 542"/>
                <a:gd name="T67" fmla="*/ 616 h 780"/>
                <a:gd name="T68" fmla="*/ 100 w 542"/>
                <a:gd name="T69" fmla="*/ 602 h 780"/>
                <a:gd name="T70" fmla="*/ 80 w 542"/>
                <a:gd name="T71" fmla="*/ 478 h 780"/>
                <a:gd name="T72" fmla="*/ 172 w 542"/>
                <a:gd name="T73" fmla="*/ 432 h 780"/>
                <a:gd name="T74" fmla="*/ 172 w 542"/>
                <a:gd name="T75" fmla="*/ 396 h 780"/>
                <a:gd name="T76" fmla="*/ 124 w 542"/>
                <a:gd name="T77" fmla="*/ 400 h 780"/>
                <a:gd name="T78" fmla="*/ 112 w 542"/>
                <a:gd name="T79" fmla="*/ 358 h 780"/>
                <a:gd name="T80" fmla="*/ 128 w 542"/>
                <a:gd name="T81" fmla="*/ 340 h 780"/>
                <a:gd name="T82" fmla="*/ 156 w 542"/>
                <a:gd name="T83" fmla="*/ 358 h 780"/>
                <a:gd name="T84" fmla="*/ 180 w 542"/>
                <a:gd name="T85" fmla="*/ 340 h 780"/>
                <a:gd name="T86" fmla="*/ 230 w 542"/>
                <a:gd name="T87" fmla="*/ 302 h 780"/>
                <a:gd name="T88" fmla="*/ 204 w 542"/>
                <a:gd name="T89" fmla="*/ 294 h 780"/>
                <a:gd name="T90" fmla="*/ 180 w 542"/>
                <a:gd name="T91" fmla="*/ 320 h 780"/>
                <a:gd name="T92" fmla="*/ 138 w 542"/>
                <a:gd name="T93" fmla="*/ 322 h 780"/>
                <a:gd name="T94" fmla="*/ 82 w 542"/>
                <a:gd name="T95" fmla="*/ 316 h 780"/>
                <a:gd name="T96" fmla="*/ 60 w 542"/>
                <a:gd name="T97" fmla="*/ 300 h 780"/>
                <a:gd name="T98" fmla="*/ 28 w 542"/>
                <a:gd name="T99" fmla="*/ 314 h 780"/>
                <a:gd name="T100" fmla="*/ 46 w 542"/>
                <a:gd name="T101" fmla="*/ 340 h 780"/>
                <a:gd name="T102" fmla="*/ 36 w 542"/>
                <a:gd name="T103" fmla="*/ 364 h 780"/>
                <a:gd name="T104" fmla="*/ 4 w 542"/>
                <a:gd name="T105" fmla="*/ 336 h 780"/>
                <a:gd name="T106" fmla="*/ 4 w 542"/>
                <a:gd name="T107" fmla="*/ 270 h 780"/>
                <a:gd name="T108" fmla="*/ 30 w 542"/>
                <a:gd name="T109" fmla="*/ 256 h 780"/>
                <a:gd name="T110" fmla="*/ 32 w 542"/>
                <a:gd name="T111" fmla="*/ 192 h 780"/>
                <a:gd name="T112" fmla="*/ 22 w 542"/>
                <a:gd name="T113" fmla="*/ 154 h 780"/>
                <a:gd name="T114" fmla="*/ 58 w 542"/>
                <a:gd name="T115" fmla="*/ 132 h 780"/>
                <a:gd name="T116" fmla="*/ 104 w 542"/>
                <a:gd name="T117" fmla="*/ 110 h 780"/>
                <a:gd name="T118" fmla="*/ 160 w 542"/>
                <a:gd name="T119" fmla="*/ 74 h 780"/>
                <a:gd name="T120" fmla="*/ 204 w 542"/>
                <a:gd name="T121" fmla="*/ 24 h 78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542" h="780">
                  <a:moveTo>
                    <a:pt x="204" y="24"/>
                  </a:moveTo>
                  <a:lnTo>
                    <a:pt x="204" y="24"/>
                  </a:lnTo>
                  <a:lnTo>
                    <a:pt x="204" y="12"/>
                  </a:lnTo>
                  <a:lnTo>
                    <a:pt x="206" y="2"/>
                  </a:lnTo>
                  <a:lnTo>
                    <a:pt x="208" y="0"/>
                  </a:lnTo>
                  <a:lnTo>
                    <a:pt x="212" y="0"/>
                  </a:lnTo>
                  <a:lnTo>
                    <a:pt x="212" y="0"/>
                  </a:lnTo>
                  <a:lnTo>
                    <a:pt x="220" y="2"/>
                  </a:lnTo>
                  <a:lnTo>
                    <a:pt x="228" y="6"/>
                  </a:lnTo>
                  <a:lnTo>
                    <a:pt x="234" y="12"/>
                  </a:lnTo>
                  <a:lnTo>
                    <a:pt x="240" y="14"/>
                  </a:lnTo>
                  <a:lnTo>
                    <a:pt x="240" y="14"/>
                  </a:lnTo>
                  <a:lnTo>
                    <a:pt x="246" y="14"/>
                  </a:lnTo>
                  <a:lnTo>
                    <a:pt x="252" y="18"/>
                  </a:lnTo>
                  <a:lnTo>
                    <a:pt x="258" y="20"/>
                  </a:lnTo>
                  <a:lnTo>
                    <a:pt x="258" y="20"/>
                  </a:lnTo>
                  <a:lnTo>
                    <a:pt x="312" y="66"/>
                  </a:lnTo>
                  <a:lnTo>
                    <a:pt x="312" y="66"/>
                  </a:lnTo>
                  <a:lnTo>
                    <a:pt x="326" y="76"/>
                  </a:lnTo>
                  <a:lnTo>
                    <a:pt x="332" y="80"/>
                  </a:lnTo>
                  <a:lnTo>
                    <a:pt x="334" y="86"/>
                  </a:lnTo>
                  <a:lnTo>
                    <a:pt x="334" y="86"/>
                  </a:lnTo>
                  <a:lnTo>
                    <a:pt x="334" y="98"/>
                  </a:lnTo>
                  <a:lnTo>
                    <a:pt x="338" y="106"/>
                  </a:lnTo>
                  <a:lnTo>
                    <a:pt x="340" y="108"/>
                  </a:lnTo>
                  <a:lnTo>
                    <a:pt x="344" y="108"/>
                  </a:lnTo>
                  <a:lnTo>
                    <a:pt x="344" y="108"/>
                  </a:lnTo>
                  <a:lnTo>
                    <a:pt x="350" y="110"/>
                  </a:lnTo>
                  <a:lnTo>
                    <a:pt x="356" y="112"/>
                  </a:lnTo>
                  <a:lnTo>
                    <a:pt x="362" y="114"/>
                  </a:lnTo>
                  <a:lnTo>
                    <a:pt x="366" y="132"/>
                  </a:lnTo>
                  <a:lnTo>
                    <a:pt x="366" y="132"/>
                  </a:lnTo>
                  <a:lnTo>
                    <a:pt x="368" y="136"/>
                  </a:lnTo>
                  <a:lnTo>
                    <a:pt x="372" y="138"/>
                  </a:lnTo>
                  <a:lnTo>
                    <a:pt x="378" y="140"/>
                  </a:lnTo>
                  <a:lnTo>
                    <a:pt x="378" y="140"/>
                  </a:lnTo>
                  <a:lnTo>
                    <a:pt x="390" y="140"/>
                  </a:lnTo>
                  <a:lnTo>
                    <a:pt x="396" y="140"/>
                  </a:lnTo>
                  <a:lnTo>
                    <a:pt x="400" y="136"/>
                  </a:lnTo>
                  <a:lnTo>
                    <a:pt x="400" y="136"/>
                  </a:lnTo>
                  <a:lnTo>
                    <a:pt x="406" y="134"/>
                  </a:lnTo>
                  <a:lnTo>
                    <a:pt x="412" y="132"/>
                  </a:lnTo>
                  <a:lnTo>
                    <a:pt x="418" y="132"/>
                  </a:lnTo>
                  <a:lnTo>
                    <a:pt x="422" y="134"/>
                  </a:lnTo>
                  <a:lnTo>
                    <a:pt x="422" y="134"/>
                  </a:lnTo>
                  <a:lnTo>
                    <a:pt x="426" y="140"/>
                  </a:lnTo>
                  <a:lnTo>
                    <a:pt x="430" y="150"/>
                  </a:lnTo>
                  <a:lnTo>
                    <a:pt x="430" y="150"/>
                  </a:lnTo>
                  <a:lnTo>
                    <a:pt x="434" y="160"/>
                  </a:lnTo>
                  <a:lnTo>
                    <a:pt x="436" y="164"/>
                  </a:lnTo>
                  <a:lnTo>
                    <a:pt x="438" y="166"/>
                  </a:lnTo>
                  <a:lnTo>
                    <a:pt x="438" y="166"/>
                  </a:lnTo>
                  <a:lnTo>
                    <a:pt x="446" y="168"/>
                  </a:lnTo>
                  <a:lnTo>
                    <a:pt x="450" y="168"/>
                  </a:lnTo>
                  <a:lnTo>
                    <a:pt x="452" y="166"/>
                  </a:lnTo>
                  <a:lnTo>
                    <a:pt x="452" y="166"/>
                  </a:lnTo>
                  <a:lnTo>
                    <a:pt x="458" y="158"/>
                  </a:lnTo>
                  <a:lnTo>
                    <a:pt x="462" y="152"/>
                  </a:lnTo>
                  <a:lnTo>
                    <a:pt x="462" y="152"/>
                  </a:lnTo>
                  <a:lnTo>
                    <a:pt x="476" y="152"/>
                  </a:lnTo>
                  <a:lnTo>
                    <a:pt x="484" y="152"/>
                  </a:lnTo>
                  <a:lnTo>
                    <a:pt x="486" y="152"/>
                  </a:lnTo>
                  <a:lnTo>
                    <a:pt x="488" y="154"/>
                  </a:lnTo>
                  <a:lnTo>
                    <a:pt x="488" y="154"/>
                  </a:lnTo>
                  <a:lnTo>
                    <a:pt x="490" y="158"/>
                  </a:lnTo>
                  <a:lnTo>
                    <a:pt x="496" y="162"/>
                  </a:lnTo>
                  <a:lnTo>
                    <a:pt x="502" y="164"/>
                  </a:lnTo>
                  <a:lnTo>
                    <a:pt x="506" y="164"/>
                  </a:lnTo>
                  <a:lnTo>
                    <a:pt x="510" y="162"/>
                  </a:lnTo>
                  <a:lnTo>
                    <a:pt x="510" y="162"/>
                  </a:lnTo>
                  <a:lnTo>
                    <a:pt x="516" y="160"/>
                  </a:lnTo>
                  <a:lnTo>
                    <a:pt x="522" y="158"/>
                  </a:lnTo>
                  <a:lnTo>
                    <a:pt x="526" y="160"/>
                  </a:lnTo>
                  <a:lnTo>
                    <a:pt x="532" y="164"/>
                  </a:lnTo>
                  <a:lnTo>
                    <a:pt x="532" y="164"/>
                  </a:lnTo>
                  <a:lnTo>
                    <a:pt x="538" y="170"/>
                  </a:lnTo>
                  <a:lnTo>
                    <a:pt x="542" y="176"/>
                  </a:lnTo>
                  <a:lnTo>
                    <a:pt x="542" y="182"/>
                  </a:lnTo>
                  <a:lnTo>
                    <a:pt x="540" y="186"/>
                  </a:lnTo>
                  <a:lnTo>
                    <a:pt x="540" y="186"/>
                  </a:lnTo>
                  <a:lnTo>
                    <a:pt x="524" y="194"/>
                  </a:lnTo>
                  <a:lnTo>
                    <a:pt x="514" y="200"/>
                  </a:lnTo>
                  <a:lnTo>
                    <a:pt x="514" y="200"/>
                  </a:lnTo>
                  <a:lnTo>
                    <a:pt x="502" y="212"/>
                  </a:lnTo>
                  <a:lnTo>
                    <a:pt x="492" y="220"/>
                  </a:lnTo>
                  <a:lnTo>
                    <a:pt x="488" y="228"/>
                  </a:lnTo>
                  <a:lnTo>
                    <a:pt x="488" y="228"/>
                  </a:lnTo>
                  <a:lnTo>
                    <a:pt x="484" y="232"/>
                  </a:lnTo>
                  <a:lnTo>
                    <a:pt x="478" y="240"/>
                  </a:lnTo>
                  <a:lnTo>
                    <a:pt x="472" y="248"/>
                  </a:lnTo>
                  <a:lnTo>
                    <a:pt x="470" y="254"/>
                  </a:lnTo>
                  <a:lnTo>
                    <a:pt x="468" y="258"/>
                  </a:lnTo>
                  <a:lnTo>
                    <a:pt x="468" y="258"/>
                  </a:lnTo>
                  <a:lnTo>
                    <a:pt x="470" y="280"/>
                  </a:lnTo>
                  <a:lnTo>
                    <a:pt x="470" y="292"/>
                  </a:lnTo>
                  <a:lnTo>
                    <a:pt x="468" y="300"/>
                  </a:lnTo>
                  <a:lnTo>
                    <a:pt x="468" y="300"/>
                  </a:lnTo>
                  <a:lnTo>
                    <a:pt x="464" y="312"/>
                  </a:lnTo>
                  <a:lnTo>
                    <a:pt x="462" y="324"/>
                  </a:lnTo>
                  <a:lnTo>
                    <a:pt x="462" y="324"/>
                  </a:lnTo>
                  <a:lnTo>
                    <a:pt x="460" y="336"/>
                  </a:lnTo>
                  <a:lnTo>
                    <a:pt x="460" y="350"/>
                  </a:lnTo>
                  <a:lnTo>
                    <a:pt x="460" y="350"/>
                  </a:lnTo>
                  <a:lnTo>
                    <a:pt x="458" y="364"/>
                  </a:lnTo>
                  <a:lnTo>
                    <a:pt x="456" y="370"/>
                  </a:lnTo>
                  <a:lnTo>
                    <a:pt x="452" y="374"/>
                  </a:lnTo>
                  <a:lnTo>
                    <a:pt x="452" y="374"/>
                  </a:lnTo>
                  <a:lnTo>
                    <a:pt x="438" y="380"/>
                  </a:lnTo>
                  <a:lnTo>
                    <a:pt x="432" y="382"/>
                  </a:lnTo>
                  <a:lnTo>
                    <a:pt x="424" y="378"/>
                  </a:lnTo>
                  <a:lnTo>
                    <a:pt x="422" y="416"/>
                  </a:lnTo>
                  <a:lnTo>
                    <a:pt x="422" y="436"/>
                  </a:lnTo>
                  <a:lnTo>
                    <a:pt x="416" y="444"/>
                  </a:lnTo>
                  <a:lnTo>
                    <a:pt x="412" y="460"/>
                  </a:lnTo>
                  <a:lnTo>
                    <a:pt x="412" y="460"/>
                  </a:lnTo>
                  <a:lnTo>
                    <a:pt x="420" y="462"/>
                  </a:lnTo>
                  <a:lnTo>
                    <a:pt x="432" y="462"/>
                  </a:lnTo>
                  <a:lnTo>
                    <a:pt x="432" y="462"/>
                  </a:lnTo>
                  <a:lnTo>
                    <a:pt x="440" y="460"/>
                  </a:lnTo>
                  <a:lnTo>
                    <a:pt x="448" y="460"/>
                  </a:lnTo>
                  <a:lnTo>
                    <a:pt x="448" y="460"/>
                  </a:lnTo>
                  <a:lnTo>
                    <a:pt x="454" y="466"/>
                  </a:lnTo>
                  <a:lnTo>
                    <a:pt x="466" y="480"/>
                  </a:lnTo>
                  <a:lnTo>
                    <a:pt x="476" y="494"/>
                  </a:lnTo>
                  <a:lnTo>
                    <a:pt x="484" y="500"/>
                  </a:lnTo>
                  <a:lnTo>
                    <a:pt x="484" y="500"/>
                  </a:lnTo>
                  <a:lnTo>
                    <a:pt x="494" y="498"/>
                  </a:lnTo>
                  <a:lnTo>
                    <a:pt x="498" y="500"/>
                  </a:lnTo>
                  <a:lnTo>
                    <a:pt x="500" y="500"/>
                  </a:lnTo>
                  <a:lnTo>
                    <a:pt x="502" y="504"/>
                  </a:lnTo>
                  <a:lnTo>
                    <a:pt x="502" y="504"/>
                  </a:lnTo>
                  <a:lnTo>
                    <a:pt x="504" y="528"/>
                  </a:lnTo>
                  <a:lnTo>
                    <a:pt x="518" y="548"/>
                  </a:lnTo>
                  <a:lnTo>
                    <a:pt x="518" y="548"/>
                  </a:lnTo>
                  <a:lnTo>
                    <a:pt x="518" y="554"/>
                  </a:lnTo>
                  <a:lnTo>
                    <a:pt x="518" y="560"/>
                  </a:lnTo>
                  <a:lnTo>
                    <a:pt x="516" y="564"/>
                  </a:lnTo>
                  <a:lnTo>
                    <a:pt x="516" y="564"/>
                  </a:lnTo>
                  <a:lnTo>
                    <a:pt x="510" y="568"/>
                  </a:lnTo>
                  <a:lnTo>
                    <a:pt x="502" y="570"/>
                  </a:lnTo>
                  <a:lnTo>
                    <a:pt x="494" y="572"/>
                  </a:lnTo>
                  <a:lnTo>
                    <a:pt x="494" y="572"/>
                  </a:lnTo>
                  <a:lnTo>
                    <a:pt x="490" y="578"/>
                  </a:lnTo>
                  <a:lnTo>
                    <a:pt x="488" y="586"/>
                  </a:lnTo>
                  <a:lnTo>
                    <a:pt x="488" y="586"/>
                  </a:lnTo>
                  <a:lnTo>
                    <a:pt x="488" y="616"/>
                  </a:lnTo>
                  <a:lnTo>
                    <a:pt x="488" y="616"/>
                  </a:lnTo>
                  <a:lnTo>
                    <a:pt x="488" y="626"/>
                  </a:lnTo>
                  <a:lnTo>
                    <a:pt x="486" y="630"/>
                  </a:lnTo>
                  <a:lnTo>
                    <a:pt x="484" y="636"/>
                  </a:lnTo>
                  <a:lnTo>
                    <a:pt x="484" y="636"/>
                  </a:lnTo>
                  <a:lnTo>
                    <a:pt x="468" y="644"/>
                  </a:lnTo>
                  <a:lnTo>
                    <a:pt x="458" y="650"/>
                  </a:lnTo>
                  <a:lnTo>
                    <a:pt x="458" y="650"/>
                  </a:lnTo>
                  <a:lnTo>
                    <a:pt x="454" y="654"/>
                  </a:lnTo>
                  <a:lnTo>
                    <a:pt x="448" y="662"/>
                  </a:lnTo>
                  <a:lnTo>
                    <a:pt x="448" y="662"/>
                  </a:lnTo>
                  <a:lnTo>
                    <a:pt x="446" y="674"/>
                  </a:lnTo>
                  <a:lnTo>
                    <a:pt x="446" y="688"/>
                  </a:lnTo>
                  <a:lnTo>
                    <a:pt x="446" y="688"/>
                  </a:lnTo>
                  <a:lnTo>
                    <a:pt x="444" y="694"/>
                  </a:lnTo>
                  <a:lnTo>
                    <a:pt x="438" y="702"/>
                  </a:lnTo>
                  <a:lnTo>
                    <a:pt x="438" y="702"/>
                  </a:lnTo>
                  <a:lnTo>
                    <a:pt x="424" y="712"/>
                  </a:lnTo>
                  <a:lnTo>
                    <a:pt x="412" y="722"/>
                  </a:lnTo>
                  <a:lnTo>
                    <a:pt x="412" y="722"/>
                  </a:lnTo>
                  <a:lnTo>
                    <a:pt x="402" y="732"/>
                  </a:lnTo>
                  <a:lnTo>
                    <a:pt x="392" y="742"/>
                  </a:lnTo>
                  <a:lnTo>
                    <a:pt x="392" y="742"/>
                  </a:lnTo>
                  <a:lnTo>
                    <a:pt x="384" y="748"/>
                  </a:lnTo>
                  <a:lnTo>
                    <a:pt x="380" y="752"/>
                  </a:lnTo>
                  <a:lnTo>
                    <a:pt x="376" y="758"/>
                  </a:lnTo>
                  <a:lnTo>
                    <a:pt x="376" y="758"/>
                  </a:lnTo>
                  <a:lnTo>
                    <a:pt x="374" y="764"/>
                  </a:lnTo>
                  <a:lnTo>
                    <a:pt x="368" y="770"/>
                  </a:lnTo>
                  <a:lnTo>
                    <a:pt x="362" y="776"/>
                  </a:lnTo>
                  <a:lnTo>
                    <a:pt x="356" y="780"/>
                  </a:lnTo>
                  <a:lnTo>
                    <a:pt x="356" y="780"/>
                  </a:lnTo>
                  <a:lnTo>
                    <a:pt x="348" y="780"/>
                  </a:lnTo>
                  <a:lnTo>
                    <a:pt x="336" y="776"/>
                  </a:lnTo>
                  <a:lnTo>
                    <a:pt x="326" y="770"/>
                  </a:lnTo>
                  <a:lnTo>
                    <a:pt x="320" y="764"/>
                  </a:lnTo>
                  <a:lnTo>
                    <a:pt x="320" y="764"/>
                  </a:lnTo>
                  <a:lnTo>
                    <a:pt x="318" y="762"/>
                  </a:lnTo>
                  <a:lnTo>
                    <a:pt x="316" y="760"/>
                  </a:lnTo>
                  <a:lnTo>
                    <a:pt x="308" y="760"/>
                  </a:lnTo>
                  <a:lnTo>
                    <a:pt x="300" y="760"/>
                  </a:lnTo>
                  <a:lnTo>
                    <a:pt x="300" y="760"/>
                  </a:lnTo>
                  <a:lnTo>
                    <a:pt x="252" y="750"/>
                  </a:lnTo>
                  <a:lnTo>
                    <a:pt x="252" y="750"/>
                  </a:lnTo>
                  <a:lnTo>
                    <a:pt x="240" y="744"/>
                  </a:lnTo>
                  <a:lnTo>
                    <a:pt x="226" y="732"/>
                  </a:lnTo>
                  <a:lnTo>
                    <a:pt x="208" y="716"/>
                  </a:lnTo>
                  <a:lnTo>
                    <a:pt x="174" y="684"/>
                  </a:lnTo>
                  <a:lnTo>
                    <a:pt x="150" y="664"/>
                  </a:lnTo>
                  <a:lnTo>
                    <a:pt x="152" y="640"/>
                  </a:lnTo>
                  <a:lnTo>
                    <a:pt x="152" y="640"/>
                  </a:lnTo>
                  <a:lnTo>
                    <a:pt x="154" y="626"/>
                  </a:lnTo>
                  <a:lnTo>
                    <a:pt x="154" y="626"/>
                  </a:lnTo>
                  <a:lnTo>
                    <a:pt x="154" y="600"/>
                  </a:lnTo>
                  <a:lnTo>
                    <a:pt x="142" y="606"/>
                  </a:lnTo>
                  <a:lnTo>
                    <a:pt x="132" y="616"/>
                  </a:lnTo>
                  <a:lnTo>
                    <a:pt x="132" y="616"/>
                  </a:lnTo>
                  <a:lnTo>
                    <a:pt x="128" y="616"/>
                  </a:lnTo>
                  <a:lnTo>
                    <a:pt x="124" y="616"/>
                  </a:lnTo>
                  <a:lnTo>
                    <a:pt x="120" y="616"/>
                  </a:lnTo>
                  <a:lnTo>
                    <a:pt x="120" y="616"/>
                  </a:lnTo>
                  <a:lnTo>
                    <a:pt x="116" y="612"/>
                  </a:lnTo>
                  <a:lnTo>
                    <a:pt x="108" y="608"/>
                  </a:lnTo>
                  <a:lnTo>
                    <a:pt x="100" y="602"/>
                  </a:lnTo>
                  <a:lnTo>
                    <a:pt x="84" y="600"/>
                  </a:lnTo>
                  <a:lnTo>
                    <a:pt x="64" y="594"/>
                  </a:lnTo>
                  <a:lnTo>
                    <a:pt x="60" y="550"/>
                  </a:lnTo>
                  <a:lnTo>
                    <a:pt x="60" y="504"/>
                  </a:lnTo>
                  <a:lnTo>
                    <a:pt x="60" y="504"/>
                  </a:lnTo>
                  <a:lnTo>
                    <a:pt x="80" y="478"/>
                  </a:lnTo>
                  <a:lnTo>
                    <a:pt x="94" y="460"/>
                  </a:lnTo>
                  <a:lnTo>
                    <a:pt x="104" y="452"/>
                  </a:lnTo>
                  <a:lnTo>
                    <a:pt x="104" y="452"/>
                  </a:lnTo>
                  <a:lnTo>
                    <a:pt x="124" y="446"/>
                  </a:lnTo>
                  <a:lnTo>
                    <a:pt x="140" y="442"/>
                  </a:lnTo>
                  <a:lnTo>
                    <a:pt x="172" y="432"/>
                  </a:lnTo>
                  <a:lnTo>
                    <a:pt x="182" y="424"/>
                  </a:lnTo>
                  <a:lnTo>
                    <a:pt x="182" y="402"/>
                  </a:lnTo>
                  <a:lnTo>
                    <a:pt x="182" y="402"/>
                  </a:lnTo>
                  <a:lnTo>
                    <a:pt x="178" y="400"/>
                  </a:lnTo>
                  <a:lnTo>
                    <a:pt x="172" y="396"/>
                  </a:lnTo>
                  <a:lnTo>
                    <a:pt x="172" y="396"/>
                  </a:lnTo>
                  <a:lnTo>
                    <a:pt x="166" y="398"/>
                  </a:lnTo>
                  <a:lnTo>
                    <a:pt x="166" y="400"/>
                  </a:lnTo>
                  <a:lnTo>
                    <a:pt x="158" y="410"/>
                  </a:lnTo>
                  <a:lnTo>
                    <a:pt x="136" y="404"/>
                  </a:lnTo>
                  <a:lnTo>
                    <a:pt x="136" y="404"/>
                  </a:lnTo>
                  <a:lnTo>
                    <a:pt x="124" y="400"/>
                  </a:lnTo>
                  <a:lnTo>
                    <a:pt x="118" y="396"/>
                  </a:lnTo>
                  <a:lnTo>
                    <a:pt x="114" y="392"/>
                  </a:lnTo>
                  <a:lnTo>
                    <a:pt x="114" y="392"/>
                  </a:lnTo>
                  <a:lnTo>
                    <a:pt x="112" y="374"/>
                  </a:lnTo>
                  <a:lnTo>
                    <a:pt x="110" y="362"/>
                  </a:lnTo>
                  <a:lnTo>
                    <a:pt x="112" y="358"/>
                  </a:lnTo>
                  <a:lnTo>
                    <a:pt x="112" y="354"/>
                  </a:lnTo>
                  <a:lnTo>
                    <a:pt x="112" y="354"/>
                  </a:lnTo>
                  <a:lnTo>
                    <a:pt x="122" y="344"/>
                  </a:lnTo>
                  <a:lnTo>
                    <a:pt x="124" y="340"/>
                  </a:lnTo>
                  <a:lnTo>
                    <a:pt x="128" y="340"/>
                  </a:lnTo>
                  <a:lnTo>
                    <a:pt x="128" y="340"/>
                  </a:lnTo>
                  <a:lnTo>
                    <a:pt x="132" y="342"/>
                  </a:lnTo>
                  <a:lnTo>
                    <a:pt x="136" y="348"/>
                  </a:lnTo>
                  <a:lnTo>
                    <a:pt x="142" y="352"/>
                  </a:lnTo>
                  <a:lnTo>
                    <a:pt x="148" y="356"/>
                  </a:lnTo>
                  <a:lnTo>
                    <a:pt x="148" y="356"/>
                  </a:lnTo>
                  <a:lnTo>
                    <a:pt x="156" y="358"/>
                  </a:lnTo>
                  <a:lnTo>
                    <a:pt x="160" y="358"/>
                  </a:lnTo>
                  <a:lnTo>
                    <a:pt x="162" y="356"/>
                  </a:lnTo>
                  <a:lnTo>
                    <a:pt x="162" y="356"/>
                  </a:lnTo>
                  <a:lnTo>
                    <a:pt x="172" y="346"/>
                  </a:lnTo>
                  <a:lnTo>
                    <a:pt x="180" y="340"/>
                  </a:lnTo>
                  <a:lnTo>
                    <a:pt x="180" y="340"/>
                  </a:lnTo>
                  <a:lnTo>
                    <a:pt x="194" y="338"/>
                  </a:lnTo>
                  <a:lnTo>
                    <a:pt x="206" y="338"/>
                  </a:lnTo>
                  <a:lnTo>
                    <a:pt x="218" y="334"/>
                  </a:lnTo>
                  <a:lnTo>
                    <a:pt x="224" y="316"/>
                  </a:lnTo>
                  <a:lnTo>
                    <a:pt x="230" y="302"/>
                  </a:lnTo>
                  <a:lnTo>
                    <a:pt x="230" y="302"/>
                  </a:lnTo>
                  <a:lnTo>
                    <a:pt x="232" y="296"/>
                  </a:lnTo>
                  <a:lnTo>
                    <a:pt x="230" y="290"/>
                  </a:lnTo>
                  <a:lnTo>
                    <a:pt x="228" y="290"/>
                  </a:lnTo>
                  <a:lnTo>
                    <a:pt x="224" y="290"/>
                  </a:lnTo>
                  <a:lnTo>
                    <a:pt x="224" y="290"/>
                  </a:lnTo>
                  <a:lnTo>
                    <a:pt x="204" y="294"/>
                  </a:lnTo>
                  <a:lnTo>
                    <a:pt x="192" y="298"/>
                  </a:lnTo>
                  <a:lnTo>
                    <a:pt x="188" y="310"/>
                  </a:lnTo>
                  <a:lnTo>
                    <a:pt x="188" y="310"/>
                  </a:lnTo>
                  <a:lnTo>
                    <a:pt x="186" y="316"/>
                  </a:lnTo>
                  <a:lnTo>
                    <a:pt x="184" y="318"/>
                  </a:lnTo>
                  <a:lnTo>
                    <a:pt x="180" y="320"/>
                  </a:lnTo>
                  <a:lnTo>
                    <a:pt x="180" y="320"/>
                  </a:lnTo>
                  <a:lnTo>
                    <a:pt x="168" y="322"/>
                  </a:lnTo>
                  <a:lnTo>
                    <a:pt x="160" y="322"/>
                  </a:lnTo>
                  <a:lnTo>
                    <a:pt x="160" y="322"/>
                  </a:lnTo>
                  <a:lnTo>
                    <a:pt x="138" y="322"/>
                  </a:lnTo>
                  <a:lnTo>
                    <a:pt x="138" y="322"/>
                  </a:lnTo>
                  <a:lnTo>
                    <a:pt x="98" y="322"/>
                  </a:lnTo>
                  <a:lnTo>
                    <a:pt x="98" y="322"/>
                  </a:lnTo>
                  <a:lnTo>
                    <a:pt x="90" y="322"/>
                  </a:lnTo>
                  <a:lnTo>
                    <a:pt x="84" y="320"/>
                  </a:lnTo>
                  <a:lnTo>
                    <a:pt x="84" y="318"/>
                  </a:lnTo>
                  <a:lnTo>
                    <a:pt x="82" y="316"/>
                  </a:lnTo>
                  <a:lnTo>
                    <a:pt x="82" y="316"/>
                  </a:lnTo>
                  <a:lnTo>
                    <a:pt x="82" y="312"/>
                  </a:lnTo>
                  <a:lnTo>
                    <a:pt x="80" y="308"/>
                  </a:lnTo>
                  <a:lnTo>
                    <a:pt x="74" y="302"/>
                  </a:lnTo>
                  <a:lnTo>
                    <a:pt x="66" y="300"/>
                  </a:lnTo>
                  <a:lnTo>
                    <a:pt x="60" y="300"/>
                  </a:lnTo>
                  <a:lnTo>
                    <a:pt x="60" y="300"/>
                  </a:lnTo>
                  <a:lnTo>
                    <a:pt x="46" y="304"/>
                  </a:lnTo>
                  <a:lnTo>
                    <a:pt x="38" y="306"/>
                  </a:lnTo>
                  <a:lnTo>
                    <a:pt x="38" y="306"/>
                  </a:lnTo>
                  <a:lnTo>
                    <a:pt x="32" y="310"/>
                  </a:lnTo>
                  <a:lnTo>
                    <a:pt x="28" y="314"/>
                  </a:lnTo>
                  <a:lnTo>
                    <a:pt x="26" y="318"/>
                  </a:lnTo>
                  <a:lnTo>
                    <a:pt x="26" y="318"/>
                  </a:lnTo>
                  <a:lnTo>
                    <a:pt x="30" y="322"/>
                  </a:lnTo>
                  <a:lnTo>
                    <a:pt x="34" y="326"/>
                  </a:lnTo>
                  <a:lnTo>
                    <a:pt x="40" y="330"/>
                  </a:lnTo>
                  <a:lnTo>
                    <a:pt x="46" y="340"/>
                  </a:lnTo>
                  <a:lnTo>
                    <a:pt x="46" y="356"/>
                  </a:lnTo>
                  <a:lnTo>
                    <a:pt x="46" y="356"/>
                  </a:lnTo>
                  <a:lnTo>
                    <a:pt x="42" y="360"/>
                  </a:lnTo>
                  <a:lnTo>
                    <a:pt x="38" y="362"/>
                  </a:lnTo>
                  <a:lnTo>
                    <a:pt x="36" y="364"/>
                  </a:lnTo>
                  <a:lnTo>
                    <a:pt x="36" y="364"/>
                  </a:lnTo>
                  <a:lnTo>
                    <a:pt x="28" y="360"/>
                  </a:lnTo>
                  <a:lnTo>
                    <a:pt x="18" y="354"/>
                  </a:lnTo>
                  <a:lnTo>
                    <a:pt x="8" y="344"/>
                  </a:lnTo>
                  <a:lnTo>
                    <a:pt x="6" y="340"/>
                  </a:lnTo>
                  <a:lnTo>
                    <a:pt x="4" y="336"/>
                  </a:lnTo>
                  <a:lnTo>
                    <a:pt x="4" y="336"/>
                  </a:lnTo>
                  <a:lnTo>
                    <a:pt x="2" y="316"/>
                  </a:lnTo>
                  <a:lnTo>
                    <a:pt x="0" y="296"/>
                  </a:lnTo>
                  <a:lnTo>
                    <a:pt x="0" y="296"/>
                  </a:lnTo>
                  <a:lnTo>
                    <a:pt x="0" y="284"/>
                  </a:lnTo>
                  <a:lnTo>
                    <a:pt x="2" y="276"/>
                  </a:lnTo>
                  <a:lnTo>
                    <a:pt x="4" y="270"/>
                  </a:lnTo>
                  <a:lnTo>
                    <a:pt x="4" y="270"/>
                  </a:lnTo>
                  <a:lnTo>
                    <a:pt x="16" y="260"/>
                  </a:lnTo>
                  <a:lnTo>
                    <a:pt x="22" y="256"/>
                  </a:lnTo>
                  <a:lnTo>
                    <a:pt x="22" y="256"/>
                  </a:lnTo>
                  <a:lnTo>
                    <a:pt x="26" y="256"/>
                  </a:lnTo>
                  <a:lnTo>
                    <a:pt x="30" y="256"/>
                  </a:lnTo>
                  <a:lnTo>
                    <a:pt x="32" y="254"/>
                  </a:lnTo>
                  <a:lnTo>
                    <a:pt x="32" y="254"/>
                  </a:lnTo>
                  <a:lnTo>
                    <a:pt x="38" y="236"/>
                  </a:lnTo>
                  <a:lnTo>
                    <a:pt x="42" y="224"/>
                  </a:lnTo>
                  <a:lnTo>
                    <a:pt x="42" y="224"/>
                  </a:lnTo>
                  <a:lnTo>
                    <a:pt x="32" y="192"/>
                  </a:lnTo>
                  <a:lnTo>
                    <a:pt x="32" y="192"/>
                  </a:lnTo>
                  <a:lnTo>
                    <a:pt x="30" y="178"/>
                  </a:lnTo>
                  <a:lnTo>
                    <a:pt x="28" y="170"/>
                  </a:lnTo>
                  <a:lnTo>
                    <a:pt x="26" y="164"/>
                  </a:lnTo>
                  <a:lnTo>
                    <a:pt x="26" y="164"/>
                  </a:lnTo>
                  <a:lnTo>
                    <a:pt x="22" y="154"/>
                  </a:lnTo>
                  <a:lnTo>
                    <a:pt x="22" y="150"/>
                  </a:lnTo>
                  <a:lnTo>
                    <a:pt x="24" y="146"/>
                  </a:lnTo>
                  <a:lnTo>
                    <a:pt x="24" y="146"/>
                  </a:lnTo>
                  <a:lnTo>
                    <a:pt x="44" y="132"/>
                  </a:lnTo>
                  <a:lnTo>
                    <a:pt x="44" y="132"/>
                  </a:lnTo>
                  <a:lnTo>
                    <a:pt x="58" y="132"/>
                  </a:lnTo>
                  <a:lnTo>
                    <a:pt x="76" y="130"/>
                  </a:lnTo>
                  <a:lnTo>
                    <a:pt x="76" y="130"/>
                  </a:lnTo>
                  <a:lnTo>
                    <a:pt x="88" y="122"/>
                  </a:lnTo>
                  <a:lnTo>
                    <a:pt x="98" y="116"/>
                  </a:lnTo>
                  <a:lnTo>
                    <a:pt x="98" y="116"/>
                  </a:lnTo>
                  <a:lnTo>
                    <a:pt x="104" y="110"/>
                  </a:lnTo>
                  <a:lnTo>
                    <a:pt x="110" y="106"/>
                  </a:lnTo>
                  <a:lnTo>
                    <a:pt x="114" y="102"/>
                  </a:lnTo>
                  <a:lnTo>
                    <a:pt x="114" y="102"/>
                  </a:lnTo>
                  <a:lnTo>
                    <a:pt x="128" y="100"/>
                  </a:lnTo>
                  <a:lnTo>
                    <a:pt x="128" y="100"/>
                  </a:lnTo>
                  <a:lnTo>
                    <a:pt x="160" y="74"/>
                  </a:lnTo>
                  <a:lnTo>
                    <a:pt x="160" y="74"/>
                  </a:lnTo>
                  <a:lnTo>
                    <a:pt x="164" y="68"/>
                  </a:lnTo>
                  <a:lnTo>
                    <a:pt x="166" y="62"/>
                  </a:lnTo>
                  <a:lnTo>
                    <a:pt x="170" y="52"/>
                  </a:lnTo>
                  <a:lnTo>
                    <a:pt x="174" y="30"/>
                  </a:lnTo>
                  <a:lnTo>
                    <a:pt x="204" y="2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400">
                <a:latin typeface="+mj-ea"/>
                <a:ea typeface="+mj-ea"/>
              </a:endParaRPr>
            </a:p>
          </p:txBody>
        </p:sp>
        <p:sp>
          <p:nvSpPr>
            <p:cNvPr id="95" name="Freeform 6"/>
            <p:cNvSpPr>
              <a:spLocks/>
            </p:cNvSpPr>
            <p:nvPr/>
          </p:nvSpPr>
          <p:spPr bwMode="auto">
            <a:xfrm>
              <a:off x="6102395" y="3523446"/>
              <a:ext cx="752139" cy="483719"/>
            </a:xfrm>
            <a:custGeom>
              <a:avLst/>
              <a:gdLst>
                <a:gd name="T0" fmla="*/ 534 w 538"/>
                <a:gd name="T1" fmla="*/ 148 h 346"/>
                <a:gd name="T2" fmla="*/ 538 w 538"/>
                <a:gd name="T3" fmla="*/ 138 h 346"/>
                <a:gd name="T4" fmla="*/ 518 w 538"/>
                <a:gd name="T5" fmla="*/ 86 h 346"/>
                <a:gd name="T6" fmla="*/ 504 w 538"/>
                <a:gd name="T7" fmla="*/ 74 h 346"/>
                <a:gd name="T8" fmla="*/ 430 w 538"/>
                <a:gd name="T9" fmla="*/ 40 h 346"/>
                <a:gd name="T10" fmla="*/ 372 w 538"/>
                <a:gd name="T11" fmla="*/ 0 h 346"/>
                <a:gd name="T12" fmla="*/ 340 w 538"/>
                <a:gd name="T13" fmla="*/ 6 h 346"/>
                <a:gd name="T14" fmla="*/ 326 w 538"/>
                <a:gd name="T15" fmla="*/ 22 h 346"/>
                <a:gd name="T16" fmla="*/ 312 w 538"/>
                <a:gd name="T17" fmla="*/ 36 h 346"/>
                <a:gd name="T18" fmla="*/ 312 w 538"/>
                <a:gd name="T19" fmla="*/ 50 h 346"/>
                <a:gd name="T20" fmla="*/ 324 w 538"/>
                <a:gd name="T21" fmla="*/ 72 h 346"/>
                <a:gd name="T22" fmla="*/ 324 w 538"/>
                <a:gd name="T23" fmla="*/ 80 h 346"/>
                <a:gd name="T24" fmla="*/ 310 w 538"/>
                <a:gd name="T25" fmla="*/ 84 h 346"/>
                <a:gd name="T26" fmla="*/ 270 w 538"/>
                <a:gd name="T27" fmla="*/ 104 h 346"/>
                <a:gd name="T28" fmla="*/ 238 w 538"/>
                <a:gd name="T29" fmla="*/ 106 h 346"/>
                <a:gd name="T30" fmla="*/ 190 w 538"/>
                <a:gd name="T31" fmla="*/ 94 h 346"/>
                <a:gd name="T32" fmla="*/ 182 w 538"/>
                <a:gd name="T33" fmla="*/ 94 h 346"/>
                <a:gd name="T34" fmla="*/ 174 w 538"/>
                <a:gd name="T35" fmla="*/ 108 h 346"/>
                <a:gd name="T36" fmla="*/ 184 w 538"/>
                <a:gd name="T37" fmla="*/ 126 h 346"/>
                <a:gd name="T38" fmla="*/ 182 w 538"/>
                <a:gd name="T39" fmla="*/ 140 h 346"/>
                <a:gd name="T40" fmla="*/ 148 w 538"/>
                <a:gd name="T41" fmla="*/ 170 h 346"/>
                <a:gd name="T42" fmla="*/ 120 w 538"/>
                <a:gd name="T43" fmla="*/ 192 h 346"/>
                <a:gd name="T44" fmla="*/ 102 w 538"/>
                <a:gd name="T45" fmla="*/ 206 h 346"/>
                <a:gd name="T46" fmla="*/ 88 w 538"/>
                <a:gd name="T47" fmla="*/ 214 h 346"/>
                <a:gd name="T48" fmla="*/ 26 w 538"/>
                <a:gd name="T49" fmla="*/ 178 h 346"/>
                <a:gd name="T50" fmla="*/ 0 w 538"/>
                <a:gd name="T51" fmla="*/ 208 h 346"/>
                <a:gd name="T52" fmla="*/ 4 w 538"/>
                <a:gd name="T53" fmla="*/ 224 h 346"/>
                <a:gd name="T54" fmla="*/ 6 w 538"/>
                <a:gd name="T55" fmla="*/ 246 h 346"/>
                <a:gd name="T56" fmla="*/ 10 w 538"/>
                <a:gd name="T57" fmla="*/ 272 h 346"/>
                <a:gd name="T58" fmla="*/ 6 w 538"/>
                <a:gd name="T59" fmla="*/ 280 h 346"/>
                <a:gd name="T60" fmla="*/ 8 w 538"/>
                <a:gd name="T61" fmla="*/ 290 h 346"/>
                <a:gd name="T62" fmla="*/ 32 w 538"/>
                <a:gd name="T63" fmla="*/ 298 h 346"/>
                <a:gd name="T64" fmla="*/ 46 w 538"/>
                <a:gd name="T65" fmla="*/ 306 h 346"/>
                <a:gd name="T66" fmla="*/ 56 w 538"/>
                <a:gd name="T67" fmla="*/ 310 h 346"/>
                <a:gd name="T68" fmla="*/ 112 w 538"/>
                <a:gd name="T69" fmla="*/ 310 h 346"/>
                <a:gd name="T70" fmla="*/ 122 w 538"/>
                <a:gd name="T71" fmla="*/ 322 h 346"/>
                <a:gd name="T72" fmla="*/ 142 w 538"/>
                <a:gd name="T73" fmla="*/ 342 h 346"/>
                <a:gd name="T74" fmla="*/ 160 w 538"/>
                <a:gd name="T75" fmla="*/ 344 h 346"/>
                <a:gd name="T76" fmla="*/ 176 w 538"/>
                <a:gd name="T77" fmla="*/ 324 h 346"/>
                <a:gd name="T78" fmla="*/ 198 w 538"/>
                <a:gd name="T79" fmla="*/ 300 h 346"/>
                <a:gd name="T80" fmla="*/ 242 w 538"/>
                <a:gd name="T81" fmla="*/ 298 h 346"/>
                <a:gd name="T82" fmla="*/ 270 w 538"/>
                <a:gd name="T83" fmla="*/ 294 h 346"/>
                <a:gd name="T84" fmla="*/ 328 w 538"/>
                <a:gd name="T85" fmla="*/ 272 h 346"/>
                <a:gd name="T86" fmla="*/ 336 w 538"/>
                <a:gd name="T87" fmla="*/ 258 h 346"/>
                <a:gd name="T88" fmla="*/ 340 w 538"/>
                <a:gd name="T89" fmla="*/ 242 h 346"/>
                <a:gd name="T90" fmla="*/ 360 w 538"/>
                <a:gd name="T91" fmla="*/ 224 h 346"/>
                <a:gd name="T92" fmla="*/ 416 w 538"/>
                <a:gd name="T93" fmla="*/ 200 h 346"/>
                <a:gd name="T94" fmla="*/ 428 w 538"/>
                <a:gd name="T95" fmla="*/ 192 h 346"/>
                <a:gd name="T96" fmla="*/ 470 w 538"/>
                <a:gd name="T97" fmla="*/ 186 h 346"/>
                <a:gd name="T98" fmla="*/ 504 w 538"/>
                <a:gd name="T99" fmla="*/ 178 h 346"/>
                <a:gd name="T100" fmla="*/ 530 w 538"/>
                <a:gd name="T101" fmla="*/ 152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38" h="346">
                  <a:moveTo>
                    <a:pt x="530" y="152"/>
                  </a:moveTo>
                  <a:lnTo>
                    <a:pt x="530" y="152"/>
                  </a:lnTo>
                  <a:lnTo>
                    <a:pt x="534" y="148"/>
                  </a:lnTo>
                  <a:lnTo>
                    <a:pt x="538" y="142"/>
                  </a:lnTo>
                  <a:lnTo>
                    <a:pt x="538" y="138"/>
                  </a:lnTo>
                  <a:lnTo>
                    <a:pt x="538" y="138"/>
                  </a:lnTo>
                  <a:lnTo>
                    <a:pt x="532" y="114"/>
                  </a:lnTo>
                  <a:lnTo>
                    <a:pt x="526" y="98"/>
                  </a:lnTo>
                  <a:lnTo>
                    <a:pt x="518" y="86"/>
                  </a:lnTo>
                  <a:lnTo>
                    <a:pt x="518" y="86"/>
                  </a:lnTo>
                  <a:lnTo>
                    <a:pt x="512" y="80"/>
                  </a:lnTo>
                  <a:lnTo>
                    <a:pt x="504" y="74"/>
                  </a:lnTo>
                  <a:lnTo>
                    <a:pt x="484" y="64"/>
                  </a:lnTo>
                  <a:lnTo>
                    <a:pt x="462" y="52"/>
                  </a:lnTo>
                  <a:lnTo>
                    <a:pt x="430" y="40"/>
                  </a:lnTo>
                  <a:lnTo>
                    <a:pt x="392" y="8"/>
                  </a:lnTo>
                  <a:lnTo>
                    <a:pt x="372" y="0"/>
                  </a:lnTo>
                  <a:lnTo>
                    <a:pt x="372" y="0"/>
                  </a:lnTo>
                  <a:lnTo>
                    <a:pt x="358" y="2"/>
                  </a:lnTo>
                  <a:lnTo>
                    <a:pt x="346" y="4"/>
                  </a:lnTo>
                  <a:lnTo>
                    <a:pt x="340" y="6"/>
                  </a:lnTo>
                  <a:lnTo>
                    <a:pt x="340" y="6"/>
                  </a:lnTo>
                  <a:lnTo>
                    <a:pt x="330" y="16"/>
                  </a:lnTo>
                  <a:lnTo>
                    <a:pt x="326" y="22"/>
                  </a:lnTo>
                  <a:lnTo>
                    <a:pt x="314" y="36"/>
                  </a:lnTo>
                  <a:lnTo>
                    <a:pt x="314" y="36"/>
                  </a:lnTo>
                  <a:lnTo>
                    <a:pt x="312" y="36"/>
                  </a:lnTo>
                  <a:lnTo>
                    <a:pt x="310" y="38"/>
                  </a:lnTo>
                  <a:lnTo>
                    <a:pt x="310" y="42"/>
                  </a:lnTo>
                  <a:lnTo>
                    <a:pt x="312" y="50"/>
                  </a:lnTo>
                  <a:lnTo>
                    <a:pt x="312" y="50"/>
                  </a:lnTo>
                  <a:lnTo>
                    <a:pt x="324" y="72"/>
                  </a:lnTo>
                  <a:lnTo>
                    <a:pt x="324" y="72"/>
                  </a:lnTo>
                  <a:lnTo>
                    <a:pt x="326" y="76"/>
                  </a:lnTo>
                  <a:lnTo>
                    <a:pt x="326" y="78"/>
                  </a:lnTo>
                  <a:lnTo>
                    <a:pt x="324" y="80"/>
                  </a:lnTo>
                  <a:lnTo>
                    <a:pt x="324" y="80"/>
                  </a:lnTo>
                  <a:lnTo>
                    <a:pt x="314" y="82"/>
                  </a:lnTo>
                  <a:lnTo>
                    <a:pt x="310" y="84"/>
                  </a:lnTo>
                  <a:lnTo>
                    <a:pt x="280" y="102"/>
                  </a:lnTo>
                  <a:lnTo>
                    <a:pt x="280" y="102"/>
                  </a:lnTo>
                  <a:lnTo>
                    <a:pt x="270" y="104"/>
                  </a:lnTo>
                  <a:lnTo>
                    <a:pt x="256" y="106"/>
                  </a:lnTo>
                  <a:lnTo>
                    <a:pt x="238" y="106"/>
                  </a:lnTo>
                  <a:lnTo>
                    <a:pt x="238" y="106"/>
                  </a:lnTo>
                  <a:lnTo>
                    <a:pt x="218" y="102"/>
                  </a:lnTo>
                  <a:lnTo>
                    <a:pt x="202" y="98"/>
                  </a:lnTo>
                  <a:lnTo>
                    <a:pt x="190" y="94"/>
                  </a:lnTo>
                  <a:lnTo>
                    <a:pt x="186" y="94"/>
                  </a:lnTo>
                  <a:lnTo>
                    <a:pt x="182" y="94"/>
                  </a:lnTo>
                  <a:lnTo>
                    <a:pt x="182" y="94"/>
                  </a:lnTo>
                  <a:lnTo>
                    <a:pt x="172" y="100"/>
                  </a:lnTo>
                  <a:lnTo>
                    <a:pt x="172" y="104"/>
                  </a:lnTo>
                  <a:lnTo>
                    <a:pt x="174" y="108"/>
                  </a:lnTo>
                  <a:lnTo>
                    <a:pt x="174" y="108"/>
                  </a:lnTo>
                  <a:lnTo>
                    <a:pt x="182" y="120"/>
                  </a:lnTo>
                  <a:lnTo>
                    <a:pt x="184" y="126"/>
                  </a:lnTo>
                  <a:lnTo>
                    <a:pt x="184" y="132"/>
                  </a:lnTo>
                  <a:lnTo>
                    <a:pt x="184" y="132"/>
                  </a:lnTo>
                  <a:lnTo>
                    <a:pt x="182" y="140"/>
                  </a:lnTo>
                  <a:lnTo>
                    <a:pt x="176" y="148"/>
                  </a:lnTo>
                  <a:lnTo>
                    <a:pt x="166" y="158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32" y="182"/>
                  </a:lnTo>
                  <a:lnTo>
                    <a:pt x="120" y="192"/>
                  </a:lnTo>
                  <a:lnTo>
                    <a:pt x="112" y="200"/>
                  </a:lnTo>
                  <a:lnTo>
                    <a:pt x="112" y="200"/>
                  </a:lnTo>
                  <a:lnTo>
                    <a:pt x="102" y="206"/>
                  </a:lnTo>
                  <a:lnTo>
                    <a:pt x="94" y="212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66" y="214"/>
                  </a:lnTo>
                  <a:lnTo>
                    <a:pt x="42" y="190"/>
                  </a:lnTo>
                  <a:lnTo>
                    <a:pt x="26" y="178"/>
                  </a:lnTo>
                  <a:lnTo>
                    <a:pt x="6" y="188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2" y="214"/>
                  </a:lnTo>
                  <a:lnTo>
                    <a:pt x="4" y="224"/>
                  </a:lnTo>
                  <a:lnTo>
                    <a:pt x="4" y="224"/>
                  </a:lnTo>
                  <a:lnTo>
                    <a:pt x="2" y="236"/>
                  </a:lnTo>
                  <a:lnTo>
                    <a:pt x="4" y="240"/>
                  </a:lnTo>
                  <a:lnTo>
                    <a:pt x="6" y="246"/>
                  </a:lnTo>
                  <a:lnTo>
                    <a:pt x="6" y="246"/>
                  </a:lnTo>
                  <a:lnTo>
                    <a:pt x="20" y="262"/>
                  </a:lnTo>
                  <a:lnTo>
                    <a:pt x="10" y="272"/>
                  </a:lnTo>
                  <a:lnTo>
                    <a:pt x="10" y="272"/>
                  </a:lnTo>
                  <a:lnTo>
                    <a:pt x="8" y="276"/>
                  </a:lnTo>
                  <a:lnTo>
                    <a:pt x="6" y="280"/>
                  </a:lnTo>
                  <a:lnTo>
                    <a:pt x="6" y="284"/>
                  </a:lnTo>
                  <a:lnTo>
                    <a:pt x="6" y="284"/>
                  </a:lnTo>
                  <a:lnTo>
                    <a:pt x="8" y="290"/>
                  </a:lnTo>
                  <a:lnTo>
                    <a:pt x="10" y="292"/>
                  </a:lnTo>
                  <a:lnTo>
                    <a:pt x="10" y="292"/>
                  </a:lnTo>
                  <a:lnTo>
                    <a:pt x="32" y="298"/>
                  </a:lnTo>
                  <a:lnTo>
                    <a:pt x="32" y="298"/>
                  </a:lnTo>
                  <a:lnTo>
                    <a:pt x="40" y="302"/>
                  </a:lnTo>
                  <a:lnTo>
                    <a:pt x="46" y="306"/>
                  </a:lnTo>
                  <a:lnTo>
                    <a:pt x="46" y="306"/>
                  </a:lnTo>
                  <a:lnTo>
                    <a:pt x="48" y="308"/>
                  </a:lnTo>
                  <a:lnTo>
                    <a:pt x="56" y="310"/>
                  </a:lnTo>
                  <a:lnTo>
                    <a:pt x="56" y="310"/>
                  </a:lnTo>
                  <a:lnTo>
                    <a:pt x="74" y="310"/>
                  </a:lnTo>
                  <a:lnTo>
                    <a:pt x="112" y="310"/>
                  </a:lnTo>
                  <a:lnTo>
                    <a:pt x="112" y="310"/>
                  </a:lnTo>
                  <a:lnTo>
                    <a:pt x="114" y="312"/>
                  </a:lnTo>
                  <a:lnTo>
                    <a:pt x="122" y="322"/>
                  </a:lnTo>
                  <a:lnTo>
                    <a:pt x="122" y="322"/>
                  </a:lnTo>
                  <a:lnTo>
                    <a:pt x="130" y="332"/>
                  </a:lnTo>
                  <a:lnTo>
                    <a:pt x="142" y="342"/>
                  </a:lnTo>
                  <a:lnTo>
                    <a:pt x="148" y="344"/>
                  </a:lnTo>
                  <a:lnTo>
                    <a:pt x="154" y="346"/>
                  </a:lnTo>
                  <a:lnTo>
                    <a:pt x="160" y="344"/>
                  </a:lnTo>
                  <a:lnTo>
                    <a:pt x="166" y="338"/>
                  </a:lnTo>
                  <a:lnTo>
                    <a:pt x="166" y="338"/>
                  </a:lnTo>
                  <a:lnTo>
                    <a:pt x="176" y="324"/>
                  </a:lnTo>
                  <a:lnTo>
                    <a:pt x="188" y="312"/>
                  </a:lnTo>
                  <a:lnTo>
                    <a:pt x="198" y="300"/>
                  </a:lnTo>
                  <a:lnTo>
                    <a:pt x="198" y="300"/>
                  </a:lnTo>
                  <a:lnTo>
                    <a:pt x="218" y="298"/>
                  </a:lnTo>
                  <a:lnTo>
                    <a:pt x="218" y="298"/>
                  </a:lnTo>
                  <a:lnTo>
                    <a:pt x="242" y="298"/>
                  </a:lnTo>
                  <a:lnTo>
                    <a:pt x="260" y="296"/>
                  </a:lnTo>
                  <a:lnTo>
                    <a:pt x="270" y="294"/>
                  </a:lnTo>
                  <a:lnTo>
                    <a:pt x="270" y="294"/>
                  </a:lnTo>
                  <a:lnTo>
                    <a:pt x="298" y="284"/>
                  </a:lnTo>
                  <a:lnTo>
                    <a:pt x="316" y="278"/>
                  </a:lnTo>
                  <a:lnTo>
                    <a:pt x="328" y="272"/>
                  </a:lnTo>
                  <a:lnTo>
                    <a:pt x="328" y="272"/>
                  </a:lnTo>
                  <a:lnTo>
                    <a:pt x="334" y="266"/>
                  </a:lnTo>
                  <a:lnTo>
                    <a:pt x="336" y="258"/>
                  </a:lnTo>
                  <a:lnTo>
                    <a:pt x="336" y="248"/>
                  </a:lnTo>
                  <a:lnTo>
                    <a:pt x="336" y="248"/>
                  </a:lnTo>
                  <a:lnTo>
                    <a:pt x="340" y="242"/>
                  </a:lnTo>
                  <a:lnTo>
                    <a:pt x="348" y="234"/>
                  </a:lnTo>
                  <a:lnTo>
                    <a:pt x="360" y="224"/>
                  </a:lnTo>
                  <a:lnTo>
                    <a:pt x="360" y="224"/>
                  </a:lnTo>
                  <a:lnTo>
                    <a:pt x="386" y="214"/>
                  </a:lnTo>
                  <a:lnTo>
                    <a:pt x="404" y="208"/>
                  </a:lnTo>
                  <a:lnTo>
                    <a:pt x="416" y="200"/>
                  </a:lnTo>
                  <a:lnTo>
                    <a:pt x="416" y="200"/>
                  </a:lnTo>
                  <a:lnTo>
                    <a:pt x="422" y="196"/>
                  </a:lnTo>
                  <a:lnTo>
                    <a:pt x="428" y="192"/>
                  </a:lnTo>
                  <a:lnTo>
                    <a:pt x="438" y="188"/>
                  </a:lnTo>
                  <a:lnTo>
                    <a:pt x="438" y="188"/>
                  </a:lnTo>
                  <a:lnTo>
                    <a:pt x="470" y="186"/>
                  </a:lnTo>
                  <a:lnTo>
                    <a:pt x="490" y="182"/>
                  </a:lnTo>
                  <a:lnTo>
                    <a:pt x="498" y="180"/>
                  </a:lnTo>
                  <a:lnTo>
                    <a:pt x="504" y="178"/>
                  </a:lnTo>
                  <a:lnTo>
                    <a:pt x="504" y="178"/>
                  </a:lnTo>
                  <a:lnTo>
                    <a:pt x="520" y="162"/>
                  </a:lnTo>
                  <a:lnTo>
                    <a:pt x="530" y="152"/>
                  </a:lnTo>
                  <a:lnTo>
                    <a:pt x="530" y="15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96" name="Freeform 7"/>
            <p:cNvSpPr>
              <a:spLocks/>
            </p:cNvSpPr>
            <p:nvPr/>
          </p:nvSpPr>
          <p:spPr bwMode="auto">
            <a:xfrm>
              <a:off x="6281342" y="4135784"/>
              <a:ext cx="170560" cy="195724"/>
            </a:xfrm>
            <a:custGeom>
              <a:avLst/>
              <a:gdLst>
                <a:gd name="T0" fmla="*/ 122 w 122"/>
                <a:gd name="T1" fmla="*/ 82 h 140"/>
                <a:gd name="T2" fmla="*/ 110 w 122"/>
                <a:gd name="T3" fmla="*/ 44 h 140"/>
                <a:gd name="T4" fmla="*/ 110 w 122"/>
                <a:gd name="T5" fmla="*/ 44 h 140"/>
                <a:gd name="T6" fmla="*/ 106 w 122"/>
                <a:gd name="T7" fmla="*/ 38 h 140"/>
                <a:gd name="T8" fmla="*/ 100 w 122"/>
                <a:gd name="T9" fmla="*/ 34 h 140"/>
                <a:gd name="T10" fmla="*/ 94 w 122"/>
                <a:gd name="T11" fmla="*/ 32 h 140"/>
                <a:gd name="T12" fmla="*/ 94 w 122"/>
                <a:gd name="T13" fmla="*/ 32 h 140"/>
                <a:gd name="T14" fmla="*/ 86 w 122"/>
                <a:gd name="T15" fmla="*/ 32 h 140"/>
                <a:gd name="T16" fmla="*/ 76 w 122"/>
                <a:gd name="T17" fmla="*/ 28 h 140"/>
                <a:gd name="T18" fmla="*/ 66 w 122"/>
                <a:gd name="T19" fmla="*/ 20 h 140"/>
                <a:gd name="T20" fmla="*/ 50 w 122"/>
                <a:gd name="T21" fmla="*/ 6 h 140"/>
                <a:gd name="T22" fmla="*/ 38 w 122"/>
                <a:gd name="T23" fmla="*/ 0 h 140"/>
                <a:gd name="T24" fmla="*/ 14 w 122"/>
                <a:gd name="T25" fmla="*/ 16 h 140"/>
                <a:gd name="T26" fmla="*/ 14 w 122"/>
                <a:gd name="T27" fmla="*/ 16 h 140"/>
                <a:gd name="T28" fmla="*/ 16 w 122"/>
                <a:gd name="T29" fmla="*/ 24 h 140"/>
                <a:gd name="T30" fmla="*/ 20 w 122"/>
                <a:gd name="T31" fmla="*/ 30 h 140"/>
                <a:gd name="T32" fmla="*/ 22 w 122"/>
                <a:gd name="T33" fmla="*/ 34 h 140"/>
                <a:gd name="T34" fmla="*/ 22 w 122"/>
                <a:gd name="T35" fmla="*/ 34 h 140"/>
                <a:gd name="T36" fmla="*/ 26 w 122"/>
                <a:gd name="T37" fmla="*/ 36 h 140"/>
                <a:gd name="T38" fmla="*/ 28 w 122"/>
                <a:gd name="T39" fmla="*/ 40 h 140"/>
                <a:gd name="T40" fmla="*/ 32 w 122"/>
                <a:gd name="T41" fmla="*/ 52 h 140"/>
                <a:gd name="T42" fmla="*/ 32 w 122"/>
                <a:gd name="T43" fmla="*/ 52 h 140"/>
                <a:gd name="T44" fmla="*/ 34 w 122"/>
                <a:gd name="T45" fmla="*/ 62 h 140"/>
                <a:gd name="T46" fmla="*/ 34 w 122"/>
                <a:gd name="T47" fmla="*/ 66 h 140"/>
                <a:gd name="T48" fmla="*/ 32 w 122"/>
                <a:gd name="T49" fmla="*/ 70 h 140"/>
                <a:gd name="T50" fmla="*/ 32 w 122"/>
                <a:gd name="T51" fmla="*/ 70 h 140"/>
                <a:gd name="T52" fmla="*/ 30 w 122"/>
                <a:gd name="T53" fmla="*/ 72 h 140"/>
                <a:gd name="T54" fmla="*/ 32 w 122"/>
                <a:gd name="T55" fmla="*/ 74 h 140"/>
                <a:gd name="T56" fmla="*/ 26 w 122"/>
                <a:gd name="T57" fmla="*/ 78 h 140"/>
                <a:gd name="T58" fmla="*/ 26 w 122"/>
                <a:gd name="T59" fmla="*/ 78 h 140"/>
                <a:gd name="T60" fmla="*/ 16 w 122"/>
                <a:gd name="T61" fmla="*/ 82 h 140"/>
                <a:gd name="T62" fmla="*/ 8 w 122"/>
                <a:gd name="T63" fmla="*/ 84 h 140"/>
                <a:gd name="T64" fmla="*/ 2 w 122"/>
                <a:gd name="T65" fmla="*/ 86 h 140"/>
                <a:gd name="T66" fmla="*/ 0 w 122"/>
                <a:gd name="T67" fmla="*/ 86 h 140"/>
                <a:gd name="T68" fmla="*/ 0 w 122"/>
                <a:gd name="T69" fmla="*/ 90 h 140"/>
                <a:gd name="T70" fmla="*/ 0 w 122"/>
                <a:gd name="T71" fmla="*/ 90 h 140"/>
                <a:gd name="T72" fmla="*/ 2 w 122"/>
                <a:gd name="T73" fmla="*/ 98 h 140"/>
                <a:gd name="T74" fmla="*/ 6 w 122"/>
                <a:gd name="T75" fmla="*/ 106 h 140"/>
                <a:gd name="T76" fmla="*/ 14 w 122"/>
                <a:gd name="T77" fmla="*/ 114 h 140"/>
                <a:gd name="T78" fmla="*/ 24 w 122"/>
                <a:gd name="T79" fmla="*/ 136 h 140"/>
                <a:gd name="T80" fmla="*/ 24 w 122"/>
                <a:gd name="T81" fmla="*/ 136 h 140"/>
                <a:gd name="T82" fmla="*/ 28 w 122"/>
                <a:gd name="T83" fmla="*/ 140 h 140"/>
                <a:gd name="T84" fmla="*/ 34 w 122"/>
                <a:gd name="T85" fmla="*/ 140 h 140"/>
                <a:gd name="T86" fmla="*/ 40 w 122"/>
                <a:gd name="T87" fmla="*/ 138 h 140"/>
                <a:gd name="T88" fmla="*/ 40 w 122"/>
                <a:gd name="T89" fmla="*/ 138 h 140"/>
                <a:gd name="T90" fmla="*/ 52 w 122"/>
                <a:gd name="T91" fmla="*/ 126 h 140"/>
                <a:gd name="T92" fmla="*/ 58 w 122"/>
                <a:gd name="T93" fmla="*/ 120 h 140"/>
                <a:gd name="T94" fmla="*/ 64 w 122"/>
                <a:gd name="T95" fmla="*/ 118 h 140"/>
                <a:gd name="T96" fmla="*/ 64 w 122"/>
                <a:gd name="T97" fmla="*/ 118 h 140"/>
                <a:gd name="T98" fmla="*/ 86 w 122"/>
                <a:gd name="T99" fmla="*/ 118 h 140"/>
                <a:gd name="T100" fmla="*/ 86 w 122"/>
                <a:gd name="T101" fmla="*/ 118 h 140"/>
                <a:gd name="T102" fmla="*/ 88 w 122"/>
                <a:gd name="T103" fmla="*/ 112 h 140"/>
                <a:gd name="T104" fmla="*/ 92 w 122"/>
                <a:gd name="T105" fmla="*/ 108 h 140"/>
                <a:gd name="T106" fmla="*/ 96 w 122"/>
                <a:gd name="T107" fmla="*/ 106 h 140"/>
                <a:gd name="T108" fmla="*/ 96 w 122"/>
                <a:gd name="T109" fmla="*/ 106 h 140"/>
                <a:gd name="T110" fmla="*/ 104 w 122"/>
                <a:gd name="T111" fmla="*/ 102 h 140"/>
                <a:gd name="T112" fmla="*/ 112 w 122"/>
                <a:gd name="T113" fmla="*/ 98 h 140"/>
                <a:gd name="T114" fmla="*/ 118 w 122"/>
                <a:gd name="T115" fmla="*/ 92 h 140"/>
                <a:gd name="T116" fmla="*/ 120 w 122"/>
                <a:gd name="T117" fmla="*/ 88 h 140"/>
                <a:gd name="T118" fmla="*/ 122 w 122"/>
                <a:gd name="T119" fmla="*/ 82 h 140"/>
                <a:gd name="T120" fmla="*/ 122 w 122"/>
                <a:gd name="T121" fmla="*/ 8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2" h="140">
                  <a:moveTo>
                    <a:pt x="122" y="82"/>
                  </a:moveTo>
                  <a:lnTo>
                    <a:pt x="110" y="44"/>
                  </a:lnTo>
                  <a:lnTo>
                    <a:pt x="110" y="44"/>
                  </a:lnTo>
                  <a:lnTo>
                    <a:pt x="106" y="38"/>
                  </a:lnTo>
                  <a:lnTo>
                    <a:pt x="100" y="34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86" y="32"/>
                  </a:lnTo>
                  <a:lnTo>
                    <a:pt x="76" y="28"/>
                  </a:lnTo>
                  <a:lnTo>
                    <a:pt x="66" y="20"/>
                  </a:lnTo>
                  <a:lnTo>
                    <a:pt x="50" y="6"/>
                  </a:lnTo>
                  <a:lnTo>
                    <a:pt x="38" y="0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6" y="24"/>
                  </a:lnTo>
                  <a:lnTo>
                    <a:pt x="20" y="30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26" y="36"/>
                  </a:lnTo>
                  <a:lnTo>
                    <a:pt x="28" y="40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34" y="62"/>
                  </a:lnTo>
                  <a:lnTo>
                    <a:pt x="34" y="66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0" y="72"/>
                  </a:lnTo>
                  <a:lnTo>
                    <a:pt x="32" y="74"/>
                  </a:lnTo>
                  <a:lnTo>
                    <a:pt x="26" y="78"/>
                  </a:lnTo>
                  <a:lnTo>
                    <a:pt x="26" y="78"/>
                  </a:lnTo>
                  <a:lnTo>
                    <a:pt x="16" y="82"/>
                  </a:lnTo>
                  <a:lnTo>
                    <a:pt x="8" y="84"/>
                  </a:lnTo>
                  <a:lnTo>
                    <a:pt x="2" y="86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2" y="98"/>
                  </a:lnTo>
                  <a:lnTo>
                    <a:pt x="6" y="106"/>
                  </a:lnTo>
                  <a:lnTo>
                    <a:pt x="14" y="114"/>
                  </a:lnTo>
                  <a:lnTo>
                    <a:pt x="24" y="136"/>
                  </a:lnTo>
                  <a:lnTo>
                    <a:pt x="24" y="136"/>
                  </a:lnTo>
                  <a:lnTo>
                    <a:pt x="28" y="140"/>
                  </a:lnTo>
                  <a:lnTo>
                    <a:pt x="34" y="140"/>
                  </a:lnTo>
                  <a:lnTo>
                    <a:pt x="40" y="138"/>
                  </a:lnTo>
                  <a:lnTo>
                    <a:pt x="40" y="138"/>
                  </a:lnTo>
                  <a:lnTo>
                    <a:pt x="52" y="126"/>
                  </a:lnTo>
                  <a:lnTo>
                    <a:pt x="58" y="120"/>
                  </a:lnTo>
                  <a:lnTo>
                    <a:pt x="64" y="118"/>
                  </a:lnTo>
                  <a:lnTo>
                    <a:pt x="64" y="118"/>
                  </a:lnTo>
                  <a:lnTo>
                    <a:pt x="86" y="118"/>
                  </a:lnTo>
                  <a:lnTo>
                    <a:pt x="86" y="118"/>
                  </a:lnTo>
                  <a:lnTo>
                    <a:pt x="88" y="112"/>
                  </a:lnTo>
                  <a:lnTo>
                    <a:pt x="92" y="108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104" y="102"/>
                  </a:lnTo>
                  <a:lnTo>
                    <a:pt x="112" y="98"/>
                  </a:lnTo>
                  <a:lnTo>
                    <a:pt x="118" y="92"/>
                  </a:lnTo>
                  <a:lnTo>
                    <a:pt x="120" y="88"/>
                  </a:lnTo>
                  <a:lnTo>
                    <a:pt x="122" y="82"/>
                  </a:lnTo>
                  <a:lnTo>
                    <a:pt x="122" y="8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97" name="Freeform 8"/>
            <p:cNvSpPr>
              <a:spLocks/>
            </p:cNvSpPr>
            <p:nvPr/>
          </p:nvSpPr>
          <p:spPr bwMode="auto">
            <a:xfrm>
              <a:off x="6130354" y="4149764"/>
              <a:ext cx="123027" cy="109046"/>
            </a:xfrm>
            <a:custGeom>
              <a:avLst/>
              <a:gdLst>
                <a:gd name="T0" fmla="*/ 48 w 88"/>
                <a:gd name="T1" fmla="*/ 76 h 78"/>
                <a:gd name="T2" fmla="*/ 82 w 88"/>
                <a:gd name="T3" fmla="*/ 46 h 78"/>
                <a:gd name="T4" fmla="*/ 88 w 88"/>
                <a:gd name="T5" fmla="*/ 22 h 78"/>
                <a:gd name="T6" fmla="*/ 62 w 88"/>
                <a:gd name="T7" fmla="*/ 0 h 78"/>
                <a:gd name="T8" fmla="*/ 62 w 88"/>
                <a:gd name="T9" fmla="*/ 0 h 78"/>
                <a:gd name="T10" fmla="*/ 52 w 88"/>
                <a:gd name="T11" fmla="*/ 0 h 78"/>
                <a:gd name="T12" fmla="*/ 44 w 88"/>
                <a:gd name="T13" fmla="*/ 2 h 78"/>
                <a:gd name="T14" fmla="*/ 40 w 88"/>
                <a:gd name="T15" fmla="*/ 4 h 78"/>
                <a:gd name="T16" fmla="*/ 40 w 88"/>
                <a:gd name="T17" fmla="*/ 4 h 78"/>
                <a:gd name="T18" fmla="*/ 36 w 88"/>
                <a:gd name="T19" fmla="*/ 8 h 78"/>
                <a:gd name="T20" fmla="*/ 30 w 88"/>
                <a:gd name="T21" fmla="*/ 10 h 78"/>
                <a:gd name="T22" fmla="*/ 20 w 88"/>
                <a:gd name="T23" fmla="*/ 16 h 78"/>
                <a:gd name="T24" fmla="*/ 12 w 88"/>
                <a:gd name="T25" fmla="*/ 30 h 78"/>
                <a:gd name="T26" fmla="*/ 12 w 88"/>
                <a:gd name="T27" fmla="*/ 30 h 78"/>
                <a:gd name="T28" fmla="*/ 10 w 88"/>
                <a:gd name="T29" fmla="*/ 34 h 78"/>
                <a:gd name="T30" fmla="*/ 8 w 88"/>
                <a:gd name="T31" fmla="*/ 42 h 78"/>
                <a:gd name="T32" fmla="*/ 8 w 88"/>
                <a:gd name="T33" fmla="*/ 42 h 78"/>
                <a:gd name="T34" fmla="*/ 2 w 88"/>
                <a:gd name="T35" fmla="*/ 48 h 78"/>
                <a:gd name="T36" fmla="*/ 0 w 88"/>
                <a:gd name="T37" fmla="*/ 50 h 78"/>
                <a:gd name="T38" fmla="*/ 0 w 88"/>
                <a:gd name="T39" fmla="*/ 54 h 78"/>
                <a:gd name="T40" fmla="*/ 0 w 88"/>
                <a:gd name="T41" fmla="*/ 54 h 78"/>
                <a:gd name="T42" fmla="*/ 2 w 88"/>
                <a:gd name="T43" fmla="*/ 56 h 78"/>
                <a:gd name="T44" fmla="*/ 6 w 88"/>
                <a:gd name="T45" fmla="*/ 58 h 78"/>
                <a:gd name="T46" fmla="*/ 10 w 88"/>
                <a:gd name="T47" fmla="*/ 58 h 78"/>
                <a:gd name="T48" fmla="*/ 14 w 88"/>
                <a:gd name="T49" fmla="*/ 60 h 78"/>
                <a:gd name="T50" fmla="*/ 14 w 88"/>
                <a:gd name="T51" fmla="*/ 60 h 78"/>
                <a:gd name="T52" fmla="*/ 24 w 88"/>
                <a:gd name="T53" fmla="*/ 62 h 78"/>
                <a:gd name="T54" fmla="*/ 28 w 88"/>
                <a:gd name="T55" fmla="*/ 62 h 78"/>
                <a:gd name="T56" fmla="*/ 32 w 88"/>
                <a:gd name="T57" fmla="*/ 66 h 78"/>
                <a:gd name="T58" fmla="*/ 32 w 88"/>
                <a:gd name="T59" fmla="*/ 66 h 78"/>
                <a:gd name="T60" fmla="*/ 38 w 88"/>
                <a:gd name="T61" fmla="*/ 76 h 78"/>
                <a:gd name="T62" fmla="*/ 44 w 88"/>
                <a:gd name="T63" fmla="*/ 78 h 78"/>
                <a:gd name="T64" fmla="*/ 46 w 88"/>
                <a:gd name="T65" fmla="*/ 78 h 78"/>
                <a:gd name="T66" fmla="*/ 48 w 88"/>
                <a:gd name="T67" fmla="*/ 76 h 78"/>
                <a:gd name="T68" fmla="*/ 48 w 88"/>
                <a:gd name="T69" fmla="*/ 7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8" h="78">
                  <a:moveTo>
                    <a:pt x="48" y="76"/>
                  </a:moveTo>
                  <a:lnTo>
                    <a:pt x="82" y="46"/>
                  </a:lnTo>
                  <a:lnTo>
                    <a:pt x="88" y="2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52" y="0"/>
                  </a:lnTo>
                  <a:lnTo>
                    <a:pt x="44" y="2"/>
                  </a:lnTo>
                  <a:lnTo>
                    <a:pt x="40" y="4"/>
                  </a:lnTo>
                  <a:lnTo>
                    <a:pt x="40" y="4"/>
                  </a:lnTo>
                  <a:lnTo>
                    <a:pt x="36" y="8"/>
                  </a:lnTo>
                  <a:lnTo>
                    <a:pt x="30" y="10"/>
                  </a:lnTo>
                  <a:lnTo>
                    <a:pt x="20" y="16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0" y="34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2" y="48"/>
                  </a:lnTo>
                  <a:lnTo>
                    <a:pt x="0" y="50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2" y="56"/>
                  </a:lnTo>
                  <a:lnTo>
                    <a:pt x="6" y="58"/>
                  </a:lnTo>
                  <a:lnTo>
                    <a:pt x="10" y="58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24" y="62"/>
                  </a:lnTo>
                  <a:lnTo>
                    <a:pt x="28" y="62"/>
                  </a:lnTo>
                  <a:lnTo>
                    <a:pt x="32" y="66"/>
                  </a:lnTo>
                  <a:lnTo>
                    <a:pt x="32" y="66"/>
                  </a:lnTo>
                  <a:lnTo>
                    <a:pt x="38" y="76"/>
                  </a:lnTo>
                  <a:lnTo>
                    <a:pt x="44" y="78"/>
                  </a:lnTo>
                  <a:lnTo>
                    <a:pt x="46" y="78"/>
                  </a:lnTo>
                  <a:lnTo>
                    <a:pt x="48" y="76"/>
                  </a:lnTo>
                  <a:lnTo>
                    <a:pt x="48" y="7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98" name="Freeform 9"/>
            <p:cNvSpPr>
              <a:spLocks/>
            </p:cNvSpPr>
            <p:nvPr/>
          </p:nvSpPr>
          <p:spPr bwMode="auto">
            <a:xfrm>
              <a:off x="6337263" y="3487098"/>
              <a:ext cx="170560" cy="139803"/>
            </a:xfrm>
            <a:custGeom>
              <a:avLst/>
              <a:gdLst>
                <a:gd name="T0" fmla="*/ 118 w 122"/>
                <a:gd name="T1" fmla="*/ 82 h 100"/>
                <a:gd name="T2" fmla="*/ 122 w 122"/>
                <a:gd name="T3" fmla="*/ 40 h 100"/>
                <a:gd name="T4" fmla="*/ 122 w 122"/>
                <a:gd name="T5" fmla="*/ 40 h 100"/>
                <a:gd name="T6" fmla="*/ 122 w 122"/>
                <a:gd name="T7" fmla="*/ 34 h 100"/>
                <a:gd name="T8" fmla="*/ 122 w 122"/>
                <a:gd name="T9" fmla="*/ 26 h 100"/>
                <a:gd name="T10" fmla="*/ 122 w 122"/>
                <a:gd name="T11" fmla="*/ 26 h 100"/>
                <a:gd name="T12" fmla="*/ 114 w 122"/>
                <a:gd name="T13" fmla="*/ 16 h 100"/>
                <a:gd name="T14" fmla="*/ 108 w 122"/>
                <a:gd name="T15" fmla="*/ 6 h 100"/>
                <a:gd name="T16" fmla="*/ 92 w 122"/>
                <a:gd name="T17" fmla="*/ 0 h 100"/>
                <a:gd name="T18" fmla="*/ 70 w 122"/>
                <a:gd name="T19" fmla="*/ 0 h 100"/>
                <a:gd name="T20" fmla="*/ 70 w 122"/>
                <a:gd name="T21" fmla="*/ 0 h 100"/>
                <a:gd name="T22" fmla="*/ 66 w 122"/>
                <a:gd name="T23" fmla="*/ 2 h 100"/>
                <a:gd name="T24" fmla="*/ 62 w 122"/>
                <a:gd name="T25" fmla="*/ 8 h 100"/>
                <a:gd name="T26" fmla="*/ 62 w 122"/>
                <a:gd name="T27" fmla="*/ 8 h 100"/>
                <a:gd name="T28" fmla="*/ 54 w 122"/>
                <a:gd name="T29" fmla="*/ 16 h 100"/>
                <a:gd name="T30" fmla="*/ 46 w 122"/>
                <a:gd name="T31" fmla="*/ 24 h 100"/>
                <a:gd name="T32" fmla="*/ 46 w 122"/>
                <a:gd name="T33" fmla="*/ 24 h 100"/>
                <a:gd name="T34" fmla="*/ 32 w 122"/>
                <a:gd name="T35" fmla="*/ 34 h 100"/>
                <a:gd name="T36" fmla="*/ 24 w 122"/>
                <a:gd name="T37" fmla="*/ 56 h 100"/>
                <a:gd name="T38" fmla="*/ 24 w 122"/>
                <a:gd name="T39" fmla="*/ 56 h 100"/>
                <a:gd name="T40" fmla="*/ 22 w 122"/>
                <a:gd name="T41" fmla="*/ 58 h 100"/>
                <a:gd name="T42" fmla="*/ 18 w 122"/>
                <a:gd name="T43" fmla="*/ 64 h 100"/>
                <a:gd name="T44" fmla="*/ 18 w 122"/>
                <a:gd name="T45" fmla="*/ 64 h 100"/>
                <a:gd name="T46" fmla="*/ 14 w 122"/>
                <a:gd name="T47" fmla="*/ 74 h 100"/>
                <a:gd name="T48" fmla="*/ 10 w 122"/>
                <a:gd name="T49" fmla="*/ 80 h 100"/>
                <a:gd name="T50" fmla="*/ 10 w 122"/>
                <a:gd name="T51" fmla="*/ 80 h 100"/>
                <a:gd name="T52" fmla="*/ 4 w 122"/>
                <a:gd name="T53" fmla="*/ 84 h 100"/>
                <a:gd name="T54" fmla="*/ 0 w 122"/>
                <a:gd name="T55" fmla="*/ 88 h 100"/>
                <a:gd name="T56" fmla="*/ 0 w 122"/>
                <a:gd name="T57" fmla="*/ 90 h 100"/>
                <a:gd name="T58" fmla="*/ 0 w 122"/>
                <a:gd name="T59" fmla="*/ 92 h 100"/>
                <a:gd name="T60" fmla="*/ 0 w 122"/>
                <a:gd name="T61" fmla="*/ 92 h 100"/>
                <a:gd name="T62" fmla="*/ 2 w 122"/>
                <a:gd name="T63" fmla="*/ 94 h 100"/>
                <a:gd name="T64" fmla="*/ 6 w 122"/>
                <a:gd name="T65" fmla="*/ 98 h 100"/>
                <a:gd name="T66" fmla="*/ 12 w 122"/>
                <a:gd name="T67" fmla="*/ 100 h 100"/>
                <a:gd name="T68" fmla="*/ 12 w 122"/>
                <a:gd name="T69" fmla="*/ 100 h 100"/>
                <a:gd name="T70" fmla="*/ 24 w 122"/>
                <a:gd name="T71" fmla="*/ 98 h 100"/>
                <a:gd name="T72" fmla="*/ 44 w 122"/>
                <a:gd name="T73" fmla="*/ 98 h 100"/>
                <a:gd name="T74" fmla="*/ 44 w 122"/>
                <a:gd name="T75" fmla="*/ 98 h 100"/>
                <a:gd name="T76" fmla="*/ 96 w 122"/>
                <a:gd name="T77" fmla="*/ 96 h 100"/>
                <a:gd name="T78" fmla="*/ 118 w 122"/>
                <a:gd name="T7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2" h="100">
                  <a:moveTo>
                    <a:pt x="118" y="82"/>
                  </a:moveTo>
                  <a:lnTo>
                    <a:pt x="122" y="40"/>
                  </a:lnTo>
                  <a:lnTo>
                    <a:pt x="122" y="40"/>
                  </a:lnTo>
                  <a:lnTo>
                    <a:pt x="122" y="34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14" y="16"/>
                  </a:lnTo>
                  <a:lnTo>
                    <a:pt x="108" y="6"/>
                  </a:lnTo>
                  <a:lnTo>
                    <a:pt x="92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66" y="2"/>
                  </a:lnTo>
                  <a:lnTo>
                    <a:pt x="62" y="8"/>
                  </a:lnTo>
                  <a:lnTo>
                    <a:pt x="62" y="8"/>
                  </a:lnTo>
                  <a:lnTo>
                    <a:pt x="54" y="16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32" y="34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2" y="58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14" y="74"/>
                  </a:lnTo>
                  <a:lnTo>
                    <a:pt x="10" y="80"/>
                  </a:lnTo>
                  <a:lnTo>
                    <a:pt x="10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2" y="94"/>
                  </a:lnTo>
                  <a:lnTo>
                    <a:pt x="6" y="98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24" y="98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96" y="96"/>
                  </a:lnTo>
                  <a:lnTo>
                    <a:pt x="118" y="8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99" name="Freeform 10"/>
            <p:cNvSpPr>
              <a:spLocks/>
            </p:cNvSpPr>
            <p:nvPr/>
          </p:nvSpPr>
          <p:spPr bwMode="auto">
            <a:xfrm>
              <a:off x="6242197" y="3473117"/>
              <a:ext cx="137007" cy="123027"/>
            </a:xfrm>
            <a:custGeom>
              <a:avLst/>
              <a:gdLst>
                <a:gd name="T0" fmla="*/ 58 w 98"/>
                <a:gd name="T1" fmla="*/ 84 h 88"/>
                <a:gd name="T2" fmla="*/ 84 w 98"/>
                <a:gd name="T3" fmla="*/ 36 h 88"/>
                <a:gd name="T4" fmla="*/ 98 w 98"/>
                <a:gd name="T5" fmla="*/ 16 h 88"/>
                <a:gd name="T6" fmla="*/ 98 w 98"/>
                <a:gd name="T7" fmla="*/ 6 h 88"/>
                <a:gd name="T8" fmla="*/ 98 w 98"/>
                <a:gd name="T9" fmla="*/ 6 h 88"/>
                <a:gd name="T10" fmla="*/ 92 w 98"/>
                <a:gd name="T11" fmla="*/ 4 h 88"/>
                <a:gd name="T12" fmla="*/ 82 w 98"/>
                <a:gd name="T13" fmla="*/ 0 h 88"/>
                <a:gd name="T14" fmla="*/ 82 w 98"/>
                <a:gd name="T15" fmla="*/ 0 h 88"/>
                <a:gd name="T16" fmla="*/ 48 w 98"/>
                <a:gd name="T17" fmla="*/ 2 h 88"/>
                <a:gd name="T18" fmla="*/ 36 w 98"/>
                <a:gd name="T19" fmla="*/ 8 h 88"/>
                <a:gd name="T20" fmla="*/ 14 w 98"/>
                <a:gd name="T21" fmla="*/ 26 h 88"/>
                <a:gd name="T22" fmla="*/ 14 w 98"/>
                <a:gd name="T23" fmla="*/ 26 h 88"/>
                <a:gd name="T24" fmla="*/ 8 w 98"/>
                <a:gd name="T25" fmla="*/ 28 h 88"/>
                <a:gd name="T26" fmla="*/ 4 w 98"/>
                <a:gd name="T27" fmla="*/ 32 h 88"/>
                <a:gd name="T28" fmla="*/ 2 w 98"/>
                <a:gd name="T29" fmla="*/ 36 h 88"/>
                <a:gd name="T30" fmla="*/ 2 w 98"/>
                <a:gd name="T31" fmla="*/ 36 h 88"/>
                <a:gd name="T32" fmla="*/ 2 w 98"/>
                <a:gd name="T33" fmla="*/ 58 h 88"/>
                <a:gd name="T34" fmla="*/ 2 w 98"/>
                <a:gd name="T35" fmla="*/ 58 h 88"/>
                <a:gd name="T36" fmla="*/ 0 w 98"/>
                <a:gd name="T37" fmla="*/ 66 h 88"/>
                <a:gd name="T38" fmla="*/ 0 w 98"/>
                <a:gd name="T39" fmla="*/ 70 h 88"/>
                <a:gd name="T40" fmla="*/ 2 w 98"/>
                <a:gd name="T41" fmla="*/ 72 h 88"/>
                <a:gd name="T42" fmla="*/ 2 w 98"/>
                <a:gd name="T43" fmla="*/ 72 h 88"/>
                <a:gd name="T44" fmla="*/ 22 w 98"/>
                <a:gd name="T45" fmla="*/ 80 h 88"/>
                <a:gd name="T46" fmla="*/ 38 w 98"/>
                <a:gd name="T47" fmla="*/ 86 h 88"/>
                <a:gd name="T48" fmla="*/ 38 w 98"/>
                <a:gd name="T49" fmla="*/ 86 h 88"/>
                <a:gd name="T50" fmla="*/ 44 w 98"/>
                <a:gd name="T51" fmla="*/ 88 h 88"/>
                <a:gd name="T52" fmla="*/ 52 w 98"/>
                <a:gd name="T53" fmla="*/ 86 h 88"/>
                <a:gd name="T54" fmla="*/ 58 w 98"/>
                <a:gd name="T55" fmla="*/ 84 h 88"/>
                <a:gd name="T56" fmla="*/ 58 w 98"/>
                <a:gd name="T57" fmla="*/ 8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8" h="88">
                  <a:moveTo>
                    <a:pt x="58" y="84"/>
                  </a:moveTo>
                  <a:lnTo>
                    <a:pt x="84" y="36"/>
                  </a:lnTo>
                  <a:lnTo>
                    <a:pt x="98" y="16"/>
                  </a:lnTo>
                  <a:lnTo>
                    <a:pt x="98" y="6"/>
                  </a:lnTo>
                  <a:lnTo>
                    <a:pt x="98" y="6"/>
                  </a:lnTo>
                  <a:lnTo>
                    <a:pt x="92" y="4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48" y="2"/>
                  </a:lnTo>
                  <a:lnTo>
                    <a:pt x="36" y="8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8" y="28"/>
                  </a:lnTo>
                  <a:lnTo>
                    <a:pt x="4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2" y="80"/>
                  </a:lnTo>
                  <a:lnTo>
                    <a:pt x="38" y="86"/>
                  </a:lnTo>
                  <a:lnTo>
                    <a:pt x="38" y="86"/>
                  </a:lnTo>
                  <a:lnTo>
                    <a:pt x="44" y="88"/>
                  </a:lnTo>
                  <a:lnTo>
                    <a:pt x="52" y="86"/>
                  </a:lnTo>
                  <a:lnTo>
                    <a:pt x="58" y="84"/>
                  </a:lnTo>
                  <a:lnTo>
                    <a:pt x="58" y="8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00" name="Freeform 11"/>
            <p:cNvSpPr>
              <a:spLocks/>
            </p:cNvSpPr>
            <p:nvPr/>
          </p:nvSpPr>
          <p:spPr bwMode="auto">
            <a:xfrm>
              <a:off x="5940223" y="3473117"/>
              <a:ext cx="279606" cy="173356"/>
            </a:xfrm>
            <a:custGeom>
              <a:avLst/>
              <a:gdLst>
                <a:gd name="T0" fmla="*/ 192 w 200"/>
                <a:gd name="T1" fmla="*/ 90 h 124"/>
                <a:gd name="T2" fmla="*/ 200 w 200"/>
                <a:gd name="T3" fmla="*/ 76 h 124"/>
                <a:gd name="T4" fmla="*/ 198 w 200"/>
                <a:gd name="T5" fmla="*/ 64 h 124"/>
                <a:gd name="T6" fmla="*/ 194 w 200"/>
                <a:gd name="T7" fmla="*/ 62 h 124"/>
                <a:gd name="T8" fmla="*/ 158 w 200"/>
                <a:gd name="T9" fmla="*/ 66 h 124"/>
                <a:gd name="T10" fmla="*/ 124 w 200"/>
                <a:gd name="T11" fmla="*/ 66 h 124"/>
                <a:gd name="T12" fmla="*/ 106 w 200"/>
                <a:gd name="T13" fmla="*/ 58 h 124"/>
                <a:gd name="T14" fmla="*/ 102 w 200"/>
                <a:gd name="T15" fmla="*/ 54 h 124"/>
                <a:gd name="T16" fmla="*/ 94 w 200"/>
                <a:gd name="T17" fmla="*/ 42 h 124"/>
                <a:gd name="T18" fmla="*/ 94 w 200"/>
                <a:gd name="T19" fmla="*/ 38 h 124"/>
                <a:gd name="T20" fmla="*/ 96 w 200"/>
                <a:gd name="T21" fmla="*/ 30 h 124"/>
                <a:gd name="T22" fmla="*/ 102 w 200"/>
                <a:gd name="T23" fmla="*/ 22 h 124"/>
                <a:gd name="T24" fmla="*/ 104 w 200"/>
                <a:gd name="T25" fmla="*/ 6 h 124"/>
                <a:gd name="T26" fmla="*/ 70 w 200"/>
                <a:gd name="T27" fmla="*/ 18 h 124"/>
                <a:gd name="T28" fmla="*/ 26 w 200"/>
                <a:gd name="T29" fmla="*/ 6 h 124"/>
                <a:gd name="T30" fmla="*/ 18 w 200"/>
                <a:gd name="T31" fmla="*/ 2 h 124"/>
                <a:gd name="T32" fmla="*/ 8 w 200"/>
                <a:gd name="T33" fmla="*/ 2 h 124"/>
                <a:gd name="T34" fmla="*/ 6 w 200"/>
                <a:gd name="T35" fmla="*/ 2 h 124"/>
                <a:gd name="T36" fmla="*/ 0 w 200"/>
                <a:gd name="T37" fmla="*/ 24 h 124"/>
                <a:gd name="T38" fmla="*/ 48 w 200"/>
                <a:gd name="T39" fmla="*/ 48 h 124"/>
                <a:gd name="T40" fmla="*/ 50 w 200"/>
                <a:gd name="T41" fmla="*/ 64 h 124"/>
                <a:gd name="T42" fmla="*/ 48 w 200"/>
                <a:gd name="T43" fmla="*/ 76 h 124"/>
                <a:gd name="T44" fmla="*/ 42 w 200"/>
                <a:gd name="T45" fmla="*/ 88 h 124"/>
                <a:gd name="T46" fmla="*/ 36 w 200"/>
                <a:gd name="T47" fmla="*/ 98 h 124"/>
                <a:gd name="T48" fmla="*/ 32 w 200"/>
                <a:gd name="T49" fmla="*/ 108 h 124"/>
                <a:gd name="T50" fmla="*/ 32 w 200"/>
                <a:gd name="T51" fmla="*/ 112 h 124"/>
                <a:gd name="T52" fmla="*/ 42 w 200"/>
                <a:gd name="T53" fmla="*/ 122 h 124"/>
                <a:gd name="T54" fmla="*/ 54 w 200"/>
                <a:gd name="T55" fmla="*/ 124 h 124"/>
                <a:gd name="T56" fmla="*/ 68 w 200"/>
                <a:gd name="T57" fmla="*/ 122 h 124"/>
                <a:gd name="T58" fmla="*/ 80 w 200"/>
                <a:gd name="T59" fmla="*/ 118 h 124"/>
                <a:gd name="T60" fmla="*/ 98 w 200"/>
                <a:gd name="T61" fmla="*/ 102 h 124"/>
                <a:gd name="T62" fmla="*/ 106 w 200"/>
                <a:gd name="T63" fmla="*/ 98 h 124"/>
                <a:gd name="T64" fmla="*/ 132 w 200"/>
                <a:gd name="T65" fmla="*/ 94 h 124"/>
                <a:gd name="T66" fmla="*/ 142 w 200"/>
                <a:gd name="T67" fmla="*/ 96 h 124"/>
                <a:gd name="T68" fmla="*/ 172 w 200"/>
                <a:gd name="T69" fmla="*/ 104 h 124"/>
                <a:gd name="T70" fmla="*/ 184 w 200"/>
                <a:gd name="T71" fmla="*/ 10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0" h="124">
                  <a:moveTo>
                    <a:pt x="184" y="102"/>
                  </a:moveTo>
                  <a:lnTo>
                    <a:pt x="192" y="90"/>
                  </a:lnTo>
                  <a:lnTo>
                    <a:pt x="200" y="76"/>
                  </a:lnTo>
                  <a:lnTo>
                    <a:pt x="200" y="76"/>
                  </a:lnTo>
                  <a:lnTo>
                    <a:pt x="198" y="68"/>
                  </a:lnTo>
                  <a:lnTo>
                    <a:pt x="198" y="64"/>
                  </a:lnTo>
                  <a:lnTo>
                    <a:pt x="194" y="62"/>
                  </a:lnTo>
                  <a:lnTo>
                    <a:pt x="194" y="62"/>
                  </a:lnTo>
                  <a:lnTo>
                    <a:pt x="158" y="66"/>
                  </a:lnTo>
                  <a:lnTo>
                    <a:pt x="158" y="66"/>
                  </a:lnTo>
                  <a:lnTo>
                    <a:pt x="140" y="66"/>
                  </a:lnTo>
                  <a:lnTo>
                    <a:pt x="124" y="66"/>
                  </a:lnTo>
                  <a:lnTo>
                    <a:pt x="124" y="66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2" y="54"/>
                  </a:lnTo>
                  <a:lnTo>
                    <a:pt x="98" y="48"/>
                  </a:lnTo>
                  <a:lnTo>
                    <a:pt x="94" y="42"/>
                  </a:lnTo>
                  <a:lnTo>
                    <a:pt x="94" y="42"/>
                  </a:lnTo>
                  <a:lnTo>
                    <a:pt x="94" y="38"/>
                  </a:lnTo>
                  <a:lnTo>
                    <a:pt x="94" y="34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2" y="22"/>
                  </a:lnTo>
                  <a:lnTo>
                    <a:pt x="104" y="18"/>
                  </a:lnTo>
                  <a:lnTo>
                    <a:pt x="104" y="6"/>
                  </a:lnTo>
                  <a:lnTo>
                    <a:pt x="96" y="6"/>
                  </a:lnTo>
                  <a:lnTo>
                    <a:pt x="70" y="18"/>
                  </a:lnTo>
                  <a:lnTo>
                    <a:pt x="58" y="2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18" y="2"/>
                  </a:lnTo>
                  <a:lnTo>
                    <a:pt x="10" y="0"/>
                  </a:lnTo>
                  <a:lnTo>
                    <a:pt x="8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24" y="36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0" y="64"/>
                  </a:lnTo>
                  <a:lnTo>
                    <a:pt x="50" y="64"/>
                  </a:lnTo>
                  <a:lnTo>
                    <a:pt x="48" y="76"/>
                  </a:lnTo>
                  <a:lnTo>
                    <a:pt x="42" y="88"/>
                  </a:lnTo>
                  <a:lnTo>
                    <a:pt x="42" y="88"/>
                  </a:lnTo>
                  <a:lnTo>
                    <a:pt x="40" y="92"/>
                  </a:lnTo>
                  <a:lnTo>
                    <a:pt x="36" y="98"/>
                  </a:lnTo>
                  <a:lnTo>
                    <a:pt x="32" y="104"/>
                  </a:lnTo>
                  <a:lnTo>
                    <a:pt x="32" y="108"/>
                  </a:lnTo>
                  <a:lnTo>
                    <a:pt x="32" y="112"/>
                  </a:lnTo>
                  <a:lnTo>
                    <a:pt x="32" y="112"/>
                  </a:lnTo>
                  <a:lnTo>
                    <a:pt x="36" y="118"/>
                  </a:lnTo>
                  <a:lnTo>
                    <a:pt x="42" y="122"/>
                  </a:lnTo>
                  <a:lnTo>
                    <a:pt x="54" y="124"/>
                  </a:lnTo>
                  <a:lnTo>
                    <a:pt x="54" y="124"/>
                  </a:lnTo>
                  <a:lnTo>
                    <a:pt x="60" y="124"/>
                  </a:lnTo>
                  <a:lnTo>
                    <a:pt x="68" y="122"/>
                  </a:lnTo>
                  <a:lnTo>
                    <a:pt x="80" y="118"/>
                  </a:lnTo>
                  <a:lnTo>
                    <a:pt x="80" y="118"/>
                  </a:lnTo>
                  <a:lnTo>
                    <a:pt x="90" y="108"/>
                  </a:lnTo>
                  <a:lnTo>
                    <a:pt x="98" y="102"/>
                  </a:lnTo>
                  <a:lnTo>
                    <a:pt x="106" y="98"/>
                  </a:lnTo>
                  <a:lnTo>
                    <a:pt x="106" y="98"/>
                  </a:lnTo>
                  <a:lnTo>
                    <a:pt x="118" y="96"/>
                  </a:lnTo>
                  <a:lnTo>
                    <a:pt x="132" y="94"/>
                  </a:lnTo>
                  <a:lnTo>
                    <a:pt x="132" y="94"/>
                  </a:lnTo>
                  <a:lnTo>
                    <a:pt x="142" y="96"/>
                  </a:lnTo>
                  <a:lnTo>
                    <a:pt x="156" y="100"/>
                  </a:lnTo>
                  <a:lnTo>
                    <a:pt x="172" y="104"/>
                  </a:lnTo>
                  <a:lnTo>
                    <a:pt x="178" y="104"/>
                  </a:lnTo>
                  <a:lnTo>
                    <a:pt x="184" y="102"/>
                  </a:lnTo>
                  <a:lnTo>
                    <a:pt x="184" y="1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01" name="Freeform 12"/>
            <p:cNvSpPr>
              <a:spLocks/>
            </p:cNvSpPr>
            <p:nvPr/>
          </p:nvSpPr>
          <p:spPr bwMode="auto">
            <a:xfrm>
              <a:off x="5825584" y="2737754"/>
              <a:ext cx="425001" cy="486515"/>
            </a:xfrm>
            <a:custGeom>
              <a:avLst/>
              <a:gdLst>
                <a:gd name="T0" fmla="*/ 240 w 304"/>
                <a:gd name="T1" fmla="*/ 336 h 348"/>
                <a:gd name="T2" fmla="*/ 242 w 304"/>
                <a:gd name="T3" fmla="*/ 322 h 348"/>
                <a:gd name="T4" fmla="*/ 252 w 304"/>
                <a:gd name="T5" fmla="*/ 310 h 348"/>
                <a:gd name="T6" fmla="*/ 270 w 304"/>
                <a:gd name="T7" fmla="*/ 294 h 348"/>
                <a:gd name="T8" fmla="*/ 280 w 304"/>
                <a:gd name="T9" fmla="*/ 286 h 348"/>
                <a:gd name="T10" fmla="*/ 298 w 304"/>
                <a:gd name="T11" fmla="*/ 268 h 348"/>
                <a:gd name="T12" fmla="*/ 302 w 304"/>
                <a:gd name="T13" fmla="*/ 256 h 348"/>
                <a:gd name="T14" fmla="*/ 290 w 304"/>
                <a:gd name="T15" fmla="*/ 186 h 348"/>
                <a:gd name="T16" fmla="*/ 260 w 304"/>
                <a:gd name="T17" fmla="*/ 184 h 348"/>
                <a:gd name="T18" fmla="*/ 220 w 304"/>
                <a:gd name="T19" fmla="*/ 168 h 348"/>
                <a:gd name="T20" fmla="*/ 212 w 304"/>
                <a:gd name="T21" fmla="*/ 160 h 348"/>
                <a:gd name="T22" fmla="*/ 208 w 304"/>
                <a:gd name="T23" fmla="*/ 154 h 348"/>
                <a:gd name="T24" fmla="*/ 198 w 304"/>
                <a:gd name="T25" fmla="*/ 140 h 348"/>
                <a:gd name="T26" fmla="*/ 196 w 304"/>
                <a:gd name="T27" fmla="*/ 134 h 348"/>
                <a:gd name="T28" fmla="*/ 188 w 304"/>
                <a:gd name="T29" fmla="*/ 108 h 348"/>
                <a:gd name="T30" fmla="*/ 176 w 304"/>
                <a:gd name="T31" fmla="*/ 108 h 348"/>
                <a:gd name="T32" fmla="*/ 160 w 304"/>
                <a:gd name="T33" fmla="*/ 108 h 348"/>
                <a:gd name="T34" fmla="*/ 152 w 304"/>
                <a:gd name="T35" fmla="*/ 104 h 348"/>
                <a:gd name="T36" fmla="*/ 158 w 304"/>
                <a:gd name="T37" fmla="*/ 96 h 348"/>
                <a:gd name="T38" fmla="*/ 168 w 304"/>
                <a:gd name="T39" fmla="*/ 84 h 348"/>
                <a:gd name="T40" fmla="*/ 180 w 304"/>
                <a:gd name="T41" fmla="*/ 56 h 348"/>
                <a:gd name="T42" fmla="*/ 184 w 304"/>
                <a:gd name="T43" fmla="*/ 44 h 348"/>
                <a:gd name="T44" fmla="*/ 182 w 304"/>
                <a:gd name="T45" fmla="*/ 14 h 348"/>
                <a:gd name="T46" fmla="*/ 178 w 304"/>
                <a:gd name="T47" fmla="*/ 10 h 348"/>
                <a:gd name="T48" fmla="*/ 158 w 304"/>
                <a:gd name="T49" fmla="*/ 0 h 348"/>
                <a:gd name="T50" fmla="*/ 114 w 304"/>
                <a:gd name="T51" fmla="*/ 22 h 348"/>
                <a:gd name="T52" fmla="*/ 72 w 304"/>
                <a:gd name="T53" fmla="*/ 2 h 348"/>
                <a:gd name="T54" fmla="*/ 58 w 304"/>
                <a:gd name="T55" fmla="*/ 12 h 348"/>
                <a:gd name="T56" fmla="*/ 48 w 304"/>
                <a:gd name="T57" fmla="*/ 18 h 348"/>
                <a:gd name="T58" fmla="*/ 46 w 304"/>
                <a:gd name="T59" fmla="*/ 22 h 348"/>
                <a:gd name="T60" fmla="*/ 46 w 304"/>
                <a:gd name="T61" fmla="*/ 40 h 348"/>
                <a:gd name="T62" fmla="*/ 44 w 304"/>
                <a:gd name="T63" fmla="*/ 42 h 348"/>
                <a:gd name="T64" fmla="*/ 32 w 304"/>
                <a:gd name="T65" fmla="*/ 46 h 348"/>
                <a:gd name="T66" fmla="*/ 16 w 304"/>
                <a:gd name="T67" fmla="*/ 48 h 348"/>
                <a:gd name="T68" fmla="*/ 8 w 304"/>
                <a:gd name="T69" fmla="*/ 52 h 348"/>
                <a:gd name="T70" fmla="*/ 0 w 304"/>
                <a:gd name="T71" fmla="*/ 62 h 348"/>
                <a:gd name="T72" fmla="*/ 0 w 304"/>
                <a:gd name="T73" fmla="*/ 70 h 348"/>
                <a:gd name="T74" fmla="*/ 8 w 304"/>
                <a:gd name="T75" fmla="*/ 104 h 348"/>
                <a:gd name="T76" fmla="*/ 30 w 304"/>
                <a:gd name="T77" fmla="*/ 140 h 348"/>
                <a:gd name="T78" fmla="*/ 56 w 304"/>
                <a:gd name="T79" fmla="*/ 184 h 348"/>
                <a:gd name="T80" fmla="*/ 90 w 304"/>
                <a:gd name="T81" fmla="*/ 202 h 348"/>
                <a:gd name="T82" fmla="*/ 126 w 304"/>
                <a:gd name="T83" fmla="*/ 220 h 348"/>
                <a:gd name="T84" fmla="*/ 180 w 304"/>
                <a:gd name="T85" fmla="*/ 260 h 348"/>
                <a:gd name="T86" fmla="*/ 176 w 304"/>
                <a:gd name="T87" fmla="*/ 268 h 348"/>
                <a:gd name="T88" fmla="*/ 174 w 304"/>
                <a:gd name="T89" fmla="*/ 270 h 348"/>
                <a:gd name="T90" fmla="*/ 158 w 304"/>
                <a:gd name="T91" fmla="*/ 276 h 348"/>
                <a:gd name="T92" fmla="*/ 156 w 304"/>
                <a:gd name="T93" fmla="*/ 282 h 348"/>
                <a:gd name="T94" fmla="*/ 156 w 304"/>
                <a:gd name="T95" fmla="*/ 320 h 348"/>
                <a:gd name="T96" fmla="*/ 144 w 304"/>
                <a:gd name="T97" fmla="*/ 330 h 348"/>
                <a:gd name="T98" fmla="*/ 142 w 304"/>
                <a:gd name="T99" fmla="*/ 336 h 348"/>
                <a:gd name="T100" fmla="*/ 146 w 304"/>
                <a:gd name="T101" fmla="*/ 340 h 348"/>
                <a:gd name="T102" fmla="*/ 156 w 304"/>
                <a:gd name="T103" fmla="*/ 346 h 348"/>
                <a:gd name="T104" fmla="*/ 184 w 304"/>
                <a:gd name="T105" fmla="*/ 344 h 348"/>
                <a:gd name="T106" fmla="*/ 210 w 304"/>
                <a:gd name="T107" fmla="*/ 348 h 348"/>
                <a:gd name="T108" fmla="*/ 230 w 304"/>
                <a:gd name="T109" fmla="*/ 346 h 348"/>
                <a:gd name="T110" fmla="*/ 238 w 304"/>
                <a:gd name="T111" fmla="*/ 340 h 348"/>
                <a:gd name="T112" fmla="*/ 240 w 304"/>
                <a:gd name="T113" fmla="*/ 336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4" h="348">
                  <a:moveTo>
                    <a:pt x="240" y="336"/>
                  </a:moveTo>
                  <a:lnTo>
                    <a:pt x="240" y="336"/>
                  </a:lnTo>
                  <a:lnTo>
                    <a:pt x="240" y="332"/>
                  </a:lnTo>
                  <a:lnTo>
                    <a:pt x="242" y="322"/>
                  </a:lnTo>
                  <a:lnTo>
                    <a:pt x="246" y="316"/>
                  </a:lnTo>
                  <a:lnTo>
                    <a:pt x="252" y="310"/>
                  </a:lnTo>
                  <a:lnTo>
                    <a:pt x="258" y="302"/>
                  </a:lnTo>
                  <a:lnTo>
                    <a:pt x="270" y="294"/>
                  </a:lnTo>
                  <a:lnTo>
                    <a:pt x="270" y="294"/>
                  </a:lnTo>
                  <a:lnTo>
                    <a:pt x="280" y="286"/>
                  </a:lnTo>
                  <a:lnTo>
                    <a:pt x="288" y="280"/>
                  </a:lnTo>
                  <a:lnTo>
                    <a:pt x="298" y="268"/>
                  </a:lnTo>
                  <a:lnTo>
                    <a:pt x="302" y="260"/>
                  </a:lnTo>
                  <a:lnTo>
                    <a:pt x="302" y="256"/>
                  </a:lnTo>
                  <a:lnTo>
                    <a:pt x="304" y="210"/>
                  </a:lnTo>
                  <a:lnTo>
                    <a:pt x="290" y="186"/>
                  </a:lnTo>
                  <a:lnTo>
                    <a:pt x="260" y="184"/>
                  </a:lnTo>
                  <a:lnTo>
                    <a:pt x="260" y="184"/>
                  </a:lnTo>
                  <a:lnTo>
                    <a:pt x="236" y="174"/>
                  </a:lnTo>
                  <a:lnTo>
                    <a:pt x="220" y="168"/>
                  </a:lnTo>
                  <a:lnTo>
                    <a:pt x="214" y="164"/>
                  </a:lnTo>
                  <a:lnTo>
                    <a:pt x="212" y="160"/>
                  </a:lnTo>
                  <a:lnTo>
                    <a:pt x="212" y="160"/>
                  </a:lnTo>
                  <a:lnTo>
                    <a:pt x="208" y="154"/>
                  </a:lnTo>
                  <a:lnTo>
                    <a:pt x="204" y="146"/>
                  </a:lnTo>
                  <a:lnTo>
                    <a:pt x="198" y="140"/>
                  </a:lnTo>
                  <a:lnTo>
                    <a:pt x="196" y="134"/>
                  </a:lnTo>
                  <a:lnTo>
                    <a:pt x="196" y="134"/>
                  </a:lnTo>
                  <a:lnTo>
                    <a:pt x="192" y="118"/>
                  </a:lnTo>
                  <a:lnTo>
                    <a:pt x="188" y="108"/>
                  </a:lnTo>
                  <a:lnTo>
                    <a:pt x="176" y="108"/>
                  </a:lnTo>
                  <a:lnTo>
                    <a:pt x="176" y="108"/>
                  </a:lnTo>
                  <a:lnTo>
                    <a:pt x="170" y="108"/>
                  </a:lnTo>
                  <a:lnTo>
                    <a:pt x="160" y="108"/>
                  </a:lnTo>
                  <a:lnTo>
                    <a:pt x="156" y="106"/>
                  </a:lnTo>
                  <a:lnTo>
                    <a:pt x="152" y="104"/>
                  </a:lnTo>
                  <a:lnTo>
                    <a:pt x="154" y="102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68" y="84"/>
                  </a:lnTo>
                  <a:lnTo>
                    <a:pt x="176" y="70"/>
                  </a:lnTo>
                  <a:lnTo>
                    <a:pt x="180" y="56"/>
                  </a:lnTo>
                  <a:lnTo>
                    <a:pt x="184" y="44"/>
                  </a:lnTo>
                  <a:lnTo>
                    <a:pt x="184" y="44"/>
                  </a:lnTo>
                  <a:lnTo>
                    <a:pt x="182" y="26"/>
                  </a:lnTo>
                  <a:lnTo>
                    <a:pt x="182" y="14"/>
                  </a:lnTo>
                  <a:lnTo>
                    <a:pt x="182" y="14"/>
                  </a:lnTo>
                  <a:lnTo>
                    <a:pt x="178" y="10"/>
                  </a:lnTo>
                  <a:lnTo>
                    <a:pt x="170" y="6"/>
                  </a:lnTo>
                  <a:lnTo>
                    <a:pt x="158" y="0"/>
                  </a:lnTo>
                  <a:lnTo>
                    <a:pt x="134" y="12"/>
                  </a:lnTo>
                  <a:lnTo>
                    <a:pt x="114" y="22"/>
                  </a:lnTo>
                  <a:lnTo>
                    <a:pt x="92" y="20"/>
                  </a:lnTo>
                  <a:lnTo>
                    <a:pt x="72" y="2"/>
                  </a:lnTo>
                  <a:lnTo>
                    <a:pt x="58" y="12"/>
                  </a:lnTo>
                  <a:lnTo>
                    <a:pt x="58" y="12"/>
                  </a:lnTo>
                  <a:lnTo>
                    <a:pt x="52" y="14"/>
                  </a:lnTo>
                  <a:lnTo>
                    <a:pt x="48" y="18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48" y="32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4" y="42"/>
                  </a:lnTo>
                  <a:lnTo>
                    <a:pt x="40" y="44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8" y="52"/>
                  </a:lnTo>
                  <a:lnTo>
                    <a:pt x="2" y="5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70"/>
                  </a:lnTo>
                  <a:lnTo>
                    <a:pt x="4" y="84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30" y="140"/>
                  </a:lnTo>
                  <a:lnTo>
                    <a:pt x="56" y="184"/>
                  </a:lnTo>
                  <a:lnTo>
                    <a:pt x="56" y="184"/>
                  </a:lnTo>
                  <a:lnTo>
                    <a:pt x="68" y="192"/>
                  </a:lnTo>
                  <a:lnTo>
                    <a:pt x="90" y="202"/>
                  </a:lnTo>
                  <a:lnTo>
                    <a:pt x="126" y="220"/>
                  </a:lnTo>
                  <a:lnTo>
                    <a:pt x="126" y="220"/>
                  </a:lnTo>
                  <a:lnTo>
                    <a:pt x="180" y="260"/>
                  </a:lnTo>
                  <a:lnTo>
                    <a:pt x="180" y="260"/>
                  </a:lnTo>
                  <a:lnTo>
                    <a:pt x="178" y="264"/>
                  </a:lnTo>
                  <a:lnTo>
                    <a:pt x="176" y="268"/>
                  </a:lnTo>
                  <a:lnTo>
                    <a:pt x="174" y="270"/>
                  </a:lnTo>
                  <a:lnTo>
                    <a:pt x="174" y="270"/>
                  </a:lnTo>
                  <a:lnTo>
                    <a:pt x="162" y="272"/>
                  </a:lnTo>
                  <a:lnTo>
                    <a:pt x="158" y="276"/>
                  </a:lnTo>
                  <a:lnTo>
                    <a:pt x="156" y="282"/>
                  </a:lnTo>
                  <a:lnTo>
                    <a:pt x="156" y="282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48" y="326"/>
                  </a:lnTo>
                  <a:lnTo>
                    <a:pt x="144" y="330"/>
                  </a:lnTo>
                  <a:lnTo>
                    <a:pt x="142" y="334"/>
                  </a:lnTo>
                  <a:lnTo>
                    <a:pt x="142" y="336"/>
                  </a:lnTo>
                  <a:lnTo>
                    <a:pt x="142" y="336"/>
                  </a:lnTo>
                  <a:lnTo>
                    <a:pt x="146" y="340"/>
                  </a:lnTo>
                  <a:lnTo>
                    <a:pt x="150" y="344"/>
                  </a:lnTo>
                  <a:lnTo>
                    <a:pt x="156" y="346"/>
                  </a:lnTo>
                  <a:lnTo>
                    <a:pt x="184" y="344"/>
                  </a:lnTo>
                  <a:lnTo>
                    <a:pt x="184" y="344"/>
                  </a:lnTo>
                  <a:lnTo>
                    <a:pt x="192" y="346"/>
                  </a:lnTo>
                  <a:lnTo>
                    <a:pt x="210" y="348"/>
                  </a:lnTo>
                  <a:lnTo>
                    <a:pt x="220" y="346"/>
                  </a:lnTo>
                  <a:lnTo>
                    <a:pt x="230" y="346"/>
                  </a:lnTo>
                  <a:lnTo>
                    <a:pt x="236" y="342"/>
                  </a:lnTo>
                  <a:lnTo>
                    <a:pt x="238" y="340"/>
                  </a:lnTo>
                  <a:lnTo>
                    <a:pt x="240" y="336"/>
                  </a:lnTo>
                  <a:lnTo>
                    <a:pt x="240" y="33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02" name="Freeform 13"/>
            <p:cNvSpPr>
              <a:spLocks/>
            </p:cNvSpPr>
            <p:nvPr/>
          </p:nvSpPr>
          <p:spPr bwMode="auto">
            <a:xfrm>
              <a:off x="5652229" y="2463740"/>
              <a:ext cx="461349" cy="290790"/>
            </a:xfrm>
            <a:custGeom>
              <a:avLst/>
              <a:gdLst>
                <a:gd name="T0" fmla="*/ 286 w 330"/>
                <a:gd name="T1" fmla="*/ 142 h 208"/>
                <a:gd name="T2" fmla="*/ 290 w 330"/>
                <a:gd name="T3" fmla="*/ 122 h 208"/>
                <a:gd name="T4" fmla="*/ 298 w 330"/>
                <a:gd name="T5" fmla="*/ 112 h 208"/>
                <a:gd name="T6" fmla="*/ 320 w 330"/>
                <a:gd name="T7" fmla="*/ 92 h 208"/>
                <a:gd name="T8" fmla="*/ 328 w 330"/>
                <a:gd name="T9" fmla="*/ 82 h 208"/>
                <a:gd name="T10" fmla="*/ 328 w 330"/>
                <a:gd name="T11" fmla="*/ 72 h 208"/>
                <a:gd name="T12" fmla="*/ 324 w 330"/>
                <a:gd name="T13" fmla="*/ 60 h 208"/>
                <a:gd name="T14" fmla="*/ 308 w 330"/>
                <a:gd name="T15" fmla="*/ 42 h 208"/>
                <a:gd name="T16" fmla="*/ 296 w 330"/>
                <a:gd name="T17" fmla="*/ 36 h 208"/>
                <a:gd name="T18" fmla="*/ 284 w 330"/>
                <a:gd name="T19" fmla="*/ 32 h 208"/>
                <a:gd name="T20" fmla="*/ 280 w 330"/>
                <a:gd name="T21" fmla="*/ 34 h 208"/>
                <a:gd name="T22" fmla="*/ 254 w 330"/>
                <a:gd name="T23" fmla="*/ 46 h 208"/>
                <a:gd name="T24" fmla="*/ 224 w 330"/>
                <a:gd name="T25" fmla="*/ 42 h 208"/>
                <a:gd name="T26" fmla="*/ 214 w 330"/>
                <a:gd name="T27" fmla="*/ 38 h 208"/>
                <a:gd name="T28" fmla="*/ 188 w 330"/>
                <a:gd name="T29" fmla="*/ 20 h 208"/>
                <a:gd name="T30" fmla="*/ 96 w 330"/>
                <a:gd name="T31" fmla="*/ 0 h 208"/>
                <a:gd name="T32" fmla="*/ 42 w 330"/>
                <a:gd name="T33" fmla="*/ 30 h 208"/>
                <a:gd name="T34" fmla="*/ 22 w 330"/>
                <a:gd name="T35" fmla="*/ 118 h 208"/>
                <a:gd name="T36" fmla="*/ 2 w 330"/>
                <a:gd name="T37" fmla="*/ 138 h 208"/>
                <a:gd name="T38" fmla="*/ 2 w 330"/>
                <a:gd name="T39" fmla="*/ 154 h 208"/>
                <a:gd name="T40" fmla="*/ 6 w 330"/>
                <a:gd name="T41" fmla="*/ 162 h 208"/>
                <a:gd name="T42" fmla="*/ 32 w 330"/>
                <a:gd name="T43" fmla="*/ 188 h 208"/>
                <a:gd name="T44" fmla="*/ 54 w 330"/>
                <a:gd name="T45" fmla="*/ 206 h 208"/>
                <a:gd name="T46" fmla="*/ 76 w 330"/>
                <a:gd name="T47" fmla="*/ 208 h 208"/>
                <a:gd name="T48" fmla="*/ 90 w 330"/>
                <a:gd name="T49" fmla="*/ 208 h 208"/>
                <a:gd name="T50" fmla="*/ 100 w 330"/>
                <a:gd name="T51" fmla="*/ 198 h 208"/>
                <a:gd name="T52" fmla="*/ 106 w 330"/>
                <a:gd name="T53" fmla="*/ 188 h 208"/>
                <a:gd name="T54" fmla="*/ 118 w 330"/>
                <a:gd name="T55" fmla="*/ 172 h 208"/>
                <a:gd name="T56" fmla="*/ 124 w 330"/>
                <a:gd name="T57" fmla="*/ 170 h 208"/>
                <a:gd name="T58" fmla="*/ 156 w 330"/>
                <a:gd name="T59" fmla="*/ 168 h 208"/>
                <a:gd name="T60" fmla="*/ 166 w 330"/>
                <a:gd name="T61" fmla="*/ 168 h 208"/>
                <a:gd name="T62" fmla="*/ 184 w 330"/>
                <a:gd name="T63" fmla="*/ 178 h 208"/>
                <a:gd name="T64" fmla="*/ 198 w 330"/>
                <a:gd name="T65" fmla="*/ 180 h 208"/>
                <a:gd name="T66" fmla="*/ 216 w 330"/>
                <a:gd name="T67" fmla="*/ 178 h 208"/>
                <a:gd name="T68" fmla="*/ 232 w 330"/>
                <a:gd name="T69" fmla="*/ 170 h 208"/>
                <a:gd name="T70" fmla="*/ 258 w 330"/>
                <a:gd name="T71" fmla="*/ 158 h 208"/>
                <a:gd name="T72" fmla="*/ 272 w 330"/>
                <a:gd name="T73" fmla="*/ 152 h 208"/>
                <a:gd name="T74" fmla="*/ 286 w 330"/>
                <a:gd name="T75" fmla="*/ 142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0" h="208">
                  <a:moveTo>
                    <a:pt x="286" y="142"/>
                  </a:moveTo>
                  <a:lnTo>
                    <a:pt x="286" y="142"/>
                  </a:lnTo>
                  <a:lnTo>
                    <a:pt x="288" y="132"/>
                  </a:lnTo>
                  <a:lnTo>
                    <a:pt x="290" y="122"/>
                  </a:lnTo>
                  <a:lnTo>
                    <a:pt x="292" y="118"/>
                  </a:lnTo>
                  <a:lnTo>
                    <a:pt x="298" y="112"/>
                  </a:lnTo>
                  <a:lnTo>
                    <a:pt x="298" y="112"/>
                  </a:lnTo>
                  <a:lnTo>
                    <a:pt x="320" y="92"/>
                  </a:lnTo>
                  <a:lnTo>
                    <a:pt x="324" y="88"/>
                  </a:lnTo>
                  <a:lnTo>
                    <a:pt x="328" y="82"/>
                  </a:lnTo>
                  <a:lnTo>
                    <a:pt x="330" y="76"/>
                  </a:lnTo>
                  <a:lnTo>
                    <a:pt x="328" y="72"/>
                  </a:lnTo>
                  <a:lnTo>
                    <a:pt x="328" y="72"/>
                  </a:lnTo>
                  <a:lnTo>
                    <a:pt x="324" y="60"/>
                  </a:lnTo>
                  <a:lnTo>
                    <a:pt x="316" y="50"/>
                  </a:lnTo>
                  <a:lnTo>
                    <a:pt x="308" y="42"/>
                  </a:lnTo>
                  <a:lnTo>
                    <a:pt x="308" y="42"/>
                  </a:lnTo>
                  <a:lnTo>
                    <a:pt x="296" y="36"/>
                  </a:lnTo>
                  <a:lnTo>
                    <a:pt x="288" y="32"/>
                  </a:lnTo>
                  <a:lnTo>
                    <a:pt x="284" y="32"/>
                  </a:lnTo>
                  <a:lnTo>
                    <a:pt x="280" y="34"/>
                  </a:lnTo>
                  <a:lnTo>
                    <a:pt x="280" y="34"/>
                  </a:lnTo>
                  <a:lnTo>
                    <a:pt x="266" y="42"/>
                  </a:lnTo>
                  <a:lnTo>
                    <a:pt x="254" y="46"/>
                  </a:lnTo>
                  <a:lnTo>
                    <a:pt x="254" y="46"/>
                  </a:lnTo>
                  <a:lnTo>
                    <a:pt x="224" y="42"/>
                  </a:lnTo>
                  <a:lnTo>
                    <a:pt x="224" y="42"/>
                  </a:lnTo>
                  <a:lnTo>
                    <a:pt x="214" y="38"/>
                  </a:lnTo>
                  <a:lnTo>
                    <a:pt x="202" y="30"/>
                  </a:lnTo>
                  <a:lnTo>
                    <a:pt x="188" y="20"/>
                  </a:lnTo>
                  <a:lnTo>
                    <a:pt x="144" y="4"/>
                  </a:lnTo>
                  <a:lnTo>
                    <a:pt x="96" y="0"/>
                  </a:lnTo>
                  <a:lnTo>
                    <a:pt x="64" y="24"/>
                  </a:lnTo>
                  <a:lnTo>
                    <a:pt x="42" y="30"/>
                  </a:lnTo>
                  <a:lnTo>
                    <a:pt x="38" y="96"/>
                  </a:lnTo>
                  <a:lnTo>
                    <a:pt x="22" y="118"/>
                  </a:lnTo>
                  <a:lnTo>
                    <a:pt x="2" y="138"/>
                  </a:lnTo>
                  <a:lnTo>
                    <a:pt x="2" y="138"/>
                  </a:lnTo>
                  <a:lnTo>
                    <a:pt x="0" y="146"/>
                  </a:lnTo>
                  <a:lnTo>
                    <a:pt x="2" y="154"/>
                  </a:lnTo>
                  <a:lnTo>
                    <a:pt x="6" y="162"/>
                  </a:lnTo>
                  <a:lnTo>
                    <a:pt x="6" y="162"/>
                  </a:lnTo>
                  <a:lnTo>
                    <a:pt x="16" y="172"/>
                  </a:lnTo>
                  <a:lnTo>
                    <a:pt x="32" y="188"/>
                  </a:lnTo>
                  <a:lnTo>
                    <a:pt x="54" y="206"/>
                  </a:lnTo>
                  <a:lnTo>
                    <a:pt x="54" y="206"/>
                  </a:lnTo>
                  <a:lnTo>
                    <a:pt x="60" y="208"/>
                  </a:lnTo>
                  <a:lnTo>
                    <a:pt x="76" y="208"/>
                  </a:lnTo>
                  <a:lnTo>
                    <a:pt x="84" y="208"/>
                  </a:lnTo>
                  <a:lnTo>
                    <a:pt x="90" y="208"/>
                  </a:lnTo>
                  <a:lnTo>
                    <a:pt x="96" y="204"/>
                  </a:lnTo>
                  <a:lnTo>
                    <a:pt x="100" y="198"/>
                  </a:lnTo>
                  <a:lnTo>
                    <a:pt x="100" y="198"/>
                  </a:lnTo>
                  <a:lnTo>
                    <a:pt x="106" y="188"/>
                  </a:lnTo>
                  <a:lnTo>
                    <a:pt x="112" y="178"/>
                  </a:lnTo>
                  <a:lnTo>
                    <a:pt x="118" y="172"/>
                  </a:lnTo>
                  <a:lnTo>
                    <a:pt x="124" y="170"/>
                  </a:lnTo>
                  <a:lnTo>
                    <a:pt x="124" y="170"/>
                  </a:lnTo>
                  <a:lnTo>
                    <a:pt x="144" y="168"/>
                  </a:lnTo>
                  <a:lnTo>
                    <a:pt x="156" y="168"/>
                  </a:lnTo>
                  <a:lnTo>
                    <a:pt x="166" y="168"/>
                  </a:lnTo>
                  <a:lnTo>
                    <a:pt x="166" y="168"/>
                  </a:lnTo>
                  <a:lnTo>
                    <a:pt x="174" y="174"/>
                  </a:lnTo>
                  <a:lnTo>
                    <a:pt x="184" y="178"/>
                  </a:lnTo>
                  <a:lnTo>
                    <a:pt x="190" y="180"/>
                  </a:lnTo>
                  <a:lnTo>
                    <a:pt x="198" y="180"/>
                  </a:lnTo>
                  <a:lnTo>
                    <a:pt x="206" y="180"/>
                  </a:lnTo>
                  <a:lnTo>
                    <a:pt x="216" y="178"/>
                  </a:lnTo>
                  <a:lnTo>
                    <a:pt x="216" y="178"/>
                  </a:lnTo>
                  <a:lnTo>
                    <a:pt x="232" y="170"/>
                  </a:lnTo>
                  <a:lnTo>
                    <a:pt x="246" y="164"/>
                  </a:lnTo>
                  <a:lnTo>
                    <a:pt x="258" y="158"/>
                  </a:lnTo>
                  <a:lnTo>
                    <a:pt x="258" y="158"/>
                  </a:lnTo>
                  <a:lnTo>
                    <a:pt x="272" y="152"/>
                  </a:lnTo>
                  <a:lnTo>
                    <a:pt x="286" y="142"/>
                  </a:lnTo>
                  <a:lnTo>
                    <a:pt x="286" y="14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03" name="Freeform 14"/>
            <p:cNvSpPr>
              <a:spLocks/>
            </p:cNvSpPr>
            <p:nvPr/>
          </p:nvSpPr>
          <p:spPr bwMode="auto">
            <a:xfrm>
              <a:off x="5669005" y="2813248"/>
              <a:ext cx="153783" cy="109046"/>
            </a:xfrm>
            <a:custGeom>
              <a:avLst/>
              <a:gdLst>
                <a:gd name="T0" fmla="*/ 60 w 110"/>
                <a:gd name="T1" fmla="*/ 0 h 78"/>
                <a:gd name="T2" fmla="*/ 60 w 110"/>
                <a:gd name="T3" fmla="*/ 0 h 78"/>
                <a:gd name="T4" fmla="*/ 66 w 110"/>
                <a:gd name="T5" fmla="*/ 2 h 78"/>
                <a:gd name="T6" fmla="*/ 74 w 110"/>
                <a:gd name="T7" fmla="*/ 6 h 78"/>
                <a:gd name="T8" fmla="*/ 82 w 110"/>
                <a:gd name="T9" fmla="*/ 10 h 78"/>
                <a:gd name="T10" fmla="*/ 88 w 110"/>
                <a:gd name="T11" fmla="*/ 18 h 78"/>
                <a:gd name="T12" fmla="*/ 88 w 110"/>
                <a:gd name="T13" fmla="*/ 18 h 78"/>
                <a:gd name="T14" fmla="*/ 94 w 110"/>
                <a:gd name="T15" fmla="*/ 32 h 78"/>
                <a:gd name="T16" fmla="*/ 98 w 110"/>
                <a:gd name="T17" fmla="*/ 44 h 78"/>
                <a:gd name="T18" fmla="*/ 98 w 110"/>
                <a:gd name="T19" fmla="*/ 44 h 78"/>
                <a:gd name="T20" fmla="*/ 102 w 110"/>
                <a:gd name="T21" fmla="*/ 48 h 78"/>
                <a:gd name="T22" fmla="*/ 106 w 110"/>
                <a:gd name="T23" fmla="*/ 50 h 78"/>
                <a:gd name="T24" fmla="*/ 108 w 110"/>
                <a:gd name="T25" fmla="*/ 54 h 78"/>
                <a:gd name="T26" fmla="*/ 110 w 110"/>
                <a:gd name="T27" fmla="*/ 58 h 78"/>
                <a:gd name="T28" fmla="*/ 110 w 110"/>
                <a:gd name="T29" fmla="*/ 58 h 78"/>
                <a:gd name="T30" fmla="*/ 110 w 110"/>
                <a:gd name="T31" fmla="*/ 64 h 78"/>
                <a:gd name="T32" fmla="*/ 110 w 110"/>
                <a:gd name="T33" fmla="*/ 66 h 78"/>
                <a:gd name="T34" fmla="*/ 110 w 110"/>
                <a:gd name="T35" fmla="*/ 66 h 78"/>
                <a:gd name="T36" fmla="*/ 104 w 110"/>
                <a:gd name="T37" fmla="*/ 72 h 78"/>
                <a:gd name="T38" fmla="*/ 100 w 110"/>
                <a:gd name="T39" fmla="*/ 76 h 78"/>
                <a:gd name="T40" fmla="*/ 96 w 110"/>
                <a:gd name="T41" fmla="*/ 78 h 78"/>
                <a:gd name="T42" fmla="*/ 96 w 110"/>
                <a:gd name="T43" fmla="*/ 78 h 78"/>
                <a:gd name="T44" fmla="*/ 72 w 110"/>
                <a:gd name="T45" fmla="*/ 78 h 78"/>
                <a:gd name="T46" fmla="*/ 46 w 110"/>
                <a:gd name="T47" fmla="*/ 76 h 78"/>
                <a:gd name="T48" fmla="*/ 46 w 110"/>
                <a:gd name="T49" fmla="*/ 76 h 78"/>
                <a:gd name="T50" fmla="*/ 26 w 110"/>
                <a:gd name="T51" fmla="*/ 76 h 78"/>
                <a:gd name="T52" fmla="*/ 10 w 110"/>
                <a:gd name="T53" fmla="*/ 76 h 78"/>
                <a:gd name="T54" fmla="*/ 10 w 110"/>
                <a:gd name="T55" fmla="*/ 76 h 78"/>
                <a:gd name="T56" fmla="*/ 2 w 110"/>
                <a:gd name="T57" fmla="*/ 68 h 78"/>
                <a:gd name="T58" fmla="*/ 0 w 110"/>
                <a:gd name="T59" fmla="*/ 58 h 78"/>
                <a:gd name="T60" fmla="*/ 0 w 110"/>
                <a:gd name="T61" fmla="*/ 54 h 78"/>
                <a:gd name="T62" fmla="*/ 0 w 110"/>
                <a:gd name="T63" fmla="*/ 50 h 78"/>
                <a:gd name="T64" fmla="*/ 0 w 110"/>
                <a:gd name="T65" fmla="*/ 50 h 78"/>
                <a:gd name="T66" fmla="*/ 6 w 110"/>
                <a:gd name="T67" fmla="*/ 42 h 78"/>
                <a:gd name="T68" fmla="*/ 10 w 110"/>
                <a:gd name="T69" fmla="*/ 38 h 78"/>
                <a:gd name="T70" fmla="*/ 18 w 110"/>
                <a:gd name="T71" fmla="*/ 34 h 78"/>
                <a:gd name="T72" fmla="*/ 18 w 110"/>
                <a:gd name="T73" fmla="*/ 34 h 78"/>
                <a:gd name="T74" fmla="*/ 30 w 110"/>
                <a:gd name="T75" fmla="*/ 26 h 78"/>
                <a:gd name="T76" fmla="*/ 40 w 110"/>
                <a:gd name="T77" fmla="*/ 18 h 78"/>
                <a:gd name="T78" fmla="*/ 40 w 110"/>
                <a:gd name="T79" fmla="*/ 18 h 78"/>
                <a:gd name="T80" fmla="*/ 44 w 110"/>
                <a:gd name="T81" fmla="*/ 10 h 78"/>
                <a:gd name="T82" fmla="*/ 50 w 110"/>
                <a:gd name="T83" fmla="*/ 4 h 78"/>
                <a:gd name="T84" fmla="*/ 60 w 110"/>
                <a:gd name="T85" fmla="*/ 0 h 78"/>
                <a:gd name="T86" fmla="*/ 60 w 110"/>
                <a:gd name="T8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78">
                  <a:moveTo>
                    <a:pt x="60" y="0"/>
                  </a:moveTo>
                  <a:lnTo>
                    <a:pt x="60" y="0"/>
                  </a:lnTo>
                  <a:lnTo>
                    <a:pt x="66" y="2"/>
                  </a:lnTo>
                  <a:lnTo>
                    <a:pt x="74" y="6"/>
                  </a:lnTo>
                  <a:lnTo>
                    <a:pt x="82" y="10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94" y="32"/>
                  </a:lnTo>
                  <a:lnTo>
                    <a:pt x="98" y="44"/>
                  </a:lnTo>
                  <a:lnTo>
                    <a:pt x="98" y="44"/>
                  </a:lnTo>
                  <a:lnTo>
                    <a:pt x="102" y="48"/>
                  </a:lnTo>
                  <a:lnTo>
                    <a:pt x="106" y="50"/>
                  </a:lnTo>
                  <a:lnTo>
                    <a:pt x="108" y="54"/>
                  </a:lnTo>
                  <a:lnTo>
                    <a:pt x="110" y="58"/>
                  </a:lnTo>
                  <a:lnTo>
                    <a:pt x="110" y="58"/>
                  </a:lnTo>
                  <a:lnTo>
                    <a:pt x="110" y="64"/>
                  </a:lnTo>
                  <a:lnTo>
                    <a:pt x="110" y="66"/>
                  </a:lnTo>
                  <a:lnTo>
                    <a:pt x="110" y="66"/>
                  </a:lnTo>
                  <a:lnTo>
                    <a:pt x="104" y="72"/>
                  </a:lnTo>
                  <a:lnTo>
                    <a:pt x="100" y="76"/>
                  </a:lnTo>
                  <a:lnTo>
                    <a:pt x="96" y="78"/>
                  </a:lnTo>
                  <a:lnTo>
                    <a:pt x="96" y="78"/>
                  </a:lnTo>
                  <a:lnTo>
                    <a:pt x="72" y="78"/>
                  </a:lnTo>
                  <a:lnTo>
                    <a:pt x="46" y="76"/>
                  </a:lnTo>
                  <a:lnTo>
                    <a:pt x="46" y="76"/>
                  </a:lnTo>
                  <a:lnTo>
                    <a:pt x="26" y="76"/>
                  </a:lnTo>
                  <a:lnTo>
                    <a:pt x="10" y="76"/>
                  </a:lnTo>
                  <a:lnTo>
                    <a:pt x="10" y="76"/>
                  </a:lnTo>
                  <a:lnTo>
                    <a:pt x="2" y="68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6" y="42"/>
                  </a:lnTo>
                  <a:lnTo>
                    <a:pt x="10" y="38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30" y="26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44" y="10"/>
                  </a:lnTo>
                  <a:lnTo>
                    <a:pt x="50" y="4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04" name="Freeform 15"/>
            <p:cNvSpPr>
              <a:spLocks/>
            </p:cNvSpPr>
            <p:nvPr/>
          </p:nvSpPr>
          <p:spPr bwMode="auto">
            <a:xfrm>
              <a:off x="5710946" y="3140386"/>
              <a:ext cx="209705" cy="176152"/>
            </a:xfrm>
            <a:custGeom>
              <a:avLst/>
              <a:gdLst>
                <a:gd name="T0" fmla="*/ 108 w 150"/>
                <a:gd name="T1" fmla="*/ 2 h 126"/>
                <a:gd name="T2" fmla="*/ 142 w 150"/>
                <a:gd name="T3" fmla="*/ 10 h 126"/>
                <a:gd name="T4" fmla="*/ 142 w 150"/>
                <a:gd name="T5" fmla="*/ 10 h 126"/>
                <a:gd name="T6" fmla="*/ 144 w 150"/>
                <a:gd name="T7" fmla="*/ 16 h 126"/>
                <a:gd name="T8" fmla="*/ 148 w 150"/>
                <a:gd name="T9" fmla="*/ 28 h 126"/>
                <a:gd name="T10" fmla="*/ 148 w 150"/>
                <a:gd name="T11" fmla="*/ 28 h 126"/>
                <a:gd name="T12" fmla="*/ 150 w 150"/>
                <a:gd name="T13" fmla="*/ 36 h 126"/>
                <a:gd name="T14" fmla="*/ 150 w 150"/>
                <a:gd name="T15" fmla="*/ 40 h 126"/>
                <a:gd name="T16" fmla="*/ 146 w 150"/>
                <a:gd name="T17" fmla="*/ 46 h 126"/>
                <a:gd name="T18" fmla="*/ 146 w 150"/>
                <a:gd name="T19" fmla="*/ 46 h 126"/>
                <a:gd name="T20" fmla="*/ 138 w 150"/>
                <a:gd name="T21" fmla="*/ 58 h 126"/>
                <a:gd name="T22" fmla="*/ 136 w 150"/>
                <a:gd name="T23" fmla="*/ 64 h 126"/>
                <a:gd name="T24" fmla="*/ 134 w 150"/>
                <a:gd name="T25" fmla="*/ 70 h 126"/>
                <a:gd name="T26" fmla="*/ 134 w 150"/>
                <a:gd name="T27" fmla="*/ 70 h 126"/>
                <a:gd name="T28" fmla="*/ 136 w 150"/>
                <a:gd name="T29" fmla="*/ 82 h 126"/>
                <a:gd name="T30" fmla="*/ 138 w 150"/>
                <a:gd name="T31" fmla="*/ 98 h 126"/>
                <a:gd name="T32" fmla="*/ 138 w 150"/>
                <a:gd name="T33" fmla="*/ 98 h 126"/>
                <a:gd name="T34" fmla="*/ 138 w 150"/>
                <a:gd name="T35" fmla="*/ 122 h 126"/>
                <a:gd name="T36" fmla="*/ 138 w 150"/>
                <a:gd name="T37" fmla="*/ 122 h 126"/>
                <a:gd name="T38" fmla="*/ 138 w 150"/>
                <a:gd name="T39" fmla="*/ 126 h 126"/>
                <a:gd name="T40" fmla="*/ 136 w 150"/>
                <a:gd name="T41" fmla="*/ 126 h 126"/>
                <a:gd name="T42" fmla="*/ 132 w 150"/>
                <a:gd name="T43" fmla="*/ 126 h 126"/>
                <a:gd name="T44" fmla="*/ 132 w 150"/>
                <a:gd name="T45" fmla="*/ 126 h 126"/>
                <a:gd name="T46" fmla="*/ 122 w 150"/>
                <a:gd name="T47" fmla="*/ 122 h 126"/>
                <a:gd name="T48" fmla="*/ 110 w 150"/>
                <a:gd name="T49" fmla="*/ 114 h 126"/>
                <a:gd name="T50" fmla="*/ 96 w 150"/>
                <a:gd name="T51" fmla="*/ 102 h 126"/>
                <a:gd name="T52" fmla="*/ 56 w 150"/>
                <a:gd name="T53" fmla="*/ 82 h 126"/>
                <a:gd name="T54" fmla="*/ 56 w 150"/>
                <a:gd name="T55" fmla="*/ 82 h 126"/>
                <a:gd name="T56" fmla="*/ 46 w 150"/>
                <a:gd name="T57" fmla="*/ 80 h 126"/>
                <a:gd name="T58" fmla="*/ 32 w 150"/>
                <a:gd name="T59" fmla="*/ 76 h 126"/>
                <a:gd name="T60" fmla="*/ 32 w 150"/>
                <a:gd name="T61" fmla="*/ 76 h 126"/>
                <a:gd name="T62" fmla="*/ 18 w 150"/>
                <a:gd name="T63" fmla="*/ 64 h 126"/>
                <a:gd name="T64" fmla="*/ 12 w 150"/>
                <a:gd name="T65" fmla="*/ 58 h 126"/>
                <a:gd name="T66" fmla="*/ 8 w 150"/>
                <a:gd name="T67" fmla="*/ 52 h 126"/>
                <a:gd name="T68" fmla="*/ 8 w 150"/>
                <a:gd name="T69" fmla="*/ 52 h 126"/>
                <a:gd name="T70" fmla="*/ 6 w 150"/>
                <a:gd name="T71" fmla="*/ 40 h 126"/>
                <a:gd name="T72" fmla="*/ 2 w 150"/>
                <a:gd name="T73" fmla="*/ 30 h 126"/>
                <a:gd name="T74" fmla="*/ 2 w 150"/>
                <a:gd name="T75" fmla="*/ 30 h 126"/>
                <a:gd name="T76" fmla="*/ 0 w 150"/>
                <a:gd name="T77" fmla="*/ 10 h 126"/>
                <a:gd name="T78" fmla="*/ 26 w 150"/>
                <a:gd name="T79" fmla="*/ 0 h 126"/>
                <a:gd name="T80" fmla="*/ 108 w 150"/>
                <a:gd name="T81" fmla="*/ 2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0" h="126">
                  <a:moveTo>
                    <a:pt x="108" y="2"/>
                  </a:moveTo>
                  <a:lnTo>
                    <a:pt x="142" y="10"/>
                  </a:lnTo>
                  <a:lnTo>
                    <a:pt x="142" y="10"/>
                  </a:lnTo>
                  <a:lnTo>
                    <a:pt x="144" y="16"/>
                  </a:lnTo>
                  <a:lnTo>
                    <a:pt x="148" y="28"/>
                  </a:lnTo>
                  <a:lnTo>
                    <a:pt x="148" y="28"/>
                  </a:lnTo>
                  <a:lnTo>
                    <a:pt x="150" y="36"/>
                  </a:lnTo>
                  <a:lnTo>
                    <a:pt x="150" y="40"/>
                  </a:lnTo>
                  <a:lnTo>
                    <a:pt x="146" y="46"/>
                  </a:lnTo>
                  <a:lnTo>
                    <a:pt x="146" y="46"/>
                  </a:lnTo>
                  <a:lnTo>
                    <a:pt x="138" y="58"/>
                  </a:lnTo>
                  <a:lnTo>
                    <a:pt x="136" y="64"/>
                  </a:lnTo>
                  <a:lnTo>
                    <a:pt x="134" y="70"/>
                  </a:lnTo>
                  <a:lnTo>
                    <a:pt x="134" y="70"/>
                  </a:lnTo>
                  <a:lnTo>
                    <a:pt x="136" y="82"/>
                  </a:lnTo>
                  <a:lnTo>
                    <a:pt x="138" y="98"/>
                  </a:lnTo>
                  <a:lnTo>
                    <a:pt x="138" y="98"/>
                  </a:lnTo>
                  <a:lnTo>
                    <a:pt x="138" y="122"/>
                  </a:lnTo>
                  <a:lnTo>
                    <a:pt x="138" y="122"/>
                  </a:lnTo>
                  <a:lnTo>
                    <a:pt x="138" y="126"/>
                  </a:lnTo>
                  <a:lnTo>
                    <a:pt x="136" y="126"/>
                  </a:lnTo>
                  <a:lnTo>
                    <a:pt x="132" y="126"/>
                  </a:lnTo>
                  <a:lnTo>
                    <a:pt x="132" y="126"/>
                  </a:lnTo>
                  <a:lnTo>
                    <a:pt x="122" y="122"/>
                  </a:lnTo>
                  <a:lnTo>
                    <a:pt x="110" y="114"/>
                  </a:lnTo>
                  <a:lnTo>
                    <a:pt x="96" y="102"/>
                  </a:lnTo>
                  <a:lnTo>
                    <a:pt x="56" y="82"/>
                  </a:lnTo>
                  <a:lnTo>
                    <a:pt x="56" y="82"/>
                  </a:lnTo>
                  <a:lnTo>
                    <a:pt x="46" y="80"/>
                  </a:lnTo>
                  <a:lnTo>
                    <a:pt x="32" y="76"/>
                  </a:lnTo>
                  <a:lnTo>
                    <a:pt x="32" y="76"/>
                  </a:lnTo>
                  <a:lnTo>
                    <a:pt x="18" y="64"/>
                  </a:lnTo>
                  <a:lnTo>
                    <a:pt x="12" y="58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6" y="40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0" y="10"/>
                  </a:lnTo>
                  <a:lnTo>
                    <a:pt x="26" y="0"/>
                  </a:lnTo>
                  <a:lnTo>
                    <a:pt x="108" y="2"/>
                  </a:lnTo>
                  <a:close/>
                </a:path>
              </a:pathLst>
            </a:custGeom>
            <a:solidFill>
              <a:schemeClr val="accent1"/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05" name="Freeform 16"/>
            <p:cNvSpPr>
              <a:spLocks/>
            </p:cNvSpPr>
            <p:nvPr/>
          </p:nvSpPr>
          <p:spPr bwMode="auto">
            <a:xfrm>
              <a:off x="5490058" y="2983807"/>
              <a:ext cx="198520" cy="190132"/>
            </a:xfrm>
            <a:custGeom>
              <a:avLst/>
              <a:gdLst>
                <a:gd name="T0" fmla="*/ 138 w 142"/>
                <a:gd name="T1" fmla="*/ 86 h 136"/>
                <a:gd name="T2" fmla="*/ 142 w 142"/>
                <a:gd name="T3" fmla="*/ 80 h 136"/>
                <a:gd name="T4" fmla="*/ 140 w 142"/>
                <a:gd name="T5" fmla="*/ 70 h 136"/>
                <a:gd name="T6" fmla="*/ 132 w 142"/>
                <a:gd name="T7" fmla="*/ 62 h 136"/>
                <a:gd name="T8" fmla="*/ 126 w 142"/>
                <a:gd name="T9" fmla="*/ 56 h 136"/>
                <a:gd name="T10" fmla="*/ 122 w 142"/>
                <a:gd name="T11" fmla="*/ 50 h 136"/>
                <a:gd name="T12" fmla="*/ 122 w 142"/>
                <a:gd name="T13" fmla="*/ 44 h 136"/>
                <a:gd name="T14" fmla="*/ 122 w 142"/>
                <a:gd name="T15" fmla="*/ 30 h 136"/>
                <a:gd name="T16" fmla="*/ 118 w 142"/>
                <a:gd name="T17" fmla="*/ 20 h 136"/>
                <a:gd name="T18" fmla="*/ 102 w 142"/>
                <a:gd name="T19" fmla="*/ 0 h 136"/>
                <a:gd name="T20" fmla="*/ 100 w 142"/>
                <a:gd name="T21" fmla="*/ 0 h 136"/>
                <a:gd name="T22" fmla="*/ 90 w 142"/>
                <a:gd name="T23" fmla="*/ 0 h 136"/>
                <a:gd name="T24" fmla="*/ 82 w 142"/>
                <a:gd name="T25" fmla="*/ 6 h 136"/>
                <a:gd name="T26" fmla="*/ 62 w 142"/>
                <a:gd name="T27" fmla="*/ 26 h 136"/>
                <a:gd name="T28" fmla="*/ 52 w 142"/>
                <a:gd name="T29" fmla="*/ 32 h 136"/>
                <a:gd name="T30" fmla="*/ 48 w 142"/>
                <a:gd name="T31" fmla="*/ 34 h 136"/>
                <a:gd name="T32" fmla="*/ 34 w 142"/>
                <a:gd name="T33" fmla="*/ 34 h 136"/>
                <a:gd name="T34" fmla="*/ 26 w 142"/>
                <a:gd name="T35" fmla="*/ 36 h 136"/>
                <a:gd name="T36" fmla="*/ 16 w 142"/>
                <a:gd name="T37" fmla="*/ 40 h 136"/>
                <a:gd name="T38" fmla="*/ 6 w 142"/>
                <a:gd name="T39" fmla="*/ 48 h 136"/>
                <a:gd name="T40" fmla="*/ 0 w 142"/>
                <a:gd name="T41" fmla="*/ 58 h 136"/>
                <a:gd name="T42" fmla="*/ 2 w 142"/>
                <a:gd name="T43" fmla="*/ 66 h 136"/>
                <a:gd name="T44" fmla="*/ 14 w 142"/>
                <a:gd name="T45" fmla="*/ 86 h 136"/>
                <a:gd name="T46" fmla="*/ 18 w 142"/>
                <a:gd name="T47" fmla="*/ 90 h 136"/>
                <a:gd name="T48" fmla="*/ 42 w 142"/>
                <a:gd name="T49" fmla="*/ 100 h 136"/>
                <a:gd name="T50" fmla="*/ 58 w 142"/>
                <a:gd name="T51" fmla="*/ 112 h 136"/>
                <a:gd name="T52" fmla="*/ 64 w 142"/>
                <a:gd name="T53" fmla="*/ 114 h 136"/>
                <a:gd name="T54" fmla="*/ 80 w 142"/>
                <a:gd name="T55" fmla="*/ 118 h 136"/>
                <a:gd name="T56" fmla="*/ 94 w 142"/>
                <a:gd name="T57" fmla="*/ 126 h 136"/>
                <a:gd name="T58" fmla="*/ 98 w 142"/>
                <a:gd name="T59" fmla="*/ 130 h 136"/>
                <a:gd name="T60" fmla="*/ 118 w 142"/>
                <a:gd name="T61" fmla="*/ 136 h 136"/>
                <a:gd name="T62" fmla="*/ 128 w 142"/>
                <a:gd name="T63" fmla="*/ 134 h 136"/>
                <a:gd name="T64" fmla="*/ 138 w 142"/>
                <a:gd name="T65" fmla="*/ 12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2" h="136">
                  <a:moveTo>
                    <a:pt x="138" y="126"/>
                  </a:moveTo>
                  <a:lnTo>
                    <a:pt x="138" y="86"/>
                  </a:lnTo>
                  <a:lnTo>
                    <a:pt x="138" y="86"/>
                  </a:lnTo>
                  <a:lnTo>
                    <a:pt x="142" y="80"/>
                  </a:lnTo>
                  <a:lnTo>
                    <a:pt x="142" y="74"/>
                  </a:lnTo>
                  <a:lnTo>
                    <a:pt x="140" y="70"/>
                  </a:lnTo>
                  <a:lnTo>
                    <a:pt x="140" y="70"/>
                  </a:lnTo>
                  <a:lnTo>
                    <a:pt x="132" y="62"/>
                  </a:lnTo>
                  <a:lnTo>
                    <a:pt x="126" y="56"/>
                  </a:lnTo>
                  <a:lnTo>
                    <a:pt x="126" y="56"/>
                  </a:lnTo>
                  <a:lnTo>
                    <a:pt x="124" y="54"/>
                  </a:lnTo>
                  <a:lnTo>
                    <a:pt x="122" y="50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4" y="36"/>
                  </a:lnTo>
                  <a:lnTo>
                    <a:pt x="122" y="30"/>
                  </a:lnTo>
                  <a:lnTo>
                    <a:pt x="118" y="20"/>
                  </a:lnTo>
                  <a:lnTo>
                    <a:pt x="118" y="20"/>
                  </a:lnTo>
                  <a:lnTo>
                    <a:pt x="108" y="8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90" y="0"/>
                  </a:lnTo>
                  <a:lnTo>
                    <a:pt x="82" y="6"/>
                  </a:lnTo>
                  <a:lnTo>
                    <a:pt x="82" y="6"/>
                  </a:lnTo>
                  <a:lnTo>
                    <a:pt x="70" y="20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52" y="32"/>
                  </a:lnTo>
                  <a:lnTo>
                    <a:pt x="52" y="32"/>
                  </a:lnTo>
                  <a:lnTo>
                    <a:pt x="48" y="34"/>
                  </a:lnTo>
                  <a:lnTo>
                    <a:pt x="42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26" y="36"/>
                  </a:lnTo>
                  <a:lnTo>
                    <a:pt x="20" y="38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6" y="48"/>
                  </a:lnTo>
                  <a:lnTo>
                    <a:pt x="2" y="52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2" y="66"/>
                  </a:lnTo>
                  <a:lnTo>
                    <a:pt x="8" y="76"/>
                  </a:lnTo>
                  <a:lnTo>
                    <a:pt x="14" y="8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42" y="100"/>
                  </a:lnTo>
                  <a:lnTo>
                    <a:pt x="42" y="100"/>
                  </a:lnTo>
                  <a:lnTo>
                    <a:pt x="52" y="108"/>
                  </a:lnTo>
                  <a:lnTo>
                    <a:pt x="58" y="112"/>
                  </a:lnTo>
                  <a:lnTo>
                    <a:pt x="64" y="114"/>
                  </a:lnTo>
                  <a:lnTo>
                    <a:pt x="64" y="114"/>
                  </a:lnTo>
                  <a:lnTo>
                    <a:pt x="70" y="116"/>
                  </a:lnTo>
                  <a:lnTo>
                    <a:pt x="80" y="118"/>
                  </a:lnTo>
                  <a:lnTo>
                    <a:pt x="90" y="122"/>
                  </a:lnTo>
                  <a:lnTo>
                    <a:pt x="94" y="126"/>
                  </a:lnTo>
                  <a:lnTo>
                    <a:pt x="94" y="126"/>
                  </a:lnTo>
                  <a:lnTo>
                    <a:pt x="98" y="130"/>
                  </a:lnTo>
                  <a:lnTo>
                    <a:pt x="106" y="132"/>
                  </a:lnTo>
                  <a:lnTo>
                    <a:pt x="118" y="136"/>
                  </a:lnTo>
                  <a:lnTo>
                    <a:pt x="118" y="136"/>
                  </a:lnTo>
                  <a:lnTo>
                    <a:pt x="128" y="134"/>
                  </a:lnTo>
                  <a:lnTo>
                    <a:pt x="134" y="130"/>
                  </a:lnTo>
                  <a:lnTo>
                    <a:pt x="138" y="126"/>
                  </a:lnTo>
                  <a:lnTo>
                    <a:pt x="138" y="12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06" name="Freeform 17"/>
            <p:cNvSpPr>
              <a:spLocks/>
            </p:cNvSpPr>
            <p:nvPr/>
          </p:nvSpPr>
          <p:spPr bwMode="auto">
            <a:xfrm>
              <a:off x="5353051" y="2975419"/>
              <a:ext cx="128618" cy="83882"/>
            </a:xfrm>
            <a:custGeom>
              <a:avLst/>
              <a:gdLst>
                <a:gd name="T0" fmla="*/ 78 w 92"/>
                <a:gd name="T1" fmla="*/ 50 h 60"/>
                <a:gd name="T2" fmla="*/ 78 w 92"/>
                <a:gd name="T3" fmla="*/ 50 h 60"/>
                <a:gd name="T4" fmla="*/ 82 w 92"/>
                <a:gd name="T5" fmla="*/ 46 h 60"/>
                <a:gd name="T6" fmla="*/ 88 w 92"/>
                <a:gd name="T7" fmla="*/ 40 h 60"/>
                <a:gd name="T8" fmla="*/ 88 w 92"/>
                <a:gd name="T9" fmla="*/ 40 h 60"/>
                <a:gd name="T10" fmla="*/ 92 w 92"/>
                <a:gd name="T11" fmla="*/ 28 h 60"/>
                <a:gd name="T12" fmla="*/ 92 w 92"/>
                <a:gd name="T13" fmla="*/ 22 h 60"/>
                <a:gd name="T14" fmla="*/ 92 w 92"/>
                <a:gd name="T15" fmla="*/ 20 h 60"/>
                <a:gd name="T16" fmla="*/ 90 w 92"/>
                <a:gd name="T17" fmla="*/ 20 h 60"/>
                <a:gd name="T18" fmla="*/ 90 w 92"/>
                <a:gd name="T19" fmla="*/ 20 h 60"/>
                <a:gd name="T20" fmla="*/ 84 w 92"/>
                <a:gd name="T21" fmla="*/ 18 h 60"/>
                <a:gd name="T22" fmla="*/ 78 w 92"/>
                <a:gd name="T23" fmla="*/ 12 h 60"/>
                <a:gd name="T24" fmla="*/ 68 w 92"/>
                <a:gd name="T25" fmla="*/ 6 h 60"/>
                <a:gd name="T26" fmla="*/ 32 w 92"/>
                <a:gd name="T27" fmla="*/ 0 h 60"/>
                <a:gd name="T28" fmla="*/ 32 w 92"/>
                <a:gd name="T29" fmla="*/ 0 h 60"/>
                <a:gd name="T30" fmla="*/ 32 w 92"/>
                <a:gd name="T31" fmla="*/ 4 h 60"/>
                <a:gd name="T32" fmla="*/ 28 w 92"/>
                <a:gd name="T33" fmla="*/ 6 h 60"/>
                <a:gd name="T34" fmla="*/ 28 w 92"/>
                <a:gd name="T35" fmla="*/ 6 h 60"/>
                <a:gd name="T36" fmla="*/ 16 w 92"/>
                <a:gd name="T37" fmla="*/ 12 h 60"/>
                <a:gd name="T38" fmla="*/ 10 w 92"/>
                <a:gd name="T39" fmla="*/ 16 h 60"/>
                <a:gd name="T40" fmla="*/ 10 w 92"/>
                <a:gd name="T41" fmla="*/ 16 h 60"/>
                <a:gd name="T42" fmla="*/ 2 w 92"/>
                <a:gd name="T43" fmla="*/ 24 h 60"/>
                <a:gd name="T44" fmla="*/ 0 w 92"/>
                <a:gd name="T45" fmla="*/ 32 h 60"/>
                <a:gd name="T46" fmla="*/ 0 w 92"/>
                <a:gd name="T47" fmla="*/ 34 h 60"/>
                <a:gd name="T48" fmla="*/ 2 w 92"/>
                <a:gd name="T49" fmla="*/ 36 h 60"/>
                <a:gd name="T50" fmla="*/ 2 w 92"/>
                <a:gd name="T51" fmla="*/ 36 h 60"/>
                <a:gd name="T52" fmla="*/ 8 w 92"/>
                <a:gd name="T53" fmla="*/ 42 h 60"/>
                <a:gd name="T54" fmla="*/ 12 w 92"/>
                <a:gd name="T55" fmla="*/ 50 h 60"/>
                <a:gd name="T56" fmla="*/ 16 w 92"/>
                <a:gd name="T57" fmla="*/ 56 h 60"/>
                <a:gd name="T58" fmla="*/ 20 w 92"/>
                <a:gd name="T59" fmla="*/ 58 h 60"/>
                <a:gd name="T60" fmla="*/ 20 w 92"/>
                <a:gd name="T61" fmla="*/ 58 h 60"/>
                <a:gd name="T62" fmla="*/ 38 w 92"/>
                <a:gd name="T63" fmla="*/ 60 h 60"/>
                <a:gd name="T64" fmla="*/ 56 w 92"/>
                <a:gd name="T65" fmla="*/ 60 h 60"/>
                <a:gd name="T66" fmla="*/ 56 w 92"/>
                <a:gd name="T67" fmla="*/ 60 h 60"/>
                <a:gd name="T68" fmla="*/ 78 w 92"/>
                <a:gd name="T69" fmla="*/ 50 h 60"/>
                <a:gd name="T70" fmla="*/ 78 w 92"/>
                <a:gd name="T71" fmla="*/ 5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2" h="60">
                  <a:moveTo>
                    <a:pt x="78" y="50"/>
                  </a:moveTo>
                  <a:lnTo>
                    <a:pt x="78" y="50"/>
                  </a:lnTo>
                  <a:lnTo>
                    <a:pt x="82" y="46"/>
                  </a:lnTo>
                  <a:lnTo>
                    <a:pt x="88" y="40"/>
                  </a:lnTo>
                  <a:lnTo>
                    <a:pt x="88" y="40"/>
                  </a:lnTo>
                  <a:lnTo>
                    <a:pt x="92" y="28"/>
                  </a:lnTo>
                  <a:lnTo>
                    <a:pt x="92" y="22"/>
                  </a:lnTo>
                  <a:lnTo>
                    <a:pt x="92" y="20"/>
                  </a:lnTo>
                  <a:lnTo>
                    <a:pt x="90" y="20"/>
                  </a:lnTo>
                  <a:lnTo>
                    <a:pt x="90" y="20"/>
                  </a:lnTo>
                  <a:lnTo>
                    <a:pt x="84" y="18"/>
                  </a:lnTo>
                  <a:lnTo>
                    <a:pt x="78" y="12"/>
                  </a:lnTo>
                  <a:lnTo>
                    <a:pt x="68" y="6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4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16" y="12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8" y="42"/>
                  </a:lnTo>
                  <a:lnTo>
                    <a:pt x="12" y="50"/>
                  </a:lnTo>
                  <a:lnTo>
                    <a:pt x="16" y="56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38" y="60"/>
                  </a:lnTo>
                  <a:lnTo>
                    <a:pt x="56" y="60"/>
                  </a:lnTo>
                  <a:lnTo>
                    <a:pt x="56" y="60"/>
                  </a:lnTo>
                  <a:lnTo>
                    <a:pt x="78" y="50"/>
                  </a:lnTo>
                  <a:lnTo>
                    <a:pt x="78" y="5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07" name="Freeform 18"/>
            <p:cNvSpPr>
              <a:spLocks/>
            </p:cNvSpPr>
            <p:nvPr/>
          </p:nvSpPr>
          <p:spPr bwMode="auto">
            <a:xfrm>
              <a:off x="5671801" y="4054698"/>
              <a:ext cx="117434" cy="72697"/>
            </a:xfrm>
            <a:custGeom>
              <a:avLst/>
              <a:gdLst>
                <a:gd name="T0" fmla="*/ 54 w 84"/>
                <a:gd name="T1" fmla="*/ 36 h 52"/>
                <a:gd name="T2" fmla="*/ 54 w 84"/>
                <a:gd name="T3" fmla="*/ 36 h 52"/>
                <a:gd name="T4" fmla="*/ 70 w 84"/>
                <a:gd name="T5" fmla="*/ 30 h 52"/>
                <a:gd name="T6" fmla="*/ 70 w 84"/>
                <a:gd name="T7" fmla="*/ 30 h 52"/>
                <a:gd name="T8" fmla="*/ 74 w 84"/>
                <a:gd name="T9" fmla="*/ 26 h 52"/>
                <a:gd name="T10" fmla="*/ 78 w 84"/>
                <a:gd name="T11" fmla="*/ 22 h 52"/>
                <a:gd name="T12" fmla="*/ 84 w 84"/>
                <a:gd name="T13" fmla="*/ 14 h 52"/>
                <a:gd name="T14" fmla="*/ 78 w 84"/>
                <a:gd name="T15" fmla="*/ 0 h 52"/>
                <a:gd name="T16" fmla="*/ 48 w 84"/>
                <a:gd name="T17" fmla="*/ 14 h 52"/>
                <a:gd name="T18" fmla="*/ 24 w 84"/>
                <a:gd name="T19" fmla="*/ 18 h 52"/>
                <a:gd name="T20" fmla="*/ 24 w 84"/>
                <a:gd name="T21" fmla="*/ 18 h 52"/>
                <a:gd name="T22" fmla="*/ 12 w 84"/>
                <a:gd name="T23" fmla="*/ 26 h 52"/>
                <a:gd name="T24" fmla="*/ 4 w 84"/>
                <a:gd name="T25" fmla="*/ 34 h 52"/>
                <a:gd name="T26" fmla="*/ 2 w 84"/>
                <a:gd name="T27" fmla="*/ 36 h 52"/>
                <a:gd name="T28" fmla="*/ 0 w 84"/>
                <a:gd name="T29" fmla="*/ 40 h 52"/>
                <a:gd name="T30" fmla="*/ 0 w 84"/>
                <a:gd name="T31" fmla="*/ 40 h 52"/>
                <a:gd name="T32" fmla="*/ 2 w 84"/>
                <a:gd name="T33" fmla="*/ 44 h 52"/>
                <a:gd name="T34" fmla="*/ 8 w 84"/>
                <a:gd name="T35" fmla="*/ 48 h 52"/>
                <a:gd name="T36" fmla="*/ 14 w 84"/>
                <a:gd name="T37" fmla="*/ 50 h 52"/>
                <a:gd name="T38" fmla="*/ 18 w 84"/>
                <a:gd name="T39" fmla="*/ 52 h 52"/>
                <a:gd name="T40" fmla="*/ 18 w 84"/>
                <a:gd name="T41" fmla="*/ 52 h 52"/>
                <a:gd name="T42" fmla="*/ 26 w 84"/>
                <a:gd name="T43" fmla="*/ 48 h 52"/>
                <a:gd name="T44" fmla="*/ 34 w 84"/>
                <a:gd name="T45" fmla="*/ 44 h 52"/>
                <a:gd name="T46" fmla="*/ 44 w 84"/>
                <a:gd name="T47" fmla="*/ 38 h 52"/>
                <a:gd name="T48" fmla="*/ 54 w 84"/>
                <a:gd name="T49" fmla="*/ 36 h 52"/>
                <a:gd name="T50" fmla="*/ 54 w 84"/>
                <a:gd name="T51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4" h="52">
                  <a:moveTo>
                    <a:pt x="54" y="36"/>
                  </a:moveTo>
                  <a:lnTo>
                    <a:pt x="54" y="36"/>
                  </a:lnTo>
                  <a:lnTo>
                    <a:pt x="70" y="30"/>
                  </a:lnTo>
                  <a:lnTo>
                    <a:pt x="70" y="30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84" y="14"/>
                  </a:lnTo>
                  <a:lnTo>
                    <a:pt x="78" y="0"/>
                  </a:lnTo>
                  <a:lnTo>
                    <a:pt x="48" y="1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12" y="26"/>
                  </a:lnTo>
                  <a:lnTo>
                    <a:pt x="4" y="34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8" y="48"/>
                  </a:lnTo>
                  <a:lnTo>
                    <a:pt x="14" y="50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6" y="48"/>
                  </a:lnTo>
                  <a:lnTo>
                    <a:pt x="34" y="44"/>
                  </a:lnTo>
                  <a:lnTo>
                    <a:pt x="44" y="38"/>
                  </a:lnTo>
                  <a:lnTo>
                    <a:pt x="54" y="36"/>
                  </a:lnTo>
                  <a:lnTo>
                    <a:pt x="54" y="3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08" name="Freeform 19"/>
            <p:cNvSpPr>
              <a:spLocks/>
            </p:cNvSpPr>
            <p:nvPr/>
          </p:nvSpPr>
          <p:spPr bwMode="auto">
            <a:xfrm>
              <a:off x="5576736" y="3886934"/>
              <a:ext cx="134211" cy="139803"/>
            </a:xfrm>
            <a:custGeom>
              <a:avLst/>
              <a:gdLst>
                <a:gd name="T0" fmla="*/ 76 w 96"/>
                <a:gd name="T1" fmla="*/ 50 h 100"/>
                <a:gd name="T2" fmla="*/ 72 w 96"/>
                <a:gd name="T3" fmla="*/ 36 h 100"/>
                <a:gd name="T4" fmla="*/ 76 w 96"/>
                <a:gd name="T5" fmla="*/ 34 h 100"/>
                <a:gd name="T6" fmla="*/ 92 w 96"/>
                <a:gd name="T7" fmla="*/ 34 h 100"/>
                <a:gd name="T8" fmla="*/ 96 w 96"/>
                <a:gd name="T9" fmla="*/ 30 h 100"/>
                <a:gd name="T10" fmla="*/ 96 w 96"/>
                <a:gd name="T11" fmla="*/ 24 h 100"/>
                <a:gd name="T12" fmla="*/ 84 w 96"/>
                <a:gd name="T13" fmla="*/ 6 h 100"/>
                <a:gd name="T14" fmla="*/ 72 w 96"/>
                <a:gd name="T15" fmla="*/ 0 h 100"/>
                <a:gd name="T16" fmla="*/ 54 w 96"/>
                <a:gd name="T17" fmla="*/ 2 h 100"/>
                <a:gd name="T18" fmla="*/ 42 w 96"/>
                <a:gd name="T19" fmla="*/ 4 h 100"/>
                <a:gd name="T20" fmla="*/ 40 w 96"/>
                <a:gd name="T21" fmla="*/ 8 h 100"/>
                <a:gd name="T22" fmla="*/ 30 w 96"/>
                <a:gd name="T23" fmla="*/ 14 h 100"/>
                <a:gd name="T24" fmla="*/ 26 w 96"/>
                <a:gd name="T25" fmla="*/ 18 h 100"/>
                <a:gd name="T26" fmla="*/ 20 w 96"/>
                <a:gd name="T27" fmla="*/ 28 h 100"/>
                <a:gd name="T28" fmla="*/ 20 w 96"/>
                <a:gd name="T29" fmla="*/ 40 h 100"/>
                <a:gd name="T30" fmla="*/ 16 w 96"/>
                <a:gd name="T31" fmla="*/ 46 h 100"/>
                <a:gd name="T32" fmla="*/ 0 w 96"/>
                <a:gd name="T33" fmla="*/ 52 h 100"/>
                <a:gd name="T34" fmla="*/ 0 w 96"/>
                <a:gd name="T35" fmla="*/ 58 h 100"/>
                <a:gd name="T36" fmla="*/ 4 w 96"/>
                <a:gd name="T37" fmla="*/ 62 h 100"/>
                <a:gd name="T38" fmla="*/ 16 w 96"/>
                <a:gd name="T39" fmla="*/ 62 h 100"/>
                <a:gd name="T40" fmla="*/ 22 w 96"/>
                <a:gd name="T41" fmla="*/ 66 h 100"/>
                <a:gd name="T42" fmla="*/ 20 w 96"/>
                <a:gd name="T43" fmla="*/ 76 h 100"/>
                <a:gd name="T44" fmla="*/ 18 w 96"/>
                <a:gd name="T45" fmla="*/ 84 h 100"/>
                <a:gd name="T46" fmla="*/ 16 w 96"/>
                <a:gd name="T47" fmla="*/ 92 h 100"/>
                <a:gd name="T48" fmla="*/ 18 w 96"/>
                <a:gd name="T49" fmla="*/ 96 h 100"/>
                <a:gd name="T50" fmla="*/ 26 w 96"/>
                <a:gd name="T51" fmla="*/ 100 h 100"/>
                <a:gd name="T52" fmla="*/ 34 w 96"/>
                <a:gd name="T53" fmla="*/ 96 h 100"/>
                <a:gd name="T54" fmla="*/ 34 w 96"/>
                <a:gd name="T55" fmla="*/ 92 h 100"/>
                <a:gd name="T56" fmla="*/ 34 w 96"/>
                <a:gd name="T57" fmla="*/ 86 h 100"/>
                <a:gd name="T58" fmla="*/ 40 w 96"/>
                <a:gd name="T59" fmla="*/ 84 h 100"/>
                <a:gd name="T60" fmla="*/ 56 w 96"/>
                <a:gd name="T61" fmla="*/ 82 h 100"/>
                <a:gd name="T62" fmla="*/ 66 w 96"/>
                <a:gd name="T63" fmla="*/ 80 h 100"/>
                <a:gd name="T64" fmla="*/ 72 w 96"/>
                <a:gd name="T65" fmla="*/ 76 h 100"/>
                <a:gd name="T66" fmla="*/ 80 w 96"/>
                <a:gd name="T67" fmla="*/ 66 h 100"/>
                <a:gd name="T68" fmla="*/ 78 w 96"/>
                <a:gd name="T69" fmla="*/ 56 h 100"/>
                <a:gd name="T70" fmla="*/ 76 w 96"/>
                <a:gd name="T71" fmla="*/ 5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6" h="100">
                  <a:moveTo>
                    <a:pt x="76" y="50"/>
                  </a:moveTo>
                  <a:lnTo>
                    <a:pt x="76" y="50"/>
                  </a:lnTo>
                  <a:lnTo>
                    <a:pt x="72" y="42"/>
                  </a:lnTo>
                  <a:lnTo>
                    <a:pt x="72" y="36"/>
                  </a:lnTo>
                  <a:lnTo>
                    <a:pt x="74" y="34"/>
                  </a:lnTo>
                  <a:lnTo>
                    <a:pt x="76" y="34"/>
                  </a:lnTo>
                  <a:lnTo>
                    <a:pt x="76" y="34"/>
                  </a:lnTo>
                  <a:lnTo>
                    <a:pt x="92" y="34"/>
                  </a:lnTo>
                  <a:lnTo>
                    <a:pt x="94" y="32"/>
                  </a:lnTo>
                  <a:lnTo>
                    <a:pt x="96" y="30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92" y="14"/>
                  </a:lnTo>
                  <a:lnTo>
                    <a:pt x="84" y="6"/>
                  </a:lnTo>
                  <a:lnTo>
                    <a:pt x="78" y="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54" y="2"/>
                  </a:lnTo>
                  <a:lnTo>
                    <a:pt x="46" y="2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0" y="8"/>
                  </a:lnTo>
                  <a:lnTo>
                    <a:pt x="36" y="12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6" y="18"/>
                  </a:lnTo>
                  <a:lnTo>
                    <a:pt x="22" y="22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0" y="40"/>
                  </a:lnTo>
                  <a:lnTo>
                    <a:pt x="20" y="42"/>
                  </a:lnTo>
                  <a:lnTo>
                    <a:pt x="16" y="46"/>
                  </a:lnTo>
                  <a:lnTo>
                    <a:pt x="16" y="46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2" y="60"/>
                  </a:lnTo>
                  <a:lnTo>
                    <a:pt x="4" y="62"/>
                  </a:lnTo>
                  <a:lnTo>
                    <a:pt x="4" y="62"/>
                  </a:lnTo>
                  <a:lnTo>
                    <a:pt x="16" y="62"/>
                  </a:lnTo>
                  <a:lnTo>
                    <a:pt x="20" y="64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0" y="76"/>
                  </a:lnTo>
                  <a:lnTo>
                    <a:pt x="18" y="84"/>
                  </a:lnTo>
                  <a:lnTo>
                    <a:pt x="18" y="84"/>
                  </a:lnTo>
                  <a:lnTo>
                    <a:pt x="16" y="88"/>
                  </a:lnTo>
                  <a:lnTo>
                    <a:pt x="16" y="92"/>
                  </a:lnTo>
                  <a:lnTo>
                    <a:pt x="18" y="96"/>
                  </a:lnTo>
                  <a:lnTo>
                    <a:pt x="18" y="96"/>
                  </a:lnTo>
                  <a:lnTo>
                    <a:pt x="22" y="98"/>
                  </a:lnTo>
                  <a:lnTo>
                    <a:pt x="26" y="100"/>
                  </a:lnTo>
                  <a:lnTo>
                    <a:pt x="30" y="100"/>
                  </a:lnTo>
                  <a:lnTo>
                    <a:pt x="34" y="96"/>
                  </a:lnTo>
                  <a:lnTo>
                    <a:pt x="34" y="96"/>
                  </a:lnTo>
                  <a:lnTo>
                    <a:pt x="34" y="92"/>
                  </a:lnTo>
                  <a:lnTo>
                    <a:pt x="32" y="90"/>
                  </a:lnTo>
                  <a:lnTo>
                    <a:pt x="34" y="86"/>
                  </a:lnTo>
                  <a:lnTo>
                    <a:pt x="40" y="84"/>
                  </a:lnTo>
                  <a:lnTo>
                    <a:pt x="40" y="84"/>
                  </a:lnTo>
                  <a:lnTo>
                    <a:pt x="50" y="82"/>
                  </a:lnTo>
                  <a:lnTo>
                    <a:pt x="56" y="82"/>
                  </a:lnTo>
                  <a:lnTo>
                    <a:pt x="60" y="82"/>
                  </a:lnTo>
                  <a:lnTo>
                    <a:pt x="66" y="80"/>
                  </a:lnTo>
                  <a:lnTo>
                    <a:pt x="66" y="80"/>
                  </a:lnTo>
                  <a:lnTo>
                    <a:pt x="72" y="76"/>
                  </a:lnTo>
                  <a:lnTo>
                    <a:pt x="78" y="68"/>
                  </a:lnTo>
                  <a:lnTo>
                    <a:pt x="80" y="66"/>
                  </a:lnTo>
                  <a:lnTo>
                    <a:pt x="80" y="60"/>
                  </a:lnTo>
                  <a:lnTo>
                    <a:pt x="78" y="56"/>
                  </a:lnTo>
                  <a:lnTo>
                    <a:pt x="76" y="50"/>
                  </a:lnTo>
                  <a:lnTo>
                    <a:pt x="76" y="5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09" name="Freeform 20"/>
            <p:cNvSpPr>
              <a:spLocks/>
            </p:cNvSpPr>
            <p:nvPr/>
          </p:nvSpPr>
          <p:spPr bwMode="auto">
            <a:xfrm>
              <a:off x="5383807" y="3638085"/>
              <a:ext cx="293586" cy="181744"/>
            </a:xfrm>
            <a:custGeom>
              <a:avLst/>
              <a:gdLst>
                <a:gd name="T0" fmla="*/ 120 w 210"/>
                <a:gd name="T1" fmla="*/ 70 h 130"/>
                <a:gd name="T2" fmla="*/ 124 w 210"/>
                <a:gd name="T3" fmla="*/ 68 h 130"/>
                <a:gd name="T4" fmla="*/ 130 w 210"/>
                <a:gd name="T5" fmla="*/ 68 h 130"/>
                <a:gd name="T6" fmla="*/ 142 w 210"/>
                <a:gd name="T7" fmla="*/ 74 h 130"/>
                <a:gd name="T8" fmla="*/ 148 w 210"/>
                <a:gd name="T9" fmla="*/ 80 h 130"/>
                <a:gd name="T10" fmla="*/ 162 w 210"/>
                <a:gd name="T11" fmla="*/ 84 h 130"/>
                <a:gd name="T12" fmla="*/ 166 w 210"/>
                <a:gd name="T13" fmla="*/ 80 h 130"/>
                <a:gd name="T14" fmla="*/ 168 w 210"/>
                <a:gd name="T15" fmla="*/ 74 h 130"/>
                <a:gd name="T16" fmla="*/ 178 w 210"/>
                <a:gd name="T17" fmla="*/ 70 h 130"/>
                <a:gd name="T18" fmla="*/ 192 w 210"/>
                <a:gd name="T19" fmla="*/ 70 h 130"/>
                <a:gd name="T20" fmla="*/ 198 w 210"/>
                <a:gd name="T21" fmla="*/ 68 h 130"/>
                <a:gd name="T22" fmla="*/ 208 w 210"/>
                <a:gd name="T23" fmla="*/ 60 h 130"/>
                <a:gd name="T24" fmla="*/ 210 w 210"/>
                <a:gd name="T25" fmla="*/ 56 h 130"/>
                <a:gd name="T26" fmla="*/ 204 w 210"/>
                <a:gd name="T27" fmla="*/ 46 h 130"/>
                <a:gd name="T28" fmla="*/ 202 w 210"/>
                <a:gd name="T29" fmla="*/ 40 h 130"/>
                <a:gd name="T30" fmla="*/ 198 w 210"/>
                <a:gd name="T31" fmla="*/ 34 h 130"/>
                <a:gd name="T32" fmla="*/ 192 w 210"/>
                <a:gd name="T33" fmla="*/ 30 h 130"/>
                <a:gd name="T34" fmla="*/ 182 w 210"/>
                <a:gd name="T35" fmla="*/ 14 h 130"/>
                <a:gd name="T36" fmla="*/ 178 w 210"/>
                <a:gd name="T37" fmla="*/ 12 h 130"/>
                <a:gd name="T38" fmla="*/ 162 w 210"/>
                <a:gd name="T39" fmla="*/ 2 h 130"/>
                <a:gd name="T40" fmla="*/ 146 w 210"/>
                <a:gd name="T41" fmla="*/ 0 h 130"/>
                <a:gd name="T42" fmla="*/ 136 w 210"/>
                <a:gd name="T43" fmla="*/ 0 h 130"/>
                <a:gd name="T44" fmla="*/ 88 w 210"/>
                <a:gd name="T45" fmla="*/ 14 h 130"/>
                <a:gd name="T46" fmla="*/ 74 w 210"/>
                <a:gd name="T47" fmla="*/ 24 h 130"/>
                <a:gd name="T48" fmla="*/ 64 w 210"/>
                <a:gd name="T49" fmla="*/ 30 h 130"/>
                <a:gd name="T50" fmla="*/ 50 w 210"/>
                <a:gd name="T51" fmla="*/ 26 h 130"/>
                <a:gd name="T52" fmla="*/ 38 w 210"/>
                <a:gd name="T53" fmla="*/ 20 h 130"/>
                <a:gd name="T54" fmla="*/ 34 w 210"/>
                <a:gd name="T55" fmla="*/ 16 h 130"/>
                <a:gd name="T56" fmla="*/ 20 w 210"/>
                <a:gd name="T57" fmla="*/ 8 h 130"/>
                <a:gd name="T58" fmla="*/ 16 w 210"/>
                <a:gd name="T59" fmla="*/ 12 h 130"/>
                <a:gd name="T60" fmla="*/ 10 w 210"/>
                <a:gd name="T61" fmla="*/ 20 h 130"/>
                <a:gd name="T62" fmla="*/ 4 w 210"/>
                <a:gd name="T63" fmla="*/ 32 h 130"/>
                <a:gd name="T64" fmla="*/ 0 w 210"/>
                <a:gd name="T65" fmla="*/ 42 h 130"/>
                <a:gd name="T66" fmla="*/ 6 w 210"/>
                <a:gd name="T67" fmla="*/ 46 h 130"/>
                <a:gd name="T68" fmla="*/ 26 w 210"/>
                <a:gd name="T69" fmla="*/ 58 h 130"/>
                <a:gd name="T70" fmla="*/ 32 w 210"/>
                <a:gd name="T71" fmla="*/ 62 h 130"/>
                <a:gd name="T72" fmla="*/ 36 w 210"/>
                <a:gd name="T73" fmla="*/ 94 h 130"/>
                <a:gd name="T74" fmla="*/ 46 w 210"/>
                <a:gd name="T75" fmla="*/ 114 h 130"/>
                <a:gd name="T76" fmla="*/ 58 w 210"/>
                <a:gd name="T77" fmla="*/ 120 h 130"/>
                <a:gd name="T78" fmla="*/ 62 w 210"/>
                <a:gd name="T79" fmla="*/ 120 h 130"/>
                <a:gd name="T80" fmla="*/ 92 w 210"/>
                <a:gd name="T81" fmla="*/ 116 h 130"/>
                <a:gd name="T82" fmla="*/ 108 w 210"/>
                <a:gd name="T83" fmla="*/ 124 h 130"/>
                <a:gd name="T84" fmla="*/ 118 w 210"/>
                <a:gd name="T85" fmla="*/ 128 h 130"/>
                <a:gd name="T86" fmla="*/ 132 w 210"/>
                <a:gd name="T87" fmla="*/ 128 h 130"/>
                <a:gd name="T88" fmla="*/ 138 w 210"/>
                <a:gd name="T89" fmla="*/ 126 h 130"/>
                <a:gd name="T90" fmla="*/ 146 w 210"/>
                <a:gd name="T91" fmla="*/ 112 h 130"/>
                <a:gd name="T92" fmla="*/ 150 w 210"/>
                <a:gd name="T93" fmla="*/ 102 h 130"/>
                <a:gd name="T94" fmla="*/ 152 w 210"/>
                <a:gd name="T95" fmla="*/ 98 h 130"/>
                <a:gd name="T96" fmla="*/ 138 w 210"/>
                <a:gd name="T97" fmla="*/ 92 h 130"/>
                <a:gd name="T98" fmla="*/ 126 w 210"/>
                <a:gd name="T99" fmla="*/ 88 h 130"/>
                <a:gd name="T100" fmla="*/ 118 w 210"/>
                <a:gd name="T101" fmla="*/ 78 h 130"/>
                <a:gd name="T102" fmla="*/ 120 w 210"/>
                <a:gd name="T103" fmla="*/ 7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0" h="130">
                  <a:moveTo>
                    <a:pt x="120" y="70"/>
                  </a:moveTo>
                  <a:lnTo>
                    <a:pt x="120" y="70"/>
                  </a:lnTo>
                  <a:lnTo>
                    <a:pt x="122" y="68"/>
                  </a:lnTo>
                  <a:lnTo>
                    <a:pt x="124" y="68"/>
                  </a:lnTo>
                  <a:lnTo>
                    <a:pt x="130" y="68"/>
                  </a:lnTo>
                  <a:lnTo>
                    <a:pt x="130" y="68"/>
                  </a:lnTo>
                  <a:lnTo>
                    <a:pt x="136" y="70"/>
                  </a:lnTo>
                  <a:lnTo>
                    <a:pt x="142" y="74"/>
                  </a:lnTo>
                  <a:lnTo>
                    <a:pt x="148" y="80"/>
                  </a:lnTo>
                  <a:lnTo>
                    <a:pt x="148" y="80"/>
                  </a:lnTo>
                  <a:lnTo>
                    <a:pt x="156" y="82"/>
                  </a:lnTo>
                  <a:lnTo>
                    <a:pt x="162" y="84"/>
                  </a:lnTo>
                  <a:lnTo>
                    <a:pt x="166" y="80"/>
                  </a:lnTo>
                  <a:lnTo>
                    <a:pt x="166" y="80"/>
                  </a:lnTo>
                  <a:lnTo>
                    <a:pt x="168" y="76"/>
                  </a:lnTo>
                  <a:lnTo>
                    <a:pt x="168" y="74"/>
                  </a:lnTo>
                  <a:lnTo>
                    <a:pt x="170" y="72"/>
                  </a:lnTo>
                  <a:lnTo>
                    <a:pt x="178" y="70"/>
                  </a:lnTo>
                  <a:lnTo>
                    <a:pt x="178" y="70"/>
                  </a:lnTo>
                  <a:lnTo>
                    <a:pt x="192" y="70"/>
                  </a:lnTo>
                  <a:lnTo>
                    <a:pt x="192" y="70"/>
                  </a:lnTo>
                  <a:lnTo>
                    <a:pt x="198" y="68"/>
                  </a:lnTo>
                  <a:lnTo>
                    <a:pt x="204" y="66"/>
                  </a:lnTo>
                  <a:lnTo>
                    <a:pt x="208" y="60"/>
                  </a:lnTo>
                  <a:lnTo>
                    <a:pt x="208" y="60"/>
                  </a:lnTo>
                  <a:lnTo>
                    <a:pt x="210" y="56"/>
                  </a:lnTo>
                  <a:lnTo>
                    <a:pt x="208" y="52"/>
                  </a:lnTo>
                  <a:lnTo>
                    <a:pt x="204" y="46"/>
                  </a:lnTo>
                  <a:lnTo>
                    <a:pt x="204" y="46"/>
                  </a:lnTo>
                  <a:lnTo>
                    <a:pt x="202" y="40"/>
                  </a:lnTo>
                  <a:lnTo>
                    <a:pt x="200" y="36"/>
                  </a:lnTo>
                  <a:lnTo>
                    <a:pt x="198" y="34"/>
                  </a:lnTo>
                  <a:lnTo>
                    <a:pt x="198" y="34"/>
                  </a:lnTo>
                  <a:lnTo>
                    <a:pt x="192" y="30"/>
                  </a:lnTo>
                  <a:lnTo>
                    <a:pt x="188" y="24"/>
                  </a:lnTo>
                  <a:lnTo>
                    <a:pt x="182" y="14"/>
                  </a:lnTo>
                  <a:lnTo>
                    <a:pt x="182" y="14"/>
                  </a:lnTo>
                  <a:lnTo>
                    <a:pt x="178" y="12"/>
                  </a:lnTo>
                  <a:lnTo>
                    <a:pt x="170" y="6"/>
                  </a:lnTo>
                  <a:lnTo>
                    <a:pt x="162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06" y="8"/>
                  </a:lnTo>
                  <a:lnTo>
                    <a:pt x="88" y="14"/>
                  </a:lnTo>
                  <a:lnTo>
                    <a:pt x="88" y="14"/>
                  </a:lnTo>
                  <a:lnTo>
                    <a:pt x="74" y="24"/>
                  </a:lnTo>
                  <a:lnTo>
                    <a:pt x="68" y="28"/>
                  </a:lnTo>
                  <a:lnTo>
                    <a:pt x="64" y="30"/>
                  </a:lnTo>
                  <a:lnTo>
                    <a:pt x="64" y="30"/>
                  </a:lnTo>
                  <a:lnTo>
                    <a:pt x="50" y="26"/>
                  </a:lnTo>
                  <a:lnTo>
                    <a:pt x="42" y="24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4" y="16"/>
                  </a:lnTo>
                  <a:lnTo>
                    <a:pt x="28" y="12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6" y="12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8" y="26"/>
                  </a:lnTo>
                  <a:lnTo>
                    <a:pt x="4" y="32"/>
                  </a:lnTo>
                  <a:lnTo>
                    <a:pt x="2" y="3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6" y="46"/>
                  </a:lnTo>
                  <a:lnTo>
                    <a:pt x="16" y="52"/>
                  </a:lnTo>
                  <a:lnTo>
                    <a:pt x="26" y="58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2" y="74"/>
                  </a:lnTo>
                  <a:lnTo>
                    <a:pt x="36" y="94"/>
                  </a:lnTo>
                  <a:lnTo>
                    <a:pt x="40" y="106"/>
                  </a:lnTo>
                  <a:lnTo>
                    <a:pt x="46" y="114"/>
                  </a:lnTo>
                  <a:lnTo>
                    <a:pt x="52" y="120"/>
                  </a:lnTo>
                  <a:lnTo>
                    <a:pt x="58" y="120"/>
                  </a:lnTo>
                  <a:lnTo>
                    <a:pt x="62" y="120"/>
                  </a:lnTo>
                  <a:lnTo>
                    <a:pt x="62" y="120"/>
                  </a:lnTo>
                  <a:lnTo>
                    <a:pt x="80" y="116"/>
                  </a:lnTo>
                  <a:lnTo>
                    <a:pt x="92" y="116"/>
                  </a:lnTo>
                  <a:lnTo>
                    <a:pt x="100" y="118"/>
                  </a:lnTo>
                  <a:lnTo>
                    <a:pt x="108" y="124"/>
                  </a:lnTo>
                  <a:lnTo>
                    <a:pt x="108" y="124"/>
                  </a:lnTo>
                  <a:lnTo>
                    <a:pt x="118" y="128"/>
                  </a:lnTo>
                  <a:lnTo>
                    <a:pt x="126" y="130"/>
                  </a:lnTo>
                  <a:lnTo>
                    <a:pt x="132" y="128"/>
                  </a:lnTo>
                  <a:lnTo>
                    <a:pt x="138" y="126"/>
                  </a:lnTo>
                  <a:lnTo>
                    <a:pt x="138" y="126"/>
                  </a:lnTo>
                  <a:lnTo>
                    <a:pt x="142" y="120"/>
                  </a:lnTo>
                  <a:lnTo>
                    <a:pt x="146" y="112"/>
                  </a:lnTo>
                  <a:lnTo>
                    <a:pt x="150" y="102"/>
                  </a:lnTo>
                  <a:lnTo>
                    <a:pt x="150" y="102"/>
                  </a:lnTo>
                  <a:lnTo>
                    <a:pt x="150" y="102"/>
                  </a:lnTo>
                  <a:lnTo>
                    <a:pt x="152" y="98"/>
                  </a:lnTo>
                  <a:lnTo>
                    <a:pt x="148" y="96"/>
                  </a:lnTo>
                  <a:lnTo>
                    <a:pt x="138" y="92"/>
                  </a:lnTo>
                  <a:lnTo>
                    <a:pt x="138" y="92"/>
                  </a:lnTo>
                  <a:lnTo>
                    <a:pt x="126" y="88"/>
                  </a:lnTo>
                  <a:lnTo>
                    <a:pt x="118" y="84"/>
                  </a:lnTo>
                  <a:lnTo>
                    <a:pt x="118" y="78"/>
                  </a:lnTo>
                  <a:lnTo>
                    <a:pt x="120" y="70"/>
                  </a:lnTo>
                  <a:lnTo>
                    <a:pt x="120" y="7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10" name="Freeform 21"/>
            <p:cNvSpPr>
              <a:spLocks/>
            </p:cNvSpPr>
            <p:nvPr/>
          </p:nvSpPr>
          <p:spPr bwMode="auto">
            <a:xfrm>
              <a:off x="7083810" y="3761112"/>
              <a:ext cx="198520" cy="444574"/>
            </a:xfrm>
            <a:custGeom>
              <a:avLst/>
              <a:gdLst>
                <a:gd name="T0" fmla="*/ 0 w 142"/>
                <a:gd name="T1" fmla="*/ 0 h 318"/>
                <a:gd name="T2" fmla="*/ 26 w 142"/>
                <a:gd name="T3" fmla="*/ 34 h 318"/>
                <a:gd name="T4" fmla="*/ 26 w 142"/>
                <a:gd name="T5" fmla="*/ 34 h 318"/>
                <a:gd name="T6" fmla="*/ 34 w 142"/>
                <a:gd name="T7" fmla="*/ 36 h 318"/>
                <a:gd name="T8" fmla="*/ 44 w 142"/>
                <a:gd name="T9" fmla="*/ 38 h 318"/>
                <a:gd name="T10" fmla="*/ 44 w 142"/>
                <a:gd name="T11" fmla="*/ 38 h 318"/>
                <a:gd name="T12" fmla="*/ 48 w 142"/>
                <a:gd name="T13" fmla="*/ 40 h 318"/>
                <a:gd name="T14" fmla="*/ 54 w 142"/>
                <a:gd name="T15" fmla="*/ 44 h 318"/>
                <a:gd name="T16" fmla="*/ 64 w 142"/>
                <a:gd name="T17" fmla="*/ 52 h 318"/>
                <a:gd name="T18" fmla="*/ 64 w 142"/>
                <a:gd name="T19" fmla="*/ 52 h 318"/>
                <a:gd name="T20" fmla="*/ 86 w 142"/>
                <a:gd name="T21" fmla="*/ 68 h 318"/>
                <a:gd name="T22" fmla="*/ 106 w 142"/>
                <a:gd name="T23" fmla="*/ 84 h 318"/>
                <a:gd name="T24" fmla="*/ 106 w 142"/>
                <a:gd name="T25" fmla="*/ 84 h 318"/>
                <a:gd name="T26" fmla="*/ 116 w 142"/>
                <a:gd name="T27" fmla="*/ 86 h 318"/>
                <a:gd name="T28" fmla="*/ 122 w 142"/>
                <a:gd name="T29" fmla="*/ 88 h 318"/>
                <a:gd name="T30" fmla="*/ 124 w 142"/>
                <a:gd name="T31" fmla="*/ 92 h 318"/>
                <a:gd name="T32" fmla="*/ 124 w 142"/>
                <a:gd name="T33" fmla="*/ 92 h 318"/>
                <a:gd name="T34" fmla="*/ 126 w 142"/>
                <a:gd name="T35" fmla="*/ 100 h 318"/>
                <a:gd name="T36" fmla="*/ 126 w 142"/>
                <a:gd name="T37" fmla="*/ 110 h 318"/>
                <a:gd name="T38" fmla="*/ 126 w 142"/>
                <a:gd name="T39" fmla="*/ 110 h 318"/>
                <a:gd name="T40" fmla="*/ 124 w 142"/>
                <a:gd name="T41" fmla="*/ 116 h 318"/>
                <a:gd name="T42" fmla="*/ 120 w 142"/>
                <a:gd name="T43" fmla="*/ 124 h 318"/>
                <a:gd name="T44" fmla="*/ 116 w 142"/>
                <a:gd name="T45" fmla="*/ 130 h 318"/>
                <a:gd name="T46" fmla="*/ 114 w 142"/>
                <a:gd name="T47" fmla="*/ 134 h 318"/>
                <a:gd name="T48" fmla="*/ 114 w 142"/>
                <a:gd name="T49" fmla="*/ 134 h 318"/>
                <a:gd name="T50" fmla="*/ 116 w 142"/>
                <a:gd name="T51" fmla="*/ 140 h 318"/>
                <a:gd name="T52" fmla="*/ 122 w 142"/>
                <a:gd name="T53" fmla="*/ 152 h 318"/>
                <a:gd name="T54" fmla="*/ 122 w 142"/>
                <a:gd name="T55" fmla="*/ 152 h 318"/>
                <a:gd name="T56" fmla="*/ 128 w 142"/>
                <a:gd name="T57" fmla="*/ 164 h 318"/>
                <a:gd name="T58" fmla="*/ 134 w 142"/>
                <a:gd name="T59" fmla="*/ 170 h 318"/>
                <a:gd name="T60" fmla="*/ 134 w 142"/>
                <a:gd name="T61" fmla="*/ 170 h 318"/>
                <a:gd name="T62" fmla="*/ 140 w 142"/>
                <a:gd name="T63" fmla="*/ 178 h 318"/>
                <a:gd name="T64" fmla="*/ 142 w 142"/>
                <a:gd name="T65" fmla="*/ 184 h 318"/>
                <a:gd name="T66" fmla="*/ 142 w 142"/>
                <a:gd name="T67" fmla="*/ 192 h 318"/>
                <a:gd name="T68" fmla="*/ 142 w 142"/>
                <a:gd name="T69" fmla="*/ 192 h 318"/>
                <a:gd name="T70" fmla="*/ 142 w 142"/>
                <a:gd name="T71" fmla="*/ 200 h 318"/>
                <a:gd name="T72" fmla="*/ 142 w 142"/>
                <a:gd name="T73" fmla="*/ 212 h 318"/>
                <a:gd name="T74" fmla="*/ 142 w 142"/>
                <a:gd name="T75" fmla="*/ 218 h 318"/>
                <a:gd name="T76" fmla="*/ 140 w 142"/>
                <a:gd name="T77" fmla="*/ 224 h 318"/>
                <a:gd name="T78" fmla="*/ 136 w 142"/>
                <a:gd name="T79" fmla="*/ 230 h 318"/>
                <a:gd name="T80" fmla="*/ 130 w 142"/>
                <a:gd name="T81" fmla="*/ 236 h 318"/>
                <a:gd name="T82" fmla="*/ 130 w 142"/>
                <a:gd name="T83" fmla="*/ 236 h 318"/>
                <a:gd name="T84" fmla="*/ 118 w 142"/>
                <a:gd name="T85" fmla="*/ 250 h 318"/>
                <a:gd name="T86" fmla="*/ 108 w 142"/>
                <a:gd name="T87" fmla="*/ 264 h 318"/>
                <a:gd name="T88" fmla="*/ 98 w 142"/>
                <a:gd name="T89" fmla="*/ 282 h 318"/>
                <a:gd name="T90" fmla="*/ 60 w 142"/>
                <a:gd name="T91" fmla="*/ 318 h 3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42" h="318">
                  <a:moveTo>
                    <a:pt x="0" y="0"/>
                  </a:moveTo>
                  <a:lnTo>
                    <a:pt x="26" y="34"/>
                  </a:lnTo>
                  <a:lnTo>
                    <a:pt x="26" y="34"/>
                  </a:lnTo>
                  <a:lnTo>
                    <a:pt x="34" y="36"/>
                  </a:lnTo>
                  <a:lnTo>
                    <a:pt x="44" y="38"/>
                  </a:lnTo>
                  <a:lnTo>
                    <a:pt x="44" y="38"/>
                  </a:lnTo>
                  <a:lnTo>
                    <a:pt x="48" y="40"/>
                  </a:lnTo>
                  <a:lnTo>
                    <a:pt x="54" y="44"/>
                  </a:lnTo>
                  <a:lnTo>
                    <a:pt x="64" y="52"/>
                  </a:lnTo>
                  <a:lnTo>
                    <a:pt x="64" y="52"/>
                  </a:lnTo>
                  <a:lnTo>
                    <a:pt x="86" y="68"/>
                  </a:lnTo>
                  <a:lnTo>
                    <a:pt x="106" y="84"/>
                  </a:lnTo>
                  <a:lnTo>
                    <a:pt x="106" y="84"/>
                  </a:lnTo>
                  <a:lnTo>
                    <a:pt x="116" y="86"/>
                  </a:lnTo>
                  <a:lnTo>
                    <a:pt x="122" y="88"/>
                  </a:lnTo>
                  <a:lnTo>
                    <a:pt x="124" y="92"/>
                  </a:lnTo>
                  <a:lnTo>
                    <a:pt x="124" y="92"/>
                  </a:lnTo>
                  <a:lnTo>
                    <a:pt x="126" y="100"/>
                  </a:lnTo>
                  <a:lnTo>
                    <a:pt x="126" y="110"/>
                  </a:lnTo>
                  <a:lnTo>
                    <a:pt x="126" y="110"/>
                  </a:lnTo>
                  <a:lnTo>
                    <a:pt x="124" y="116"/>
                  </a:lnTo>
                  <a:lnTo>
                    <a:pt x="120" y="124"/>
                  </a:lnTo>
                  <a:lnTo>
                    <a:pt x="116" y="130"/>
                  </a:lnTo>
                  <a:lnTo>
                    <a:pt x="114" y="134"/>
                  </a:lnTo>
                  <a:lnTo>
                    <a:pt x="114" y="134"/>
                  </a:lnTo>
                  <a:lnTo>
                    <a:pt x="116" y="140"/>
                  </a:lnTo>
                  <a:lnTo>
                    <a:pt x="122" y="152"/>
                  </a:lnTo>
                  <a:lnTo>
                    <a:pt x="122" y="152"/>
                  </a:lnTo>
                  <a:lnTo>
                    <a:pt x="128" y="164"/>
                  </a:lnTo>
                  <a:lnTo>
                    <a:pt x="134" y="170"/>
                  </a:lnTo>
                  <a:lnTo>
                    <a:pt x="134" y="170"/>
                  </a:lnTo>
                  <a:lnTo>
                    <a:pt x="140" y="178"/>
                  </a:lnTo>
                  <a:lnTo>
                    <a:pt x="142" y="184"/>
                  </a:lnTo>
                  <a:lnTo>
                    <a:pt x="142" y="192"/>
                  </a:lnTo>
                  <a:lnTo>
                    <a:pt x="142" y="192"/>
                  </a:lnTo>
                  <a:lnTo>
                    <a:pt x="142" y="200"/>
                  </a:lnTo>
                  <a:lnTo>
                    <a:pt x="142" y="212"/>
                  </a:lnTo>
                  <a:lnTo>
                    <a:pt x="142" y="218"/>
                  </a:lnTo>
                  <a:lnTo>
                    <a:pt x="140" y="224"/>
                  </a:lnTo>
                  <a:lnTo>
                    <a:pt x="136" y="230"/>
                  </a:lnTo>
                  <a:lnTo>
                    <a:pt x="130" y="236"/>
                  </a:lnTo>
                  <a:lnTo>
                    <a:pt x="130" y="236"/>
                  </a:lnTo>
                  <a:lnTo>
                    <a:pt x="118" y="250"/>
                  </a:lnTo>
                  <a:lnTo>
                    <a:pt x="108" y="264"/>
                  </a:lnTo>
                  <a:lnTo>
                    <a:pt x="98" y="282"/>
                  </a:lnTo>
                  <a:lnTo>
                    <a:pt x="60" y="318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11" name="Freeform 22"/>
            <p:cNvSpPr>
              <a:spLocks/>
            </p:cNvSpPr>
            <p:nvPr/>
          </p:nvSpPr>
          <p:spPr bwMode="auto">
            <a:xfrm>
              <a:off x="7257166" y="3856177"/>
              <a:ext cx="237665" cy="41941"/>
            </a:xfrm>
            <a:custGeom>
              <a:avLst/>
              <a:gdLst>
                <a:gd name="T0" fmla="*/ 0 w 170"/>
                <a:gd name="T1" fmla="*/ 24 h 30"/>
                <a:gd name="T2" fmla="*/ 0 w 170"/>
                <a:gd name="T3" fmla="*/ 24 h 30"/>
                <a:gd name="T4" fmla="*/ 8 w 170"/>
                <a:gd name="T5" fmla="*/ 20 h 30"/>
                <a:gd name="T6" fmla="*/ 16 w 170"/>
                <a:gd name="T7" fmla="*/ 16 h 30"/>
                <a:gd name="T8" fmla="*/ 24 w 170"/>
                <a:gd name="T9" fmla="*/ 10 h 30"/>
                <a:gd name="T10" fmla="*/ 24 w 170"/>
                <a:gd name="T11" fmla="*/ 10 h 30"/>
                <a:gd name="T12" fmla="*/ 32 w 170"/>
                <a:gd name="T13" fmla="*/ 4 h 30"/>
                <a:gd name="T14" fmla="*/ 42 w 170"/>
                <a:gd name="T15" fmla="*/ 0 h 30"/>
                <a:gd name="T16" fmla="*/ 52 w 170"/>
                <a:gd name="T17" fmla="*/ 0 h 30"/>
                <a:gd name="T18" fmla="*/ 60 w 170"/>
                <a:gd name="T19" fmla="*/ 2 h 30"/>
                <a:gd name="T20" fmla="*/ 60 w 170"/>
                <a:gd name="T21" fmla="*/ 2 h 30"/>
                <a:gd name="T22" fmla="*/ 86 w 170"/>
                <a:gd name="T23" fmla="*/ 14 h 30"/>
                <a:gd name="T24" fmla="*/ 106 w 170"/>
                <a:gd name="T25" fmla="*/ 26 h 30"/>
                <a:gd name="T26" fmla="*/ 106 w 170"/>
                <a:gd name="T27" fmla="*/ 26 h 30"/>
                <a:gd name="T28" fmla="*/ 108 w 170"/>
                <a:gd name="T29" fmla="*/ 28 h 30"/>
                <a:gd name="T30" fmla="*/ 116 w 170"/>
                <a:gd name="T31" fmla="*/ 30 h 30"/>
                <a:gd name="T32" fmla="*/ 120 w 170"/>
                <a:gd name="T33" fmla="*/ 30 h 30"/>
                <a:gd name="T34" fmla="*/ 128 w 170"/>
                <a:gd name="T35" fmla="*/ 30 h 30"/>
                <a:gd name="T36" fmla="*/ 134 w 170"/>
                <a:gd name="T37" fmla="*/ 26 h 30"/>
                <a:gd name="T38" fmla="*/ 142 w 170"/>
                <a:gd name="T39" fmla="*/ 22 h 30"/>
                <a:gd name="T40" fmla="*/ 142 w 170"/>
                <a:gd name="T41" fmla="*/ 22 h 30"/>
                <a:gd name="T42" fmla="*/ 164 w 170"/>
                <a:gd name="T43" fmla="*/ 4 h 30"/>
                <a:gd name="T44" fmla="*/ 170 w 170"/>
                <a:gd name="T45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70" h="30">
                  <a:moveTo>
                    <a:pt x="0" y="24"/>
                  </a:moveTo>
                  <a:lnTo>
                    <a:pt x="0" y="24"/>
                  </a:lnTo>
                  <a:lnTo>
                    <a:pt x="8" y="20"/>
                  </a:lnTo>
                  <a:lnTo>
                    <a:pt x="16" y="16"/>
                  </a:lnTo>
                  <a:lnTo>
                    <a:pt x="24" y="10"/>
                  </a:lnTo>
                  <a:lnTo>
                    <a:pt x="24" y="10"/>
                  </a:lnTo>
                  <a:lnTo>
                    <a:pt x="32" y="4"/>
                  </a:lnTo>
                  <a:lnTo>
                    <a:pt x="42" y="0"/>
                  </a:lnTo>
                  <a:lnTo>
                    <a:pt x="52" y="0"/>
                  </a:lnTo>
                  <a:lnTo>
                    <a:pt x="60" y="2"/>
                  </a:lnTo>
                  <a:lnTo>
                    <a:pt x="60" y="2"/>
                  </a:lnTo>
                  <a:lnTo>
                    <a:pt x="86" y="14"/>
                  </a:lnTo>
                  <a:lnTo>
                    <a:pt x="106" y="26"/>
                  </a:lnTo>
                  <a:lnTo>
                    <a:pt x="106" y="26"/>
                  </a:lnTo>
                  <a:lnTo>
                    <a:pt x="108" y="28"/>
                  </a:lnTo>
                  <a:lnTo>
                    <a:pt x="116" y="30"/>
                  </a:lnTo>
                  <a:lnTo>
                    <a:pt x="120" y="30"/>
                  </a:lnTo>
                  <a:lnTo>
                    <a:pt x="128" y="30"/>
                  </a:lnTo>
                  <a:lnTo>
                    <a:pt x="134" y="26"/>
                  </a:lnTo>
                  <a:lnTo>
                    <a:pt x="142" y="22"/>
                  </a:lnTo>
                  <a:lnTo>
                    <a:pt x="142" y="22"/>
                  </a:lnTo>
                  <a:lnTo>
                    <a:pt x="164" y="4"/>
                  </a:lnTo>
                  <a:lnTo>
                    <a:pt x="170" y="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12" name="Freeform 23"/>
            <p:cNvSpPr>
              <a:spLocks/>
            </p:cNvSpPr>
            <p:nvPr/>
          </p:nvSpPr>
          <p:spPr bwMode="auto">
            <a:xfrm>
              <a:off x="7204041" y="3364071"/>
              <a:ext cx="153783" cy="514475"/>
            </a:xfrm>
            <a:custGeom>
              <a:avLst/>
              <a:gdLst>
                <a:gd name="T0" fmla="*/ 24 w 110"/>
                <a:gd name="T1" fmla="*/ 368 h 368"/>
                <a:gd name="T2" fmla="*/ 22 w 110"/>
                <a:gd name="T3" fmla="*/ 354 h 368"/>
                <a:gd name="T4" fmla="*/ 26 w 110"/>
                <a:gd name="T5" fmla="*/ 346 h 368"/>
                <a:gd name="T6" fmla="*/ 44 w 110"/>
                <a:gd name="T7" fmla="*/ 322 h 368"/>
                <a:gd name="T8" fmla="*/ 46 w 110"/>
                <a:gd name="T9" fmla="*/ 320 h 368"/>
                <a:gd name="T10" fmla="*/ 46 w 110"/>
                <a:gd name="T11" fmla="*/ 312 h 368"/>
                <a:gd name="T12" fmla="*/ 40 w 110"/>
                <a:gd name="T13" fmla="*/ 302 h 368"/>
                <a:gd name="T14" fmla="*/ 18 w 110"/>
                <a:gd name="T15" fmla="*/ 272 h 368"/>
                <a:gd name="T16" fmla="*/ 12 w 110"/>
                <a:gd name="T17" fmla="*/ 264 h 368"/>
                <a:gd name="T18" fmla="*/ 6 w 110"/>
                <a:gd name="T19" fmla="*/ 228 h 368"/>
                <a:gd name="T20" fmla="*/ 0 w 110"/>
                <a:gd name="T21" fmla="*/ 208 h 368"/>
                <a:gd name="T22" fmla="*/ 2 w 110"/>
                <a:gd name="T23" fmla="*/ 194 h 368"/>
                <a:gd name="T24" fmla="*/ 4 w 110"/>
                <a:gd name="T25" fmla="*/ 192 h 368"/>
                <a:gd name="T26" fmla="*/ 18 w 110"/>
                <a:gd name="T27" fmla="*/ 178 h 368"/>
                <a:gd name="T28" fmla="*/ 20 w 110"/>
                <a:gd name="T29" fmla="*/ 174 h 368"/>
                <a:gd name="T30" fmla="*/ 28 w 110"/>
                <a:gd name="T31" fmla="*/ 168 h 368"/>
                <a:gd name="T32" fmla="*/ 34 w 110"/>
                <a:gd name="T33" fmla="*/ 168 h 368"/>
                <a:gd name="T34" fmla="*/ 42 w 110"/>
                <a:gd name="T35" fmla="*/ 170 h 368"/>
                <a:gd name="T36" fmla="*/ 52 w 110"/>
                <a:gd name="T37" fmla="*/ 162 h 368"/>
                <a:gd name="T38" fmla="*/ 62 w 110"/>
                <a:gd name="T39" fmla="*/ 144 h 368"/>
                <a:gd name="T40" fmla="*/ 64 w 110"/>
                <a:gd name="T41" fmla="*/ 138 h 368"/>
                <a:gd name="T42" fmla="*/ 68 w 110"/>
                <a:gd name="T43" fmla="*/ 114 h 368"/>
                <a:gd name="T44" fmla="*/ 54 w 110"/>
                <a:gd name="T45" fmla="*/ 98 h 368"/>
                <a:gd name="T46" fmla="*/ 38 w 110"/>
                <a:gd name="T47" fmla="*/ 80 h 368"/>
                <a:gd name="T48" fmla="*/ 30 w 110"/>
                <a:gd name="T49" fmla="*/ 74 h 368"/>
                <a:gd name="T50" fmla="*/ 6 w 110"/>
                <a:gd name="T51" fmla="*/ 48 h 368"/>
                <a:gd name="T52" fmla="*/ 6 w 110"/>
                <a:gd name="T53" fmla="*/ 36 h 368"/>
                <a:gd name="T54" fmla="*/ 6 w 110"/>
                <a:gd name="T55" fmla="*/ 26 h 368"/>
                <a:gd name="T56" fmla="*/ 8 w 110"/>
                <a:gd name="T57" fmla="*/ 26 h 368"/>
                <a:gd name="T58" fmla="*/ 38 w 110"/>
                <a:gd name="T59" fmla="*/ 32 h 368"/>
                <a:gd name="T60" fmla="*/ 44 w 110"/>
                <a:gd name="T61" fmla="*/ 36 h 368"/>
                <a:gd name="T62" fmla="*/ 54 w 110"/>
                <a:gd name="T63" fmla="*/ 40 h 368"/>
                <a:gd name="T64" fmla="*/ 82 w 110"/>
                <a:gd name="T65" fmla="*/ 42 h 368"/>
                <a:gd name="T66" fmla="*/ 86 w 110"/>
                <a:gd name="T67" fmla="*/ 44 h 368"/>
                <a:gd name="T68" fmla="*/ 90 w 110"/>
                <a:gd name="T69" fmla="*/ 44 h 368"/>
                <a:gd name="T70" fmla="*/ 90 w 110"/>
                <a:gd name="T71" fmla="*/ 42 h 368"/>
                <a:gd name="T72" fmla="*/ 88 w 110"/>
                <a:gd name="T73" fmla="*/ 32 h 368"/>
                <a:gd name="T74" fmla="*/ 92 w 110"/>
                <a:gd name="T75" fmla="*/ 26 h 368"/>
                <a:gd name="T76" fmla="*/ 104 w 110"/>
                <a:gd name="T77" fmla="*/ 8 h 3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110" h="368">
                  <a:moveTo>
                    <a:pt x="24" y="368"/>
                  </a:moveTo>
                  <a:lnTo>
                    <a:pt x="24" y="368"/>
                  </a:lnTo>
                  <a:lnTo>
                    <a:pt x="22" y="362"/>
                  </a:lnTo>
                  <a:lnTo>
                    <a:pt x="22" y="354"/>
                  </a:lnTo>
                  <a:lnTo>
                    <a:pt x="26" y="346"/>
                  </a:lnTo>
                  <a:lnTo>
                    <a:pt x="26" y="346"/>
                  </a:lnTo>
                  <a:lnTo>
                    <a:pt x="38" y="330"/>
                  </a:lnTo>
                  <a:lnTo>
                    <a:pt x="44" y="322"/>
                  </a:lnTo>
                  <a:lnTo>
                    <a:pt x="44" y="322"/>
                  </a:lnTo>
                  <a:lnTo>
                    <a:pt x="46" y="320"/>
                  </a:lnTo>
                  <a:lnTo>
                    <a:pt x="46" y="318"/>
                  </a:lnTo>
                  <a:lnTo>
                    <a:pt x="46" y="312"/>
                  </a:lnTo>
                  <a:lnTo>
                    <a:pt x="46" y="312"/>
                  </a:lnTo>
                  <a:lnTo>
                    <a:pt x="40" y="302"/>
                  </a:lnTo>
                  <a:lnTo>
                    <a:pt x="28" y="288"/>
                  </a:lnTo>
                  <a:lnTo>
                    <a:pt x="18" y="272"/>
                  </a:lnTo>
                  <a:lnTo>
                    <a:pt x="12" y="264"/>
                  </a:lnTo>
                  <a:lnTo>
                    <a:pt x="12" y="264"/>
                  </a:lnTo>
                  <a:lnTo>
                    <a:pt x="10" y="248"/>
                  </a:lnTo>
                  <a:lnTo>
                    <a:pt x="6" y="228"/>
                  </a:lnTo>
                  <a:lnTo>
                    <a:pt x="6" y="228"/>
                  </a:lnTo>
                  <a:lnTo>
                    <a:pt x="0" y="208"/>
                  </a:lnTo>
                  <a:lnTo>
                    <a:pt x="0" y="198"/>
                  </a:lnTo>
                  <a:lnTo>
                    <a:pt x="2" y="194"/>
                  </a:lnTo>
                  <a:lnTo>
                    <a:pt x="4" y="192"/>
                  </a:lnTo>
                  <a:lnTo>
                    <a:pt x="4" y="192"/>
                  </a:lnTo>
                  <a:lnTo>
                    <a:pt x="14" y="186"/>
                  </a:lnTo>
                  <a:lnTo>
                    <a:pt x="18" y="178"/>
                  </a:lnTo>
                  <a:lnTo>
                    <a:pt x="18" y="178"/>
                  </a:lnTo>
                  <a:lnTo>
                    <a:pt x="20" y="174"/>
                  </a:lnTo>
                  <a:lnTo>
                    <a:pt x="24" y="172"/>
                  </a:lnTo>
                  <a:lnTo>
                    <a:pt x="28" y="168"/>
                  </a:lnTo>
                  <a:lnTo>
                    <a:pt x="34" y="168"/>
                  </a:lnTo>
                  <a:lnTo>
                    <a:pt x="34" y="168"/>
                  </a:lnTo>
                  <a:lnTo>
                    <a:pt x="40" y="168"/>
                  </a:lnTo>
                  <a:lnTo>
                    <a:pt x="42" y="170"/>
                  </a:lnTo>
                  <a:lnTo>
                    <a:pt x="46" y="170"/>
                  </a:lnTo>
                  <a:lnTo>
                    <a:pt x="52" y="162"/>
                  </a:lnTo>
                  <a:lnTo>
                    <a:pt x="52" y="162"/>
                  </a:lnTo>
                  <a:lnTo>
                    <a:pt x="62" y="144"/>
                  </a:lnTo>
                  <a:lnTo>
                    <a:pt x="62" y="144"/>
                  </a:lnTo>
                  <a:lnTo>
                    <a:pt x="64" y="138"/>
                  </a:lnTo>
                  <a:lnTo>
                    <a:pt x="66" y="128"/>
                  </a:lnTo>
                  <a:lnTo>
                    <a:pt x="68" y="114"/>
                  </a:lnTo>
                  <a:lnTo>
                    <a:pt x="68" y="114"/>
                  </a:lnTo>
                  <a:lnTo>
                    <a:pt x="54" y="98"/>
                  </a:lnTo>
                  <a:lnTo>
                    <a:pt x="44" y="86"/>
                  </a:lnTo>
                  <a:lnTo>
                    <a:pt x="38" y="80"/>
                  </a:lnTo>
                  <a:lnTo>
                    <a:pt x="38" y="80"/>
                  </a:lnTo>
                  <a:lnTo>
                    <a:pt x="30" y="74"/>
                  </a:lnTo>
                  <a:lnTo>
                    <a:pt x="20" y="64"/>
                  </a:lnTo>
                  <a:lnTo>
                    <a:pt x="6" y="48"/>
                  </a:lnTo>
                  <a:lnTo>
                    <a:pt x="6" y="48"/>
                  </a:lnTo>
                  <a:lnTo>
                    <a:pt x="6" y="36"/>
                  </a:lnTo>
                  <a:lnTo>
                    <a:pt x="6" y="30"/>
                  </a:lnTo>
                  <a:lnTo>
                    <a:pt x="6" y="26"/>
                  </a:lnTo>
                  <a:lnTo>
                    <a:pt x="8" y="26"/>
                  </a:lnTo>
                  <a:lnTo>
                    <a:pt x="8" y="26"/>
                  </a:lnTo>
                  <a:lnTo>
                    <a:pt x="24" y="30"/>
                  </a:lnTo>
                  <a:lnTo>
                    <a:pt x="38" y="32"/>
                  </a:lnTo>
                  <a:lnTo>
                    <a:pt x="38" y="32"/>
                  </a:lnTo>
                  <a:lnTo>
                    <a:pt x="44" y="36"/>
                  </a:lnTo>
                  <a:lnTo>
                    <a:pt x="50" y="38"/>
                  </a:lnTo>
                  <a:lnTo>
                    <a:pt x="54" y="40"/>
                  </a:lnTo>
                  <a:lnTo>
                    <a:pt x="54" y="40"/>
                  </a:lnTo>
                  <a:lnTo>
                    <a:pt x="82" y="42"/>
                  </a:lnTo>
                  <a:lnTo>
                    <a:pt x="82" y="42"/>
                  </a:lnTo>
                  <a:lnTo>
                    <a:pt x="86" y="44"/>
                  </a:lnTo>
                  <a:lnTo>
                    <a:pt x="88" y="46"/>
                  </a:lnTo>
                  <a:lnTo>
                    <a:pt x="90" y="44"/>
                  </a:lnTo>
                  <a:lnTo>
                    <a:pt x="90" y="44"/>
                  </a:lnTo>
                  <a:lnTo>
                    <a:pt x="90" y="42"/>
                  </a:lnTo>
                  <a:lnTo>
                    <a:pt x="88" y="38"/>
                  </a:lnTo>
                  <a:lnTo>
                    <a:pt x="88" y="32"/>
                  </a:lnTo>
                  <a:lnTo>
                    <a:pt x="92" y="26"/>
                  </a:lnTo>
                  <a:lnTo>
                    <a:pt x="92" y="26"/>
                  </a:lnTo>
                  <a:lnTo>
                    <a:pt x="98" y="18"/>
                  </a:lnTo>
                  <a:lnTo>
                    <a:pt x="104" y="8"/>
                  </a:lnTo>
                  <a:lnTo>
                    <a:pt x="110" y="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13" name="Freeform 24"/>
            <p:cNvSpPr>
              <a:spLocks/>
            </p:cNvSpPr>
            <p:nvPr/>
          </p:nvSpPr>
          <p:spPr bwMode="auto">
            <a:xfrm>
              <a:off x="7206837" y="3654862"/>
              <a:ext cx="265625" cy="8388"/>
            </a:xfrm>
            <a:custGeom>
              <a:avLst/>
              <a:gdLst>
                <a:gd name="T0" fmla="*/ 0 w 190"/>
                <a:gd name="T1" fmla="*/ 0 h 6"/>
                <a:gd name="T2" fmla="*/ 64 w 190"/>
                <a:gd name="T3" fmla="*/ 2 h 6"/>
                <a:gd name="T4" fmla="*/ 100 w 190"/>
                <a:gd name="T5" fmla="*/ 6 h 6"/>
                <a:gd name="T6" fmla="*/ 100 w 190"/>
                <a:gd name="T7" fmla="*/ 6 h 6"/>
                <a:gd name="T8" fmla="*/ 108 w 190"/>
                <a:gd name="T9" fmla="*/ 4 h 6"/>
                <a:gd name="T10" fmla="*/ 116 w 190"/>
                <a:gd name="T11" fmla="*/ 2 h 6"/>
                <a:gd name="T12" fmla="*/ 126 w 190"/>
                <a:gd name="T13" fmla="*/ 2 h 6"/>
                <a:gd name="T14" fmla="*/ 126 w 190"/>
                <a:gd name="T15" fmla="*/ 2 h 6"/>
                <a:gd name="T16" fmla="*/ 142 w 190"/>
                <a:gd name="T17" fmla="*/ 4 h 6"/>
                <a:gd name="T18" fmla="*/ 152 w 190"/>
                <a:gd name="T19" fmla="*/ 2 h 6"/>
                <a:gd name="T20" fmla="*/ 152 w 190"/>
                <a:gd name="T21" fmla="*/ 2 h 6"/>
                <a:gd name="T22" fmla="*/ 172 w 190"/>
                <a:gd name="T23" fmla="*/ 0 h 6"/>
                <a:gd name="T24" fmla="*/ 190 w 190"/>
                <a:gd name="T25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90" h="6">
                  <a:moveTo>
                    <a:pt x="0" y="0"/>
                  </a:moveTo>
                  <a:lnTo>
                    <a:pt x="64" y="2"/>
                  </a:lnTo>
                  <a:lnTo>
                    <a:pt x="100" y="6"/>
                  </a:lnTo>
                  <a:lnTo>
                    <a:pt x="100" y="6"/>
                  </a:lnTo>
                  <a:lnTo>
                    <a:pt x="108" y="4"/>
                  </a:lnTo>
                  <a:lnTo>
                    <a:pt x="116" y="2"/>
                  </a:lnTo>
                  <a:lnTo>
                    <a:pt x="126" y="2"/>
                  </a:lnTo>
                  <a:lnTo>
                    <a:pt x="126" y="2"/>
                  </a:lnTo>
                  <a:lnTo>
                    <a:pt x="142" y="4"/>
                  </a:lnTo>
                  <a:lnTo>
                    <a:pt x="152" y="2"/>
                  </a:lnTo>
                  <a:lnTo>
                    <a:pt x="152" y="2"/>
                  </a:lnTo>
                  <a:lnTo>
                    <a:pt x="172" y="0"/>
                  </a:lnTo>
                  <a:lnTo>
                    <a:pt x="190" y="2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14" name="Freeform 25"/>
            <p:cNvSpPr>
              <a:spLocks/>
            </p:cNvSpPr>
            <p:nvPr/>
          </p:nvSpPr>
          <p:spPr bwMode="auto">
            <a:xfrm>
              <a:off x="6963580" y="3805849"/>
              <a:ext cx="156579" cy="72697"/>
            </a:xfrm>
            <a:custGeom>
              <a:avLst/>
              <a:gdLst>
                <a:gd name="T0" fmla="*/ 0 w 112"/>
                <a:gd name="T1" fmla="*/ 0 h 52"/>
                <a:gd name="T2" fmla="*/ 30 w 112"/>
                <a:gd name="T3" fmla="*/ 22 h 52"/>
                <a:gd name="T4" fmla="*/ 60 w 112"/>
                <a:gd name="T5" fmla="*/ 42 h 52"/>
                <a:gd name="T6" fmla="*/ 60 w 112"/>
                <a:gd name="T7" fmla="*/ 42 h 52"/>
                <a:gd name="T8" fmla="*/ 66 w 112"/>
                <a:gd name="T9" fmla="*/ 48 h 52"/>
                <a:gd name="T10" fmla="*/ 74 w 112"/>
                <a:gd name="T11" fmla="*/ 50 h 52"/>
                <a:gd name="T12" fmla="*/ 82 w 112"/>
                <a:gd name="T13" fmla="*/ 52 h 52"/>
                <a:gd name="T14" fmla="*/ 82 w 112"/>
                <a:gd name="T15" fmla="*/ 52 h 52"/>
                <a:gd name="T16" fmla="*/ 96 w 112"/>
                <a:gd name="T17" fmla="*/ 48 h 52"/>
                <a:gd name="T18" fmla="*/ 102 w 112"/>
                <a:gd name="T19" fmla="*/ 48 h 52"/>
                <a:gd name="T20" fmla="*/ 102 w 112"/>
                <a:gd name="T21" fmla="*/ 48 h 52"/>
                <a:gd name="T22" fmla="*/ 102 w 112"/>
                <a:gd name="T23" fmla="*/ 44 h 52"/>
                <a:gd name="T24" fmla="*/ 104 w 112"/>
                <a:gd name="T25" fmla="*/ 32 h 52"/>
                <a:gd name="T26" fmla="*/ 104 w 112"/>
                <a:gd name="T27" fmla="*/ 32 h 52"/>
                <a:gd name="T28" fmla="*/ 108 w 112"/>
                <a:gd name="T29" fmla="*/ 22 h 52"/>
                <a:gd name="T30" fmla="*/ 110 w 112"/>
                <a:gd name="T31" fmla="*/ 18 h 52"/>
                <a:gd name="T32" fmla="*/ 112 w 112"/>
                <a:gd name="T33" fmla="*/ 2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112" h="52">
                  <a:moveTo>
                    <a:pt x="0" y="0"/>
                  </a:moveTo>
                  <a:lnTo>
                    <a:pt x="30" y="22"/>
                  </a:lnTo>
                  <a:lnTo>
                    <a:pt x="60" y="42"/>
                  </a:lnTo>
                  <a:lnTo>
                    <a:pt x="60" y="42"/>
                  </a:lnTo>
                  <a:lnTo>
                    <a:pt x="66" y="48"/>
                  </a:lnTo>
                  <a:lnTo>
                    <a:pt x="74" y="50"/>
                  </a:lnTo>
                  <a:lnTo>
                    <a:pt x="82" y="52"/>
                  </a:lnTo>
                  <a:lnTo>
                    <a:pt x="82" y="52"/>
                  </a:lnTo>
                  <a:lnTo>
                    <a:pt x="96" y="48"/>
                  </a:lnTo>
                  <a:lnTo>
                    <a:pt x="102" y="48"/>
                  </a:lnTo>
                  <a:lnTo>
                    <a:pt x="102" y="48"/>
                  </a:lnTo>
                  <a:lnTo>
                    <a:pt x="102" y="44"/>
                  </a:lnTo>
                  <a:lnTo>
                    <a:pt x="104" y="32"/>
                  </a:lnTo>
                  <a:lnTo>
                    <a:pt x="104" y="32"/>
                  </a:lnTo>
                  <a:lnTo>
                    <a:pt x="108" y="22"/>
                  </a:lnTo>
                  <a:lnTo>
                    <a:pt x="110" y="18"/>
                  </a:lnTo>
                  <a:lnTo>
                    <a:pt x="112" y="2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15" name="Freeform 26"/>
            <p:cNvSpPr>
              <a:spLocks/>
            </p:cNvSpPr>
            <p:nvPr/>
          </p:nvSpPr>
          <p:spPr bwMode="auto">
            <a:xfrm>
              <a:off x="6860126" y="3372460"/>
              <a:ext cx="13980" cy="64310"/>
            </a:xfrm>
            <a:custGeom>
              <a:avLst/>
              <a:gdLst>
                <a:gd name="T0" fmla="*/ 10 w 10"/>
                <a:gd name="T1" fmla="*/ 46 h 46"/>
                <a:gd name="T2" fmla="*/ 10 w 10"/>
                <a:gd name="T3" fmla="*/ 46 h 46"/>
                <a:gd name="T4" fmla="*/ 8 w 10"/>
                <a:gd name="T5" fmla="*/ 32 h 46"/>
                <a:gd name="T6" fmla="*/ 6 w 10"/>
                <a:gd name="T7" fmla="*/ 24 h 46"/>
                <a:gd name="T8" fmla="*/ 4 w 10"/>
                <a:gd name="T9" fmla="*/ 18 h 46"/>
                <a:gd name="T10" fmla="*/ 4 w 10"/>
                <a:gd name="T11" fmla="*/ 18 h 46"/>
                <a:gd name="T12" fmla="*/ 0 w 10"/>
                <a:gd name="T13" fmla="*/ 8 h 46"/>
                <a:gd name="T14" fmla="*/ 0 w 10"/>
                <a:gd name="T15" fmla="*/ 4 h 46"/>
                <a:gd name="T16" fmla="*/ 2 w 10"/>
                <a:gd name="T17" fmla="*/ 0 h 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0" h="46">
                  <a:moveTo>
                    <a:pt x="10" y="46"/>
                  </a:moveTo>
                  <a:lnTo>
                    <a:pt x="10" y="46"/>
                  </a:lnTo>
                  <a:lnTo>
                    <a:pt x="8" y="32"/>
                  </a:lnTo>
                  <a:lnTo>
                    <a:pt x="6" y="24"/>
                  </a:lnTo>
                  <a:lnTo>
                    <a:pt x="4" y="18"/>
                  </a:lnTo>
                  <a:lnTo>
                    <a:pt x="4" y="18"/>
                  </a:lnTo>
                  <a:lnTo>
                    <a:pt x="0" y="8"/>
                  </a:lnTo>
                  <a:lnTo>
                    <a:pt x="0" y="4"/>
                  </a:lnTo>
                  <a:lnTo>
                    <a:pt x="2" y="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16" name="Line 27"/>
            <p:cNvSpPr>
              <a:spLocks noChangeShapeType="1"/>
            </p:cNvSpPr>
            <p:nvPr/>
          </p:nvSpPr>
          <p:spPr bwMode="auto">
            <a:xfrm>
              <a:off x="6865718" y="3612920"/>
              <a:ext cx="0" cy="0"/>
            </a:xfrm>
            <a:prstGeom prst="lin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17" name="Line 28"/>
            <p:cNvSpPr>
              <a:spLocks noChangeShapeType="1"/>
            </p:cNvSpPr>
            <p:nvPr/>
          </p:nvSpPr>
          <p:spPr bwMode="auto">
            <a:xfrm>
              <a:off x="6988745" y="3716375"/>
              <a:ext cx="0" cy="0"/>
            </a:xfrm>
            <a:prstGeom prst="line">
              <a:avLst/>
            </a:pr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18" name="Freeform 29"/>
            <p:cNvSpPr>
              <a:spLocks/>
            </p:cNvSpPr>
            <p:nvPr/>
          </p:nvSpPr>
          <p:spPr bwMode="auto">
            <a:xfrm>
              <a:off x="6913251" y="3808644"/>
              <a:ext cx="167763" cy="220889"/>
            </a:xfrm>
            <a:custGeom>
              <a:avLst/>
              <a:gdLst>
                <a:gd name="T0" fmla="*/ 94 w 120"/>
                <a:gd name="T1" fmla="*/ 142 h 158"/>
                <a:gd name="T2" fmla="*/ 82 w 120"/>
                <a:gd name="T3" fmla="*/ 148 h 158"/>
                <a:gd name="T4" fmla="*/ 72 w 120"/>
                <a:gd name="T5" fmla="*/ 158 h 158"/>
                <a:gd name="T6" fmla="*/ 72 w 120"/>
                <a:gd name="T7" fmla="*/ 158 h 158"/>
                <a:gd name="T8" fmla="*/ 68 w 120"/>
                <a:gd name="T9" fmla="*/ 158 h 158"/>
                <a:gd name="T10" fmla="*/ 64 w 120"/>
                <a:gd name="T11" fmla="*/ 158 h 158"/>
                <a:gd name="T12" fmla="*/ 60 w 120"/>
                <a:gd name="T13" fmla="*/ 158 h 158"/>
                <a:gd name="T14" fmla="*/ 60 w 120"/>
                <a:gd name="T15" fmla="*/ 158 h 158"/>
                <a:gd name="T16" fmla="*/ 56 w 120"/>
                <a:gd name="T17" fmla="*/ 154 h 158"/>
                <a:gd name="T18" fmla="*/ 48 w 120"/>
                <a:gd name="T19" fmla="*/ 150 h 158"/>
                <a:gd name="T20" fmla="*/ 40 w 120"/>
                <a:gd name="T21" fmla="*/ 144 h 158"/>
                <a:gd name="T22" fmla="*/ 24 w 120"/>
                <a:gd name="T23" fmla="*/ 142 h 158"/>
                <a:gd name="T24" fmla="*/ 4 w 120"/>
                <a:gd name="T25" fmla="*/ 136 h 158"/>
                <a:gd name="T26" fmla="*/ 0 w 120"/>
                <a:gd name="T27" fmla="*/ 92 h 158"/>
                <a:gd name="T28" fmla="*/ 0 w 120"/>
                <a:gd name="T29" fmla="*/ 46 h 158"/>
                <a:gd name="T30" fmla="*/ 38 w 120"/>
                <a:gd name="T31" fmla="*/ 0 h 158"/>
                <a:gd name="T32" fmla="*/ 66 w 120"/>
                <a:gd name="T33" fmla="*/ 20 h 158"/>
                <a:gd name="T34" fmla="*/ 96 w 120"/>
                <a:gd name="T35" fmla="*/ 40 h 158"/>
                <a:gd name="T36" fmla="*/ 96 w 120"/>
                <a:gd name="T37" fmla="*/ 40 h 158"/>
                <a:gd name="T38" fmla="*/ 102 w 120"/>
                <a:gd name="T39" fmla="*/ 46 h 158"/>
                <a:gd name="T40" fmla="*/ 110 w 120"/>
                <a:gd name="T41" fmla="*/ 48 h 158"/>
                <a:gd name="T42" fmla="*/ 118 w 120"/>
                <a:gd name="T43" fmla="*/ 50 h 158"/>
                <a:gd name="T44" fmla="*/ 120 w 120"/>
                <a:gd name="T45" fmla="*/ 62 h 158"/>
                <a:gd name="T46" fmla="*/ 110 w 120"/>
                <a:gd name="T47" fmla="*/ 72 h 158"/>
                <a:gd name="T48" fmla="*/ 110 w 120"/>
                <a:gd name="T49" fmla="*/ 72 h 158"/>
                <a:gd name="T50" fmla="*/ 104 w 120"/>
                <a:gd name="T51" fmla="*/ 80 h 158"/>
                <a:gd name="T52" fmla="*/ 96 w 120"/>
                <a:gd name="T53" fmla="*/ 90 h 158"/>
                <a:gd name="T54" fmla="*/ 96 w 120"/>
                <a:gd name="T55" fmla="*/ 90 h 158"/>
                <a:gd name="T56" fmla="*/ 92 w 120"/>
                <a:gd name="T57" fmla="*/ 96 h 158"/>
                <a:gd name="T58" fmla="*/ 90 w 120"/>
                <a:gd name="T59" fmla="*/ 100 h 158"/>
                <a:gd name="T60" fmla="*/ 88 w 120"/>
                <a:gd name="T61" fmla="*/ 102 h 158"/>
                <a:gd name="T62" fmla="*/ 88 w 120"/>
                <a:gd name="T63" fmla="*/ 102 h 158"/>
                <a:gd name="T64" fmla="*/ 92 w 120"/>
                <a:gd name="T65" fmla="*/ 120 h 158"/>
                <a:gd name="T66" fmla="*/ 94 w 120"/>
                <a:gd name="T67" fmla="*/ 136 h 158"/>
                <a:gd name="T68" fmla="*/ 94 w 120"/>
                <a:gd name="T69" fmla="*/ 142 h 15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20" h="158">
                  <a:moveTo>
                    <a:pt x="94" y="142"/>
                  </a:moveTo>
                  <a:lnTo>
                    <a:pt x="82" y="148"/>
                  </a:lnTo>
                  <a:lnTo>
                    <a:pt x="72" y="158"/>
                  </a:lnTo>
                  <a:lnTo>
                    <a:pt x="72" y="158"/>
                  </a:lnTo>
                  <a:lnTo>
                    <a:pt x="68" y="158"/>
                  </a:lnTo>
                  <a:lnTo>
                    <a:pt x="64" y="158"/>
                  </a:lnTo>
                  <a:lnTo>
                    <a:pt x="60" y="158"/>
                  </a:lnTo>
                  <a:lnTo>
                    <a:pt x="60" y="158"/>
                  </a:lnTo>
                  <a:lnTo>
                    <a:pt x="56" y="154"/>
                  </a:lnTo>
                  <a:lnTo>
                    <a:pt x="48" y="150"/>
                  </a:lnTo>
                  <a:lnTo>
                    <a:pt x="40" y="144"/>
                  </a:lnTo>
                  <a:lnTo>
                    <a:pt x="24" y="142"/>
                  </a:lnTo>
                  <a:lnTo>
                    <a:pt x="4" y="136"/>
                  </a:lnTo>
                  <a:lnTo>
                    <a:pt x="0" y="92"/>
                  </a:lnTo>
                  <a:lnTo>
                    <a:pt x="0" y="46"/>
                  </a:lnTo>
                  <a:lnTo>
                    <a:pt x="38" y="0"/>
                  </a:lnTo>
                  <a:lnTo>
                    <a:pt x="66" y="20"/>
                  </a:lnTo>
                  <a:lnTo>
                    <a:pt x="96" y="40"/>
                  </a:lnTo>
                  <a:lnTo>
                    <a:pt x="96" y="40"/>
                  </a:lnTo>
                  <a:lnTo>
                    <a:pt x="102" y="46"/>
                  </a:lnTo>
                  <a:lnTo>
                    <a:pt x="110" y="48"/>
                  </a:lnTo>
                  <a:lnTo>
                    <a:pt x="118" y="50"/>
                  </a:lnTo>
                  <a:lnTo>
                    <a:pt x="120" y="62"/>
                  </a:lnTo>
                  <a:lnTo>
                    <a:pt x="110" y="72"/>
                  </a:lnTo>
                  <a:lnTo>
                    <a:pt x="110" y="72"/>
                  </a:lnTo>
                  <a:lnTo>
                    <a:pt x="104" y="80"/>
                  </a:lnTo>
                  <a:lnTo>
                    <a:pt x="96" y="90"/>
                  </a:lnTo>
                  <a:lnTo>
                    <a:pt x="96" y="90"/>
                  </a:lnTo>
                  <a:lnTo>
                    <a:pt x="92" y="96"/>
                  </a:lnTo>
                  <a:lnTo>
                    <a:pt x="90" y="100"/>
                  </a:lnTo>
                  <a:lnTo>
                    <a:pt x="88" y="102"/>
                  </a:lnTo>
                  <a:lnTo>
                    <a:pt x="88" y="102"/>
                  </a:lnTo>
                  <a:lnTo>
                    <a:pt x="92" y="120"/>
                  </a:lnTo>
                  <a:lnTo>
                    <a:pt x="94" y="136"/>
                  </a:lnTo>
                  <a:lnTo>
                    <a:pt x="94" y="142"/>
                  </a:lnTo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19" name="Freeform 30"/>
            <p:cNvSpPr>
              <a:spLocks/>
            </p:cNvSpPr>
            <p:nvPr/>
          </p:nvSpPr>
          <p:spPr bwMode="auto">
            <a:xfrm>
              <a:off x="6102395" y="3523446"/>
              <a:ext cx="752139" cy="483719"/>
            </a:xfrm>
            <a:custGeom>
              <a:avLst/>
              <a:gdLst>
                <a:gd name="T0" fmla="*/ 534 w 538"/>
                <a:gd name="T1" fmla="*/ 148 h 346"/>
                <a:gd name="T2" fmla="*/ 538 w 538"/>
                <a:gd name="T3" fmla="*/ 138 h 346"/>
                <a:gd name="T4" fmla="*/ 518 w 538"/>
                <a:gd name="T5" fmla="*/ 86 h 346"/>
                <a:gd name="T6" fmla="*/ 504 w 538"/>
                <a:gd name="T7" fmla="*/ 74 h 346"/>
                <a:gd name="T8" fmla="*/ 430 w 538"/>
                <a:gd name="T9" fmla="*/ 40 h 346"/>
                <a:gd name="T10" fmla="*/ 372 w 538"/>
                <a:gd name="T11" fmla="*/ 0 h 346"/>
                <a:gd name="T12" fmla="*/ 340 w 538"/>
                <a:gd name="T13" fmla="*/ 6 h 346"/>
                <a:gd name="T14" fmla="*/ 326 w 538"/>
                <a:gd name="T15" fmla="*/ 22 h 346"/>
                <a:gd name="T16" fmla="*/ 312 w 538"/>
                <a:gd name="T17" fmla="*/ 36 h 346"/>
                <a:gd name="T18" fmla="*/ 312 w 538"/>
                <a:gd name="T19" fmla="*/ 50 h 346"/>
                <a:gd name="T20" fmla="*/ 324 w 538"/>
                <a:gd name="T21" fmla="*/ 72 h 346"/>
                <a:gd name="T22" fmla="*/ 324 w 538"/>
                <a:gd name="T23" fmla="*/ 80 h 346"/>
                <a:gd name="T24" fmla="*/ 310 w 538"/>
                <a:gd name="T25" fmla="*/ 84 h 346"/>
                <a:gd name="T26" fmla="*/ 270 w 538"/>
                <a:gd name="T27" fmla="*/ 104 h 346"/>
                <a:gd name="T28" fmla="*/ 238 w 538"/>
                <a:gd name="T29" fmla="*/ 106 h 346"/>
                <a:gd name="T30" fmla="*/ 190 w 538"/>
                <a:gd name="T31" fmla="*/ 94 h 346"/>
                <a:gd name="T32" fmla="*/ 182 w 538"/>
                <a:gd name="T33" fmla="*/ 94 h 346"/>
                <a:gd name="T34" fmla="*/ 174 w 538"/>
                <a:gd name="T35" fmla="*/ 108 h 346"/>
                <a:gd name="T36" fmla="*/ 184 w 538"/>
                <a:gd name="T37" fmla="*/ 126 h 346"/>
                <a:gd name="T38" fmla="*/ 182 w 538"/>
                <a:gd name="T39" fmla="*/ 140 h 346"/>
                <a:gd name="T40" fmla="*/ 148 w 538"/>
                <a:gd name="T41" fmla="*/ 170 h 346"/>
                <a:gd name="T42" fmla="*/ 120 w 538"/>
                <a:gd name="T43" fmla="*/ 192 h 346"/>
                <a:gd name="T44" fmla="*/ 102 w 538"/>
                <a:gd name="T45" fmla="*/ 206 h 346"/>
                <a:gd name="T46" fmla="*/ 88 w 538"/>
                <a:gd name="T47" fmla="*/ 214 h 346"/>
                <a:gd name="T48" fmla="*/ 26 w 538"/>
                <a:gd name="T49" fmla="*/ 178 h 346"/>
                <a:gd name="T50" fmla="*/ 0 w 538"/>
                <a:gd name="T51" fmla="*/ 208 h 346"/>
                <a:gd name="T52" fmla="*/ 4 w 538"/>
                <a:gd name="T53" fmla="*/ 224 h 346"/>
                <a:gd name="T54" fmla="*/ 6 w 538"/>
                <a:gd name="T55" fmla="*/ 246 h 346"/>
                <a:gd name="T56" fmla="*/ 10 w 538"/>
                <a:gd name="T57" fmla="*/ 272 h 346"/>
                <a:gd name="T58" fmla="*/ 6 w 538"/>
                <a:gd name="T59" fmla="*/ 280 h 346"/>
                <a:gd name="T60" fmla="*/ 8 w 538"/>
                <a:gd name="T61" fmla="*/ 290 h 346"/>
                <a:gd name="T62" fmla="*/ 32 w 538"/>
                <a:gd name="T63" fmla="*/ 298 h 346"/>
                <a:gd name="T64" fmla="*/ 46 w 538"/>
                <a:gd name="T65" fmla="*/ 306 h 346"/>
                <a:gd name="T66" fmla="*/ 56 w 538"/>
                <a:gd name="T67" fmla="*/ 310 h 346"/>
                <a:gd name="T68" fmla="*/ 112 w 538"/>
                <a:gd name="T69" fmla="*/ 310 h 346"/>
                <a:gd name="T70" fmla="*/ 122 w 538"/>
                <a:gd name="T71" fmla="*/ 322 h 346"/>
                <a:gd name="T72" fmla="*/ 142 w 538"/>
                <a:gd name="T73" fmla="*/ 342 h 346"/>
                <a:gd name="T74" fmla="*/ 160 w 538"/>
                <a:gd name="T75" fmla="*/ 344 h 346"/>
                <a:gd name="T76" fmla="*/ 176 w 538"/>
                <a:gd name="T77" fmla="*/ 324 h 346"/>
                <a:gd name="T78" fmla="*/ 198 w 538"/>
                <a:gd name="T79" fmla="*/ 300 h 346"/>
                <a:gd name="T80" fmla="*/ 242 w 538"/>
                <a:gd name="T81" fmla="*/ 298 h 346"/>
                <a:gd name="T82" fmla="*/ 270 w 538"/>
                <a:gd name="T83" fmla="*/ 294 h 346"/>
                <a:gd name="T84" fmla="*/ 328 w 538"/>
                <a:gd name="T85" fmla="*/ 272 h 346"/>
                <a:gd name="T86" fmla="*/ 336 w 538"/>
                <a:gd name="T87" fmla="*/ 258 h 346"/>
                <a:gd name="T88" fmla="*/ 340 w 538"/>
                <a:gd name="T89" fmla="*/ 242 h 346"/>
                <a:gd name="T90" fmla="*/ 360 w 538"/>
                <a:gd name="T91" fmla="*/ 224 h 346"/>
                <a:gd name="T92" fmla="*/ 416 w 538"/>
                <a:gd name="T93" fmla="*/ 200 h 346"/>
                <a:gd name="T94" fmla="*/ 428 w 538"/>
                <a:gd name="T95" fmla="*/ 192 h 346"/>
                <a:gd name="T96" fmla="*/ 470 w 538"/>
                <a:gd name="T97" fmla="*/ 186 h 346"/>
                <a:gd name="T98" fmla="*/ 504 w 538"/>
                <a:gd name="T99" fmla="*/ 178 h 346"/>
                <a:gd name="T100" fmla="*/ 530 w 538"/>
                <a:gd name="T101" fmla="*/ 152 h 34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538" h="346">
                  <a:moveTo>
                    <a:pt x="530" y="152"/>
                  </a:moveTo>
                  <a:lnTo>
                    <a:pt x="530" y="152"/>
                  </a:lnTo>
                  <a:lnTo>
                    <a:pt x="534" y="148"/>
                  </a:lnTo>
                  <a:lnTo>
                    <a:pt x="538" y="142"/>
                  </a:lnTo>
                  <a:lnTo>
                    <a:pt x="538" y="138"/>
                  </a:lnTo>
                  <a:lnTo>
                    <a:pt x="538" y="138"/>
                  </a:lnTo>
                  <a:lnTo>
                    <a:pt x="532" y="114"/>
                  </a:lnTo>
                  <a:lnTo>
                    <a:pt x="526" y="98"/>
                  </a:lnTo>
                  <a:lnTo>
                    <a:pt x="518" y="86"/>
                  </a:lnTo>
                  <a:lnTo>
                    <a:pt x="518" y="86"/>
                  </a:lnTo>
                  <a:lnTo>
                    <a:pt x="512" y="80"/>
                  </a:lnTo>
                  <a:lnTo>
                    <a:pt x="504" y="74"/>
                  </a:lnTo>
                  <a:lnTo>
                    <a:pt x="484" y="64"/>
                  </a:lnTo>
                  <a:lnTo>
                    <a:pt x="462" y="52"/>
                  </a:lnTo>
                  <a:lnTo>
                    <a:pt x="430" y="40"/>
                  </a:lnTo>
                  <a:lnTo>
                    <a:pt x="392" y="8"/>
                  </a:lnTo>
                  <a:lnTo>
                    <a:pt x="372" y="0"/>
                  </a:lnTo>
                  <a:lnTo>
                    <a:pt x="372" y="0"/>
                  </a:lnTo>
                  <a:lnTo>
                    <a:pt x="358" y="2"/>
                  </a:lnTo>
                  <a:lnTo>
                    <a:pt x="346" y="4"/>
                  </a:lnTo>
                  <a:lnTo>
                    <a:pt x="340" y="6"/>
                  </a:lnTo>
                  <a:lnTo>
                    <a:pt x="340" y="6"/>
                  </a:lnTo>
                  <a:lnTo>
                    <a:pt x="330" y="16"/>
                  </a:lnTo>
                  <a:lnTo>
                    <a:pt x="326" y="22"/>
                  </a:lnTo>
                  <a:lnTo>
                    <a:pt x="314" y="36"/>
                  </a:lnTo>
                  <a:lnTo>
                    <a:pt x="314" y="36"/>
                  </a:lnTo>
                  <a:lnTo>
                    <a:pt x="312" y="36"/>
                  </a:lnTo>
                  <a:lnTo>
                    <a:pt x="310" y="38"/>
                  </a:lnTo>
                  <a:lnTo>
                    <a:pt x="310" y="42"/>
                  </a:lnTo>
                  <a:lnTo>
                    <a:pt x="312" y="50"/>
                  </a:lnTo>
                  <a:lnTo>
                    <a:pt x="312" y="50"/>
                  </a:lnTo>
                  <a:lnTo>
                    <a:pt x="324" y="72"/>
                  </a:lnTo>
                  <a:lnTo>
                    <a:pt x="324" y="72"/>
                  </a:lnTo>
                  <a:lnTo>
                    <a:pt x="326" y="76"/>
                  </a:lnTo>
                  <a:lnTo>
                    <a:pt x="326" y="78"/>
                  </a:lnTo>
                  <a:lnTo>
                    <a:pt x="324" y="80"/>
                  </a:lnTo>
                  <a:lnTo>
                    <a:pt x="324" y="80"/>
                  </a:lnTo>
                  <a:lnTo>
                    <a:pt x="314" y="82"/>
                  </a:lnTo>
                  <a:lnTo>
                    <a:pt x="310" y="84"/>
                  </a:lnTo>
                  <a:lnTo>
                    <a:pt x="280" y="102"/>
                  </a:lnTo>
                  <a:lnTo>
                    <a:pt x="280" y="102"/>
                  </a:lnTo>
                  <a:lnTo>
                    <a:pt x="270" y="104"/>
                  </a:lnTo>
                  <a:lnTo>
                    <a:pt x="256" y="106"/>
                  </a:lnTo>
                  <a:lnTo>
                    <a:pt x="238" y="106"/>
                  </a:lnTo>
                  <a:lnTo>
                    <a:pt x="238" y="106"/>
                  </a:lnTo>
                  <a:lnTo>
                    <a:pt x="218" y="102"/>
                  </a:lnTo>
                  <a:lnTo>
                    <a:pt x="202" y="98"/>
                  </a:lnTo>
                  <a:lnTo>
                    <a:pt x="190" y="94"/>
                  </a:lnTo>
                  <a:lnTo>
                    <a:pt x="186" y="94"/>
                  </a:lnTo>
                  <a:lnTo>
                    <a:pt x="182" y="94"/>
                  </a:lnTo>
                  <a:lnTo>
                    <a:pt x="182" y="94"/>
                  </a:lnTo>
                  <a:lnTo>
                    <a:pt x="172" y="100"/>
                  </a:lnTo>
                  <a:lnTo>
                    <a:pt x="172" y="104"/>
                  </a:lnTo>
                  <a:lnTo>
                    <a:pt x="174" y="108"/>
                  </a:lnTo>
                  <a:lnTo>
                    <a:pt x="174" y="108"/>
                  </a:lnTo>
                  <a:lnTo>
                    <a:pt x="182" y="120"/>
                  </a:lnTo>
                  <a:lnTo>
                    <a:pt x="184" y="126"/>
                  </a:lnTo>
                  <a:lnTo>
                    <a:pt x="184" y="132"/>
                  </a:lnTo>
                  <a:lnTo>
                    <a:pt x="184" y="132"/>
                  </a:lnTo>
                  <a:lnTo>
                    <a:pt x="182" y="140"/>
                  </a:lnTo>
                  <a:lnTo>
                    <a:pt x="176" y="148"/>
                  </a:lnTo>
                  <a:lnTo>
                    <a:pt x="166" y="158"/>
                  </a:lnTo>
                  <a:lnTo>
                    <a:pt x="148" y="170"/>
                  </a:lnTo>
                  <a:lnTo>
                    <a:pt x="148" y="170"/>
                  </a:lnTo>
                  <a:lnTo>
                    <a:pt x="132" y="182"/>
                  </a:lnTo>
                  <a:lnTo>
                    <a:pt x="120" y="192"/>
                  </a:lnTo>
                  <a:lnTo>
                    <a:pt x="112" y="200"/>
                  </a:lnTo>
                  <a:lnTo>
                    <a:pt x="112" y="200"/>
                  </a:lnTo>
                  <a:lnTo>
                    <a:pt x="102" y="206"/>
                  </a:lnTo>
                  <a:lnTo>
                    <a:pt x="94" y="212"/>
                  </a:lnTo>
                  <a:lnTo>
                    <a:pt x="88" y="214"/>
                  </a:lnTo>
                  <a:lnTo>
                    <a:pt x="88" y="214"/>
                  </a:lnTo>
                  <a:lnTo>
                    <a:pt x="66" y="214"/>
                  </a:lnTo>
                  <a:lnTo>
                    <a:pt x="42" y="190"/>
                  </a:lnTo>
                  <a:lnTo>
                    <a:pt x="26" y="178"/>
                  </a:lnTo>
                  <a:lnTo>
                    <a:pt x="6" y="188"/>
                  </a:lnTo>
                  <a:lnTo>
                    <a:pt x="0" y="208"/>
                  </a:lnTo>
                  <a:lnTo>
                    <a:pt x="0" y="208"/>
                  </a:lnTo>
                  <a:lnTo>
                    <a:pt x="2" y="214"/>
                  </a:lnTo>
                  <a:lnTo>
                    <a:pt x="4" y="224"/>
                  </a:lnTo>
                  <a:lnTo>
                    <a:pt x="4" y="224"/>
                  </a:lnTo>
                  <a:lnTo>
                    <a:pt x="2" y="236"/>
                  </a:lnTo>
                  <a:lnTo>
                    <a:pt x="4" y="240"/>
                  </a:lnTo>
                  <a:lnTo>
                    <a:pt x="6" y="246"/>
                  </a:lnTo>
                  <a:lnTo>
                    <a:pt x="6" y="246"/>
                  </a:lnTo>
                  <a:lnTo>
                    <a:pt x="20" y="262"/>
                  </a:lnTo>
                  <a:lnTo>
                    <a:pt x="10" y="272"/>
                  </a:lnTo>
                  <a:lnTo>
                    <a:pt x="10" y="272"/>
                  </a:lnTo>
                  <a:lnTo>
                    <a:pt x="8" y="276"/>
                  </a:lnTo>
                  <a:lnTo>
                    <a:pt x="6" y="280"/>
                  </a:lnTo>
                  <a:lnTo>
                    <a:pt x="6" y="284"/>
                  </a:lnTo>
                  <a:lnTo>
                    <a:pt x="6" y="284"/>
                  </a:lnTo>
                  <a:lnTo>
                    <a:pt x="8" y="290"/>
                  </a:lnTo>
                  <a:lnTo>
                    <a:pt x="10" y="292"/>
                  </a:lnTo>
                  <a:lnTo>
                    <a:pt x="10" y="292"/>
                  </a:lnTo>
                  <a:lnTo>
                    <a:pt x="32" y="298"/>
                  </a:lnTo>
                  <a:lnTo>
                    <a:pt x="32" y="298"/>
                  </a:lnTo>
                  <a:lnTo>
                    <a:pt x="40" y="302"/>
                  </a:lnTo>
                  <a:lnTo>
                    <a:pt x="46" y="306"/>
                  </a:lnTo>
                  <a:lnTo>
                    <a:pt x="46" y="306"/>
                  </a:lnTo>
                  <a:lnTo>
                    <a:pt x="48" y="308"/>
                  </a:lnTo>
                  <a:lnTo>
                    <a:pt x="56" y="310"/>
                  </a:lnTo>
                  <a:lnTo>
                    <a:pt x="56" y="310"/>
                  </a:lnTo>
                  <a:lnTo>
                    <a:pt x="74" y="310"/>
                  </a:lnTo>
                  <a:lnTo>
                    <a:pt x="112" y="310"/>
                  </a:lnTo>
                  <a:lnTo>
                    <a:pt x="112" y="310"/>
                  </a:lnTo>
                  <a:lnTo>
                    <a:pt x="114" y="312"/>
                  </a:lnTo>
                  <a:lnTo>
                    <a:pt x="122" y="322"/>
                  </a:lnTo>
                  <a:lnTo>
                    <a:pt x="122" y="322"/>
                  </a:lnTo>
                  <a:lnTo>
                    <a:pt x="130" y="332"/>
                  </a:lnTo>
                  <a:lnTo>
                    <a:pt x="142" y="342"/>
                  </a:lnTo>
                  <a:lnTo>
                    <a:pt x="148" y="344"/>
                  </a:lnTo>
                  <a:lnTo>
                    <a:pt x="154" y="346"/>
                  </a:lnTo>
                  <a:lnTo>
                    <a:pt x="160" y="344"/>
                  </a:lnTo>
                  <a:lnTo>
                    <a:pt x="166" y="338"/>
                  </a:lnTo>
                  <a:lnTo>
                    <a:pt x="166" y="338"/>
                  </a:lnTo>
                  <a:lnTo>
                    <a:pt x="176" y="324"/>
                  </a:lnTo>
                  <a:lnTo>
                    <a:pt x="188" y="312"/>
                  </a:lnTo>
                  <a:lnTo>
                    <a:pt x="198" y="300"/>
                  </a:lnTo>
                  <a:lnTo>
                    <a:pt x="198" y="300"/>
                  </a:lnTo>
                  <a:lnTo>
                    <a:pt x="218" y="298"/>
                  </a:lnTo>
                  <a:lnTo>
                    <a:pt x="218" y="298"/>
                  </a:lnTo>
                  <a:lnTo>
                    <a:pt x="242" y="298"/>
                  </a:lnTo>
                  <a:lnTo>
                    <a:pt x="260" y="296"/>
                  </a:lnTo>
                  <a:lnTo>
                    <a:pt x="270" y="294"/>
                  </a:lnTo>
                  <a:lnTo>
                    <a:pt x="270" y="294"/>
                  </a:lnTo>
                  <a:lnTo>
                    <a:pt x="298" y="284"/>
                  </a:lnTo>
                  <a:lnTo>
                    <a:pt x="316" y="278"/>
                  </a:lnTo>
                  <a:lnTo>
                    <a:pt x="328" y="272"/>
                  </a:lnTo>
                  <a:lnTo>
                    <a:pt x="328" y="272"/>
                  </a:lnTo>
                  <a:lnTo>
                    <a:pt x="334" y="266"/>
                  </a:lnTo>
                  <a:lnTo>
                    <a:pt x="336" y="258"/>
                  </a:lnTo>
                  <a:lnTo>
                    <a:pt x="336" y="248"/>
                  </a:lnTo>
                  <a:lnTo>
                    <a:pt x="336" y="248"/>
                  </a:lnTo>
                  <a:lnTo>
                    <a:pt x="340" y="242"/>
                  </a:lnTo>
                  <a:lnTo>
                    <a:pt x="348" y="234"/>
                  </a:lnTo>
                  <a:lnTo>
                    <a:pt x="360" y="224"/>
                  </a:lnTo>
                  <a:lnTo>
                    <a:pt x="360" y="224"/>
                  </a:lnTo>
                  <a:lnTo>
                    <a:pt x="386" y="214"/>
                  </a:lnTo>
                  <a:lnTo>
                    <a:pt x="404" y="208"/>
                  </a:lnTo>
                  <a:lnTo>
                    <a:pt x="416" y="200"/>
                  </a:lnTo>
                  <a:lnTo>
                    <a:pt x="416" y="200"/>
                  </a:lnTo>
                  <a:lnTo>
                    <a:pt x="422" y="196"/>
                  </a:lnTo>
                  <a:lnTo>
                    <a:pt x="428" y="192"/>
                  </a:lnTo>
                  <a:lnTo>
                    <a:pt x="438" y="188"/>
                  </a:lnTo>
                  <a:lnTo>
                    <a:pt x="438" y="188"/>
                  </a:lnTo>
                  <a:lnTo>
                    <a:pt x="470" y="186"/>
                  </a:lnTo>
                  <a:lnTo>
                    <a:pt x="490" y="182"/>
                  </a:lnTo>
                  <a:lnTo>
                    <a:pt x="498" y="180"/>
                  </a:lnTo>
                  <a:lnTo>
                    <a:pt x="504" y="178"/>
                  </a:lnTo>
                  <a:lnTo>
                    <a:pt x="504" y="178"/>
                  </a:lnTo>
                  <a:lnTo>
                    <a:pt x="520" y="162"/>
                  </a:lnTo>
                  <a:lnTo>
                    <a:pt x="530" y="152"/>
                  </a:lnTo>
                  <a:lnTo>
                    <a:pt x="530" y="15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20" name="Freeform 31"/>
            <p:cNvSpPr>
              <a:spLocks/>
            </p:cNvSpPr>
            <p:nvPr/>
          </p:nvSpPr>
          <p:spPr bwMode="auto">
            <a:xfrm>
              <a:off x="6281342" y="4135784"/>
              <a:ext cx="170560" cy="195724"/>
            </a:xfrm>
            <a:custGeom>
              <a:avLst/>
              <a:gdLst>
                <a:gd name="T0" fmla="*/ 122 w 122"/>
                <a:gd name="T1" fmla="*/ 82 h 140"/>
                <a:gd name="T2" fmla="*/ 110 w 122"/>
                <a:gd name="T3" fmla="*/ 44 h 140"/>
                <a:gd name="T4" fmla="*/ 110 w 122"/>
                <a:gd name="T5" fmla="*/ 44 h 140"/>
                <a:gd name="T6" fmla="*/ 106 w 122"/>
                <a:gd name="T7" fmla="*/ 38 h 140"/>
                <a:gd name="T8" fmla="*/ 100 w 122"/>
                <a:gd name="T9" fmla="*/ 34 h 140"/>
                <a:gd name="T10" fmla="*/ 94 w 122"/>
                <a:gd name="T11" fmla="*/ 32 h 140"/>
                <a:gd name="T12" fmla="*/ 94 w 122"/>
                <a:gd name="T13" fmla="*/ 32 h 140"/>
                <a:gd name="T14" fmla="*/ 86 w 122"/>
                <a:gd name="T15" fmla="*/ 32 h 140"/>
                <a:gd name="T16" fmla="*/ 76 w 122"/>
                <a:gd name="T17" fmla="*/ 28 h 140"/>
                <a:gd name="T18" fmla="*/ 66 w 122"/>
                <a:gd name="T19" fmla="*/ 20 h 140"/>
                <a:gd name="T20" fmla="*/ 50 w 122"/>
                <a:gd name="T21" fmla="*/ 6 h 140"/>
                <a:gd name="T22" fmla="*/ 38 w 122"/>
                <a:gd name="T23" fmla="*/ 0 h 140"/>
                <a:gd name="T24" fmla="*/ 14 w 122"/>
                <a:gd name="T25" fmla="*/ 16 h 140"/>
                <a:gd name="T26" fmla="*/ 14 w 122"/>
                <a:gd name="T27" fmla="*/ 16 h 140"/>
                <a:gd name="T28" fmla="*/ 16 w 122"/>
                <a:gd name="T29" fmla="*/ 24 h 140"/>
                <a:gd name="T30" fmla="*/ 20 w 122"/>
                <a:gd name="T31" fmla="*/ 30 h 140"/>
                <a:gd name="T32" fmla="*/ 22 w 122"/>
                <a:gd name="T33" fmla="*/ 34 h 140"/>
                <a:gd name="T34" fmla="*/ 22 w 122"/>
                <a:gd name="T35" fmla="*/ 34 h 140"/>
                <a:gd name="T36" fmla="*/ 26 w 122"/>
                <a:gd name="T37" fmla="*/ 36 h 140"/>
                <a:gd name="T38" fmla="*/ 28 w 122"/>
                <a:gd name="T39" fmla="*/ 40 h 140"/>
                <a:gd name="T40" fmla="*/ 32 w 122"/>
                <a:gd name="T41" fmla="*/ 52 h 140"/>
                <a:gd name="T42" fmla="*/ 32 w 122"/>
                <a:gd name="T43" fmla="*/ 52 h 140"/>
                <a:gd name="T44" fmla="*/ 34 w 122"/>
                <a:gd name="T45" fmla="*/ 62 h 140"/>
                <a:gd name="T46" fmla="*/ 34 w 122"/>
                <a:gd name="T47" fmla="*/ 66 h 140"/>
                <a:gd name="T48" fmla="*/ 32 w 122"/>
                <a:gd name="T49" fmla="*/ 70 h 140"/>
                <a:gd name="T50" fmla="*/ 32 w 122"/>
                <a:gd name="T51" fmla="*/ 70 h 140"/>
                <a:gd name="T52" fmla="*/ 30 w 122"/>
                <a:gd name="T53" fmla="*/ 72 h 140"/>
                <a:gd name="T54" fmla="*/ 32 w 122"/>
                <a:gd name="T55" fmla="*/ 74 h 140"/>
                <a:gd name="T56" fmla="*/ 26 w 122"/>
                <a:gd name="T57" fmla="*/ 78 h 140"/>
                <a:gd name="T58" fmla="*/ 26 w 122"/>
                <a:gd name="T59" fmla="*/ 78 h 140"/>
                <a:gd name="T60" fmla="*/ 16 w 122"/>
                <a:gd name="T61" fmla="*/ 82 h 140"/>
                <a:gd name="T62" fmla="*/ 8 w 122"/>
                <a:gd name="T63" fmla="*/ 84 h 140"/>
                <a:gd name="T64" fmla="*/ 2 w 122"/>
                <a:gd name="T65" fmla="*/ 86 h 140"/>
                <a:gd name="T66" fmla="*/ 0 w 122"/>
                <a:gd name="T67" fmla="*/ 86 h 140"/>
                <a:gd name="T68" fmla="*/ 0 w 122"/>
                <a:gd name="T69" fmla="*/ 90 h 140"/>
                <a:gd name="T70" fmla="*/ 0 w 122"/>
                <a:gd name="T71" fmla="*/ 90 h 140"/>
                <a:gd name="T72" fmla="*/ 2 w 122"/>
                <a:gd name="T73" fmla="*/ 98 h 140"/>
                <a:gd name="T74" fmla="*/ 6 w 122"/>
                <a:gd name="T75" fmla="*/ 106 h 140"/>
                <a:gd name="T76" fmla="*/ 14 w 122"/>
                <a:gd name="T77" fmla="*/ 114 h 140"/>
                <a:gd name="T78" fmla="*/ 24 w 122"/>
                <a:gd name="T79" fmla="*/ 136 h 140"/>
                <a:gd name="T80" fmla="*/ 24 w 122"/>
                <a:gd name="T81" fmla="*/ 136 h 140"/>
                <a:gd name="T82" fmla="*/ 28 w 122"/>
                <a:gd name="T83" fmla="*/ 140 h 140"/>
                <a:gd name="T84" fmla="*/ 34 w 122"/>
                <a:gd name="T85" fmla="*/ 140 h 140"/>
                <a:gd name="T86" fmla="*/ 40 w 122"/>
                <a:gd name="T87" fmla="*/ 138 h 140"/>
                <a:gd name="T88" fmla="*/ 40 w 122"/>
                <a:gd name="T89" fmla="*/ 138 h 140"/>
                <a:gd name="T90" fmla="*/ 52 w 122"/>
                <a:gd name="T91" fmla="*/ 126 h 140"/>
                <a:gd name="T92" fmla="*/ 58 w 122"/>
                <a:gd name="T93" fmla="*/ 120 h 140"/>
                <a:gd name="T94" fmla="*/ 64 w 122"/>
                <a:gd name="T95" fmla="*/ 118 h 140"/>
                <a:gd name="T96" fmla="*/ 64 w 122"/>
                <a:gd name="T97" fmla="*/ 118 h 140"/>
                <a:gd name="T98" fmla="*/ 86 w 122"/>
                <a:gd name="T99" fmla="*/ 118 h 140"/>
                <a:gd name="T100" fmla="*/ 86 w 122"/>
                <a:gd name="T101" fmla="*/ 118 h 140"/>
                <a:gd name="T102" fmla="*/ 88 w 122"/>
                <a:gd name="T103" fmla="*/ 112 h 140"/>
                <a:gd name="T104" fmla="*/ 92 w 122"/>
                <a:gd name="T105" fmla="*/ 108 h 140"/>
                <a:gd name="T106" fmla="*/ 96 w 122"/>
                <a:gd name="T107" fmla="*/ 106 h 140"/>
                <a:gd name="T108" fmla="*/ 96 w 122"/>
                <a:gd name="T109" fmla="*/ 106 h 140"/>
                <a:gd name="T110" fmla="*/ 104 w 122"/>
                <a:gd name="T111" fmla="*/ 102 h 140"/>
                <a:gd name="T112" fmla="*/ 112 w 122"/>
                <a:gd name="T113" fmla="*/ 98 h 140"/>
                <a:gd name="T114" fmla="*/ 118 w 122"/>
                <a:gd name="T115" fmla="*/ 92 h 140"/>
                <a:gd name="T116" fmla="*/ 120 w 122"/>
                <a:gd name="T117" fmla="*/ 88 h 140"/>
                <a:gd name="T118" fmla="*/ 122 w 122"/>
                <a:gd name="T119" fmla="*/ 82 h 140"/>
                <a:gd name="T120" fmla="*/ 122 w 122"/>
                <a:gd name="T121" fmla="*/ 82 h 1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122" h="140">
                  <a:moveTo>
                    <a:pt x="122" y="82"/>
                  </a:moveTo>
                  <a:lnTo>
                    <a:pt x="110" y="44"/>
                  </a:lnTo>
                  <a:lnTo>
                    <a:pt x="110" y="44"/>
                  </a:lnTo>
                  <a:lnTo>
                    <a:pt x="106" y="38"/>
                  </a:lnTo>
                  <a:lnTo>
                    <a:pt x="100" y="34"/>
                  </a:lnTo>
                  <a:lnTo>
                    <a:pt x="94" y="32"/>
                  </a:lnTo>
                  <a:lnTo>
                    <a:pt x="94" y="32"/>
                  </a:lnTo>
                  <a:lnTo>
                    <a:pt x="86" y="32"/>
                  </a:lnTo>
                  <a:lnTo>
                    <a:pt x="76" y="28"/>
                  </a:lnTo>
                  <a:lnTo>
                    <a:pt x="66" y="20"/>
                  </a:lnTo>
                  <a:lnTo>
                    <a:pt x="50" y="6"/>
                  </a:lnTo>
                  <a:lnTo>
                    <a:pt x="38" y="0"/>
                  </a:lnTo>
                  <a:lnTo>
                    <a:pt x="14" y="16"/>
                  </a:lnTo>
                  <a:lnTo>
                    <a:pt x="14" y="16"/>
                  </a:lnTo>
                  <a:lnTo>
                    <a:pt x="16" y="24"/>
                  </a:lnTo>
                  <a:lnTo>
                    <a:pt x="20" y="30"/>
                  </a:lnTo>
                  <a:lnTo>
                    <a:pt x="22" y="34"/>
                  </a:lnTo>
                  <a:lnTo>
                    <a:pt x="22" y="34"/>
                  </a:lnTo>
                  <a:lnTo>
                    <a:pt x="26" y="36"/>
                  </a:lnTo>
                  <a:lnTo>
                    <a:pt x="28" y="40"/>
                  </a:lnTo>
                  <a:lnTo>
                    <a:pt x="32" y="52"/>
                  </a:lnTo>
                  <a:lnTo>
                    <a:pt x="32" y="52"/>
                  </a:lnTo>
                  <a:lnTo>
                    <a:pt x="34" y="62"/>
                  </a:lnTo>
                  <a:lnTo>
                    <a:pt x="34" y="66"/>
                  </a:lnTo>
                  <a:lnTo>
                    <a:pt x="32" y="70"/>
                  </a:lnTo>
                  <a:lnTo>
                    <a:pt x="32" y="70"/>
                  </a:lnTo>
                  <a:lnTo>
                    <a:pt x="30" y="72"/>
                  </a:lnTo>
                  <a:lnTo>
                    <a:pt x="32" y="74"/>
                  </a:lnTo>
                  <a:lnTo>
                    <a:pt x="26" y="78"/>
                  </a:lnTo>
                  <a:lnTo>
                    <a:pt x="26" y="78"/>
                  </a:lnTo>
                  <a:lnTo>
                    <a:pt x="16" y="82"/>
                  </a:lnTo>
                  <a:lnTo>
                    <a:pt x="8" y="84"/>
                  </a:lnTo>
                  <a:lnTo>
                    <a:pt x="2" y="86"/>
                  </a:lnTo>
                  <a:lnTo>
                    <a:pt x="0" y="86"/>
                  </a:lnTo>
                  <a:lnTo>
                    <a:pt x="0" y="90"/>
                  </a:lnTo>
                  <a:lnTo>
                    <a:pt x="0" y="90"/>
                  </a:lnTo>
                  <a:lnTo>
                    <a:pt x="2" y="98"/>
                  </a:lnTo>
                  <a:lnTo>
                    <a:pt x="6" y="106"/>
                  </a:lnTo>
                  <a:lnTo>
                    <a:pt x="14" y="114"/>
                  </a:lnTo>
                  <a:lnTo>
                    <a:pt x="24" y="136"/>
                  </a:lnTo>
                  <a:lnTo>
                    <a:pt x="24" y="136"/>
                  </a:lnTo>
                  <a:lnTo>
                    <a:pt x="28" y="140"/>
                  </a:lnTo>
                  <a:lnTo>
                    <a:pt x="34" y="140"/>
                  </a:lnTo>
                  <a:lnTo>
                    <a:pt x="40" y="138"/>
                  </a:lnTo>
                  <a:lnTo>
                    <a:pt x="40" y="138"/>
                  </a:lnTo>
                  <a:lnTo>
                    <a:pt x="52" y="126"/>
                  </a:lnTo>
                  <a:lnTo>
                    <a:pt x="58" y="120"/>
                  </a:lnTo>
                  <a:lnTo>
                    <a:pt x="64" y="118"/>
                  </a:lnTo>
                  <a:lnTo>
                    <a:pt x="64" y="118"/>
                  </a:lnTo>
                  <a:lnTo>
                    <a:pt x="86" y="118"/>
                  </a:lnTo>
                  <a:lnTo>
                    <a:pt x="86" y="118"/>
                  </a:lnTo>
                  <a:lnTo>
                    <a:pt x="88" y="112"/>
                  </a:lnTo>
                  <a:lnTo>
                    <a:pt x="92" y="108"/>
                  </a:lnTo>
                  <a:lnTo>
                    <a:pt x="96" y="106"/>
                  </a:lnTo>
                  <a:lnTo>
                    <a:pt x="96" y="106"/>
                  </a:lnTo>
                  <a:lnTo>
                    <a:pt x="104" y="102"/>
                  </a:lnTo>
                  <a:lnTo>
                    <a:pt x="112" y="98"/>
                  </a:lnTo>
                  <a:lnTo>
                    <a:pt x="118" y="92"/>
                  </a:lnTo>
                  <a:lnTo>
                    <a:pt x="120" y="88"/>
                  </a:lnTo>
                  <a:lnTo>
                    <a:pt x="122" y="82"/>
                  </a:lnTo>
                  <a:lnTo>
                    <a:pt x="122" y="8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21" name="Freeform 32"/>
            <p:cNvSpPr>
              <a:spLocks/>
            </p:cNvSpPr>
            <p:nvPr/>
          </p:nvSpPr>
          <p:spPr bwMode="auto">
            <a:xfrm>
              <a:off x="6130354" y="4149764"/>
              <a:ext cx="123027" cy="109046"/>
            </a:xfrm>
            <a:custGeom>
              <a:avLst/>
              <a:gdLst>
                <a:gd name="T0" fmla="*/ 48 w 88"/>
                <a:gd name="T1" fmla="*/ 76 h 78"/>
                <a:gd name="T2" fmla="*/ 82 w 88"/>
                <a:gd name="T3" fmla="*/ 46 h 78"/>
                <a:gd name="T4" fmla="*/ 88 w 88"/>
                <a:gd name="T5" fmla="*/ 22 h 78"/>
                <a:gd name="T6" fmla="*/ 62 w 88"/>
                <a:gd name="T7" fmla="*/ 0 h 78"/>
                <a:gd name="T8" fmla="*/ 62 w 88"/>
                <a:gd name="T9" fmla="*/ 0 h 78"/>
                <a:gd name="T10" fmla="*/ 52 w 88"/>
                <a:gd name="T11" fmla="*/ 0 h 78"/>
                <a:gd name="T12" fmla="*/ 44 w 88"/>
                <a:gd name="T13" fmla="*/ 2 h 78"/>
                <a:gd name="T14" fmla="*/ 40 w 88"/>
                <a:gd name="T15" fmla="*/ 4 h 78"/>
                <a:gd name="T16" fmla="*/ 40 w 88"/>
                <a:gd name="T17" fmla="*/ 4 h 78"/>
                <a:gd name="T18" fmla="*/ 36 w 88"/>
                <a:gd name="T19" fmla="*/ 8 h 78"/>
                <a:gd name="T20" fmla="*/ 30 w 88"/>
                <a:gd name="T21" fmla="*/ 10 h 78"/>
                <a:gd name="T22" fmla="*/ 20 w 88"/>
                <a:gd name="T23" fmla="*/ 16 h 78"/>
                <a:gd name="T24" fmla="*/ 12 w 88"/>
                <a:gd name="T25" fmla="*/ 30 h 78"/>
                <a:gd name="T26" fmla="*/ 12 w 88"/>
                <a:gd name="T27" fmla="*/ 30 h 78"/>
                <a:gd name="T28" fmla="*/ 10 w 88"/>
                <a:gd name="T29" fmla="*/ 34 h 78"/>
                <a:gd name="T30" fmla="*/ 8 w 88"/>
                <a:gd name="T31" fmla="*/ 42 h 78"/>
                <a:gd name="T32" fmla="*/ 8 w 88"/>
                <a:gd name="T33" fmla="*/ 42 h 78"/>
                <a:gd name="T34" fmla="*/ 2 w 88"/>
                <a:gd name="T35" fmla="*/ 48 h 78"/>
                <a:gd name="T36" fmla="*/ 0 w 88"/>
                <a:gd name="T37" fmla="*/ 50 h 78"/>
                <a:gd name="T38" fmla="*/ 0 w 88"/>
                <a:gd name="T39" fmla="*/ 54 h 78"/>
                <a:gd name="T40" fmla="*/ 0 w 88"/>
                <a:gd name="T41" fmla="*/ 54 h 78"/>
                <a:gd name="T42" fmla="*/ 2 w 88"/>
                <a:gd name="T43" fmla="*/ 56 h 78"/>
                <a:gd name="T44" fmla="*/ 6 w 88"/>
                <a:gd name="T45" fmla="*/ 58 h 78"/>
                <a:gd name="T46" fmla="*/ 10 w 88"/>
                <a:gd name="T47" fmla="*/ 58 h 78"/>
                <a:gd name="T48" fmla="*/ 14 w 88"/>
                <a:gd name="T49" fmla="*/ 60 h 78"/>
                <a:gd name="T50" fmla="*/ 14 w 88"/>
                <a:gd name="T51" fmla="*/ 60 h 78"/>
                <a:gd name="T52" fmla="*/ 24 w 88"/>
                <a:gd name="T53" fmla="*/ 62 h 78"/>
                <a:gd name="T54" fmla="*/ 28 w 88"/>
                <a:gd name="T55" fmla="*/ 62 h 78"/>
                <a:gd name="T56" fmla="*/ 32 w 88"/>
                <a:gd name="T57" fmla="*/ 66 h 78"/>
                <a:gd name="T58" fmla="*/ 32 w 88"/>
                <a:gd name="T59" fmla="*/ 66 h 78"/>
                <a:gd name="T60" fmla="*/ 38 w 88"/>
                <a:gd name="T61" fmla="*/ 76 h 78"/>
                <a:gd name="T62" fmla="*/ 44 w 88"/>
                <a:gd name="T63" fmla="*/ 78 h 78"/>
                <a:gd name="T64" fmla="*/ 46 w 88"/>
                <a:gd name="T65" fmla="*/ 78 h 78"/>
                <a:gd name="T66" fmla="*/ 48 w 88"/>
                <a:gd name="T67" fmla="*/ 76 h 78"/>
                <a:gd name="T68" fmla="*/ 48 w 88"/>
                <a:gd name="T69" fmla="*/ 76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88" h="78">
                  <a:moveTo>
                    <a:pt x="48" y="76"/>
                  </a:moveTo>
                  <a:lnTo>
                    <a:pt x="82" y="46"/>
                  </a:lnTo>
                  <a:lnTo>
                    <a:pt x="88" y="22"/>
                  </a:lnTo>
                  <a:lnTo>
                    <a:pt x="62" y="0"/>
                  </a:lnTo>
                  <a:lnTo>
                    <a:pt x="62" y="0"/>
                  </a:lnTo>
                  <a:lnTo>
                    <a:pt x="52" y="0"/>
                  </a:lnTo>
                  <a:lnTo>
                    <a:pt x="44" y="2"/>
                  </a:lnTo>
                  <a:lnTo>
                    <a:pt x="40" y="4"/>
                  </a:lnTo>
                  <a:lnTo>
                    <a:pt x="40" y="4"/>
                  </a:lnTo>
                  <a:lnTo>
                    <a:pt x="36" y="8"/>
                  </a:lnTo>
                  <a:lnTo>
                    <a:pt x="30" y="10"/>
                  </a:lnTo>
                  <a:lnTo>
                    <a:pt x="20" y="16"/>
                  </a:lnTo>
                  <a:lnTo>
                    <a:pt x="12" y="30"/>
                  </a:lnTo>
                  <a:lnTo>
                    <a:pt x="12" y="30"/>
                  </a:lnTo>
                  <a:lnTo>
                    <a:pt x="10" y="34"/>
                  </a:lnTo>
                  <a:lnTo>
                    <a:pt x="8" y="42"/>
                  </a:lnTo>
                  <a:lnTo>
                    <a:pt x="8" y="42"/>
                  </a:lnTo>
                  <a:lnTo>
                    <a:pt x="2" y="48"/>
                  </a:lnTo>
                  <a:lnTo>
                    <a:pt x="0" y="50"/>
                  </a:lnTo>
                  <a:lnTo>
                    <a:pt x="0" y="54"/>
                  </a:lnTo>
                  <a:lnTo>
                    <a:pt x="0" y="54"/>
                  </a:lnTo>
                  <a:lnTo>
                    <a:pt x="2" y="56"/>
                  </a:lnTo>
                  <a:lnTo>
                    <a:pt x="6" y="58"/>
                  </a:lnTo>
                  <a:lnTo>
                    <a:pt x="10" y="58"/>
                  </a:lnTo>
                  <a:lnTo>
                    <a:pt x="14" y="60"/>
                  </a:lnTo>
                  <a:lnTo>
                    <a:pt x="14" y="60"/>
                  </a:lnTo>
                  <a:lnTo>
                    <a:pt x="24" y="62"/>
                  </a:lnTo>
                  <a:lnTo>
                    <a:pt x="28" y="62"/>
                  </a:lnTo>
                  <a:lnTo>
                    <a:pt x="32" y="66"/>
                  </a:lnTo>
                  <a:lnTo>
                    <a:pt x="32" y="66"/>
                  </a:lnTo>
                  <a:lnTo>
                    <a:pt x="38" y="76"/>
                  </a:lnTo>
                  <a:lnTo>
                    <a:pt x="44" y="78"/>
                  </a:lnTo>
                  <a:lnTo>
                    <a:pt x="46" y="78"/>
                  </a:lnTo>
                  <a:lnTo>
                    <a:pt x="48" y="76"/>
                  </a:lnTo>
                  <a:lnTo>
                    <a:pt x="48" y="7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22" name="Freeform 33"/>
            <p:cNvSpPr>
              <a:spLocks/>
            </p:cNvSpPr>
            <p:nvPr/>
          </p:nvSpPr>
          <p:spPr bwMode="auto">
            <a:xfrm>
              <a:off x="6337263" y="3487098"/>
              <a:ext cx="170560" cy="139803"/>
            </a:xfrm>
            <a:custGeom>
              <a:avLst/>
              <a:gdLst>
                <a:gd name="T0" fmla="*/ 118 w 122"/>
                <a:gd name="T1" fmla="*/ 82 h 100"/>
                <a:gd name="T2" fmla="*/ 122 w 122"/>
                <a:gd name="T3" fmla="*/ 40 h 100"/>
                <a:gd name="T4" fmla="*/ 122 w 122"/>
                <a:gd name="T5" fmla="*/ 40 h 100"/>
                <a:gd name="T6" fmla="*/ 122 w 122"/>
                <a:gd name="T7" fmla="*/ 34 h 100"/>
                <a:gd name="T8" fmla="*/ 122 w 122"/>
                <a:gd name="T9" fmla="*/ 26 h 100"/>
                <a:gd name="T10" fmla="*/ 122 w 122"/>
                <a:gd name="T11" fmla="*/ 26 h 100"/>
                <a:gd name="T12" fmla="*/ 114 w 122"/>
                <a:gd name="T13" fmla="*/ 16 h 100"/>
                <a:gd name="T14" fmla="*/ 108 w 122"/>
                <a:gd name="T15" fmla="*/ 6 h 100"/>
                <a:gd name="T16" fmla="*/ 92 w 122"/>
                <a:gd name="T17" fmla="*/ 0 h 100"/>
                <a:gd name="T18" fmla="*/ 70 w 122"/>
                <a:gd name="T19" fmla="*/ 0 h 100"/>
                <a:gd name="T20" fmla="*/ 70 w 122"/>
                <a:gd name="T21" fmla="*/ 0 h 100"/>
                <a:gd name="T22" fmla="*/ 66 w 122"/>
                <a:gd name="T23" fmla="*/ 2 h 100"/>
                <a:gd name="T24" fmla="*/ 62 w 122"/>
                <a:gd name="T25" fmla="*/ 8 h 100"/>
                <a:gd name="T26" fmla="*/ 62 w 122"/>
                <a:gd name="T27" fmla="*/ 8 h 100"/>
                <a:gd name="T28" fmla="*/ 54 w 122"/>
                <a:gd name="T29" fmla="*/ 16 h 100"/>
                <a:gd name="T30" fmla="*/ 46 w 122"/>
                <a:gd name="T31" fmla="*/ 24 h 100"/>
                <a:gd name="T32" fmla="*/ 46 w 122"/>
                <a:gd name="T33" fmla="*/ 24 h 100"/>
                <a:gd name="T34" fmla="*/ 32 w 122"/>
                <a:gd name="T35" fmla="*/ 34 h 100"/>
                <a:gd name="T36" fmla="*/ 24 w 122"/>
                <a:gd name="T37" fmla="*/ 56 h 100"/>
                <a:gd name="T38" fmla="*/ 24 w 122"/>
                <a:gd name="T39" fmla="*/ 56 h 100"/>
                <a:gd name="T40" fmla="*/ 22 w 122"/>
                <a:gd name="T41" fmla="*/ 58 h 100"/>
                <a:gd name="T42" fmla="*/ 18 w 122"/>
                <a:gd name="T43" fmla="*/ 64 h 100"/>
                <a:gd name="T44" fmla="*/ 18 w 122"/>
                <a:gd name="T45" fmla="*/ 64 h 100"/>
                <a:gd name="T46" fmla="*/ 14 w 122"/>
                <a:gd name="T47" fmla="*/ 74 h 100"/>
                <a:gd name="T48" fmla="*/ 10 w 122"/>
                <a:gd name="T49" fmla="*/ 80 h 100"/>
                <a:gd name="T50" fmla="*/ 10 w 122"/>
                <a:gd name="T51" fmla="*/ 80 h 100"/>
                <a:gd name="T52" fmla="*/ 4 w 122"/>
                <a:gd name="T53" fmla="*/ 84 h 100"/>
                <a:gd name="T54" fmla="*/ 0 w 122"/>
                <a:gd name="T55" fmla="*/ 88 h 100"/>
                <a:gd name="T56" fmla="*/ 0 w 122"/>
                <a:gd name="T57" fmla="*/ 90 h 100"/>
                <a:gd name="T58" fmla="*/ 0 w 122"/>
                <a:gd name="T59" fmla="*/ 92 h 100"/>
                <a:gd name="T60" fmla="*/ 0 w 122"/>
                <a:gd name="T61" fmla="*/ 92 h 100"/>
                <a:gd name="T62" fmla="*/ 2 w 122"/>
                <a:gd name="T63" fmla="*/ 94 h 100"/>
                <a:gd name="T64" fmla="*/ 6 w 122"/>
                <a:gd name="T65" fmla="*/ 98 h 100"/>
                <a:gd name="T66" fmla="*/ 12 w 122"/>
                <a:gd name="T67" fmla="*/ 100 h 100"/>
                <a:gd name="T68" fmla="*/ 12 w 122"/>
                <a:gd name="T69" fmla="*/ 100 h 100"/>
                <a:gd name="T70" fmla="*/ 24 w 122"/>
                <a:gd name="T71" fmla="*/ 98 h 100"/>
                <a:gd name="T72" fmla="*/ 44 w 122"/>
                <a:gd name="T73" fmla="*/ 98 h 100"/>
                <a:gd name="T74" fmla="*/ 44 w 122"/>
                <a:gd name="T75" fmla="*/ 98 h 100"/>
                <a:gd name="T76" fmla="*/ 96 w 122"/>
                <a:gd name="T77" fmla="*/ 96 h 100"/>
                <a:gd name="T78" fmla="*/ 118 w 122"/>
                <a:gd name="T79" fmla="*/ 82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122" h="100">
                  <a:moveTo>
                    <a:pt x="118" y="82"/>
                  </a:moveTo>
                  <a:lnTo>
                    <a:pt x="122" y="40"/>
                  </a:lnTo>
                  <a:lnTo>
                    <a:pt x="122" y="40"/>
                  </a:lnTo>
                  <a:lnTo>
                    <a:pt x="122" y="34"/>
                  </a:lnTo>
                  <a:lnTo>
                    <a:pt x="122" y="26"/>
                  </a:lnTo>
                  <a:lnTo>
                    <a:pt x="122" y="26"/>
                  </a:lnTo>
                  <a:lnTo>
                    <a:pt x="114" y="16"/>
                  </a:lnTo>
                  <a:lnTo>
                    <a:pt x="108" y="6"/>
                  </a:lnTo>
                  <a:lnTo>
                    <a:pt x="92" y="0"/>
                  </a:lnTo>
                  <a:lnTo>
                    <a:pt x="70" y="0"/>
                  </a:lnTo>
                  <a:lnTo>
                    <a:pt x="70" y="0"/>
                  </a:lnTo>
                  <a:lnTo>
                    <a:pt x="66" y="2"/>
                  </a:lnTo>
                  <a:lnTo>
                    <a:pt x="62" y="8"/>
                  </a:lnTo>
                  <a:lnTo>
                    <a:pt x="62" y="8"/>
                  </a:lnTo>
                  <a:lnTo>
                    <a:pt x="54" y="16"/>
                  </a:lnTo>
                  <a:lnTo>
                    <a:pt x="46" y="24"/>
                  </a:lnTo>
                  <a:lnTo>
                    <a:pt x="46" y="24"/>
                  </a:lnTo>
                  <a:lnTo>
                    <a:pt x="32" y="34"/>
                  </a:lnTo>
                  <a:lnTo>
                    <a:pt x="24" y="56"/>
                  </a:lnTo>
                  <a:lnTo>
                    <a:pt x="24" y="56"/>
                  </a:lnTo>
                  <a:lnTo>
                    <a:pt x="22" y="58"/>
                  </a:lnTo>
                  <a:lnTo>
                    <a:pt x="18" y="64"/>
                  </a:lnTo>
                  <a:lnTo>
                    <a:pt x="18" y="64"/>
                  </a:lnTo>
                  <a:lnTo>
                    <a:pt x="14" y="74"/>
                  </a:lnTo>
                  <a:lnTo>
                    <a:pt x="10" y="80"/>
                  </a:lnTo>
                  <a:lnTo>
                    <a:pt x="10" y="80"/>
                  </a:lnTo>
                  <a:lnTo>
                    <a:pt x="4" y="84"/>
                  </a:lnTo>
                  <a:lnTo>
                    <a:pt x="0" y="88"/>
                  </a:lnTo>
                  <a:lnTo>
                    <a:pt x="0" y="90"/>
                  </a:lnTo>
                  <a:lnTo>
                    <a:pt x="0" y="92"/>
                  </a:lnTo>
                  <a:lnTo>
                    <a:pt x="0" y="92"/>
                  </a:lnTo>
                  <a:lnTo>
                    <a:pt x="2" y="94"/>
                  </a:lnTo>
                  <a:lnTo>
                    <a:pt x="6" y="98"/>
                  </a:lnTo>
                  <a:lnTo>
                    <a:pt x="12" y="100"/>
                  </a:lnTo>
                  <a:lnTo>
                    <a:pt x="12" y="100"/>
                  </a:lnTo>
                  <a:lnTo>
                    <a:pt x="24" y="98"/>
                  </a:lnTo>
                  <a:lnTo>
                    <a:pt x="44" y="98"/>
                  </a:lnTo>
                  <a:lnTo>
                    <a:pt x="44" y="98"/>
                  </a:lnTo>
                  <a:lnTo>
                    <a:pt x="96" y="96"/>
                  </a:lnTo>
                  <a:lnTo>
                    <a:pt x="118" y="8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23" name="Freeform 34"/>
            <p:cNvSpPr>
              <a:spLocks/>
            </p:cNvSpPr>
            <p:nvPr/>
          </p:nvSpPr>
          <p:spPr bwMode="auto">
            <a:xfrm>
              <a:off x="6242197" y="3473117"/>
              <a:ext cx="137007" cy="123027"/>
            </a:xfrm>
            <a:custGeom>
              <a:avLst/>
              <a:gdLst>
                <a:gd name="T0" fmla="*/ 58 w 98"/>
                <a:gd name="T1" fmla="*/ 84 h 88"/>
                <a:gd name="T2" fmla="*/ 84 w 98"/>
                <a:gd name="T3" fmla="*/ 36 h 88"/>
                <a:gd name="T4" fmla="*/ 98 w 98"/>
                <a:gd name="T5" fmla="*/ 16 h 88"/>
                <a:gd name="T6" fmla="*/ 98 w 98"/>
                <a:gd name="T7" fmla="*/ 6 h 88"/>
                <a:gd name="T8" fmla="*/ 98 w 98"/>
                <a:gd name="T9" fmla="*/ 6 h 88"/>
                <a:gd name="T10" fmla="*/ 92 w 98"/>
                <a:gd name="T11" fmla="*/ 4 h 88"/>
                <a:gd name="T12" fmla="*/ 82 w 98"/>
                <a:gd name="T13" fmla="*/ 0 h 88"/>
                <a:gd name="T14" fmla="*/ 82 w 98"/>
                <a:gd name="T15" fmla="*/ 0 h 88"/>
                <a:gd name="T16" fmla="*/ 48 w 98"/>
                <a:gd name="T17" fmla="*/ 2 h 88"/>
                <a:gd name="T18" fmla="*/ 36 w 98"/>
                <a:gd name="T19" fmla="*/ 8 h 88"/>
                <a:gd name="T20" fmla="*/ 14 w 98"/>
                <a:gd name="T21" fmla="*/ 26 h 88"/>
                <a:gd name="T22" fmla="*/ 14 w 98"/>
                <a:gd name="T23" fmla="*/ 26 h 88"/>
                <a:gd name="T24" fmla="*/ 8 w 98"/>
                <a:gd name="T25" fmla="*/ 28 h 88"/>
                <a:gd name="T26" fmla="*/ 4 w 98"/>
                <a:gd name="T27" fmla="*/ 32 h 88"/>
                <a:gd name="T28" fmla="*/ 2 w 98"/>
                <a:gd name="T29" fmla="*/ 36 h 88"/>
                <a:gd name="T30" fmla="*/ 2 w 98"/>
                <a:gd name="T31" fmla="*/ 36 h 88"/>
                <a:gd name="T32" fmla="*/ 2 w 98"/>
                <a:gd name="T33" fmla="*/ 58 h 88"/>
                <a:gd name="T34" fmla="*/ 2 w 98"/>
                <a:gd name="T35" fmla="*/ 58 h 88"/>
                <a:gd name="T36" fmla="*/ 0 w 98"/>
                <a:gd name="T37" fmla="*/ 66 h 88"/>
                <a:gd name="T38" fmla="*/ 0 w 98"/>
                <a:gd name="T39" fmla="*/ 70 h 88"/>
                <a:gd name="T40" fmla="*/ 2 w 98"/>
                <a:gd name="T41" fmla="*/ 72 h 88"/>
                <a:gd name="T42" fmla="*/ 2 w 98"/>
                <a:gd name="T43" fmla="*/ 72 h 88"/>
                <a:gd name="T44" fmla="*/ 22 w 98"/>
                <a:gd name="T45" fmla="*/ 80 h 88"/>
                <a:gd name="T46" fmla="*/ 38 w 98"/>
                <a:gd name="T47" fmla="*/ 86 h 88"/>
                <a:gd name="T48" fmla="*/ 38 w 98"/>
                <a:gd name="T49" fmla="*/ 86 h 88"/>
                <a:gd name="T50" fmla="*/ 44 w 98"/>
                <a:gd name="T51" fmla="*/ 88 h 88"/>
                <a:gd name="T52" fmla="*/ 52 w 98"/>
                <a:gd name="T53" fmla="*/ 86 h 88"/>
                <a:gd name="T54" fmla="*/ 58 w 98"/>
                <a:gd name="T55" fmla="*/ 84 h 88"/>
                <a:gd name="T56" fmla="*/ 58 w 98"/>
                <a:gd name="T57" fmla="*/ 84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98" h="88">
                  <a:moveTo>
                    <a:pt x="58" y="84"/>
                  </a:moveTo>
                  <a:lnTo>
                    <a:pt x="84" y="36"/>
                  </a:lnTo>
                  <a:lnTo>
                    <a:pt x="98" y="16"/>
                  </a:lnTo>
                  <a:lnTo>
                    <a:pt x="98" y="6"/>
                  </a:lnTo>
                  <a:lnTo>
                    <a:pt x="98" y="6"/>
                  </a:lnTo>
                  <a:lnTo>
                    <a:pt x="92" y="4"/>
                  </a:lnTo>
                  <a:lnTo>
                    <a:pt x="82" y="0"/>
                  </a:lnTo>
                  <a:lnTo>
                    <a:pt x="82" y="0"/>
                  </a:lnTo>
                  <a:lnTo>
                    <a:pt x="48" y="2"/>
                  </a:lnTo>
                  <a:lnTo>
                    <a:pt x="36" y="8"/>
                  </a:lnTo>
                  <a:lnTo>
                    <a:pt x="14" y="26"/>
                  </a:lnTo>
                  <a:lnTo>
                    <a:pt x="14" y="26"/>
                  </a:lnTo>
                  <a:lnTo>
                    <a:pt x="8" y="28"/>
                  </a:lnTo>
                  <a:lnTo>
                    <a:pt x="4" y="32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2" y="58"/>
                  </a:lnTo>
                  <a:lnTo>
                    <a:pt x="2" y="58"/>
                  </a:lnTo>
                  <a:lnTo>
                    <a:pt x="0" y="66"/>
                  </a:lnTo>
                  <a:lnTo>
                    <a:pt x="0" y="70"/>
                  </a:lnTo>
                  <a:lnTo>
                    <a:pt x="2" y="72"/>
                  </a:lnTo>
                  <a:lnTo>
                    <a:pt x="2" y="72"/>
                  </a:lnTo>
                  <a:lnTo>
                    <a:pt x="22" y="80"/>
                  </a:lnTo>
                  <a:lnTo>
                    <a:pt x="38" y="86"/>
                  </a:lnTo>
                  <a:lnTo>
                    <a:pt x="38" y="86"/>
                  </a:lnTo>
                  <a:lnTo>
                    <a:pt x="44" y="88"/>
                  </a:lnTo>
                  <a:lnTo>
                    <a:pt x="52" y="86"/>
                  </a:lnTo>
                  <a:lnTo>
                    <a:pt x="58" y="84"/>
                  </a:lnTo>
                  <a:lnTo>
                    <a:pt x="58" y="8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24" name="Freeform 35"/>
            <p:cNvSpPr>
              <a:spLocks/>
            </p:cNvSpPr>
            <p:nvPr/>
          </p:nvSpPr>
          <p:spPr bwMode="auto">
            <a:xfrm>
              <a:off x="5940223" y="3473117"/>
              <a:ext cx="279606" cy="173356"/>
            </a:xfrm>
            <a:custGeom>
              <a:avLst/>
              <a:gdLst>
                <a:gd name="T0" fmla="*/ 192 w 200"/>
                <a:gd name="T1" fmla="*/ 90 h 124"/>
                <a:gd name="T2" fmla="*/ 200 w 200"/>
                <a:gd name="T3" fmla="*/ 76 h 124"/>
                <a:gd name="T4" fmla="*/ 198 w 200"/>
                <a:gd name="T5" fmla="*/ 64 h 124"/>
                <a:gd name="T6" fmla="*/ 194 w 200"/>
                <a:gd name="T7" fmla="*/ 62 h 124"/>
                <a:gd name="T8" fmla="*/ 158 w 200"/>
                <a:gd name="T9" fmla="*/ 66 h 124"/>
                <a:gd name="T10" fmla="*/ 124 w 200"/>
                <a:gd name="T11" fmla="*/ 66 h 124"/>
                <a:gd name="T12" fmla="*/ 106 w 200"/>
                <a:gd name="T13" fmla="*/ 58 h 124"/>
                <a:gd name="T14" fmla="*/ 102 w 200"/>
                <a:gd name="T15" fmla="*/ 54 h 124"/>
                <a:gd name="T16" fmla="*/ 94 w 200"/>
                <a:gd name="T17" fmla="*/ 42 h 124"/>
                <a:gd name="T18" fmla="*/ 94 w 200"/>
                <a:gd name="T19" fmla="*/ 38 h 124"/>
                <a:gd name="T20" fmla="*/ 96 w 200"/>
                <a:gd name="T21" fmla="*/ 30 h 124"/>
                <a:gd name="T22" fmla="*/ 102 w 200"/>
                <a:gd name="T23" fmla="*/ 22 h 124"/>
                <a:gd name="T24" fmla="*/ 104 w 200"/>
                <a:gd name="T25" fmla="*/ 6 h 124"/>
                <a:gd name="T26" fmla="*/ 70 w 200"/>
                <a:gd name="T27" fmla="*/ 18 h 124"/>
                <a:gd name="T28" fmla="*/ 26 w 200"/>
                <a:gd name="T29" fmla="*/ 6 h 124"/>
                <a:gd name="T30" fmla="*/ 18 w 200"/>
                <a:gd name="T31" fmla="*/ 2 h 124"/>
                <a:gd name="T32" fmla="*/ 8 w 200"/>
                <a:gd name="T33" fmla="*/ 2 h 124"/>
                <a:gd name="T34" fmla="*/ 6 w 200"/>
                <a:gd name="T35" fmla="*/ 2 h 124"/>
                <a:gd name="T36" fmla="*/ 0 w 200"/>
                <a:gd name="T37" fmla="*/ 24 h 124"/>
                <a:gd name="T38" fmla="*/ 48 w 200"/>
                <a:gd name="T39" fmla="*/ 48 h 124"/>
                <a:gd name="T40" fmla="*/ 50 w 200"/>
                <a:gd name="T41" fmla="*/ 64 h 124"/>
                <a:gd name="T42" fmla="*/ 48 w 200"/>
                <a:gd name="T43" fmla="*/ 76 h 124"/>
                <a:gd name="T44" fmla="*/ 42 w 200"/>
                <a:gd name="T45" fmla="*/ 88 h 124"/>
                <a:gd name="T46" fmla="*/ 36 w 200"/>
                <a:gd name="T47" fmla="*/ 98 h 124"/>
                <a:gd name="T48" fmla="*/ 32 w 200"/>
                <a:gd name="T49" fmla="*/ 108 h 124"/>
                <a:gd name="T50" fmla="*/ 32 w 200"/>
                <a:gd name="T51" fmla="*/ 112 h 124"/>
                <a:gd name="T52" fmla="*/ 42 w 200"/>
                <a:gd name="T53" fmla="*/ 122 h 124"/>
                <a:gd name="T54" fmla="*/ 54 w 200"/>
                <a:gd name="T55" fmla="*/ 124 h 124"/>
                <a:gd name="T56" fmla="*/ 68 w 200"/>
                <a:gd name="T57" fmla="*/ 122 h 124"/>
                <a:gd name="T58" fmla="*/ 80 w 200"/>
                <a:gd name="T59" fmla="*/ 118 h 124"/>
                <a:gd name="T60" fmla="*/ 98 w 200"/>
                <a:gd name="T61" fmla="*/ 102 h 124"/>
                <a:gd name="T62" fmla="*/ 106 w 200"/>
                <a:gd name="T63" fmla="*/ 98 h 124"/>
                <a:gd name="T64" fmla="*/ 132 w 200"/>
                <a:gd name="T65" fmla="*/ 94 h 124"/>
                <a:gd name="T66" fmla="*/ 142 w 200"/>
                <a:gd name="T67" fmla="*/ 96 h 124"/>
                <a:gd name="T68" fmla="*/ 172 w 200"/>
                <a:gd name="T69" fmla="*/ 104 h 124"/>
                <a:gd name="T70" fmla="*/ 184 w 200"/>
                <a:gd name="T71" fmla="*/ 102 h 1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200" h="124">
                  <a:moveTo>
                    <a:pt x="184" y="102"/>
                  </a:moveTo>
                  <a:lnTo>
                    <a:pt x="192" y="90"/>
                  </a:lnTo>
                  <a:lnTo>
                    <a:pt x="200" y="76"/>
                  </a:lnTo>
                  <a:lnTo>
                    <a:pt x="200" y="76"/>
                  </a:lnTo>
                  <a:lnTo>
                    <a:pt x="198" y="68"/>
                  </a:lnTo>
                  <a:lnTo>
                    <a:pt x="198" y="64"/>
                  </a:lnTo>
                  <a:lnTo>
                    <a:pt x="194" y="62"/>
                  </a:lnTo>
                  <a:lnTo>
                    <a:pt x="194" y="62"/>
                  </a:lnTo>
                  <a:lnTo>
                    <a:pt x="158" y="66"/>
                  </a:lnTo>
                  <a:lnTo>
                    <a:pt x="158" y="66"/>
                  </a:lnTo>
                  <a:lnTo>
                    <a:pt x="140" y="66"/>
                  </a:lnTo>
                  <a:lnTo>
                    <a:pt x="124" y="66"/>
                  </a:lnTo>
                  <a:lnTo>
                    <a:pt x="124" y="66"/>
                  </a:lnTo>
                  <a:lnTo>
                    <a:pt x="106" y="58"/>
                  </a:lnTo>
                  <a:lnTo>
                    <a:pt x="106" y="58"/>
                  </a:lnTo>
                  <a:lnTo>
                    <a:pt x="102" y="54"/>
                  </a:lnTo>
                  <a:lnTo>
                    <a:pt x="98" y="48"/>
                  </a:lnTo>
                  <a:lnTo>
                    <a:pt x="94" y="42"/>
                  </a:lnTo>
                  <a:lnTo>
                    <a:pt x="94" y="42"/>
                  </a:lnTo>
                  <a:lnTo>
                    <a:pt x="94" y="38"/>
                  </a:lnTo>
                  <a:lnTo>
                    <a:pt x="94" y="34"/>
                  </a:lnTo>
                  <a:lnTo>
                    <a:pt x="96" y="30"/>
                  </a:lnTo>
                  <a:lnTo>
                    <a:pt x="96" y="30"/>
                  </a:lnTo>
                  <a:lnTo>
                    <a:pt x="102" y="22"/>
                  </a:lnTo>
                  <a:lnTo>
                    <a:pt x="104" y="18"/>
                  </a:lnTo>
                  <a:lnTo>
                    <a:pt x="104" y="6"/>
                  </a:lnTo>
                  <a:lnTo>
                    <a:pt x="96" y="6"/>
                  </a:lnTo>
                  <a:lnTo>
                    <a:pt x="70" y="18"/>
                  </a:lnTo>
                  <a:lnTo>
                    <a:pt x="58" y="20"/>
                  </a:lnTo>
                  <a:lnTo>
                    <a:pt x="26" y="6"/>
                  </a:lnTo>
                  <a:lnTo>
                    <a:pt x="26" y="6"/>
                  </a:lnTo>
                  <a:lnTo>
                    <a:pt x="18" y="2"/>
                  </a:lnTo>
                  <a:lnTo>
                    <a:pt x="10" y="0"/>
                  </a:lnTo>
                  <a:lnTo>
                    <a:pt x="8" y="2"/>
                  </a:lnTo>
                  <a:lnTo>
                    <a:pt x="6" y="2"/>
                  </a:lnTo>
                  <a:lnTo>
                    <a:pt x="6" y="2"/>
                  </a:lnTo>
                  <a:lnTo>
                    <a:pt x="2" y="14"/>
                  </a:lnTo>
                  <a:lnTo>
                    <a:pt x="0" y="24"/>
                  </a:lnTo>
                  <a:lnTo>
                    <a:pt x="24" y="36"/>
                  </a:lnTo>
                  <a:lnTo>
                    <a:pt x="48" y="48"/>
                  </a:lnTo>
                  <a:lnTo>
                    <a:pt x="48" y="48"/>
                  </a:lnTo>
                  <a:lnTo>
                    <a:pt x="50" y="64"/>
                  </a:lnTo>
                  <a:lnTo>
                    <a:pt x="50" y="64"/>
                  </a:lnTo>
                  <a:lnTo>
                    <a:pt x="48" y="76"/>
                  </a:lnTo>
                  <a:lnTo>
                    <a:pt x="42" y="88"/>
                  </a:lnTo>
                  <a:lnTo>
                    <a:pt x="42" y="88"/>
                  </a:lnTo>
                  <a:lnTo>
                    <a:pt x="40" y="92"/>
                  </a:lnTo>
                  <a:lnTo>
                    <a:pt x="36" y="98"/>
                  </a:lnTo>
                  <a:lnTo>
                    <a:pt x="32" y="104"/>
                  </a:lnTo>
                  <a:lnTo>
                    <a:pt x="32" y="108"/>
                  </a:lnTo>
                  <a:lnTo>
                    <a:pt x="32" y="112"/>
                  </a:lnTo>
                  <a:lnTo>
                    <a:pt x="32" y="112"/>
                  </a:lnTo>
                  <a:lnTo>
                    <a:pt x="36" y="118"/>
                  </a:lnTo>
                  <a:lnTo>
                    <a:pt x="42" y="122"/>
                  </a:lnTo>
                  <a:lnTo>
                    <a:pt x="54" y="124"/>
                  </a:lnTo>
                  <a:lnTo>
                    <a:pt x="54" y="124"/>
                  </a:lnTo>
                  <a:lnTo>
                    <a:pt x="60" y="124"/>
                  </a:lnTo>
                  <a:lnTo>
                    <a:pt x="68" y="122"/>
                  </a:lnTo>
                  <a:lnTo>
                    <a:pt x="80" y="118"/>
                  </a:lnTo>
                  <a:lnTo>
                    <a:pt x="80" y="118"/>
                  </a:lnTo>
                  <a:lnTo>
                    <a:pt x="90" y="108"/>
                  </a:lnTo>
                  <a:lnTo>
                    <a:pt x="98" y="102"/>
                  </a:lnTo>
                  <a:lnTo>
                    <a:pt x="106" y="98"/>
                  </a:lnTo>
                  <a:lnTo>
                    <a:pt x="106" y="98"/>
                  </a:lnTo>
                  <a:lnTo>
                    <a:pt x="118" y="96"/>
                  </a:lnTo>
                  <a:lnTo>
                    <a:pt x="132" y="94"/>
                  </a:lnTo>
                  <a:lnTo>
                    <a:pt x="132" y="94"/>
                  </a:lnTo>
                  <a:lnTo>
                    <a:pt x="142" y="96"/>
                  </a:lnTo>
                  <a:lnTo>
                    <a:pt x="156" y="100"/>
                  </a:lnTo>
                  <a:lnTo>
                    <a:pt x="172" y="104"/>
                  </a:lnTo>
                  <a:lnTo>
                    <a:pt x="178" y="104"/>
                  </a:lnTo>
                  <a:lnTo>
                    <a:pt x="184" y="102"/>
                  </a:lnTo>
                  <a:lnTo>
                    <a:pt x="184" y="10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25" name="Freeform 36"/>
            <p:cNvSpPr>
              <a:spLocks/>
            </p:cNvSpPr>
            <p:nvPr/>
          </p:nvSpPr>
          <p:spPr bwMode="auto">
            <a:xfrm>
              <a:off x="5825584" y="2737754"/>
              <a:ext cx="425001" cy="486515"/>
            </a:xfrm>
            <a:custGeom>
              <a:avLst/>
              <a:gdLst>
                <a:gd name="T0" fmla="*/ 240 w 304"/>
                <a:gd name="T1" fmla="*/ 336 h 348"/>
                <a:gd name="T2" fmla="*/ 242 w 304"/>
                <a:gd name="T3" fmla="*/ 322 h 348"/>
                <a:gd name="T4" fmla="*/ 252 w 304"/>
                <a:gd name="T5" fmla="*/ 310 h 348"/>
                <a:gd name="T6" fmla="*/ 270 w 304"/>
                <a:gd name="T7" fmla="*/ 294 h 348"/>
                <a:gd name="T8" fmla="*/ 280 w 304"/>
                <a:gd name="T9" fmla="*/ 286 h 348"/>
                <a:gd name="T10" fmla="*/ 298 w 304"/>
                <a:gd name="T11" fmla="*/ 268 h 348"/>
                <a:gd name="T12" fmla="*/ 302 w 304"/>
                <a:gd name="T13" fmla="*/ 256 h 348"/>
                <a:gd name="T14" fmla="*/ 290 w 304"/>
                <a:gd name="T15" fmla="*/ 186 h 348"/>
                <a:gd name="T16" fmla="*/ 260 w 304"/>
                <a:gd name="T17" fmla="*/ 184 h 348"/>
                <a:gd name="T18" fmla="*/ 220 w 304"/>
                <a:gd name="T19" fmla="*/ 168 h 348"/>
                <a:gd name="T20" fmla="*/ 212 w 304"/>
                <a:gd name="T21" fmla="*/ 160 h 348"/>
                <a:gd name="T22" fmla="*/ 208 w 304"/>
                <a:gd name="T23" fmla="*/ 154 h 348"/>
                <a:gd name="T24" fmla="*/ 198 w 304"/>
                <a:gd name="T25" fmla="*/ 140 h 348"/>
                <a:gd name="T26" fmla="*/ 196 w 304"/>
                <a:gd name="T27" fmla="*/ 134 h 348"/>
                <a:gd name="T28" fmla="*/ 188 w 304"/>
                <a:gd name="T29" fmla="*/ 108 h 348"/>
                <a:gd name="T30" fmla="*/ 176 w 304"/>
                <a:gd name="T31" fmla="*/ 108 h 348"/>
                <a:gd name="T32" fmla="*/ 160 w 304"/>
                <a:gd name="T33" fmla="*/ 108 h 348"/>
                <a:gd name="T34" fmla="*/ 152 w 304"/>
                <a:gd name="T35" fmla="*/ 104 h 348"/>
                <a:gd name="T36" fmla="*/ 158 w 304"/>
                <a:gd name="T37" fmla="*/ 96 h 348"/>
                <a:gd name="T38" fmla="*/ 168 w 304"/>
                <a:gd name="T39" fmla="*/ 84 h 348"/>
                <a:gd name="T40" fmla="*/ 180 w 304"/>
                <a:gd name="T41" fmla="*/ 56 h 348"/>
                <a:gd name="T42" fmla="*/ 184 w 304"/>
                <a:gd name="T43" fmla="*/ 44 h 348"/>
                <a:gd name="T44" fmla="*/ 182 w 304"/>
                <a:gd name="T45" fmla="*/ 14 h 348"/>
                <a:gd name="T46" fmla="*/ 178 w 304"/>
                <a:gd name="T47" fmla="*/ 10 h 348"/>
                <a:gd name="T48" fmla="*/ 158 w 304"/>
                <a:gd name="T49" fmla="*/ 0 h 348"/>
                <a:gd name="T50" fmla="*/ 114 w 304"/>
                <a:gd name="T51" fmla="*/ 22 h 348"/>
                <a:gd name="T52" fmla="*/ 72 w 304"/>
                <a:gd name="T53" fmla="*/ 2 h 348"/>
                <a:gd name="T54" fmla="*/ 58 w 304"/>
                <a:gd name="T55" fmla="*/ 12 h 348"/>
                <a:gd name="T56" fmla="*/ 48 w 304"/>
                <a:gd name="T57" fmla="*/ 18 h 348"/>
                <a:gd name="T58" fmla="*/ 46 w 304"/>
                <a:gd name="T59" fmla="*/ 22 h 348"/>
                <a:gd name="T60" fmla="*/ 46 w 304"/>
                <a:gd name="T61" fmla="*/ 40 h 348"/>
                <a:gd name="T62" fmla="*/ 44 w 304"/>
                <a:gd name="T63" fmla="*/ 42 h 348"/>
                <a:gd name="T64" fmla="*/ 32 w 304"/>
                <a:gd name="T65" fmla="*/ 46 h 348"/>
                <a:gd name="T66" fmla="*/ 16 w 304"/>
                <a:gd name="T67" fmla="*/ 48 h 348"/>
                <a:gd name="T68" fmla="*/ 8 w 304"/>
                <a:gd name="T69" fmla="*/ 52 h 348"/>
                <a:gd name="T70" fmla="*/ 0 w 304"/>
                <a:gd name="T71" fmla="*/ 62 h 348"/>
                <a:gd name="T72" fmla="*/ 0 w 304"/>
                <a:gd name="T73" fmla="*/ 70 h 348"/>
                <a:gd name="T74" fmla="*/ 8 w 304"/>
                <a:gd name="T75" fmla="*/ 104 h 348"/>
                <a:gd name="T76" fmla="*/ 30 w 304"/>
                <a:gd name="T77" fmla="*/ 140 h 348"/>
                <a:gd name="T78" fmla="*/ 56 w 304"/>
                <a:gd name="T79" fmla="*/ 184 h 348"/>
                <a:gd name="T80" fmla="*/ 90 w 304"/>
                <a:gd name="T81" fmla="*/ 202 h 348"/>
                <a:gd name="T82" fmla="*/ 126 w 304"/>
                <a:gd name="T83" fmla="*/ 220 h 348"/>
                <a:gd name="T84" fmla="*/ 180 w 304"/>
                <a:gd name="T85" fmla="*/ 260 h 348"/>
                <a:gd name="T86" fmla="*/ 176 w 304"/>
                <a:gd name="T87" fmla="*/ 268 h 348"/>
                <a:gd name="T88" fmla="*/ 174 w 304"/>
                <a:gd name="T89" fmla="*/ 270 h 348"/>
                <a:gd name="T90" fmla="*/ 158 w 304"/>
                <a:gd name="T91" fmla="*/ 276 h 348"/>
                <a:gd name="T92" fmla="*/ 156 w 304"/>
                <a:gd name="T93" fmla="*/ 282 h 348"/>
                <a:gd name="T94" fmla="*/ 156 w 304"/>
                <a:gd name="T95" fmla="*/ 320 h 348"/>
                <a:gd name="T96" fmla="*/ 144 w 304"/>
                <a:gd name="T97" fmla="*/ 330 h 348"/>
                <a:gd name="T98" fmla="*/ 142 w 304"/>
                <a:gd name="T99" fmla="*/ 336 h 348"/>
                <a:gd name="T100" fmla="*/ 146 w 304"/>
                <a:gd name="T101" fmla="*/ 340 h 348"/>
                <a:gd name="T102" fmla="*/ 156 w 304"/>
                <a:gd name="T103" fmla="*/ 346 h 348"/>
                <a:gd name="T104" fmla="*/ 184 w 304"/>
                <a:gd name="T105" fmla="*/ 344 h 348"/>
                <a:gd name="T106" fmla="*/ 210 w 304"/>
                <a:gd name="T107" fmla="*/ 348 h 348"/>
                <a:gd name="T108" fmla="*/ 230 w 304"/>
                <a:gd name="T109" fmla="*/ 346 h 348"/>
                <a:gd name="T110" fmla="*/ 238 w 304"/>
                <a:gd name="T111" fmla="*/ 340 h 348"/>
                <a:gd name="T112" fmla="*/ 240 w 304"/>
                <a:gd name="T113" fmla="*/ 336 h 3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304" h="348">
                  <a:moveTo>
                    <a:pt x="240" y="336"/>
                  </a:moveTo>
                  <a:lnTo>
                    <a:pt x="240" y="336"/>
                  </a:lnTo>
                  <a:lnTo>
                    <a:pt x="240" y="332"/>
                  </a:lnTo>
                  <a:lnTo>
                    <a:pt x="242" y="322"/>
                  </a:lnTo>
                  <a:lnTo>
                    <a:pt x="246" y="316"/>
                  </a:lnTo>
                  <a:lnTo>
                    <a:pt x="252" y="310"/>
                  </a:lnTo>
                  <a:lnTo>
                    <a:pt x="258" y="302"/>
                  </a:lnTo>
                  <a:lnTo>
                    <a:pt x="270" y="294"/>
                  </a:lnTo>
                  <a:lnTo>
                    <a:pt x="270" y="294"/>
                  </a:lnTo>
                  <a:lnTo>
                    <a:pt x="280" y="286"/>
                  </a:lnTo>
                  <a:lnTo>
                    <a:pt x="288" y="280"/>
                  </a:lnTo>
                  <a:lnTo>
                    <a:pt x="298" y="268"/>
                  </a:lnTo>
                  <a:lnTo>
                    <a:pt x="302" y="260"/>
                  </a:lnTo>
                  <a:lnTo>
                    <a:pt x="302" y="256"/>
                  </a:lnTo>
                  <a:lnTo>
                    <a:pt x="304" y="210"/>
                  </a:lnTo>
                  <a:lnTo>
                    <a:pt x="290" y="186"/>
                  </a:lnTo>
                  <a:lnTo>
                    <a:pt x="260" y="184"/>
                  </a:lnTo>
                  <a:lnTo>
                    <a:pt x="260" y="184"/>
                  </a:lnTo>
                  <a:lnTo>
                    <a:pt x="236" y="174"/>
                  </a:lnTo>
                  <a:lnTo>
                    <a:pt x="220" y="168"/>
                  </a:lnTo>
                  <a:lnTo>
                    <a:pt x="214" y="164"/>
                  </a:lnTo>
                  <a:lnTo>
                    <a:pt x="212" y="160"/>
                  </a:lnTo>
                  <a:lnTo>
                    <a:pt x="212" y="160"/>
                  </a:lnTo>
                  <a:lnTo>
                    <a:pt x="208" y="154"/>
                  </a:lnTo>
                  <a:lnTo>
                    <a:pt x="204" y="146"/>
                  </a:lnTo>
                  <a:lnTo>
                    <a:pt x="198" y="140"/>
                  </a:lnTo>
                  <a:lnTo>
                    <a:pt x="196" y="134"/>
                  </a:lnTo>
                  <a:lnTo>
                    <a:pt x="196" y="134"/>
                  </a:lnTo>
                  <a:lnTo>
                    <a:pt x="192" y="118"/>
                  </a:lnTo>
                  <a:lnTo>
                    <a:pt x="188" y="108"/>
                  </a:lnTo>
                  <a:lnTo>
                    <a:pt x="176" y="108"/>
                  </a:lnTo>
                  <a:lnTo>
                    <a:pt x="176" y="108"/>
                  </a:lnTo>
                  <a:lnTo>
                    <a:pt x="170" y="108"/>
                  </a:lnTo>
                  <a:lnTo>
                    <a:pt x="160" y="108"/>
                  </a:lnTo>
                  <a:lnTo>
                    <a:pt x="156" y="106"/>
                  </a:lnTo>
                  <a:lnTo>
                    <a:pt x="152" y="104"/>
                  </a:lnTo>
                  <a:lnTo>
                    <a:pt x="154" y="102"/>
                  </a:lnTo>
                  <a:lnTo>
                    <a:pt x="158" y="96"/>
                  </a:lnTo>
                  <a:lnTo>
                    <a:pt x="158" y="96"/>
                  </a:lnTo>
                  <a:lnTo>
                    <a:pt x="168" y="84"/>
                  </a:lnTo>
                  <a:lnTo>
                    <a:pt x="176" y="70"/>
                  </a:lnTo>
                  <a:lnTo>
                    <a:pt x="180" y="56"/>
                  </a:lnTo>
                  <a:lnTo>
                    <a:pt x="184" y="44"/>
                  </a:lnTo>
                  <a:lnTo>
                    <a:pt x="184" y="44"/>
                  </a:lnTo>
                  <a:lnTo>
                    <a:pt x="182" y="26"/>
                  </a:lnTo>
                  <a:lnTo>
                    <a:pt x="182" y="14"/>
                  </a:lnTo>
                  <a:lnTo>
                    <a:pt x="182" y="14"/>
                  </a:lnTo>
                  <a:lnTo>
                    <a:pt x="178" y="10"/>
                  </a:lnTo>
                  <a:lnTo>
                    <a:pt x="170" y="6"/>
                  </a:lnTo>
                  <a:lnTo>
                    <a:pt x="158" y="0"/>
                  </a:lnTo>
                  <a:lnTo>
                    <a:pt x="134" y="12"/>
                  </a:lnTo>
                  <a:lnTo>
                    <a:pt x="114" y="22"/>
                  </a:lnTo>
                  <a:lnTo>
                    <a:pt x="92" y="20"/>
                  </a:lnTo>
                  <a:lnTo>
                    <a:pt x="72" y="2"/>
                  </a:lnTo>
                  <a:lnTo>
                    <a:pt x="58" y="12"/>
                  </a:lnTo>
                  <a:lnTo>
                    <a:pt x="58" y="12"/>
                  </a:lnTo>
                  <a:lnTo>
                    <a:pt x="52" y="14"/>
                  </a:lnTo>
                  <a:lnTo>
                    <a:pt x="48" y="18"/>
                  </a:lnTo>
                  <a:lnTo>
                    <a:pt x="46" y="22"/>
                  </a:lnTo>
                  <a:lnTo>
                    <a:pt x="46" y="22"/>
                  </a:lnTo>
                  <a:lnTo>
                    <a:pt x="48" y="32"/>
                  </a:lnTo>
                  <a:lnTo>
                    <a:pt x="46" y="40"/>
                  </a:lnTo>
                  <a:lnTo>
                    <a:pt x="46" y="40"/>
                  </a:lnTo>
                  <a:lnTo>
                    <a:pt x="44" y="42"/>
                  </a:lnTo>
                  <a:lnTo>
                    <a:pt x="40" y="44"/>
                  </a:lnTo>
                  <a:lnTo>
                    <a:pt x="32" y="46"/>
                  </a:lnTo>
                  <a:lnTo>
                    <a:pt x="32" y="46"/>
                  </a:lnTo>
                  <a:lnTo>
                    <a:pt x="16" y="48"/>
                  </a:lnTo>
                  <a:lnTo>
                    <a:pt x="16" y="48"/>
                  </a:lnTo>
                  <a:lnTo>
                    <a:pt x="8" y="52"/>
                  </a:lnTo>
                  <a:lnTo>
                    <a:pt x="2" y="56"/>
                  </a:lnTo>
                  <a:lnTo>
                    <a:pt x="0" y="62"/>
                  </a:lnTo>
                  <a:lnTo>
                    <a:pt x="0" y="62"/>
                  </a:lnTo>
                  <a:lnTo>
                    <a:pt x="0" y="70"/>
                  </a:lnTo>
                  <a:lnTo>
                    <a:pt x="4" y="84"/>
                  </a:lnTo>
                  <a:lnTo>
                    <a:pt x="8" y="104"/>
                  </a:lnTo>
                  <a:lnTo>
                    <a:pt x="8" y="104"/>
                  </a:lnTo>
                  <a:lnTo>
                    <a:pt x="30" y="140"/>
                  </a:lnTo>
                  <a:lnTo>
                    <a:pt x="56" y="184"/>
                  </a:lnTo>
                  <a:lnTo>
                    <a:pt x="56" y="184"/>
                  </a:lnTo>
                  <a:lnTo>
                    <a:pt x="68" y="192"/>
                  </a:lnTo>
                  <a:lnTo>
                    <a:pt x="90" y="202"/>
                  </a:lnTo>
                  <a:lnTo>
                    <a:pt x="126" y="220"/>
                  </a:lnTo>
                  <a:lnTo>
                    <a:pt x="126" y="220"/>
                  </a:lnTo>
                  <a:lnTo>
                    <a:pt x="180" y="260"/>
                  </a:lnTo>
                  <a:lnTo>
                    <a:pt x="180" y="260"/>
                  </a:lnTo>
                  <a:lnTo>
                    <a:pt x="178" y="264"/>
                  </a:lnTo>
                  <a:lnTo>
                    <a:pt x="176" y="268"/>
                  </a:lnTo>
                  <a:lnTo>
                    <a:pt x="174" y="270"/>
                  </a:lnTo>
                  <a:lnTo>
                    <a:pt x="174" y="270"/>
                  </a:lnTo>
                  <a:lnTo>
                    <a:pt x="162" y="272"/>
                  </a:lnTo>
                  <a:lnTo>
                    <a:pt x="158" y="276"/>
                  </a:lnTo>
                  <a:lnTo>
                    <a:pt x="156" y="282"/>
                  </a:lnTo>
                  <a:lnTo>
                    <a:pt x="156" y="282"/>
                  </a:lnTo>
                  <a:lnTo>
                    <a:pt x="156" y="320"/>
                  </a:lnTo>
                  <a:lnTo>
                    <a:pt x="156" y="320"/>
                  </a:lnTo>
                  <a:lnTo>
                    <a:pt x="148" y="326"/>
                  </a:lnTo>
                  <a:lnTo>
                    <a:pt x="144" y="330"/>
                  </a:lnTo>
                  <a:lnTo>
                    <a:pt x="142" y="334"/>
                  </a:lnTo>
                  <a:lnTo>
                    <a:pt x="142" y="336"/>
                  </a:lnTo>
                  <a:lnTo>
                    <a:pt x="142" y="336"/>
                  </a:lnTo>
                  <a:lnTo>
                    <a:pt x="146" y="340"/>
                  </a:lnTo>
                  <a:lnTo>
                    <a:pt x="150" y="344"/>
                  </a:lnTo>
                  <a:lnTo>
                    <a:pt x="156" y="346"/>
                  </a:lnTo>
                  <a:lnTo>
                    <a:pt x="184" y="344"/>
                  </a:lnTo>
                  <a:lnTo>
                    <a:pt x="184" y="344"/>
                  </a:lnTo>
                  <a:lnTo>
                    <a:pt x="192" y="346"/>
                  </a:lnTo>
                  <a:lnTo>
                    <a:pt x="210" y="348"/>
                  </a:lnTo>
                  <a:lnTo>
                    <a:pt x="220" y="346"/>
                  </a:lnTo>
                  <a:lnTo>
                    <a:pt x="230" y="346"/>
                  </a:lnTo>
                  <a:lnTo>
                    <a:pt x="236" y="342"/>
                  </a:lnTo>
                  <a:lnTo>
                    <a:pt x="238" y="340"/>
                  </a:lnTo>
                  <a:lnTo>
                    <a:pt x="240" y="336"/>
                  </a:lnTo>
                  <a:lnTo>
                    <a:pt x="240" y="336"/>
                  </a:lnTo>
                  <a:close/>
                </a:path>
              </a:pathLst>
            </a:custGeom>
            <a:solidFill>
              <a:schemeClr val="accent1"/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26" name="Freeform 37"/>
            <p:cNvSpPr>
              <a:spLocks/>
            </p:cNvSpPr>
            <p:nvPr/>
          </p:nvSpPr>
          <p:spPr bwMode="auto">
            <a:xfrm>
              <a:off x="5652229" y="2463740"/>
              <a:ext cx="461349" cy="290790"/>
            </a:xfrm>
            <a:custGeom>
              <a:avLst/>
              <a:gdLst>
                <a:gd name="T0" fmla="*/ 286 w 330"/>
                <a:gd name="T1" fmla="*/ 142 h 208"/>
                <a:gd name="T2" fmla="*/ 290 w 330"/>
                <a:gd name="T3" fmla="*/ 122 h 208"/>
                <a:gd name="T4" fmla="*/ 298 w 330"/>
                <a:gd name="T5" fmla="*/ 112 h 208"/>
                <a:gd name="T6" fmla="*/ 320 w 330"/>
                <a:gd name="T7" fmla="*/ 92 h 208"/>
                <a:gd name="T8" fmla="*/ 328 w 330"/>
                <a:gd name="T9" fmla="*/ 82 h 208"/>
                <a:gd name="T10" fmla="*/ 328 w 330"/>
                <a:gd name="T11" fmla="*/ 72 h 208"/>
                <a:gd name="T12" fmla="*/ 324 w 330"/>
                <a:gd name="T13" fmla="*/ 60 h 208"/>
                <a:gd name="T14" fmla="*/ 308 w 330"/>
                <a:gd name="T15" fmla="*/ 42 h 208"/>
                <a:gd name="T16" fmla="*/ 296 w 330"/>
                <a:gd name="T17" fmla="*/ 36 h 208"/>
                <a:gd name="T18" fmla="*/ 284 w 330"/>
                <a:gd name="T19" fmla="*/ 32 h 208"/>
                <a:gd name="T20" fmla="*/ 280 w 330"/>
                <a:gd name="T21" fmla="*/ 34 h 208"/>
                <a:gd name="T22" fmla="*/ 254 w 330"/>
                <a:gd name="T23" fmla="*/ 46 h 208"/>
                <a:gd name="T24" fmla="*/ 224 w 330"/>
                <a:gd name="T25" fmla="*/ 42 h 208"/>
                <a:gd name="T26" fmla="*/ 214 w 330"/>
                <a:gd name="T27" fmla="*/ 38 h 208"/>
                <a:gd name="T28" fmla="*/ 188 w 330"/>
                <a:gd name="T29" fmla="*/ 20 h 208"/>
                <a:gd name="T30" fmla="*/ 96 w 330"/>
                <a:gd name="T31" fmla="*/ 0 h 208"/>
                <a:gd name="T32" fmla="*/ 42 w 330"/>
                <a:gd name="T33" fmla="*/ 30 h 208"/>
                <a:gd name="T34" fmla="*/ 22 w 330"/>
                <a:gd name="T35" fmla="*/ 118 h 208"/>
                <a:gd name="T36" fmla="*/ 2 w 330"/>
                <a:gd name="T37" fmla="*/ 138 h 208"/>
                <a:gd name="T38" fmla="*/ 2 w 330"/>
                <a:gd name="T39" fmla="*/ 154 h 208"/>
                <a:gd name="T40" fmla="*/ 6 w 330"/>
                <a:gd name="T41" fmla="*/ 162 h 208"/>
                <a:gd name="T42" fmla="*/ 32 w 330"/>
                <a:gd name="T43" fmla="*/ 188 h 208"/>
                <a:gd name="T44" fmla="*/ 54 w 330"/>
                <a:gd name="T45" fmla="*/ 206 h 208"/>
                <a:gd name="T46" fmla="*/ 76 w 330"/>
                <a:gd name="T47" fmla="*/ 208 h 208"/>
                <a:gd name="T48" fmla="*/ 90 w 330"/>
                <a:gd name="T49" fmla="*/ 208 h 208"/>
                <a:gd name="T50" fmla="*/ 100 w 330"/>
                <a:gd name="T51" fmla="*/ 198 h 208"/>
                <a:gd name="T52" fmla="*/ 106 w 330"/>
                <a:gd name="T53" fmla="*/ 188 h 208"/>
                <a:gd name="T54" fmla="*/ 118 w 330"/>
                <a:gd name="T55" fmla="*/ 172 h 208"/>
                <a:gd name="T56" fmla="*/ 124 w 330"/>
                <a:gd name="T57" fmla="*/ 170 h 208"/>
                <a:gd name="T58" fmla="*/ 156 w 330"/>
                <a:gd name="T59" fmla="*/ 168 h 208"/>
                <a:gd name="T60" fmla="*/ 166 w 330"/>
                <a:gd name="T61" fmla="*/ 168 h 208"/>
                <a:gd name="T62" fmla="*/ 184 w 330"/>
                <a:gd name="T63" fmla="*/ 178 h 208"/>
                <a:gd name="T64" fmla="*/ 198 w 330"/>
                <a:gd name="T65" fmla="*/ 180 h 208"/>
                <a:gd name="T66" fmla="*/ 216 w 330"/>
                <a:gd name="T67" fmla="*/ 178 h 208"/>
                <a:gd name="T68" fmla="*/ 232 w 330"/>
                <a:gd name="T69" fmla="*/ 170 h 208"/>
                <a:gd name="T70" fmla="*/ 258 w 330"/>
                <a:gd name="T71" fmla="*/ 158 h 208"/>
                <a:gd name="T72" fmla="*/ 272 w 330"/>
                <a:gd name="T73" fmla="*/ 152 h 208"/>
                <a:gd name="T74" fmla="*/ 286 w 330"/>
                <a:gd name="T75" fmla="*/ 142 h 20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330" h="208">
                  <a:moveTo>
                    <a:pt x="286" y="142"/>
                  </a:moveTo>
                  <a:lnTo>
                    <a:pt x="286" y="142"/>
                  </a:lnTo>
                  <a:lnTo>
                    <a:pt x="288" y="132"/>
                  </a:lnTo>
                  <a:lnTo>
                    <a:pt x="290" y="122"/>
                  </a:lnTo>
                  <a:lnTo>
                    <a:pt x="292" y="118"/>
                  </a:lnTo>
                  <a:lnTo>
                    <a:pt x="298" y="112"/>
                  </a:lnTo>
                  <a:lnTo>
                    <a:pt x="298" y="112"/>
                  </a:lnTo>
                  <a:lnTo>
                    <a:pt x="320" y="92"/>
                  </a:lnTo>
                  <a:lnTo>
                    <a:pt x="324" y="88"/>
                  </a:lnTo>
                  <a:lnTo>
                    <a:pt x="328" y="82"/>
                  </a:lnTo>
                  <a:lnTo>
                    <a:pt x="330" y="76"/>
                  </a:lnTo>
                  <a:lnTo>
                    <a:pt x="328" y="72"/>
                  </a:lnTo>
                  <a:lnTo>
                    <a:pt x="328" y="72"/>
                  </a:lnTo>
                  <a:lnTo>
                    <a:pt x="324" y="60"/>
                  </a:lnTo>
                  <a:lnTo>
                    <a:pt x="316" y="50"/>
                  </a:lnTo>
                  <a:lnTo>
                    <a:pt x="308" y="42"/>
                  </a:lnTo>
                  <a:lnTo>
                    <a:pt x="308" y="42"/>
                  </a:lnTo>
                  <a:lnTo>
                    <a:pt x="296" y="36"/>
                  </a:lnTo>
                  <a:lnTo>
                    <a:pt x="288" y="32"/>
                  </a:lnTo>
                  <a:lnTo>
                    <a:pt x="284" y="32"/>
                  </a:lnTo>
                  <a:lnTo>
                    <a:pt x="280" y="34"/>
                  </a:lnTo>
                  <a:lnTo>
                    <a:pt x="280" y="34"/>
                  </a:lnTo>
                  <a:lnTo>
                    <a:pt x="266" y="42"/>
                  </a:lnTo>
                  <a:lnTo>
                    <a:pt x="254" y="46"/>
                  </a:lnTo>
                  <a:lnTo>
                    <a:pt x="254" y="46"/>
                  </a:lnTo>
                  <a:lnTo>
                    <a:pt x="224" y="42"/>
                  </a:lnTo>
                  <a:lnTo>
                    <a:pt x="224" y="42"/>
                  </a:lnTo>
                  <a:lnTo>
                    <a:pt x="214" y="38"/>
                  </a:lnTo>
                  <a:lnTo>
                    <a:pt x="202" y="30"/>
                  </a:lnTo>
                  <a:lnTo>
                    <a:pt x="188" y="20"/>
                  </a:lnTo>
                  <a:lnTo>
                    <a:pt x="144" y="4"/>
                  </a:lnTo>
                  <a:lnTo>
                    <a:pt x="96" y="0"/>
                  </a:lnTo>
                  <a:lnTo>
                    <a:pt x="64" y="24"/>
                  </a:lnTo>
                  <a:lnTo>
                    <a:pt x="42" y="30"/>
                  </a:lnTo>
                  <a:lnTo>
                    <a:pt x="38" y="96"/>
                  </a:lnTo>
                  <a:lnTo>
                    <a:pt x="22" y="118"/>
                  </a:lnTo>
                  <a:lnTo>
                    <a:pt x="2" y="138"/>
                  </a:lnTo>
                  <a:lnTo>
                    <a:pt x="2" y="138"/>
                  </a:lnTo>
                  <a:lnTo>
                    <a:pt x="0" y="146"/>
                  </a:lnTo>
                  <a:lnTo>
                    <a:pt x="2" y="154"/>
                  </a:lnTo>
                  <a:lnTo>
                    <a:pt x="6" y="162"/>
                  </a:lnTo>
                  <a:lnTo>
                    <a:pt x="6" y="162"/>
                  </a:lnTo>
                  <a:lnTo>
                    <a:pt x="16" y="172"/>
                  </a:lnTo>
                  <a:lnTo>
                    <a:pt x="32" y="188"/>
                  </a:lnTo>
                  <a:lnTo>
                    <a:pt x="54" y="206"/>
                  </a:lnTo>
                  <a:lnTo>
                    <a:pt x="54" y="206"/>
                  </a:lnTo>
                  <a:lnTo>
                    <a:pt x="60" y="208"/>
                  </a:lnTo>
                  <a:lnTo>
                    <a:pt x="76" y="208"/>
                  </a:lnTo>
                  <a:lnTo>
                    <a:pt x="84" y="208"/>
                  </a:lnTo>
                  <a:lnTo>
                    <a:pt x="90" y="208"/>
                  </a:lnTo>
                  <a:lnTo>
                    <a:pt x="96" y="204"/>
                  </a:lnTo>
                  <a:lnTo>
                    <a:pt x="100" y="198"/>
                  </a:lnTo>
                  <a:lnTo>
                    <a:pt x="100" y="198"/>
                  </a:lnTo>
                  <a:lnTo>
                    <a:pt x="106" y="188"/>
                  </a:lnTo>
                  <a:lnTo>
                    <a:pt x="112" y="178"/>
                  </a:lnTo>
                  <a:lnTo>
                    <a:pt x="118" y="172"/>
                  </a:lnTo>
                  <a:lnTo>
                    <a:pt x="124" y="170"/>
                  </a:lnTo>
                  <a:lnTo>
                    <a:pt x="124" y="170"/>
                  </a:lnTo>
                  <a:lnTo>
                    <a:pt x="144" y="168"/>
                  </a:lnTo>
                  <a:lnTo>
                    <a:pt x="156" y="168"/>
                  </a:lnTo>
                  <a:lnTo>
                    <a:pt x="166" y="168"/>
                  </a:lnTo>
                  <a:lnTo>
                    <a:pt x="166" y="168"/>
                  </a:lnTo>
                  <a:lnTo>
                    <a:pt x="174" y="174"/>
                  </a:lnTo>
                  <a:lnTo>
                    <a:pt x="184" y="178"/>
                  </a:lnTo>
                  <a:lnTo>
                    <a:pt x="190" y="180"/>
                  </a:lnTo>
                  <a:lnTo>
                    <a:pt x="198" y="180"/>
                  </a:lnTo>
                  <a:lnTo>
                    <a:pt x="206" y="180"/>
                  </a:lnTo>
                  <a:lnTo>
                    <a:pt x="216" y="178"/>
                  </a:lnTo>
                  <a:lnTo>
                    <a:pt x="216" y="178"/>
                  </a:lnTo>
                  <a:lnTo>
                    <a:pt x="232" y="170"/>
                  </a:lnTo>
                  <a:lnTo>
                    <a:pt x="246" y="164"/>
                  </a:lnTo>
                  <a:lnTo>
                    <a:pt x="258" y="158"/>
                  </a:lnTo>
                  <a:lnTo>
                    <a:pt x="258" y="158"/>
                  </a:lnTo>
                  <a:lnTo>
                    <a:pt x="272" y="152"/>
                  </a:lnTo>
                  <a:lnTo>
                    <a:pt x="286" y="142"/>
                  </a:lnTo>
                  <a:lnTo>
                    <a:pt x="286" y="142"/>
                  </a:lnTo>
                  <a:close/>
                </a:path>
              </a:pathLst>
            </a:custGeom>
            <a:solidFill>
              <a:schemeClr val="accent1"/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27" name="Freeform 38"/>
            <p:cNvSpPr>
              <a:spLocks/>
            </p:cNvSpPr>
            <p:nvPr/>
          </p:nvSpPr>
          <p:spPr bwMode="auto">
            <a:xfrm>
              <a:off x="5669005" y="2813248"/>
              <a:ext cx="153783" cy="109046"/>
            </a:xfrm>
            <a:custGeom>
              <a:avLst/>
              <a:gdLst>
                <a:gd name="T0" fmla="*/ 60 w 110"/>
                <a:gd name="T1" fmla="*/ 0 h 78"/>
                <a:gd name="T2" fmla="*/ 60 w 110"/>
                <a:gd name="T3" fmla="*/ 0 h 78"/>
                <a:gd name="T4" fmla="*/ 66 w 110"/>
                <a:gd name="T5" fmla="*/ 2 h 78"/>
                <a:gd name="T6" fmla="*/ 74 w 110"/>
                <a:gd name="T7" fmla="*/ 6 h 78"/>
                <a:gd name="T8" fmla="*/ 82 w 110"/>
                <a:gd name="T9" fmla="*/ 10 h 78"/>
                <a:gd name="T10" fmla="*/ 88 w 110"/>
                <a:gd name="T11" fmla="*/ 18 h 78"/>
                <a:gd name="T12" fmla="*/ 88 w 110"/>
                <a:gd name="T13" fmla="*/ 18 h 78"/>
                <a:gd name="T14" fmla="*/ 94 w 110"/>
                <a:gd name="T15" fmla="*/ 32 h 78"/>
                <a:gd name="T16" fmla="*/ 98 w 110"/>
                <a:gd name="T17" fmla="*/ 44 h 78"/>
                <a:gd name="T18" fmla="*/ 98 w 110"/>
                <a:gd name="T19" fmla="*/ 44 h 78"/>
                <a:gd name="T20" fmla="*/ 102 w 110"/>
                <a:gd name="T21" fmla="*/ 48 h 78"/>
                <a:gd name="T22" fmla="*/ 106 w 110"/>
                <a:gd name="T23" fmla="*/ 50 h 78"/>
                <a:gd name="T24" fmla="*/ 108 w 110"/>
                <a:gd name="T25" fmla="*/ 54 h 78"/>
                <a:gd name="T26" fmla="*/ 110 w 110"/>
                <a:gd name="T27" fmla="*/ 58 h 78"/>
                <a:gd name="T28" fmla="*/ 110 w 110"/>
                <a:gd name="T29" fmla="*/ 58 h 78"/>
                <a:gd name="T30" fmla="*/ 110 w 110"/>
                <a:gd name="T31" fmla="*/ 64 h 78"/>
                <a:gd name="T32" fmla="*/ 110 w 110"/>
                <a:gd name="T33" fmla="*/ 66 h 78"/>
                <a:gd name="T34" fmla="*/ 110 w 110"/>
                <a:gd name="T35" fmla="*/ 66 h 78"/>
                <a:gd name="T36" fmla="*/ 104 w 110"/>
                <a:gd name="T37" fmla="*/ 72 h 78"/>
                <a:gd name="T38" fmla="*/ 100 w 110"/>
                <a:gd name="T39" fmla="*/ 76 h 78"/>
                <a:gd name="T40" fmla="*/ 96 w 110"/>
                <a:gd name="T41" fmla="*/ 78 h 78"/>
                <a:gd name="T42" fmla="*/ 96 w 110"/>
                <a:gd name="T43" fmla="*/ 78 h 78"/>
                <a:gd name="T44" fmla="*/ 72 w 110"/>
                <a:gd name="T45" fmla="*/ 78 h 78"/>
                <a:gd name="T46" fmla="*/ 46 w 110"/>
                <a:gd name="T47" fmla="*/ 76 h 78"/>
                <a:gd name="T48" fmla="*/ 46 w 110"/>
                <a:gd name="T49" fmla="*/ 76 h 78"/>
                <a:gd name="T50" fmla="*/ 26 w 110"/>
                <a:gd name="T51" fmla="*/ 76 h 78"/>
                <a:gd name="T52" fmla="*/ 10 w 110"/>
                <a:gd name="T53" fmla="*/ 76 h 78"/>
                <a:gd name="T54" fmla="*/ 10 w 110"/>
                <a:gd name="T55" fmla="*/ 76 h 78"/>
                <a:gd name="T56" fmla="*/ 2 w 110"/>
                <a:gd name="T57" fmla="*/ 68 h 78"/>
                <a:gd name="T58" fmla="*/ 0 w 110"/>
                <a:gd name="T59" fmla="*/ 58 h 78"/>
                <a:gd name="T60" fmla="*/ 0 w 110"/>
                <a:gd name="T61" fmla="*/ 54 h 78"/>
                <a:gd name="T62" fmla="*/ 0 w 110"/>
                <a:gd name="T63" fmla="*/ 50 h 78"/>
                <a:gd name="T64" fmla="*/ 0 w 110"/>
                <a:gd name="T65" fmla="*/ 50 h 78"/>
                <a:gd name="T66" fmla="*/ 6 w 110"/>
                <a:gd name="T67" fmla="*/ 42 h 78"/>
                <a:gd name="T68" fmla="*/ 10 w 110"/>
                <a:gd name="T69" fmla="*/ 38 h 78"/>
                <a:gd name="T70" fmla="*/ 18 w 110"/>
                <a:gd name="T71" fmla="*/ 34 h 78"/>
                <a:gd name="T72" fmla="*/ 18 w 110"/>
                <a:gd name="T73" fmla="*/ 34 h 78"/>
                <a:gd name="T74" fmla="*/ 30 w 110"/>
                <a:gd name="T75" fmla="*/ 26 h 78"/>
                <a:gd name="T76" fmla="*/ 40 w 110"/>
                <a:gd name="T77" fmla="*/ 18 h 78"/>
                <a:gd name="T78" fmla="*/ 40 w 110"/>
                <a:gd name="T79" fmla="*/ 18 h 78"/>
                <a:gd name="T80" fmla="*/ 44 w 110"/>
                <a:gd name="T81" fmla="*/ 10 h 78"/>
                <a:gd name="T82" fmla="*/ 50 w 110"/>
                <a:gd name="T83" fmla="*/ 4 h 78"/>
                <a:gd name="T84" fmla="*/ 60 w 110"/>
                <a:gd name="T85" fmla="*/ 0 h 78"/>
                <a:gd name="T86" fmla="*/ 60 w 110"/>
                <a:gd name="T87" fmla="*/ 0 h 7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110" h="78">
                  <a:moveTo>
                    <a:pt x="60" y="0"/>
                  </a:moveTo>
                  <a:lnTo>
                    <a:pt x="60" y="0"/>
                  </a:lnTo>
                  <a:lnTo>
                    <a:pt x="66" y="2"/>
                  </a:lnTo>
                  <a:lnTo>
                    <a:pt x="74" y="6"/>
                  </a:lnTo>
                  <a:lnTo>
                    <a:pt x="82" y="10"/>
                  </a:lnTo>
                  <a:lnTo>
                    <a:pt x="88" y="18"/>
                  </a:lnTo>
                  <a:lnTo>
                    <a:pt x="88" y="18"/>
                  </a:lnTo>
                  <a:lnTo>
                    <a:pt x="94" y="32"/>
                  </a:lnTo>
                  <a:lnTo>
                    <a:pt x="98" y="44"/>
                  </a:lnTo>
                  <a:lnTo>
                    <a:pt x="98" y="44"/>
                  </a:lnTo>
                  <a:lnTo>
                    <a:pt x="102" y="48"/>
                  </a:lnTo>
                  <a:lnTo>
                    <a:pt x="106" y="50"/>
                  </a:lnTo>
                  <a:lnTo>
                    <a:pt x="108" y="54"/>
                  </a:lnTo>
                  <a:lnTo>
                    <a:pt x="110" y="58"/>
                  </a:lnTo>
                  <a:lnTo>
                    <a:pt x="110" y="58"/>
                  </a:lnTo>
                  <a:lnTo>
                    <a:pt x="110" y="64"/>
                  </a:lnTo>
                  <a:lnTo>
                    <a:pt x="110" y="66"/>
                  </a:lnTo>
                  <a:lnTo>
                    <a:pt x="110" y="66"/>
                  </a:lnTo>
                  <a:lnTo>
                    <a:pt x="104" y="72"/>
                  </a:lnTo>
                  <a:lnTo>
                    <a:pt x="100" y="76"/>
                  </a:lnTo>
                  <a:lnTo>
                    <a:pt x="96" y="78"/>
                  </a:lnTo>
                  <a:lnTo>
                    <a:pt x="96" y="78"/>
                  </a:lnTo>
                  <a:lnTo>
                    <a:pt x="72" y="78"/>
                  </a:lnTo>
                  <a:lnTo>
                    <a:pt x="46" y="76"/>
                  </a:lnTo>
                  <a:lnTo>
                    <a:pt x="46" y="76"/>
                  </a:lnTo>
                  <a:lnTo>
                    <a:pt x="26" y="76"/>
                  </a:lnTo>
                  <a:lnTo>
                    <a:pt x="10" y="76"/>
                  </a:lnTo>
                  <a:lnTo>
                    <a:pt x="10" y="76"/>
                  </a:lnTo>
                  <a:lnTo>
                    <a:pt x="2" y="68"/>
                  </a:lnTo>
                  <a:lnTo>
                    <a:pt x="0" y="58"/>
                  </a:lnTo>
                  <a:lnTo>
                    <a:pt x="0" y="54"/>
                  </a:lnTo>
                  <a:lnTo>
                    <a:pt x="0" y="50"/>
                  </a:lnTo>
                  <a:lnTo>
                    <a:pt x="0" y="50"/>
                  </a:lnTo>
                  <a:lnTo>
                    <a:pt x="6" y="42"/>
                  </a:lnTo>
                  <a:lnTo>
                    <a:pt x="10" y="38"/>
                  </a:lnTo>
                  <a:lnTo>
                    <a:pt x="18" y="34"/>
                  </a:lnTo>
                  <a:lnTo>
                    <a:pt x="18" y="34"/>
                  </a:lnTo>
                  <a:lnTo>
                    <a:pt x="30" y="26"/>
                  </a:lnTo>
                  <a:lnTo>
                    <a:pt x="40" y="18"/>
                  </a:lnTo>
                  <a:lnTo>
                    <a:pt x="40" y="18"/>
                  </a:lnTo>
                  <a:lnTo>
                    <a:pt x="44" y="10"/>
                  </a:lnTo>
                  <a:lnTo>
                    <a:pt x="50" y="4"/>
                  </a:lnTo>
                  <a:lnTo>
                    <a:pt x="60" y="0"/>
                  </a:lnTo>
                  <a:lnTo>
                    <a:pt x="60" y="0"/>
                  </a:lnTo>
                  <a:close/>
                </a:path>
              </a:pathLst>
            </a:custGeom>
            <a:solidFill>
              <a:schemeClr val="accent1"/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28" name="Freeform 39"/>
            <p:cNvSpPr>
              <a:spLocks/>
            </p:cNvSpPr>
            <p:nvPr/>
          </p:nvSpPr>
          <p:spPr bwMode="auto">
            <a:xfrm>
              <a:off x="5710946" y="3140386"/>
              <a:ext cx="209705" cy="176152"/>
            </a:xfrm>
            <a:custGeom>
              <a:avLst/>
              <a:gdLst>
                <a:gd name="T0" fmla="*/ 108 w 150"/>
                <a:gd name="T1" fmla="*/ 2 h 126"/>
                <a:gd name="T2" fmla="*/ 142 w 150"/>
                <a:gd name="T3" fmla="*/ 10 h 126"/>
                <a:gd name="T4" fmla="*/ 142 w 150"/>
                <a:gd name="T5" fmla="*/ 10 h 126"/>
                <a:gd name="T6" fmla="*/ 144 w 150"/>
                <a:gd name="T7" fmla="*/ 16 h 126"/>
                <a:gd name="T8" fmla="*/ 148 w 150"/>
                <a:gd name="T9" fmla="*/ 28 h 126"/>
                <a:gd name="T10" fmla="*/ 148 w 150"/>
                <a:gd name="T11" fmla="*/ 28 h 126"/>
                <a:gd name="T12" fmla="*/ 150 w 150"/>
                <a:gd name="T13" fmla="*/ 36 h 126"/>
                <a:gd name="T14" fmla="*/ 150 w 150"/>
                <a:gd name="T15" fmla="*/ 40 h 126"/>
                <a:gd name="T16" fmla="*/ 146 w 150"/>
                <a:gd name="T17" fmla="*/ 46 h 126"/>
                <a:gd name="T18" fmla="*/ 146 w 150"/>
                <a:gd name="T19" fmla="*/ 46 h 126"/>
                <a:gd name="T20" fmla="*/ 138 w 150"/>
                <a:gd name="T21" fmla="*/ 58 h 126"/>
                <a:gd name="T22" fmla="*/ 136 w 150"/>
                <a:gd name="T23" fmla="*/ 64 h 126"/>
                <a:gd name="T24" fmla="*/ 134 w 150"/>
                <a:gd name="T25" fmla="*/ 70 h 126"/>
                <a:gd name="T26" fmla="*/ 134 w 150"/>
                <a:gd name="T27" fmla="*/ 70 h 126"/>
                <a:gd name="T28" fmla="*/ 136 w 150"/>
                <a:gd name="T29" fmla="*/ 82 h 126"/>
                <a:gd name="T30" fmla="*/ 138 w 150"/>
                <a:gd name="T31" fmla="*/ 98 h 126"/>
                <a:gd name="T32" fmla="*/ 138 w 150"/>
                <a:gd name="T33" fmla="*/ 98 h 126"/>
                <a:gd name="T34" fmla="*/ 138 w 150"/>
                <a:gd name="T35" fmla="*/ 122 h 126"/>
                <a:gd name="T36" fmla="*/ 138 w 150"/>
                <a:gd name="T37" fmla="*/ 122 h 126"/>
                <a:gd name="T38" fmla="*/ 138 w 150"/>
                <a:gd name="T39" fmla="*/ 126 h 126"/>
                <a:gd name="T40" fmla="*/ 136 w 150"/>
                <a:gd name="T41" fmla="*/ 126 h 126"/>
                <a:gd name="T42" fmla="*/ 132 w 150"/>
                <a:gd name="T43" fmla="*/ 126 h 126"/>
                <a:gd name="T44" fmla="*/ 132 w 150"/>
                <a:gd name="T45" fmla="*/ 126 h 126"/>
                <a:gd name="T46" fmla="*/ 122 w 150"/>
                <a:gd name="T47" fmla="*/ 122 h 126"/>
                <a:gd name="T48" fmla="*/ 110 w 150"/>
                <a:gd name="T49" fmla="*/ 114 h 126"/>
                <a:gd name="T50" fmla="*/ 96 w 150"/>
                <a:gd name="T51" fmla="*/ 102 h 126"/>
                <a:gd name="T52" fmla="*/ 56 w 150"/>
                <a:gd name="T53" fmla="*/ 82 h 126"/>
                <a:gd name="T54" fmla="*/ 56 w 150"/>
                <a:gd name="T55" fmla="*/ 82 h 126"/>
                <a:gd name="T56" fmla="*/ 46 w 150"/>
                <a:gd name="T57" fmla="*/ 80 h 126"/>
                <a:gd name="T58" fmla="*/ 32 w 150"/>
                <a:gd name="T59" fmla="*/ 76 h 126"/>
                <a:gd name="T60" fmla="*/ 32 w 150"/>
                <a:gd name="T61" fmla="*/ 76 h 126"/>
                <a:gd name="T62" fmla="*/ 18 w 150"/>
                <a:gd name="T63" fmla="*/ 64 h 126"/>
                <a:gd name="T64" fmla="*/ 12 w 150"/>
                <a:gd name="T65" fmla="*/ 58 h 126"/>
                <a:gd name="T66" fmla="*/ 8 w 150"/>
                <a:gd name="T67" fmla="*/ 52 h 126"/>
                <a:gd name="T68" fmla="*/ 8 w 150"/>
                <a:gd name="T69" fmla="*/ 52 h 126"/>
                <a:gd name="T70" fmla="*/ 6 w 150"/>
                <a:gd name="T71" fmla="*/ 40 h 126"/>
                <a:gd name="T72" fmla="*/ 2 w 150"/>
                <a:gd name="T73" fmla="*/ 30 h 126"/>
                <a:gd name="T74" fmla="*/ 2 w 150"/>
                <a:gd name="T75" fmla="*/ 30 h 126"/>
                <a:gd name="T76" fmla="*/ 0 w 150"/>
                <a:gd name="T77" fmla="*/ 10 h 126"/>
                <a:gd name="T78" fmla="*/ 26 w 150"/>
                <a:gd name="T79" fmla="*/ 0 h 126"/>
                <a:gd name="T80" fmla="*/ 108 w 150"/>
                <a:gd name="T81" fmla="*/ 2 h 1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150" h="126">
                  <a:moveTo>
                    <a:pt x="108" y="2"/>
                  </a:moveTo>
                  <a:lnTo>
                    <a:pt x="142" y="10"/>
                  </a:lnTo>
                  <a:lnTo>
                    <a:pt x="142" y="10"/>
                  </a:lnTo>
                  <a:lnTo>
                    <a:pt x="144" y="16"/>
                  </a:lnTo>
                  <a:lnTo>
                    <a:pt x="148" y="28"/>
                  </a:lnTo>
                  <a:lnTo>
                    <a:pt x="148" y="28"/>
                  </a:lnTo>
                  <a:lnTo>
                    <a:pt x="150" y="36"/>
                  </a:lnTo>
                  <a:lnTo>
                    <a:pt x="150" y="40"/>
                  </a:lnTo>
                  <a:lnTo>
                    <a:pt x="146" y="46"/>
                  </a:lnTo>
                  <a:lnTo>
                    <a:pt x="146" y="46"/>
                  </a:lnTo>
                  <a:lnTo>
                    <a:pt x="138" y="58"/>
                  </a:lnTo>
                  <a:lnTo>
                    <a:pt x="136" y="64"/>
                  </a:lnTo>
                  <a:lnTo>
                    <a:pt x="134" y="70"/>
                  </a:lnTo>
                  <a:lnTo>
                    <a:pt x="134" y="70"/>
                  </a:lnTo>
                  <a:lnTo>
                    <a:pt x="136" y="82"/>
                  </a:lnTo>
                  <a:lnTo>
                    <a:pt x="138" y="98"/>
                  </a:lnTo>
                  <a:lnTo>
                    <a:pt x="138" y="98"/>
                  </a:lnTo>
                  <a:lnTo>
                    <a:pt x="138" y="122"/>
                  </a:lnTo>
                  <a:lnTo>
                    <a:pt x="138" y="122"/>
                  </a:lnTo>
                  <a:lnTo>
                    <a:pt x="138" y="126"/>
                  </a:lnTo>
                  <a:lnTo>
                    <a:pt x="136" y="126"/>
                  </a:lnTo>
                  <a:lnTo>
                    <a:pt x="132" y="126"/>
                  </a:lnTo>
                  <a:lnTo>
                    <a:pt x="132" y="126"/>
                  </a:lnTo>
                  <a:lnTo>
                    <a:pt x="122" y="122"/>
                  </a:lnTo>
                  <a:lnTo>
                    <a:pt x="110" y="114"/>
                  </a:lnTo>
                  <a:lnTo>
                    <a:pt x="96" y="102"/>
                  </a:lnTo>
                  <a:lnTo>
                    <a:pt x="56" y="82"/>
                  </a:lnTo>
                  <a:lnTo>
                    <a:pt x="56" y="82"/>
                  </a:lnTo>
                  <a:lnTo>
                    <a:pt x="46" y="80"/>
                  </a:lnTo>
                  <a:lnTo>
                    <a:pt x="32" y="76"/>
                  </a:lnTo>
                  <a:lnTo>
                    <a:pt x="32" y="76"/>
                  </a:lnTo>
                  <a:lnTo>
                    <a:pt x="18" y="64"/>
                  </a:lnTo>
                  <a:lnTo>
                    <a:pt x="12" y="58"/>
                  </a:lnTo>
                  <a:lnTo>
                    <a:pt x="8" y="52"/>
                  </a:lnTo>
                  <a:lnTo>
                    <a:pt x="8" y="52"/>
                  </a:lnTo>
                  <a:lnTo>
                    <a:pt x="6" y="40"/>
                  </a:lnTo>
                  <a:lnTo>
                    <a:pt x="2" y="30"/>
                  </a:lnTo>
                  <a:lnTo>
                    <a:pt x="2" y="30"/>
                  </a:lnTo>
                  <a:lnTo>
                    <a:pt x="0" y="10"/>
                  </a:lnTo>
                  <a:lnTo>
                    <a:pt x="26" y="0"/>
                  </a:lnTo>
                  <a:lnTo>
                    <a:pt x="108" y="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29" name="Freeform 40"/>
            <p:cNvSpPr>
              <a:spLocks/>
            </p:cNvSpPr>
            <p:nvPr/>
          </p:nvSpPr>
          <p:spPr bwMode="auto">
            <a:xfrm>
              <a:off x="5490058" y="2983807"/>
              <a:ext cx="198520" cy="190132"/>
            </a:xfrm>
            <a:custGeom>
              <a:avLst/>
              <a:gdLst>
                <a:gd name="T0" fmla="*/ 138 w 142"/>
                <a:gd name="T1" fmla="*/ 86 h 136"/>
                <a:gd name="T2" fmla="*/ 142 w 142"/>
                <a:gd name="T3" fmla="*/ 80 h 136"/>
                <a:gd name="T4" fmla="*/ 140 w 142"/>
                <a:gd name="T5" fmla="*/ 70 h 136"/>
                <a:gd name="T6" fmla="*/ 132 w 142"/>
                <a:gd name="T7" fmla="*/ 62 h 136"/>
                <a:gd name="T8" fmla="*/ 126 w 142"/>
                <a:gd name="T9" fmla="*/ 56 h 136"/>
                <a:gd name="T10" fmla="*/ 122 w 142"/>
                <a:gd name="T11" fmla="*/ 50 h 136"/>
                <a:gd name="T12" fmla="*/ 122 w 142"/>
                <a:gd name="T13" fmla="*/ 44 h 136"/>
                <a:gd name="T14" fmla="*/ 122 w 142"/>
                <a:gd name="T15" fmla="*/ 30 h 136"/>
                <a:gd name="T16" fmla="*/ 118 w 142"/>
                <a:gd name="T17" fmla="*/ 20 h 136"/>
                <a:gd name="T18" fmla="*/ 102 w 142"/>
                <a:gd name="T19" fmla="*/ 0 h 136"/>
                <a:gd name="T20" fmla="*/ 100 w 142"/>
                <a:gd name="T21" fmla="*/ 0 h 136"/>
                <a:gd name="T22" fmla="*/ 90 w 142"/>
                <a:gd name="T23" fmla="*/ 0 h 136"/>
                <a:gd name="T24" fmla="*/ 82 w 142"/>
                <a:gd name="T25" fmla="*/ 6 h 136"/>
                <a:gd name="T26" fmla="*/ 62 w 142"/>
                <a:gd name="T27" fmla="*/ 26 h 136"/>
                <a:gd name="T28" fmla="*/ 52 w 142"/>
                <a:gd name="T29" fmla="*/ 32 h 136"/>
                <a:gd name="T30" fmla="*/ 48 w 142"/>
                <a:gd name="T31" fmla="*/ 34 h 136"/>
                <a:gd name="T32" fmla="*/ 34 w 142"/>
                <a:gd name="T33" fmla="*/ 34 h 136"/>
                <a:gd name="T34" fmla="*/ 26 w 142"/>
                <a:gd name="T35" fmla="*/ 36 h 136"/>
                <a:gd name="T36" fmla="*/ 16 w 142"/>
                <a:gd name="T37" fmla="*/ 40 h 136"/>
                <a:gd name="T38" fmla="*/ 6 w 142"/>
                <a:gd name="T39" fmla="*/ 48 h 136"/>
                <a:gd name="T40" fmla="*/ 0 w 142"/>
                <a:gd name="T41" fmla="*/ 58 h 136"/>
                <a:gd name="T42" fmla="*/ 2 w 142"/>
                <a:gd name="T43" fmla="*/ 66 h 136"/>
                <a:gd name="T44" fmla="*/ 14 w 142"/>
                <a:gd name="T45" fmla="*/ 86 h 136"/>
                <a:gd name="T46" fmla="*/ 18 w 142"/>
                <a:gd name="T47" fmla="*/ 90 h 136"/>
                <a:gd name="T48" fmla="*/ 42 w 142"/>
                <a:gd name="T49" fmla="*/ 100 h 136"/>
                <a:gd name="T50" fmla="*/ 58 w 142"/>
                <a:gd name="T51" fmla="*/ 112 h 136"/>
                <a:gd name="T52" fmla="*/ 64 w 142"/>
                <a:gd name="T53" fmla="*/ 114 h 136"/>
                <a:gd name="T54" fmla="*/ 80 w 142"/>
                <a:gd name="T55" fmla="*/ 118 h 136"/>
                <a:gd name="T56" fmla="*/ 94 w 142"/>
                <a:gd name="T57" fmla="*/ 126 h 136"/>
                <a:gd name="T58" fmla="*/ 98 w 142"/>
                <a:gd name="T59" fmla="*/ 130 h 136"/>
                <a:gd name="T60" fmla="*/ 118 w 142"/>
                <a:gd name="T61" fmla="*/ 136 h 136"/>
                <a:gd name="T62" fmla="*/ 128 w 142"/>
                <a:gd name="T63" fmla="*/ 134 h 136"/>
                <a:gd name="T64" fmla="*/ 138 w 142"/>
                <a:gd name="T65" fmla="*/ 126 h 1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142" h="136">
                  <a:moveTo>
                    <a:pt x="138" y="126"/>
                  </a:moveTo>
                  <a:lnTo>
                    <a:pt x="138" y="86"/>
                  </a:lnTo>
                  <a:lnTo>
                    <a:pt x="138" y="86"/>
                  </a:lnTo>
                  <a:lnTo>
                    <a:pt x="142" y="80"/>
                  </a:lnTo>
                  <a:lnTo>
                    <a:pt x="142" y="74"/>
                  </a:lnTo>
                  <a:lnTo>
                    <a:pt x="140" y="70"/>
                  </a:lnTo>
                  <a:lnTo>
                    <a:pt x="140" y="70"/>
                  </a:lnTo>
                  <a:lnTo>
                    <a:pt x="132" y="62"/>
                  </a:lnTo>
                  <a:lnTo>
                    <a:pt x="126" y="56"/>
                  </a:lnTo>
                  <a:lnTo>
                    <a:pt x="126" y="56"/>
                  </a:lnTo>
                  <a:lnTo>
                    <a:pt x="124" y="54"/>
                  </a:lnTo>
                  <a:lnTo>
                    <a:pt x="122" y="50"/>
                  </a:lnTo>
                  <a:lnTo>
                    <a:pt x="122" y="44"/>
                  </a:lnTo>
                  <a:lnTo>
                    <a:pt x="122" y="44"/>
                  </a:lnTo>
                  <a:lnTo>
                    <a:pt x="124" y="36"/>
                  </a:lnTo>
                  <a:lnTo>
                    <a:pt x="122" y="30"/>
                  </a:lnTo>
                  <a:lnTo>
                    <a:pt x="118" y="20"/>
                  </a:lnTo>
                  <a:lnTo>
                    <a:pt x="118" y="20"/>
                  </a:lnTo>
                  <a:lnTo>
                    <a:pt x="108" y="8"/>
                  </a:lnTo>
                  <a:lnTo>
                    <a:pt x="102" y="0"/>
                  </a:lnTo>
                  <a:lnTo>
                    <a:pt x="102" y="0"/>
                  </a:lnTo>
                  <a:lnTo>
                    <a:pt x="100" y="0"/>
                  </a:lnTo>
                  <a:lnTo>
                    <a:pt x="96" y="0"/>
                  </a:lnTo>
                  <a:lnTo>
                    <a:pt x="90" y="0"/>
                  </a:lnTo>
                  <a:lnTo>
                    <a:pt x="82" y="6"/>
                  </a:lnTo>
                  <a:lnTo>
                    <a:pt x="82" y="6"/>
                  </a:lnTo>
                  <a:lnTo>
                    <a:pt x="70" y="20"/>
                  </a:lnTo>
                  <a:lnTo>
                    <a:pt x="62" y="26"/>
                  </a:lnTo>
                  <a:lnTo>
                    <a:pt x="62" y="26"/>
                  </a:lnTo>
                  <a:lnTo>
                    <a:pt x="52" y="32"/>
                  </a:lnTo>
                  <a:lnTo>
                    <a:pt x="52" y="32"/>
                  </a:lnTo>
                  <a:lnTo>
                    <a:pt x="48" y="34"/>
                  </a:lnTo>
                  <a:lnTo>
                    <a:pt x="42" y="34"/>
                  </a:lnTo>
                  <a:lnTo>
                    <a:pt x="34" y="34"/>
                  </a:lnTo>
                  <a:lnTo>
                    <a:pt x="34" y="34"/>
                  </a:lnTo>
                  <a:lnTo>
                    <a:pt x="26" y="36"/>
                  </a:lnTo>
                  <a:lnTo>
                    <a:pt x="20" y="38"/>
                  </a:lnTo>
                  <a:lnTo>
                    <a:pt x="16" y="40"/>
                  </a:lnTo>
                  <a:lnTo>
                    <a:pt x="16" y="40"/>
                  </a:lnTo>
                  <a:lnTo>
                    <a:pt x="6" y="48"/>
                  </a:lnTo>
                  <a:lnTo>
                    <a:pt x="2" y="52"/>
                  </a:lnTo>
                  <a:lnTo>
                    <a:pt x="0" y="58"/>
                  </a:lnTo>
                  <a:lnTo>
                    <a:pt x="0" y="58"/>
                  </a:lnTo>
                  <a:lnTo>
                    <a:pt x="2" y="66"/>
                  </a:lnTo>
                  <a:lnTo>
                    <a:pt x="8" y="76"/>
                  </a:lnTo>
                  <a:lnTo>
                    <a:pt x="14" y="86"/>
                  </a:lnTo>
                  <a:lnTo>
                    <a:pt x="18" y="90"/>
                  </a:lnTo>
                  <a:lnTo>
                    <a:pt x="18" y="90"/>
                  </a:lnTo>
                  <a:lnTo>
                    <a:pt x="42" y="100"/>
                  </a:lnTo>
                  <a:lnTo>
                    <a:pt x="42" y="100"/>
                  </a:lnTo>
                  <a:lnTo>
                    <a:pt x="52" y="108"/>
                  </a:lnTo>
                  <a:lnTo>
                    <a:pt x="58" y="112"/>
                  </a:lnTo>
                  <a:lnTo>
                    <a:pt x="64" y="114"/>
                  </a:lnTo>
                  <a:lnTo>
                    <a:pt x="64" y="114"/>
                  </a:lnTo>
                  <a:lnTo>
                    <a:pt x="70" y="116"/>
                  </a:lnTo>
                  <a:lnTo>
                    <a:pt x="80" y="118"/>
                  </a:lnTo>
                  <a:lnTo>
                    <a:pt x="90" y="122"/>
                  </a:lnTo>
                  <a:lnTo>
                    <a:pt x="94" y="126"/>
                  </a:lnTo>
                  <a:lnTo>
                    <a:pt x="94" y="126"/>
                  </a:lnTo>
                  <a:lnTo>
                    <a:pt x="98" y="130"/>
                  </a:lnTo>
                  <a:lnTo>
                    <a:pt x="106" y="132"/>
                  </a:lnTo>
                  <a:lnTo>
                    <a:pt x="118" y="136"/>
                  </a:lnTo>
                  <a:lnTo>
                    <a:pt x="118" y="136"/>
                  </a:lnTo>
                  <a:lnTo>
                    <a:pt x="128" y="134"/>
                  </a:lnTo>
                  <a:lnTo>
                    <a:pt x="134" y="130"/>
                  </a:lnTo>
                  <a:lnTo>
                    <a:pt x="138" y="126"/>
                  </a:lnTo>
                  <a:lnTo>
                    <a:pt x="138" y="126"/>
                  </a:lnTo>
                  <a:close/>
                </a:path>
              </a:pathLst>
            </a:custGeom>
            <a:solidFill>
              <a:schemeClr val="accent1"/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30" name="Freeform 41"/>
            <p:cNvSpPr>
              <a:spLocks/>
            </p:cNvSpPr>
            <p:nvPr/>
          </p:nvSpPr>
          <p:spPr bwMode="auto">
            <a:xfrm>
              <a:off x="5353051" y="2975419"/>
              <a:ext cx="128618" cy="83882"/>
            </a:xfrm>
            <a:custGeom>
              <a:avLst/>
              <a:gdLst>
                <a:gd name="T0" fmla="*/ 78 w 92"/>
                <a:gd name="T1" fmla="*/ 50 h 60"/>
                <a:gd name="T2" fmla="*/ 78 w 92"/>
                <a:gd name="T3" fmla="*/ 50 h 60"/>
                <a:gd name="T4" fmla="*/ 82 w 92"/>
                <a:gd name="T5" fmla="*/ 46 h 60"/>
                <a:gd name="T6" fmla="*/ 88 w 92"/>
                <a:gd name="T7" fmla="*/ 40 h 60"/>
                <a:gd name="T8" fmla="*/ 88 w 92"/>
                <a:gd name="T9" fmla="*/ 40 h 60"/>
                <a:gd name="T10" fmla="*/ 92 w 92"/>
                <a:gd name="T11" fmla="*/ 28 h 60"/>
                <a:gd name="T12" fmla="*/ 92 w 92"/>
                <a:gd name="T13" fmla="*/ 22 h 60"/>
                <a:gd name="T14" fmla="*/ 92 w 92"/>
                <a:gd name="T15" fmla="*/ 20 h 60"/>
                <a:gd name="T16" fmla="*/ 90 w 92"/>
                <a:gd name="T17" fmla="*/ 20 h 60"/>
                <a:gd name="T18" fmla="*/ 90 w 92"/>
                <a:gd name="T19" fmla="*/ 20 h 60"/>
                <a:gd name="T20" fmla="*/ 84 w 92"/>
                <a:gd name="T21" fmla="*/ 18 h 60"/>
                <a:gd name="T22" fmla="*/ 78 w 92"/>
                <a:gd name="T23" fmla="*/ 12 h 60"/>
                <a:gd name="T24" fmla="*/ 68 w 92"/>
                <a:gd name="T25" fmla="*/ 6 h 60"/>
                <a:gd name="T26" fmla="*/ 32 w 92"/>
                <a:gd name="T27" fmla="*/ 0 h 60"/>
                <a:gd name="T28" fmla="*/ 32 w 92"/>
                <a:gd name="T29" fmla="*/ 0 h 60"/>
                <a:gd name="T30" fmla="*/ 32 w 92"/>
                <a:gd name="T31" fmla="*/ 4 h 60"/>
                <a:gd name="T32" fmla="*/ 28 w 92"/>
                <a:gd name="T33" fmla="*/ 6 h 60"/>
                <a:gd name="T34" fmla="*/ 28 w 92"/>
                <a:gd name="T35" fmla="*/ 6 h 60"/>
                <a:gd name="T36" fmla="*/ 16 w 92"/>
                <a:gd name="T37" fmla="*/ 12 h 60"/>
                <a:gd name="T38" fmla="*/ 10 w 92"/>
                <a:gd name="T39" fmla="*/ 16 h 60"/>
                <a:gd name="T40" fmla="*/ 10 w 92"/>
                <a:gd name="T41" fmla="*/ 16 h 60"/>
                <a:gd name="T42" fmla="*/ 2 w 92"/>
                <a:gd name="T43" fmla="*/ 24 h 60"/>
                <a:gd name="T44" fmla="*/ 0 w 92"/>
                <a:gd name="T45" fmla="*/ 32 h 60"/>
                <a:gd name="T46" fmla="*/ 0 w 92"/>
                <a:gd name="T47" fmla="*/ 34 h 60"/>
                <a:gd name="T48" fmla="*/ 2 w 92"/>
                <a:gd name="T49" fmla="*/ 36 h 60"/>
                <a:gd name="T50" fmla="*/ 2 w 92"/>
                <a:gd name="T51" fmla="*/ 36 h 60"/>
                <a:gd name="T52" fmla="*/ 8 w 92"/>
                <a:gd name="T53" fmla="*/ 42 h 60"/>
                <a:gd name="T54" fmla="*/ 12 w 92"/>
                <a:gd name="T55" fmla="*/ 50 h 60"/>
                <a:gd name="T56" fmla="*/ 16 w 92"/>
                <a:gd name="T57" fmla="*/ 56 h 60"/>
                <a:gd name="T58" fmla="*/ 20 w 92"/>
                <a:gd name="T59" fmla="*/ 58 h 60"/>
                <a:gd name="T60" fmla="*/ 20 w 92"/>
                <a:gd name="T61" fmla="*/ 58 h 60"/>
                <a:gd name="T62" fmla="*/ 38 w 92"/>
                <a:gd name="T63" fmla="*/ 60 h 60"/>
                <a:gd name="T64" fmla="*/ 56 w 92"/>
                <a:gd name="T65" fmla="*/ 60 h 60"/>
                <a:gd name="T66" fmla="*/ 56 w 92"/>
                <a:gd name="T67" fmla="*/ 60 h 60"/>
                <a:gd name="T68" fmla="*/ 78 w 92"/>
                <a:gd name="T69" fmla="*/ 50 h 60"/>
                <a:gd name="T70" fmla="*/ 78 w 92"/>
                <a:gd name="T71" fmla="*/ 50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2" h="60">
                  <a:moveTo>
                    <a:pt x="78" y="50"/>
                  </a:moveTo>
                  <a:lnTo>
                    <a:pt x="78" y="50"/>
                  </a:lnTo>
                  <a:lnTo>
                    <a:pt x="82" y="46"/>
                  </a:lnTo>
                  <a:lnTo>
                    <a:pt x="88" y="40"/>
                  </a:lnTo>
                  <a:lnTo>
                    <a:pt x="88" y="40"/>
                  </a:lnTo>
                  <a:lnTo>
                    <a:pt x="92" y="28"/>
                  </a:lnTo>
                  <a:lnTo>
                    <a:pt x="92" y="22"/>
                  </a:lnTo>
                  <a:lnTo>
                    <a:pt x="92" y="20"/>
                  </a:lnTo>
                  <a:lnTo>
                    <a:pt x="90" y="20"/>
                  </a:lnTo>
                  <a:lnTo>
                    <a:pt x="90" y="20"/>
                  </a:lnTo>
                  <a:lnTo>
                    <a:pt x="84" y="18"/>
                  </a:lnTo>
                  <a:lnTo>
                    <a:pt x="78" y="12"/>
                  </a:lnTo>
                  <a:lnTo>
                    <a:pt x="68" y="6"/>
                  </a:lnTo>
                  <a:lnTo>
                    <a:pt x="32" y="0"/>
                  </a:lnTo>
                  <a:lnTo>
                    <a:pt x="32" y="0"/>
                  </a:lnTo>
                  <a:lnTo>
                    <a:pt x="32" y="4"/>
                  </a:lnTo>
                  <a:lnTo>
                    <a:pt x="28" y="6"/>
                  </a:lnTo>
                  <a:lnTo>
                    <a:pt x="28" y="6"/>
                  </a:lnTo>
                  <a:lnTo>
                    <a:pt x="16" y="12"/>
                  </a:lnTo>
                  <a:lnTo>
                    <a:pt x="10" y="16"/>
                  </a:lnTo>
                  <a:lnTo>
                    <a:pt x="10" y="16"/>
                  </a:lnTo>
                  <a:lnTo>
                    <a:pt x="2" y="24"/>
                  </a:lnTo>
                  <a:lnTo>
                    <a:pt x="0" y="32"/>
                  </a:lnTo>
                  <a:lnTo>
                    <a:pt x="0" y="34"/>
                  </a:lnTo>
                  <a:lnTo>
                    <a:pt x="2" y="36"/>
                  </a:lnTo>
                  <a:lnTo>
                    <a:pt x="2" y="36"/>
                  </a:lnTo>
                  <a:lnTo>
                    <a:pt x="8" y="42"/>
                  </a:lnTo>
                  <a:lnTo>
                    <a:pt x="12" y="50"/>
                  </a:lnTo>
                  <a:lnTo>
                    <a:pt x="16" y="56"/>
                  </a:lnTo>
                  <a:lnTo>
                    <a:pt x="20" y="58"/>
                  </a:lnTo>
                  <a:lnTo>
                    <a:pt x="20" y="58"/>
                  </a:lnTo>
                  <a:lnTo>
                    <a:pt x="38" y="60"/>
                  </a:lnTo>
                  <a:lnTo>
                    <a:pt x="56" y="60"/>
                  </a:lnTo>
                  <a:lnTo>
                    <a:pt x="56" y="60"/>
                  </a:lnTo>
                  <a:lnTo>
                    <a:pt x="78" y="50"/>
                  </a:lnTo>
                  <a:lnTo>
                    <a:pt x="78" y="50"/>
                  </a:lnTo>
                  <a:close/>
                </a:path>
              </a:pathLst>
            </a:custGeom>
            <a:solidFill>
              <a:schemeClr val="accent1"/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31" name="Freeform 42"/>
            <p:cNvSpPr>
              <a:spLocks/>
            </p:cNvSpPr>
            <p:nvPr/>
          </p:nvSpPr>
          <p:spPr bwMode="auto">
            <a:xfrm>
              <a:off x="5671801" y="4054698"/>
              <a:ext cx="117434" cy="72697"/>
            </a:xfrm>
            <a:custGeom>
              <a:avLst/>
              <a:gdLst>
                <a:gd name="T0" fmla="*/ 54 w 84"/>
                <a:gd name="T1" fmla="*/ 36 h 52"/>
                <a:gd name="T2" fmla="*/ 54 w 84"/>
                <a:gd name="T3" fmla="*/ 36 h 52"/>
                <a:gd name="T4" fmla="*/ 70 w 84"/>
                <a:gd name="T5" fmla="*/ 30 h 52"/>
                <a:gd name="T6" fmla="*/ 70 w 84"/>
                <a:gd name="T7" fmla="*/ 30 h 52"/>
                <a:gd name="T8" fmla="*/ 74 w 84"/>
                <a:gd name="T9" fmla="*/ 26 h 52"/>
                <a:gd name="T10" fmla="*/ 78 w 84"/>
                <a:gd name="T11" fmla="*/ 22 h 52"/>
                <a:gd name="T12" fmla="*/ 84 w 84"/>
                <a:gd name="T13" fmla="*/ 14 h 52"/>
                <a:gd name="T14" fmla="*/ 78 w 84"/>
                <a:gd name="T15" fmla="*/ 0 h 52"/>
                <a:gd name="T16" fmla="*/ 48 w 84"/>
                <a:gd name="T17" fmla="*/ 14 h 52"/>
                <a:gd name="T18" fmla="*/ 24 w 84"/>
                <a:gd name="T19" fmla="*/ 18 h 52"/>
                <a:gd name="T20" fmla="*/ 24 w 84"/>
                <a:gd name="T21" fmla="*/ 18 h 52"/>
                <a:gd name="T22" fmla="*/ 12 w 84"/>
                <a:gd name="T23" fmla="*/ 26 h 52"/>
                <a:gd name="T24" fmla="*/ 4 w 84"/>
                <a:gd name="T25" fmla="*/ 34 h 52"/>
                <a:gd name="T26" fmla="*/ 2 w 84"/>
                <a:gd name="T27" fmla="*/ 36 h 52"/>
                <a:gd name="T28" fmla="*/ 0 w 84"/>
                <a:gd name="T29" fmla="*/ 40 h 52"/>
                <a:gd name="T30" fmla="*/ 0 w 84"/>
                <a:gd name="T31" fmla="*/ 40 h 52"/>
                <a:gd name="T32" fmla="*/ 2 w 84"/>
                <a:gd name="T33" fmla="*/ 44 h 52"/>
                <a:gd name="T34" fmla="*/ 8 w 84"/>
                <a:gd name="T35" fmla="*/ 48 h 52"/>
                <a:gd name="T36" fmla="*/ 14 w 84"/>
                <a:gd name="T37" fmla="*/ 50 h 52"/>
                <a:gd name="T38" fmla="*/ 18 w 84"/>
                <a:gd name="T39" fmla="*/ 52 h 52"/>
                <a:gd name="T40" fmla="*/ 18 w 84"/>
                <a:gd name="T41" fmla="*/ 52 h 52"/>
                <a:gd name="T42" fmla="*/ 26 w 84"/>
                <a:gd name="T43" fmla="*/ 48 h 52"/>
                <a:gd name="T44" fmla="*/ 34 w 84"/>
                <a:gd name="T45" fmla="*/ 44 h 52"/>
                <a:gd name="T46" fmla="*/ 44 w 84"/>
                <a:gd name="T47" fmla="*/ 38 h 52"/>
                <a:gd name="T48" fmla="*/ 54 w 84"/>
                <a:gd name="T49" fmla="*/ 36 h 52"/>
                <a:gd name="T50" fmla="*/ 54 w 84"/>
                <a:gd name="T51" fmla="*/ 36 h 5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4" h="52">
                  <a:moveTo>
                    <a:pt x="54" y="36"/>
                  </a:moveTo>
                  <a:lnTo>
                    <a:pt x="54" y="36"/>
                  </a:lnTo>
                  <a:lnTo>
                    <a:pt x="70" y="30"/>
                  </a:lnTo>
                  <a:lnTo>
                    <a:pt x="70" y="30"/>
                  </a:lnTo>
                  <a:lnTo>
                    <a:pt x="74" y="26"/>
                  </a:lnTo>
                  <a:lnTo>
                    <a:pt x="78" y="22"/>
                  </a:lnTo>
                  <a:lnTo>
                    <a:pt x="84" y="14"/>
                  </a:lnTo>
                  <a:lnTo>
                    <a:pt x="78" y="0"/>
                  </a:lnTo>
                  <a:lnTo>
                    <a:pt x="48" y="14"/>
                  </a:lnTo>
                  <a:lnTo>
                    <a:pt x="24" y="18"/>
                  </a:lnTo>
                  <a:lnTo>
                    <a:pt x="24" y="18"/>
                  </a:lnTo>
                  <a:lnTo>
                    <a:pt x="12" y="26"/>
                  </a:lnTo>
                  <a:lnTo>
                    <a:pt x="4" y="34"/>
                  </a:lnTo>
                  <a:lnTo>
                    <a:pt x="2" y="36"/>
                  </a:lnTo>
                  <a:lnTo>
                    <a:pt x="0" y="40"/>
                  </a:lnTo>
                  <a:lnTo>
                    <a:pt x="0" y="40"/>
                  </a:lnTo>
                  <a:lnTo>
                    <a:pt x="2" y="44"/>
                  </a:lnTo>
                  <a:lnTo>
                    <a:pt x="8" y="48"/>
                  </a:lnTo>
                  <a:lnTo>
                    <a:pt x="14" y="50"/>
                  </a:lnTo>
                  <a:lnTo>
                    <a:pt x="18" y="52"/>
                  </a:lnTo>
                  <a:lnTo>
                    <a:pt x="18" y="52"/>
                  </a:lnTo>
                  <a:lnTo>
                    <a:pt x="26" y="48"/>
                  </a:lnTo>
                  <a:lnTo>
                    <a:pt x="34" y="44"/>
                  </a:lnTo>
                  <a:lnTo>
                    <a:pt x="44" y="38"/>
                  </a:lnTo>
                  <a:lnTo>
                    <a:pt x="54" y="36"/>
                  </a:lnTo>
                  <a:lnTo>
                    <a:pt x="54" y="36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32" name="Freeform 43"/>
            <p:cNvSpPr>
              <a:spLocks/>
            </p:cNvSpPr>
            <p:nvPr/>
          </p:nvSpPr>
          <p:spPr bwMode="auto">
            <a:xfrm>
              <a:off x="5576736" y="3886934"/>
              <a:ext cx="134211" cy="139803"/>
            </a:xfrm>
            <a:custGeom>
              <a:avLst/>
              <a:gdLst>
                <a:gd name="T0" fmla="*/ 76 w 96"/>
                <a:gd name="T1" fmla="*/ 50 h 100"/>
                <a:gd name="T2" fmla="*/ 72 w 96"/>
                <a:gd name="T3" fmla="*/ 36 h 100"/>
                <a:gd name="T4" fmla="*/ 76 w 96"/>
                <a:gd name="T5" fmla="*/ 34 h 100"/>
                <a:gd name="T6" fmla="*/ 92 w 96"/>
                <a:gd name="T7" fmla="*/ 34 h 100"/>
                <a:gd name="T8" fmla="*/ 96 w 96"/>
                <a:gd name="T9" fmla="*/ 30 h 100"/>
                <a:gd name="T10" fmla="*/ 96 w 96"/>
                <a:gd name="T11" fmla="*/ 24 h 100"/>
                <a:gd name="T12" fmla="*/ 84 w 96"/>
                <a:gd name="T13" fmla="*/ 6 h 100"/>
                <a:gd name="T14" fmla="*/ 72 w 96"/>
                <a:gd name="T15" fmla="*/ 0 h 100"/>
                <a:gd name="T16" fmla="*/ 54 w 96"/>
                <a:gd name="T17" fmla="*/ 2 h 100"/>
                <a:gd name="T18" fmla="*/ 42 w 96"/>
                <a:gd name="T19" fmla="*/ 4 h 100"/>
                <a:gd name="T20" fmla="*/ 40 w 96"/>
                <a:gd name="T21" fmla="*/ 8 h 100"/>
                <a:gd name="T22" fmla="*/ 30 w 96"/>
                <a:gd name="T23" fmla="*/ 14 h 100"/>
                <a:gd name="T24" fmla="*/ 26 w 96"/>
                <a:gd name="T25" fmla="*/ 18 h 100"/>
                <a:gd name="T26" fmla="*/ 20 w 96"/>
                <a:gd name="T27" fmla="*/ 28 h 100"/>
                <a:gd name="T28" fmla="*/ 20 w 96"/>
                <a:gd name="T29" fmla="*/ 40 h 100"/>
                <a:gd name="T30" fmla="*/ 16 w 96"/>
                <a:gd name="T31" fmla="*/ 46 h 100"/>
                <a:gd name="T32" fmla="*/ 0 w 96"/>
                <a:gd name="T33" fmla="*/ 52 h 100"/>
                <a:gd name="T34" fmla="*/ 0 w 96"/>
                <a:gd name="T35" fmla="*/ 58 h 100"/>
                <a:gd name="T36" fmla="*/ 4 w 96"/>
                <a:gd name="T37" fmla="*/ 62 h 100"/>
                <a:gd name="T38" fmla="*/ 16 w 96"/>
                <a:gd name="T39" fmla="*/ 62 h 100"/>
                <a:gd name="T40" fmla="*/ 22 w 96"/>
                <a:gd name="T41" fmla="*/ 66 h 100"/>
                <a:gd name="T42" fmla="*/ 20 w 96"/>
                <a:gd name="T43" fmla="*/ 76 h 100"/>
                <a:gd name="T44" fmla="*/ 18 w 96"/>
                <a:gd name="T45" fmla="*/ 84 h 100"/>
                <a:gd name="T46" fmla="*/ 16 w 96"/>
                <a:gd name="T47" fmla="*/ 92 h 100"/>
                <a:gd name="T48" fmla="*/ 18 w 96"/>
                <a:gd name="T49" fmla="*/ 96 h 100"/>
                <a:gd name="T50" fmla="*/ 26 w 96"/>
                <a:gd name="T51" fmla="*/ 100 h 100"/>
                <a:gd name="T52" fmla="*/ 34 w 96"/>
                <a:gd name="T53" fmla="*/ 96 h 100"/>
                <a:gd name="T54" fmla="*/ 34 w 96"/>
                <a:gd name="T55" fmla="*/ 92 h 100"/>
                <a:gd name="T56" fmla="*/ 34 w 96"/>
                <a:gd name="T57" fmla="*/ 86 h 100"/>
                <a:gd name="T58" fmla="*/ 40 w 96"/>
                <a:gd name="T59" fmla="*/ 84 h 100"/>
                <a:gd name="T60" fmla="*/ 56 w 96"/>
                <a:gd name="T61" fmla="*/ 82 h 100"/>
                <a:gd name="T62" fmla="*/ 66 w 96"/>
                <a:gd name="T63" fmla="*/ 80 h 100"/>
                <a:gd name="T64" fmla="*/ 72 w 96"/>
                <a:gd name="T65" fmla="*/ 76 h 100"/>
                <a:gd name="T66" fmla="*/ 80 w 96"/>
                <a:gd name="T67" fmla="*/ 66 h 100"/>
                <a:gd name="T68" fmla="*/ 78 w 96"/>
                <a:gd name="T69" fmla="*/ 56 h 100"/>
                <a:gd name="T70" fmla="*/ 76 w 96"/>
                <a:gd name="T71" fmla="*/ 50 h 10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</a:cxnLst>
              <a:rect l="0" t="0" r="r" b="b"/>
              <a:pathLst>
                <a:path w="96" h="100">
                  <a:moveTo>
                    <a:pt x="76" y="50"/>
                  </a:moveTo>
                  <a:lnTo>
                    <a:pt x="76" y="50"/>
                  </a:lnTo>
                  <a:lnTo>
                    <a:pt x="72" y="42"/>
                  </a:lnTo>
                  <a:lnTo>
                    <a:pt x="72" y="36"/>
                  </a:lnTo>
                  <a:lnTo>
                    <a:pt x="74" y="34"/>
                  </a:lnTo>
                  <a:lnTo>
                    <a:pt x="76" y="34"/>
                  </a:lnTo>
                  <a:lnTo>
                    <a:pt x="76" y="34"/>
                  </a:lnTo>
                  <a:lnTo>
                    <a:pt x="92" y="34"/>
                  </a:lnTo>
                  <a:lnTo>
                    <a:pt x="94" y="32"/>
                  </a:lnTo>
                  <a:lnTo>
                    <a:pt x="96" y="30"/>
                  </a:lnTo>
                  <a:lnTo>
                    <a:pt x="96" y="24"/>
                  </a:lnTo>
                  <a:lnTo>
                    <a:pt x="96" y="24"/>
                  </a:lnTo>
                  <a:lnTo>
                    <a:pt x="92" y="14"/>
                  </a:lnTo>
                  <a:lnTo>
                    <a:pt x="84" y="6"/>
                  </a:lnTo>
                  <a:lnTo>
                    <a:pt x="78" y="2"/>
                  </a:lnTo>
                  <a:lnTo>
                    <a:pt x="72" y="0"/>
                  </a:lnTo>
                  <a:lnTo>
                    <a:pt x="72" y="0"/>
                  </a:lnTo>
                  <a:lnTo>
                    <a:pt x="54" y="2"/>
                  </a:lnTo>
                  <a:lnTo>
                    <a:pt x="46" y="2"/>
                  </a:lnTo>
                  <a:lnTo>
                    <a:pt x="42" y="4"/>
                  </a:lnTo>
                  <a:lnTo>
                    <a:pt x="42" y="4"/>
                  </a:lnTo>
                  <a:lnTo>
                    <a:pt x="40" y="8"/>
                  </a:lnTo>
                  <a:lnTo>
                    <a:pt x="36" y="12"/>
                  </a:lnTo>
                  <a:lnTo>
                    <a:pt x="30" y="14"/>
                  </a:lnTo>
                  <a:lnTo>
                    <a:pt x="30" y="14"/>
                  </a:lnTo>
                  <a:lnTo>
                    <a:pt x="26" y="18"/>
                  </a:lnTo>
                  <a:lnTo>
                    <a:pt x="22" y="22"/>
                  </a:lnTo>
                  <a:lnTo>
                    <a:pt x="20" y="28"/>
                  </a:lnTo>
                  <a:lnTo>
                    <a:pt x="20" y="28"/>
                  </a:lnTo>
                  <a:lnTo>
                    <a:pt x="20" y="40"/>
                  </a:lnTo>
                  <a:lnTo>
                    <a:pt x="20" y="42"/>
                  </a:lnTo>
                  <a:lnTo>
                    <a:pt x="16" y="46"/>
                  </a:lnTo>
                  <a:lnTo>
                    <a:pt x="16" y="46"/>
                  </a:lnTo>
                  <a:lnTo>
                    <a:pt x="0" y="52"/>
                  </a:lnTo>
                  <a:lnTo>
                    <a:pt x="0" y="52"/>
                  </a:lnTo>
                  <a:lnTo>
                    <a:pt x="0" y="58"/>
                  </a:lnTo>
                  <a:lnTo>
                    <a:pt x="2" y="60"/>
                  </a:lnTo>
                  <a:lnTo>
                    <a:pt x="4" y="62"/>
                  </a:lnTo>
                  <a:lnTo>
                    <a:pt x="4" y="62"/>
                  </a:lnTo>
                  <a:lnTo>
                    <a:pt x="16" y="62"/>
                  </a:lnTo>
                  <a:lnTo>
                    <a:pt x="20" y="64"/>
                  </a:lnTo>
                  <a:lnTo>
                    <a:pt x="22" y="66"/>
                  </a:lnTo>
                  <a:lnTo>
                    <a:pt x="22" y="66"/>
                  </a:lnTo>
                  <a:lnTo>
                    <a:pt x="20" y="76"/>
                  </a:lnTo>
                  <a:lnTo>
                    <a:pt x="18" y="84"/>
                  </a:lnTo>
                  <a:lnTo>
                    <a:pt x="18" y="84"/>
                  </a:lnTo>
                  <a:lnTo>
                    <a:pt x="16" y="88"/>
                  </a:lnTo>
                  <a:lnTo>
                    <a:pt x="16" y="92"/>
                  </a:lnTo>
                  <a:lnTo>
                    <a:pt x="18" y="96"/>
                  </a:lnTo>
                  <a:lnTo>
                    <a:pt x="18" y="96"/>
                  </a:lnTo>
                  <a:lnTo>
                    <a:pt x="22" y="98"/>
                  </a:lnTo>
                  <a:lnTo>
                    <a:pt x="26" y="100"/>
                  </a:lnTo>
                  <a:lnTo>
                    <a:pt x="30" y="100"/>
                  </a:lnTo>
                  <a:lnTo>
                    <a:pt x="34" y="96"/>
                  </a:lnTo>
                  <a:lnTo>
                    <a:pt x="34" y="96"/>
                  </a:lnTo>
                  <a:lnTo>
                    <a:pt x="34" y="92"/>
                  </a:lnTo>
                  <a:lnTo>
                    <a:pt x="32" y="90"/>
                  </a:lnTo>
                  <a:lnTo>
                    <a:pt x="34" y="86"/>
                  </a:lnTo>
                  <a:lnTo>
                    <a:pt x="40" y="84"/>
                  </a:lnTo>
                  <a:lnTo>
                    <a:pt x="40" y="84"/>
                  </a:lnTo>
                  <a:lnTo>
                    <a:pt x="50" y="82"/>
                  </a:lnTo>
                  <a:lnTo>
                    <a:pt x="56" y="82"/>
                  </a:lnTo>
                  <a:lnTo>
                    <a:pt x="60" y="82"/>
                  </a:lnTo>
                  <a:lnTo>
                    <a:pt x="66" y="80"/>
                  </a:lnTo>
                  <a:lnTo>
                    <a:pt x="66" y="80"/>
                  </a:lnTo>
                  <a:lnTo>
                    <a:pt x="72" y="76"/>
                  </a:lnTo>
                  <a:lnTo>
                    <a:pt x="78" y="68"/>
                  </a:lnTo>
                  <a:lnTo>
                    <a:pt x="80" y="66"/>
                  </a:lnTo>
                  <a:lnTo>
                    <a:pt x="80" y="60"/>
                  </a:lnTo>
                  <a:lnTo>
                    <a:pt x="78" y="56"/>
                  </a:lnTo>
                  <a:lnTo>
                    <a:pt x="76" y="50"/>
                  </a:lnTo>
                  <a:lnTo>
                    <a:pt x="76" y="5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33" name="Freeform 44"/>
            <p:cNvSpPr>
              <a:spLocks/>
            </p:cNvSpPr>
            <p:nvPr/>
          </p:nvSpPr>
          <p:spPr bwMode="auto">
            <a:xfrm>
              <a:off x="5383807" y="3638085"/>
              <a:ext cx="293586" cy="181744"/>
            </a:xfrm>
            <a:custGeom>
              <a:avLst/>
              <a:gdLst>
                <a:gd name="T0" fmla="*/ 120 w 210"/>
                <a:gd name="T1" fmla="*/ 70 h 130"/>
                <a:gd name="T2" fmla="*/ 124 w 210"/>
                <a:gd name="T3" fmla="*/ 68 h 130"/>
                <a:gd name="T4" fmla="*/ 130 w 210"/>
                <a:gd name="T5" fmla="*/ 68 h 130"/>
                <a:gd name="T6" fmla="*/ 142 w 210"/>
                <a:gd name="T7" fmla="*/ 74 h 130"/>
                <a:gd name="T8" fmla="*/ 148 w 210"/>
                <a:gd name="T9" fmla="*/ 80 h 130"/>
                <a:gd name="T10" fmla="*/ 162 w 210"/>
                <a:gd name="T11" fmla="*/ 84 h 130"/>
                <a:gd name="T12" fmla="*/ 166 w 210"/>
                <a:gd name="T13" fmla="*/ 80 h 130"/>
                <a:gd name="T14" fmla="*/ 168 w 210"/>
                <a:gd name="T15" fmla="*/ 74 h 130"/>
                <a:gd name="T16" fmla="*/ 178 w 210"/>
                <a:gd name="T17" fmla="*/ 70 h 130"/>
                <a:gd name="T18" fmla="*/ 192 w 210"/>
                <a:gd name="T19" fmla="*/ 70 h 130"/>
                <a:gd name="T20" fmla="*/ 198 w 210"/>
                <a:gd name="T21" fmla="*/ 68 h 130"/>
                <a:gd name="T22" fmla="*/ 208 w 210"/>
                <a:gd name="T23" fmla="*/ 60 h 130"/>
                <a:gd name="T24" fmla="*/ 210 w 210"/>
                <a:gd name="T25" fmla="*/ 56 h 130"/>
                <a:gd name="T26" fmla="*/ 204 w 210"/>
                <a:gd name="T27" fmla="*/ 46 h 130"/>
                <a:gd name="T28" fmla="*/ 202 w 210"/>
                <a:gd name="T29" fmla="*/ 40 h 130"/>
                <a:gd name="T30" fmla="*/ 198 w 210"/>
                <a:gd name="T31" fmla="*/ 34 h 130"/>
                <a:gd name="T32" fmla="*/ 192 w 210"/>
                <a:gd name="T33" fmla="*/ 30 h 130"/>
                <a:gd name="T34" fmla="*/ 182 w 210"/>
                <a:gd name="T35" fmla="*/ 14 h 130"/>
                <a:gd name="T36" fmla="*/ 178 w 210"/>
                <a:gd name="T37" fmla="*/ 12 h 130"/>
                <a:gd name="T38" fmla="*/ 162 w 210"/>
                <a:gd name="T39" fmla="*/ 2 h 130"/>
                <a:gd name="T40" fmla="*/ 146 w 210"/>
                <a:gd name="T41" fmla="*/ 0 h 130"/>
                <a:gd name="T42" fmla="*/ 136 w 210"/>
                <a:gd name="T43" fmla="*/ 0 h 130"/>
                <a:gd name="T44" fmla="*/ 88 w 210"/>
                <a:gd name="T45" fmla="*/ 14 h 130"/>
                <a:gd name="T46" fmla="*/ 74 w 210"/>
                <a:gd name="T47" fmla="*/ 24 h 130"/>
                <a:gd name="T48" fmla="*/ 64 w 210"/>
                <a:gd name="T49" fmla="*/ 30 h 130"/>
                <a:gd name="T50" fmla="*/ 50 w 210"/>
                <a:gd name="T51" fmla="*/ 26 h 130"/>
                <a:gd name="T52" fmla="*/ 38 w 210"/>
                <a:gd name="T53" fmla="*/ 20 h 130"/>
                <a:gd name="T54" fmla="*/ 34 w 210"/>
                <a:gd name="T55" fmla="*/ 16 h 130"/>
                <a:gd name="T56" fmla="*/ 20 w 210"/>
                <a:gd name="T57" fmla="*/ 8 h 130"/>
                <a:gd name="T58" fmla="*/ 16 w 210"/>
                <a:gd name="T59" fmla="*/ 12 h 130"/>
                <a:gd name="T60" fmla="*/ 10 w 210"/>
                <a:gd name="T61" fmla="*/ 20 h 130"/>
                <a:gd name="T62" fmla="*/ 4 w 210"/>
                <a:gd name="T63" fmla="*/ 32 h 130"/>
                <a:gd name="T64" fmla="*/ 0 w 210"/>
                <a:gd name="T65" fmla="*/ 42 h 130"/>
                <a:gd name="T66" fmla="*/ 6 w 210"/>
                <a:gd name="T67" fmla="*/ 46 h 130"/>
                <a:gd name="T68" fmla="*/ 26 w 210"/>
                <a:gd name="T69" fmla="*/ 58 h 130"/>
                <a:gd name="T70" fmla="*/ 32 w 210"/>
                <a:gd name="T71" fmla="*/ 62 h 130"/>
                <a:gd name="T72" fmla="*/ 36 w 210"/>
                <a:gd name="T73" fmla="*/ 94 h 130"/>
                <a:gd name="T74" fmla="*/ 46 w 210"/>
                <a:gd name="T75" fmla="*/ 114 h 130"/>
                <a:gd name="T76" fmla="*/ 58 w 210"/>
                <a:gd name="T77" fmla="*/ 120 h 130"/>
                <a:gd name="T78" fmla="*/ 62 w 210"/>
                <a:gd name="T79" fmla="*/ 120 h 130"/>
                <a:gd name="T80" fmla="*/ 92 w 210"/>
                <a:gd name="T81" fmla="*/ 116 h 130"/>
                <a:gd name="T82" fmla="*/ 108 w 210"/>
                <a:gd name="T83" fmla="*/ 124 h 130"/>
                <a:gd name="T84" fmla="*/ 118 w 210"/>
                <a:gd name="T85" fmla="*/ 128 h 130"/>
                <a:gd name="T86" fmla="*/ 132 w 210"/>
                <a:gd name="T87" fmla="*/ 128 h 130"/>
                <a:gd name="T88" fmla="*/ 138 w 210"/>
                <a:gd name="T89" fmla="*/ 126 h 130"/>
                <a:gd name="T90" fmla="*/ 146 w 210"/>
                <a:gd name="T91" fmla="*/ 112 h 130"/>
                <a:gd name="T92" fmla="*/ 150 w 210"/>
                <a:gd name="T93" fmla="*/ 102 h 130"/>
                <a:gd name="T94" fmla="*/ 152 w 210"/>
                <a:gd name="T95" fmla="*/ 98 h 130"/>
                <a:gd name="T96" fmla="*/ 138 w 210"/>
                <a:gd name="T97" fmla="*/ 92 h 130"/>
                <a:gd name="T98" fmla="*/ 126 w 210"/>
                <a:gd name="T99" fmla="*/ 88 h 130"/>
                <a:gd name="T100" fmla="*/ 118 w 210"/>
                <a:gd name="T101" fmla="*/ 78 h 130"/>
                <a:gd name="T102" fmla="*/ 120 w 210"/>
                <a:gd name="T103" fmla="*/ 7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210" h="130">
                  <a:moveTo>
                    <a:pt x="120" y="70"/>
                  </a:moveTo>
                  <a:lnTo>
                    <a:pt x="120" y="70"/>
                  </a:lnTo>
                  <a:lnTo>
                    <a:pt x="122" y="68"/>
                  </a:lnTo>
                  <a:lnTo>
                    <a:pt x="124" y="68"/>
                  </a:lnTo>
                  <a:lnTo>
                    <a:pt x="130" y="68"/>
                  </a:lnTo>
                  <a:lnTo>
                    <a:pt x="130" y="68"/>
                  </a:lnTo>
                  <a:lnTo>
                    <a:pt x="136" y="70"/>
                  </a:lnTo>
                  <a:lnTo>
                    <a:pt x="142" y="74"/>
                  </a:lnTo>
                  <a:lnTo>
                    <a:pt x="148" y="80"/>
                  </a:lnTo>
                  <a:lnTo>
                    <a:pt x="148" y="80"/>
                  </a:lnTo>
                  <a:lnTo>
                    <a:pt x="156" y="82"/>
                  </a:lnTo>
                  <a:lnTo>
                    <a:pt x="162" y="84"/>
                  </a:lnTo>
                  <a:lnTo>
                    <a:pt x="166" y="80"/>
                  </a:lnTo>
                  <a:lnTo>
                    <a:pt x="166" y="80"/>
                  </a:lnTo>
                  <a:lnTo>
                    <a:pt x="168" y="76"/>
                  </a:lnTo>
                  <a:lnTo>
                    <a:pt x="168" y="74"/>
                  </a:lnTo>
                  <a:lnTo>
                    <a:pt x="170" y="72"/>
                  </a:lnTo>
                  <a:lnTo>
                    <a:pt x="178" y="70"/>
                  </a:lnTo>
                  <a:lnTo>
                    <a:pt x="178" y="70"/>
                  </a:lnTo>
                  <a:lnTo>
                    <a:pt x="192" y="70"/>
                  </a:lnTo>
                  <a:lnTo>
                    <a:pt x="192" y="70"/>
                  </a:lnTo>
                  <a:lnTo>
                    <a:pt x="198" y="68"/>
                  </a:lnTo>
                  <a:lnTo>
                    <a:pt x="204" y="66"/>
                  </a:lnTo>
                  <a:lnTo>
                    <a:pt x="208" y="60"/>
                  </a:lnTo>
                  <a:lnTo>
                    <a:pt x="208" y="60"/>
                  </a:lnTo>
                  <a:lnTo>
                    <a:pt x="210" y="56"/>
                  </a:lnTo>
                  <a:lnTo>
                    <a:pt x="208" y="52"/>
                  </a:lnTo>
                  <a:lnTo>
                    <a:pt x="204" y="46"/>
                  </a:lnTo>
                  <a:lnTo>
                    <a:pt x="204" y="46"/>
                  </a:lnTo>
                  <a:lnTo>
                    <a:pt x="202" y="40"/>
                  </a:lnTo>
                  <a:lnTo>
                    <a:pt x="200" y="36"/>
                  </a:lnTo>
                  <a:lnTo>
                    <a:pt x="198" y="34"/>
                  </a:lnTo>
                  <a:lnTo>
                    <a:pt x="198" y="34"/>
                  </a:lnTo>
                  <a:lnTo>
                    <a:pt x="192" y="30"/>
                  </a:lnTo>
                  <a:lnTo>
                    <a:pt x="188" y="24"/>
                  </a:lnTo>
                  <a:lnTo>
                    <a:pt x="182" y="14"/>
                  </a:lnTo>
                  <a:lnTo>
                    <a:pt x="182" y="14"/>
                  </a:lnTo>
                  <a:lnTo>
                    <a:pt x="178" y="12"/>
                  </a:lnTo>
                  <a:lnTo>
                    <a:pt x="170" y="6"/>
                  </a:lnTo>
                  <a:lnTo>
                    <a:pt x="162" y="2"/>
                  </a:lnTo>
                  <a:lnTo>
                    <a:pt x="154" y="0"/>
                  </a:lnTo>
                  <a:lnTo>
                    <a:pt x="146" y="0"/>
                  </a:lnTo>
                  <a:lnTo>
                    <a:pt x="136" y="0"/>
                  </a:lnTo>
                  <a:lnTo>
                    <a:pt x="136" y="0"/>
                  </a:lnTo>
                  <a:lnTo>
                    <a:pt x="106" y="8"/>
                  </a:lnTo>
                  <a:lnTo>
                    <a:pt x="88" y="14"/>
                  </a:lnTo>
                  <a:lnTo>
                    <a:pt x="88" y="14"/>
                  </a:lnTo>
                  <a:lnTo>
                    <a:pt x="74" y="24"/>
                  </a:lnTo>
                  <a:lnTo>
                    <a:pt x="68" y="28"/>
                  </a:lnTo>
                  <a:lnTo>
                    <a:pt x="64" y="30"/>
                  </a:lnTo>
                  <a:lnTo>
                    <a:pt x="64" y="30"/>
                  </a:lnTo>
                  <a:lnTo>
                    <a:pt x="50" y="26"/>
                  </a:lnTo>
                  <a:lnTo>
                    <a:pt x="42" y="24"/>
                  </a:lnTo>
                  <a:lnTo>
                    <a:pt x="38" y="20"/>
                  </a:lnTo>
                  <a:lnTo>
                    <a:pt x="38" y="20"/>
                  </a:lnTo>
                  <a:lnTo>
                    <a:pt x="34" y="16"/>
                  </a:lnTo>
                  <a:lnTo>
                    <a:pt x="28" y="12"/>
                  </a:lnTo>
                  <a:lnTo>
                    <a:pt x="20" y="8"/>
                  </a:lnTo>
                  <a:lnTo>
                    <a:pt x="20" y="8"/>
                  </a:lnTo>
                  <a:lnTo>
                    <a:pt x="16" y="12"/>
                  </a:lnTo>
                  <a:lnTo>
                    <a:pt x="10" y="20"/>
                  </a:lnTo>
                  <a:lnTo>
                    <a:pt x="10" y="20"/>
                  </a:lnTo>
                  <a:lnTo>
                    <a:pt x="8" y="26"/>
                  </a:lnTo>
                  <a:lnTo>
                    <a:pt x="4" y="32"/>
                  </a:lnTo>
                  <a:lnTo>
                    <a:pt x="2" y="38"/>
                  </a:lnTo>
                  <a:lnTo>
                    <a:pt x="0" y="42"/>
                  </a:lnTo>
                  <a:lnTo>
                    <a:pt x="0" y="42"/>
                  </a:lnTo>
                  <a:lnTo>
                    <a:pt x="6" y="46"/>
                  </a:lnTo>
                  <a:lnTo>
                    <a:pt x="16" y="52"/>
                  </a:lnTo>
                  <a:lnTo>
                    <a:pt x="26" y="58"/>
                  </a:lnTo>
                  <a:lnTo>
                    <a:pt x="32" y="62"/>
                  </a:lnTo>
                  <a:lnTo>
                    <a:pt x="32" y="62"/>
                  </a:lnTo>
                  <a:lnTo>
                    <a:pt x="32" y="74"/>
                  </a:lnTo>
                  <a:lnTo>
                    <a:pt x="36" y="94"/>
                  </a:lnTo>
                  <a:lnTo>
                    <a:pt x="40" y="106"/>
                  </a:lnTo>
                  <a:lnTo>
                    <a:pt x="46" y="114"/>
                  </a:lnTo>
                  <a:lnTo>
                    <a:pt x="52" y="120"/>
                  </a:lnTo>
                  <a:lnTo>
                    <a:pt x="58" y="120"/>
                  </a:lnTo>
                  <a:lnTo>
                    <a:pt x="62" y="120"/>
                  </a:lnTo>
                  <a:lnTo>
                    <a:pt x="62" y="120"/>
                  </a:lnTo>
                  <a:lnTo>
                    <a:pt x="80" y="116"/>
                  </a:lnTo>
                  <a:lnTo>
                    <a:pt x="92" y="116"/>
                  </a:lnTo>
                  <a:lnTo>
                    <a:pt x="100" y="118"/>
                  </a:lnTo>
                  <a:lnTo>
                    <a:pt x="108" y="124"/>
                  </a:lnTo>
                  <a:lnTo>
                    <a:pt x="108" y="124"/>
                  </a:lnTo>
                  <a:lnTo>
                    <a:pt x="118" y="128"/>
                  </a:lnTo>
                  <a:lnTo>
                    <a:pt x="126" y="130"/>
                  </a:lnTo>
                  <a:lnTo>
                    <a:pt x="132" y="128"/>
                  </a:lnTo>
                  <a:lnTo>
                    <a:pt x="138" y="126"/>
                  </a:lnTo>
                  <a:lnTo>
                    <a:pt x="138" y="126"/>
                  </a:lnTo>
                  <a:lnTo>
                    <a:pt x="142" y="120"/>
                  </a:lnTo>
                  <a:lnTo>
                    <a:pt x="146" y="112"/>
                  </a:lnTo>
                  <a:lnTo>
                    <a:pt x="150" y="102"/>
                  </a:lnTo>
                  <a:lnTo>
                    <a:pt x="150" y="102"/>
                  </a:lnTo>
                  <a:lnTo>
                    <a:pt x="150" y="102"/>
                  </a:lnTo>
                  <a:lnTo>
                    <a:pt x="152" y="98"/>
                  </a:lnTo>
                  <a:lnTo>
                    <a:pt x="148" y="96"/>
                  </a:lnTo>
                  <a:lnTo>
                    <a:pt x="138" y="92"/>
                  </a:lnTo>
                  <a:lnTo>
                    <a:pt x="138" y="92"/>
                  </a:lnTo>
                  <a:lnTo>
                    <a:pt x="126" y="88"/>
                  </a:lnTo>
                  <a:lnTo>
                    <a:pt x="118" y="84"/>
                  </a:lnTo>
                  <a:lnTo>
                    <a:pt x="118" y="78"/>
                  </a:lnTo>
                  <a:lnTo>
                    <a:pt x="120" y="70"/>
                  </a:lnTo>
                  <a:lnTo>
                    <a:pt x="120" y="7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34" name="Freeform 45"/>
            <p:cNvSpPr>
              <a:spLocks/>
            </p:cNvSpPr>
            <p:nvPr/>
          </p:nvSpPr>
          <p:spPr bwMode="auto">
            <a:xfrm>
              <a:off x="7044665" y="3995981"/>
              <a:ext cx="218092" cy="41941"/>
            </a:xfrm>
            <a:custGeom>
              <a:avLst/>
              <a:gdLst>
                <a:gd name="T0" fmla="*/ 0 w 156"/>
                <a:gd name="T1" fmla="*/ 28 h 30"/>
                <a:gd name="T2" fmla="*/ 0 w 156"/>
                <a:gd name="T3" fmla="*/ 28 h 30"/>
                <a:gd name="T4" fmla="*/ 8 w 156"/>
                <a:gd name="T5" fmla="*/ 30 h 30"/>
                <a:gd name="T6" fmla="*/ 16 w 156"/>
                <a:gd name="T7" fmla="*/ 28 h 30"/>
                <a:gd name="T8" fmla="*/ 24 w 156"/>
                <a:gd name="T9" fmla="*/ 24 h 30"/>
                <a:gd name="T10" fmla="*/ 24 w 156"/>
                <a:gd name="T11" fmla="*/ 24 h 30"/>
                <a:gd name="T12" fmla="*/ 32 w 156"/>
                <a:gd name="T13" fmla="*/ 18 h 30"/>
                <a:gd name="T14" fmla="*/ 38 w 156"/>
                <a:gd name="T15" fmla="*/ 16 h 30"/>
                <a:gd name="T16" fmla="*/ 50 w 156"/>
                <a:gd name="T17" fmla="*/ 14 h 30"/>
                <a:gd name="T18" fmla="*/ 50 w 156"/>
                <a:gd name="T19" fmla="*/ 14 h 30"/>
                <a:gd name="T20" fmla="*/ 62 w 156"/>
                <a:gd name="T21" fmla="*/ 12 h 30"/>
                <a:gd name="T22" fmla="*/ 70 w 156"/>
                <a:gd name="T23" fmla="*/ 14 h 30"/>
                <a:gd name="T24" fmla="*/ 70 w 156"/>
                <a:gd name="T25" fmla="*/ 14 h 30"/>
                <a:gd name="T26" fmla="*/ 88 w 156"/>
                <a:gd name="T27" fmla="*/ 22 h 30"/>
                <a:gd name="T28" fmla="*/ 104 w 156"/>
                <a:gd name="T29" fmla="*/ 28 h 30"/>
                <a:gd name="T30" fmla="*/ 104 w 156"/>
                <a:gd name="T31" fmla="*/ 28 h 30"/>
                <a:gd name="T32" fmla="*/ 112 w 156"/>
                <a:gd name="T33" fmla="*/ 28 h 30"/>
                <a:gd name="T34" fmla="*/ 120 w 156"/>
                <a:gd name="T35" fmla="*/ 24 h 30"/>
                <a:gd name="T36" fmla="*/ 120 w 156"/>
                <a:gd name="T37" fmla="*/ 24 h 30"/>
                <a:gd name="T38" fmla="*/ 136 w 156"/>
                <a:gd name="T39" fmla="*/ 18 h 30"/>
                <a:gd name="T40" fmla="*/ 156 w 156"/>
                <a:gd name="T41" fmla="*/ 0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6" h="30">
                  <a:moveTo>
                    <a:pt x="0" y="28"/>
                  </a:moveTo>
                  <a:lnTo>
                    <a:pt x="0" y="28"/>
                  </a:lnTo>
                  <a:lnTo>
                    <a:pt x="8" y="30"/>
                  </a:lnTo>
                  <a:lnTo>
                    <a:pt x="16" y="28"/>
                  </a:lnTo>
                  <a:lnTo>
                    <a:pt x="24" y="24"/>
                  </a:lnTo>
                  <a:lnTo>
                    <a:pt x="24" y="24"/>
                  </a:lnTo>
                  <a:lnTo>
                    <a:pt x="32" y="18"/>
                  </a:lnTo>
                  <a:lnTo>
                    <a:pt x="38" y="16"/>
                  </a:lnTo>
                  <a:lnTo>
                    <a:pt x="50" y="14"/>
                  </a:lnTo>
                  <a:lnTo>
                    <a:pt x="50" y="14"/>
                  </a:lnTo>
                  <a:lnTo>
                    <a:pt x="62" y="12"/>
                  </a:lnTo>
                  <a:lnTo>
                    <a:pt x="70" y="14"/>
                  </a:lnTo>
                  <a:lnTo>
                    <a:pt x="70" y="14"/>
                  </a:lnTo>
                  <a:lnTo>
                    <a:pt x="88" y="22"/>
                  </a:lnTo>
                  <a:lnTo>
                    <a:pt x="104" y="28"/>
                  </a:lnTo>
                  <a:lnTo>
                    <a:pt x="104" y="28"/>
                  </a:lnTo>
                  <a:lnTo>
                    <a:pt x="112" y="28"/>
                  </a:lnTo>
                  <a:lnTo>
                    <a:pt x="120" y="24"/>
                  </a:lnTo>
                  <a:lnTo>
                    <a:pt x="120" y="24"/>
                  </a:lnTo>
                  <a:lnTo>
                    <a:pt x="136" y="18"/>
                  </a:lnTo>
                  <a:lnTo>
                    <a:pt x="156" y="0"/>
                  </a:lnTo>
                </a:path>
              </a:pathLst>
            </a:custGeom>
            <a:solidFill>
              <a:schemeClr val="bg1">
                <a:lumMod val="85000"/>
              </a:schemeClr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35" name="Freeform 46"/>
            <p:cNvSpPr>
              <a:spLocks/>
            </p:cNvSpPr>
            <p:nvPr/>
          </p:nvSpPr>
          <p:spPr bwMode="auto">
            <a:xfrm>
              <a:off x="6113579" y="2402226"/>
              <a:ext cx="699015" cy="1065299"/>
            </a:xfrm>
            <a:custGeom>
              <a:avLst/>
              <a:gdLst>
                <a:gd name="T0" fmla="*/ 196 w 500"/>
                <a:gd name="T1" fmla="*/ 8 h 762"/>
                <a:gd name="T2" fmla="*/ 232 w 500"/>
                <a:gd name="T3" fmla="*/ 0 h 762"/>
                <a:gd name="T4" fmla="*/ 250 w 500"/>
                <a:gd name="T5" fmla="*/ 8 h 762"/>
                <a:gd name="T6" fmla="*/ 270 w 500"/>
                <a:gd name="T7" fmla="*/ 42 h 762"/>
                <a:gd name="T8" fmla="*/ 350 w 500"/>
                <a:gd name="T9" fmla="*/ 128 h 762"/>
                <a:gd name="T10" fmla="*/ 398 w 500"/>
                <a:gd name="T11" fmla="*/ 146 h 762"/>
                <a:gd name="T12" fmla="*/ 410 w 500"/>
                <a:gd name="T13" fmla="*/ 154 h 762"/>
                <a:gd name="T14" fmla="*/ 410 w 500"/>
                <a:gd name="T15" fmla="*/ 176 h 762"/>
                <a:gd name="T16" fmla="*/ 432 w 500"/>
                <a:gd name="T17" fmla="*/ 236 h 762"/>
                <a:gd name="T18" fmla="*/ 456 w 500"/>
                <a:gd name="T19" fmla="*/ 282 h 762"/>
                <a:gd name="T20" fmla="*/ 450 w 500"/>
                <a:gd name="T21" fmla="*/ 302 h 762"/>
                <a:gd name="T22" fmla="*/ 430 w 500"/>
                <a:gd name="T23" fmla="*/ 338 h 762"/>
                <a:gd name="T24" fmla="*/ 444 w 500"/>
                <a:gd name="T25" fmla="*/ 382 h 762"/>
                <a:gd name="T26" fmla="*/ 456 w 500"/>
                <a:gd name="T27" fmla="*/ 394 h 762"/>
                <a:gd name="T28" fmla="*/ 452 w 500"/>
                <a:gd name="T29" fmla="*/ 434 h 762"/>
                <a:gd name="T30" fmla="*/ 444 w 500"/>
                <a:gd name="T31" fmla="*/ 468 h 762"/>
                <a:gd name="T32" fmla="*/ 452 w 500"/>
                <a:gd name="T33" fmla="*/ 488 h 762"/>
                <a:gd name="T34" fmla="*/ 478 w 500"/>
                <a:gd name="T35" fmla="*/ 518 h 762"/>
                <a:gd name="T36" fmla="*/ 484 w 500"/>
                <a:gd name="T37" fmla="*/ 536 h 762"/>
                <a:gd name="T38" fmla="*/ 460 w 500"/>
                <a:gd name="T39" fmla="*/ 560 h 762"/>
                <a:gd name="T40" fmla="*/ 456 w 500"/>
                <a:gd name="T41" fmla="*/ 582 h 762"/>
                <a:gd name="T42" fmla="*/ 460 w 500"/>
                <a:gd name="T43" fmla="*/ 600 h 762"/>
                <a:gd name="T44" fmla="*/ 492 w 500"/>
                <a:gd name="T45" fmla="*/ 632 h 762"/>
                <a:gd name="T46" fmla="*/ 500 w 500"/>
                <a:gd name="T47" fmla="*/ 674 h 762"/>
                <a:gd name="T48" fmla="*/ 500 w 500"/>
                <a:gd name="T49" fmla="*/ 722 h 762"/>
                <a:gd name="T50" fmla="*/ 494 w 500"/>
                <a:gd name="T51" fmla="*/ 740 h 762"/>
                <a:gd name="T52" fmla="*/ 482 w 500"/>
                <a:gd name="T53" fmla="*/ 720 h 762"/>
                <a:gd name="T54" fmla="*/ 460 w 500"/>
                <a:gd name="T55" fmla="*/ 712 h 762"/>
                <a:gd name="T56" fmla="*/ 444 w 500"/>
                <a:gd name="T57" fmla="*/ 720 h 762"/>
                <a:gd name="T58" fmla="*/ 442 w 500"/>
                <a:gd name="T59" fmla="*/ 752 h 762"/>
                <a:gd name="T60" fmla="*/ 410 w 500"/>
                <a:gd name="T61" fmla="*/ 758 h 762"/>
                <a:gd name="T62" fmla="*/ 402 w 500"/>
                <a:gd name="T63" fmla="*/ 746 h 762"/>
                <a:gd name="T64" fmla="*/ 388 w 500"/>
                <a:gd name="T65" fmla="*/ 742 h 762"/>
                <a:gd name="T66" fmla="*/ 370 w 500"/>
                <a:gd name="T67" fmla="*/ 754 h 762"/>
                <a:gd name="T68" fmla="*/ 350 w 500"/>
                <a:gd name="T69" fmla="*/ 758 h 762"/>
                <a:gd name="T70" fmla="*/ 324 w 500"/>
                <a:gd name="T71" fmla="*/ 738 h 762"/>
                <a:gd name="T72" fmla="*/ 306 w 500"/>
                <a:gd name="T73" fmla="*/ 736 h 762"/>
                <a:gd name="T74" fmla="*/ 288 w 500"/>
                <a:gd name="T75" fmla="*/ 746 h 762"/>
                <a:gd name="T76" fmla="*/ 90 w 500"/>
                <a:gd name="T77" fmla="*/ 716 h 762"/>
                <a:gd name="T78" fmla="*/ 52 w 500"/>
                <a:gd name="T79" fmla="*/ 672 h 762"/>
                <a:gd name="T80" fmla="*/ 68 w 500"/>
                <a:gd name="T81" fmla="*/ 664 h 762"/>
                <a:gd name="T82" fmla="*/ 60 w 500"/>
                <a:gd name="T83" fmla="*/ 624 h 762"/>
                <a:gd name="T84" fmla="*/ 50 w 500"/>
                <a:gd name="T85" fmla="*/ 584 h 762"/>
                <a:gd name="T86" fmla="*/ 94 w 500"/>
                <a:gd name="T87" fmla="*/ 588 h 762"/>
                <a:gd name="T88" fmla="*/ 130 w 500"/>
                <a:gd name="T89" fmla="*/ 554 h 762"/>
                <a:gd name="T90" fmla="*/ 124 w 500"/>
                <a:gd name="T91" fmla="*/ 488 h 762"/>
                <a:gd name="T92" fmla="*/ 46 w 500"/>
                <a:gd name="T93" fmla="*/ 398 h 762"/>
                <a:gd name="T94" fmla="*/ 6 w 500"/>
                <a:gd name="T95" fmla="*/ 358 h 762"/>
                <a:gd name="T96" fmla="*/ 4 w 500"/>
                <a:gd name="T97" fmla="*/ 314 h 762"/>
                <a:gd name="T98" fmla="*/ 26 w 500"/>
                <a:gd name="T99" fmla="*/ 222 h 762"/>
                <a:gd name="T100" fmla="*/ 42 w 500"/>
                <a:gd name="T101" fmla="*/ 110 h 762"/>
                <a:gd name="T102" fmla="*/ 106 w 500"/>
                <a:gd name="T103" fmla="*/ 54 h 762"/>
                <a:gd name="T104" fmla="*/ 140 w 500"/>
                <a:gd name="T105" fmla="*/ 34 h 762"/>
                <a:gd name="T106" fmla="*/ 178 w 500"/>
                <a:gd name="T107" fmla="*/ 24 h 76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</a:cxnLst>
              <a:rect l="0" t="0" r="r" b="b"/>
              <a:pathLst>
                <a:path w="500" h="762">
                  <a:moveTo>
                    <a:pt x="186" y="22"/>
                  </a:moveTo>
                  <a:lnTo>
                    <a:pt x="186" y="22"/>
                  </a:lnTo>
                  <a:lnTo>
                    <a:pt x="192" y="14"/>
                  </a:lnTo>
                  <a:lnTo>
                    <a:pt x="196" y="8"/>
                  </a:lnTo>
                  <a:lnTo>
                    <a:pt x="200" y="4"/>
                  </a:lnTo>
                  <a:lnTo>
                    <a:pt x="200" y="4"/>
                  </a:lnTo>
                  <a:lnTo>
                    <a:pt x="220" y="0"/>
                  </a:lnTo>
                  <a:lnTo>
                    <a:pt x="232" y="0"/>
                  </a:lnTo>
                  <a:lnTo>
                    <a:pt x="240" y="2"/>
                  </a:lnTo>
                  <a:lnTo>
                    <a:pt x="240" y="2"/>
                  </a:lnTo>
                  <a:lnTo>
                    <a:pt x="246" y="6"/>
                  </a:lnTo>
                  <a:lnTo>
                    <a:pt x="250" y="8"/>
                  </a:lnTo>
                  <a:lnTo>
                    <a:pt x="252" y="16"/>
                  </a:lnTo>
                  <a:lnTo>
                    <a:pt x="252" y="16"/>
                  </a:lnTo>
                  <a:lnTo>
                    <a:pt x="260" y="28"/>
                  </a:lnTo>
                  <a:lnTo>
                    <a:pt x="270" y="42"/>
                  </a:lnTo>
                  <a:lnTo>
                    <a:pt x="284" y="60"/>
                  </a:lnTo>
                  <a:lnTo>
                    <a:pt x="328" y="110"/>
                  </a:lnTo>
                  <a:lnTo>
                    <a:pt x="328" y="110"/>
                  </a:lnTo>
                  <a:lnTo>
                    <a:pt x="350" y="128"/>
                  </a:lnTo>
                  <a:lnTo>
                    <a:pt x="366" y="142"/>
                  </a:lnTo>
                  <a:lnTo>
                    <a:pt x="376" y="148"/>
                  </a:lnTo>
                  <a:lnTo>
                    <a:pt x="376" y="148"/>
                  </a:lnTo>
                  <a:lnTo>
                    <a:pt x="398" y="146"/>
                  </a:lnTo>
                  <a:lnTo>
                    <a:pt x="398" y="146"/>
                  </a:lnTo>
                  <a:lnTo>
                    <a:pt x="402" y="148"/>
                  </a:lnTo>
                  <a:lnTo>
                    <a:pt x="406" y="150"/>
                  </a:lnTo>
                  <a:lnTo>
                    <a:pt x="410" y="154"/>
                  </a:lnTo>
                  <a:lnTo>
                    <a:pt x="410" y="154"/>
                  </a:lnTo>
                  <a:lnTo>
                    <a:pt x="410" y="164"/>
                  </a:lnTo>
                  <a:lnTo>
                    <a:pt x="410" y="176"/>
                  </a:lnTo>
                  <a:lnTo>
                    <a:pt x="410" y="176"/>
                  </a:lnTo>
                  <a:lnTo>
                    <a:pt x="412" y="200"/>
                  </a:lnTo>
                  <a:lnTo>
                    <a:pt x="414" y="218"/>
                  </a:lnTo>
                  <a:lnTo>
                    <a:pt x="432" y="236"/>
                  </a:lnTo>
                  <a:lnTo>
                    <a:pt x="432" y="236"/>
                  </a:lnTo>
                  <a:lnTo>
                    <a:pt x="444" y="254"/>
                  </a:lnTo>
                  <a:lnTo>
                    <a:pt x="452" y="270"/>
                  </a:lnTo>
                  <a:lnTo>
                    <a:pt x="456" y="276"/>
                  </a:lnTo>
                  <a:lnTo>
                    <a:pt x="456" y="282"/>
                  </a:lnTo>
                  <a:lnTo>
                    <a:pt x="456" y="282"/>
                  </a:lnTo>
                  <a:lnTo>
                    <a:pt x="456" y="292"/>
                  </a:lnTo>
                  <a:lnTo>
                    <a:pt x="450" y="302"/>
                  </a:lnTo>
                  <a:lnTo>
                    <a:pt x="450" y="302"/>
                  </a:lnTo>
                  <a:lnTo>
                    <a:pt x="440" y="316"/>
                  </a:lnTo>
                  <a:lnTo>
                    <a:pt x="436" y="328"/>
                  </a:lnTo>
                  <a:lnTo>
                    <a:pt x="436" y="328"/>
                  </a:lnTo>
                  <a:lnTo>
                    <a:pt x="430" y="338"/>
                  </a:lnTo>
                  <a:lnTo>
                    <a:pt x="428" y="348"/>
                  </a:lnTo>
                  <a:lnTo>
                    <a:pt x="428" y="348"/>
                  </a:lnTo>
                  <a:lnTo>
                    <a:pt x="430" y="370"/>
                  </a:lnTo>
                  <a:lnTo>
                    <a:pt x="444" y="382"/>
                  </a:lnTo>
                  <a:lnTo>
                    <a:pt x="444" y="382"/>
                  </a:lnTo>
                  <a:lnTo>
                    <a:pt x="450" y="386"/>
                  </a:lnTo>
                  <a:lnTo>
                    <a:pt x="454" y="390"/>
                  </a:lnTo>
                  <a:lnTo>
                    <a:pt x="456" y="394"/>
                  </a:lnTo>
                  <a:lnTo>
                    <a:pt x="456" y="394"/>
                  </a:lnTo>
                  <a:lnTo>
                    <a:pt x="456" y="422"/>
                  </a:lnTo>
                  <a:lnTo>
                    <a:pt x="456" y="422"/>
                  </a:lnTo>
                  <a:lnTo>
                    <a:pt x="452" y="434"/>
                  </a:lnTo>
                  <a:lnTo>
                    <a:pt x="448" y="446"/>
                  </a:lnTo>
                  <a:lnTo>
                    <a:pt x="448" y="446"/>
                  </a:lnTo>
                  <a:lnTo>
                    <a:pt x="446" y="458"/>
                  </a:lnTo>
                  <a:lnTo>
                    <a:pt x="444" y="468"/>
                  </a:lnTo>
                  <a:lnTo>
                    <a:pt x="446" y="476"/>
                  </a:lnTo>
                  <a:lnTo>
                    <a:pt x="446" y="476"/>
                  </a:lnTo>
                  <a:lnTo>
                    <a:pt x="448" y="482"/>
                  </a:lnTo>
                  <a:lnTo>
                    <a:pt x="452" y="488"/>
                  </a:lnTo>
                  <a:lnTo>
                    <a:pt x="458" y="494"/>
                  </a:lnTo>
                  <a:lnTo>
                    <a:pt x="458" y="494"/>
                  </a:lnTo>
                  <a:lnTo>
                    <a:pt x="470" y="508"/>
                  </a:lnTo>
                  <a:lnTo>
                    <a:pt x="478" y="518"/>
                  </a:lnTo>
                  <a:lnTo>
                    <a:pt x="482" y="528"/>
                  </a:lnTo>
                  <a:lnTo>
                    <a:pt x="482" y="528"/>
                  </a:lnTo>
                  <a:lnTo>
                    <a:pt x="484" y="532"/>
                  </a:lnTo>
                  <a:lnTo>
                    <a:pt x="484" y="536"/>
                  </a:lnTo>
                  <a:lnTo>
                    <a:pt x="480" y="542"/>
                  </a:lnTo>
                  <a:lnTo>
                    <a:pt x="474" y="548"/>
                  </a:lnTo>
                  <a:lnTo>
                    <a:pt x="474" y="548"/>
                  </a:lnTo>
                  <a:lnTo>
                    <a:pt x="460" y="560"/>
                  </a:lnTo>
                  <a:lnTo>
                    <a:pt x="458" y="562"/>
                  </a:lnTo>
                  <a:lnTo>
                    <a:pt x="456" y="566"/>
                  </a:lnTo>
                  <a:lnTo>
                    <a:pt x="456" y="566"/>
                  </a:lnTo>
                  <a:lnTo>
                    <a:pt x="456" y="582"/>
                  </a:lnTo>
                  <a:lnTo>
                    <a:pt x="458" y="594"/>
                  </a:lnTo>
                  <a:lnTo>
                    <a:pt x="458" y="598"/>
                  </a:lnTo>
                  <a:lnTo>
                    <a:pt x="460" y="600"/>
                  </a:lnTo>
                  <a:lnTo>
                    <a:pt x="460" y="600"/>
                  </a:lnTo>
                  <a:lnTo>
                    <a:pt x="470" y="612"/>
                  </a:lnTo>
                  <a:lnTo>
                    <a:pt x="480" y="622"/>
                  </a:lnTo>
                  <a:lnTo>
                    <a:pt x="480" y="622"/>
                  </a:lnTo>
                  <a:lnTo>
                    <a:pt x="492" y="632"/>
                  </a:lnTo>
                  <a:lnTo>
                    <a:pt x="496" y="638"/>
                  </a:lnTo>
                  <a:lnTo>
                    <a:pt x="498" y="642"/>
                  </a:lnTo>
                  <a:lnTo>
                    <a:pt x="498" y="642"/>
                  </a:lnTo>
                  <a:lnTo>
                    <a:pt x="500" y="674"/>
                  </a:lnTo>
                  <a:lnTo>
                    <a:pt x="500" y="674"/>
                  </a:lnTo>
                  <a:lnTo>
                    <a:pt x="500" y="708"/>
                  </a:lnTo>
                  <a:lnTo>
                    <a:pt x="500" y="708"/>
                  </a:lnTo>
                  <a:lnTo>
                    <a:pt x="500" y="722"/>
                  </a:lnTo>
                  <a:lnTo>
                    <a:pt x="500" y="736"/>
                  </a:lnTo>
                  <a:lnTo>
                    <a:pt x="500" y="736"/>
                  </a:lnTo>
                  <a:lnTo>
                    <a:pt x="498" y="738"/>
                  </a:lnTo>
                  <a:lnTo>
                    <a:pt x="494" y="740"/>
                  </a:lnTo>
                  <a:lnTo>
                    <a:pt x="490" y="740"/>
                  </a:lnTo>
                  <a:lnTo>
                    <a:pt x="486" y="728"/>
                  </a:lnTo>
                  <a:lnTo>
                    <a:pt x="486" y="728"/>
                  </a:lnTo>
                  <a:lnTo>
                    <a:pt x="482" y="720"/>
                  </a:lnTo>
                  <a:lnTo>
                    <a:pt x="478" y="714"/>
                  </a:lnTo>
                  <a:lnTo>
                    <a:pt x="476" y="712"/>
                  </a:lnTo>
                  <a:lnTo>
                    <a:pt x="476" y="712"/>
                  </a:lnTo>
                  <a:lnTo>
                    <a:pt x="460" y="712"/>
                  </a:lnTo>
                  <a:lnTo>
                    <a:pt x="460" y="712"/>
                  </a:lnTo>
                  <a:lnTo>
                    <a:pt x="452" y="714"/>
                  </a:lnTo>
                  <a:lnTo>
                    <a:pt x="446" y="718"/>
                  </a:lnTo>
                  <a:lnTo>
                    <a:pt x="444" y="720"/>
                  </a:lnTo>
                  <a:lnTo>
                    <a:pt x="444" y="720"/>
                  </a:lnTo>
                  <a:lnTo>
                    <a:pt x="446" y="734"/>
                  </a:lnTo>
                  <a:lnTo>
                    <a:pt x="448" y="740"/>
                  </a:lnTo>
                  <a:lnTo>
                    <a:pt x="442" y="752"/>
                  </a:lnTo>
                  <a:lnTo>
                    <a:pt x="424" y="762"/>
                  </a:lnTo>
                  <a:lnTo>
                    <a:pt x="424" y="762"/>
                  </a:lnTo>
                  <a:lnTo>
                    <a:pt x="416" y="760"/>
                  </a:lnTo>
                  <a:lnTo>
                    <a:pt x="410" y="758"/>
                  </a:lnTo>
                  <a:lnTo>
                    <a:pt x="408" y="756"/>
                  </a:lnTo>
                  <a:lnTo>
                    <a:pt x="408" y="756"/>
                  </a:lnTo>
                  <a:lnTo>
                    <a:pt x="406" y="752"/>
                  </a:lnTo>
                  <a:lnTo>
                    <a:pt x="402" y="746"/>
                  </a:lnTo>
                  <a:lnTo>
                    <a:pt x="396" y="742"/>
                  </a:lnTo>
                  <a:lnTo>
                    <a:pt x="392" y="740"/>
                  </a:lnTo>
                  <a:lnTo>
                    <a:pt x="392" y="740"/>
                  </a:lnTo>
                  <a:lnTo>
                    <a:pt x="388" y="742"/>
                  </a:lnTo>
                  <a:lnTo>
                    <a:pt x="384" y="744"/>
                  </a:lnTo>
                  <a:lnTo>
                    <a:pt x="380" y="748"/>
                  </a:lnTo>
                  <a:lnTo>
                    <a:pt x="380" y="748"/>
                  </a:lnTo>
                  <a:lnTo>
                    <a:pt x="370" y="754"/>
                  </a:lnTo>
                  <a:lnTo>
                    <a:pt x="360" y="758"/>
                  </a:lnTo>
                  <a:lnTo>
                    <a:pt x="356" y="758"/>
                  </a:lnTo>
                  <a:lnTo>
                    <a:pt x="350" y="758"/>
                  </a:lnTo>
                  <a:lnTo>
                    <a:pt x="350" y="758"/>
                  </a:lnTo>
                  <a:lnTo>
                    <a:pt x="346" y="756"/>
                  </a:lnTo>
                  <a:lnTo>
                    <a:pt x="340" y="754"/>
                  </a:lnTo>
                  <a:lnTo>
                    <a:pt x="332" y="746"/>
                  </a:lnTo>
                  <a:lnTo>
                    <a:pt x="324" y="738"/>
                  </a:lnTo>
                  <a:lnTo>
                    <a:pt x="318" y="736"/>
                  </a:lnTo>
                  <a:lnTo>
                    <a:pt x="314" y="736"/>
                  </a:lnTo>
                  <a:lnTo>
                    <a:pt x="314" y="736"/>
                  </a:lnTo>
                  <a:lnTo>
                    <a:pt x="306" y="736"/>
                  </a:lnTo>
                  <a:lnTo>
                    <a:pt x="298" y="740"/>
                  </a:lnTo>
                  <a:lnTo>
                    <a:pt x="292" y="744"/>
                  </a:lnTo>
                  <a:lnTo>
                    <a:pt x="288" y="746"/>
                  </a:lnTo>
                  <a:lnTo>
                    <a:pt x="288" y="746"/>
                  </a:lnTo>
                  <a:lnTo>
                    <a:pt x="262" y="750"/>
                  </a:lnTo>
                  <a:lnTo>
                    <a:pt x="160" y="744"/>
                  </a:lnTo>
                  <a:lnTo>
                    <a:pt x="136" y="738"/>
                  </a:lnTo>
                  <a:lnTo>
                    <a:pt x="90" y="716"/>
                  </a:lnTo>
                  <a:lnTo>
                    <a:pt x="54" y="688"/>
                  </a:lnTo>
                  <a:lnTo>
                    <a:pt x="54" y="688"/>
                  </a:lnTo>
                  <a:lnTo>
                    <a:pt x="52" y="678"/>
                  </a:lnTo>
                  <a:lnTo>
                    <a:pt x="52" y="672"/>
                  </a:lnTo>
                  <a:lnTo>
                    <a:pt x="54" y="670"/>
                  </a:lnTo>
                  <a:lnTo>
                    <a:pt x="54" y="668"/>
                  </a:lnTo>
                  <a:lnTo>
                    <a:pt x="54" y="668"/>
                  </a:lnTo>
                  <a:lnTo>
                    <a:pt x="68" y="664"/>
                  </a:lnTo>
                  <a:lnTo>
                    <a:pt x="70" y="642"/>
                  </a:lnTo>
                  <a:lnTo>
                    <a:pt x="70" y="642"/>
                  </a:lnTo>
                  <a:lnTo>
                    <a:pt x="64" y="632"/>
                  </a:lnTo>
                  <a:lnTo>
                    <a:pt x="60" y="624"/>
                  </a:lnTo>
                  <a:lnTo>
                    <a:pt x="56" y="614"/>
                  </a:lnTo>
                  <a:lnTo>
                    <a:pt x="56" y="614"/>
                  </a:lnTo>
                  <a:lnTo>
                    <a:pt x="52" y="594"/>
                  </a:lnTo>
                  <a:lnTo>
                    <a:pt x="50" y="584"/>
                  </a:lnTo>
                  <a:lnTo>
                    <a:pt x="50" y="584"/>
                  </a:lnTo>
                  <a:lnTo>
                    <a:pt x="58" y="584"/>
                  </a:lnTo>
                  <a:lnTo>
                    <a:pt x="58" y="584"/>
                  </a:lnTo>
                  <a:lnTo>
                    <a:pt x="94" y="588"/>
                  </a:lnTo>
                  <a:lnTo>
                    <a:pt x="118" y="592"/>
                  </a:lnTo>
                  <a:lnTo>
                    <a:pt x="136" y="568"/>
                  </a:lnTo>
                  <a:lnTo>
                    <a:pt x="136" y="568"/>
                  </a:lnTo>
                  <a:lnTo>
                    <a:pt x="130" y="554"/>
                  </a:lnTo>
                  <a:lnTo>
                    <a:pt x="130" y="554"/>
                  </a:lnTo>
                  <a:lnTo>
                    <a:pt x="124" y="516"/>
                  </a:lnTo>
                  <a:lnTo>
                    <a:pt x="124" y="516"/>
                  </a:lnTo>
                  <a:lnTo>
                    <a:pt x="124" y="488"/>
                  </a:lnTo>
                  <a:lnTo>
                    <a:pt x="126" y="446"/>
                  </a:lnTo>
                  <a:lnTo>
                    <a:pt x="90" y="408"/>
                  </a:lnTo>
                  <a:lnTo>
                    <a:pt x="46" y="398"/>
                  </a:lnTo>
                  <a:lnTo>
                    <a:pt x="46" y="398"/>
                  </a:lnTo>
                  <a:lnTo>
                    <a:pt x="38" y="392"/>
                  </a:lnTo>
                  <a:lnTo>
                    <a:pt x="22" y="378"/>
                  </a:lnTo>
                  <a:lnTo>
                    <a:pt x="14" y="368"/>
                  </a:lnTo>
                  <a:lnTo>
                    <a:pt x="6" y="358"/>
                  </a:lnTo>
                  <a:lnTo>
                    <a:pt x="2" y="348"/>
                  </a:lnTo>
                  <a:lnTo>
                    <a:pt x="2" y="338"/>
                  </a:lnTo>
                  <a:lnTo>
                    <a:pt x="2" y="338"/>
                  </a:lnTo>
                  <a:lnTo>
                    <a:pt x="4" y="314"/>
                  </a:lnTo>
                  <a:lnTo>
                    <a:pt x="2" y="288"/>
                  </a:lnTo>
                  <a:lnTo>
                    <a:pt x="0" y="258"/>
                  </a:lnTo>
                  <a:lnTo>
                    <a:pt x="24" y="254"/>
                  </a:lnTo>
                  <a:lnTo>
                    <a:pt x="26" y="222"/>
                  </a:lnTo>
                  <a:lnTo>
                    <a:pt x="26" y="190"/>
                  </a:lnTo>
                  <a:lnTo>
                    <a:pt x="8" y="170"/>
                  </a:lnTo>
                  <a:lnTo>
                    <a:pt x="8" y="152"/>
                  </a:lnTo>
                  <a:lnTo>
                    <a:pt x="42" y="110"/>
                  </a:lnTo>
                  <a:lnTo>
                    <a:pt x="80" y="74"/>
                  </a:lnTo>
                  <a:lnTo>
                    <a:pt x="104" y="60"/>
                  </a:lnTo>
                  <a:lnTo>
                    <a:pt x="104" y="60"/>
                  </a:lnTo>
                  <a:lnTo>
                    <a:pt x="106" y="54"/>
                  </a:lnTo>
                  <a:lnTo>
                    <a:pt x="114" y="46"/>
                  </a:lnTo>
                  <a:lnTo>
                    <a:pt x="126" y="38"/>
                  </a:lnTo>
                  <a:lnTo>
                    <a:pt x="132" y="34"/>
                  </a:lnTo>
                  <a:lnTo>
                    <a:pt x="140" y="34"/>
                  </a:lnTo>
                  <a:lnTo>
                    <a:pt x="140" y="34"/>
                  </a:lnTo>
                  <a:lnTo>
                    <a:pt x="154" y="32"/>
                  </a:lnTo>
                  <a:lnTo>
                    <a:pt x="166" y="28"/>
                  </a:lnTo>
                  <a:lnTo>
                    <a:pt x="178" y="24"/>
                  </a:lnTo>
                  <a:lnTo>
                    <a:pt x="186" y="22"/>
                  </a:lnTo>
                  <a:lnTo>
                    <a:pt x="186" y="22"/>
                  </a:lnTo>
                  <a:close/>
                </a:path>
              </a:pathLst>
            </a:custGeom>
            <a:solidFill>
              <a:schemeClr val="accent1"/>
            </a:solidFill>
            <a:ln w="6350">
              <a:solidFill>
                <a:schemeClr val="bg1"/>
              </a:solidFill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2000">
                <a:latin typeface="+mj-ea"/>
                <a:ea typeface="+mj-ea"/>
              </a:endParaRPr>
            </a:p>
          </p:txBody>
        </p:sp>
        <p:sp>
          <p:nvSpPr>
            <p:cNvPr id="136" name="직사각형 135"/>
            <p:cNvSpPr/>
            <p:nvPr/>
          </p:nvSpPr>
          <p:spPr>
            <a:xfrm>
              <a:off x="6334952" y="2830868"/>
              <a:ext cx="312586" cy="138499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bg1"/>
                  </a:solidFill>
                  <a:latin typeface="+mj-ea"/>
                  <a:ea typeface="+mj-ea"/>
                </a:rPr>
                <a:t>강화군</a:t>
              </a:r>
              <a:endParaRPr lang="en-US" altLang="ko-KR" sz="900" dirty="0">
                <a:solidFill>
                  <a:schemeClr val="bg1"/>
                </a:solidFill>
                <a:latin typeface="+mj-ea"/>
                <a:ea typeface="+mj-ea"/>
              </a:endParaRPr>
            </a:p>
          </p:txBody>
        </p:sp>
        <p:sp>
          <p:nvSpPr>
            <p:cNvPr id="137" name="직사각형 136"/>
            <p:cNvSpPr/>
            <p:nvPr/>
          </p:nvSpPr>
          <p:spPr>
            <a:xfrm>
              <a:off x="5748901" y="3925408"/>
              <a:ext cx="427226" cy="190881"/>
            </a:xfrm>
            <a:prstGeom prst="rect">
              <a:avLst/>
            </a:prstGeom>
            <a:noFill/>
          </p:spPr>
          <p:txBody>
            <a:bodyPr wrap="none" lIns="10800" tIns="10800" rIns="10800" bIns="0">
              <a:spAutoFit/>
            </a:bodyPr>
            <a:lstStyle/>
            <a:p>
              <a:pPr algn="ctr" fontAlgn="t"/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옹진군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38" name="직사각형 137"/>
            <p:cNvSpPr/>
            <p:nvPr/>
          </p:nvSpPr>
          <p:spPr>
            <a:xfrm>
              <a:off x="6657847" y="3850661"/>
              <a:ext cx="294106" cy="190881"/>
            </a:xfrm>
            <a:prstGeom prst="rect">
              <a:avLst/>
            </a:prstGeom>
            <a:noFill/>
          </p:spPr>
          <p:txBody>
            <a:bodyPr wrap="none" lIns="10800" tIns="10800" rIns="10800" bIns="0">
              <a:spAutoFit/>
            </a:bodyPr>
            <a:lstStyle/>
            <a:p>
              <a:pPr algn="ctr" fontAlgn="t"/>
              <a:r>
                <a:rPr lang="ko-KR" altLang="en-US" sz="900" dirty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중구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39" name="직사각형 138"/>
            <p:cNvSpPr/>
            <p:nvPr/>
          </p:nvSpPr>
          <p:spPr>
            <a:xfrm>
              <a:off x="6872097" y="4085041"/>
              <a:ext cx="399361" cy="17694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연수구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40" name="직사각형 139"/>
            <p:cNvSpPr/>
            <p:nvPr/>
          </p:nvSpPr>
          <p:spPr>
            <a:xfrm>
              <a:off x="7222263" y="3700651"/>
              <a:ext cx="399361" cy="17694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부평구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41" name="직사각형 140"/>
            <p:cNvSpPr/>
            <p:nvPr/>
          </p:nvSpPr>
          <p:spPr>
            <a:xfrm>
              <a:off x="7242820" y="3443728"/>
              <a:ext cx="399361" cy="17694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계양구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42" name="직사각형 141"/>
            <p:cNvSpPr/>
            <p:nvPr/>
          </p:nvSpPr>
          <p:spPr>
            <a:xfrm>
              <a:off x="6913494" y="3386380"/>
              <a:ext cx="266241" cy="17694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서구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43" name="직사각형 142"/>
            <p:cNvSpPr/>
            <p:nvPr/>
          </p:nvSpPr>
          <p:spPr>
            <a:xfrm>
              <a:off x="6913493" y="3731503"/>
              <a:ext cx="266241" cy="17694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동구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44" name="직사각형 143"/>
            <p:cNvSpPr/>
            <p:nvPr/>
          </p:nvSpPr>
          <p:spPr>
            <a:xfrm>
              <a:off x="7027387" y="3905516"/>
              <a:ext cx="266241" cy="17694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남구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45" name="Freeform 25"/>
            <p:cNvSpPr>
              <a:spLocks/>
            </p:cNvSpPr>
            <p:nvPr/>
          </p:nvSpPr>
          <p:spPr bwMode="auto">
            <a:xfrm>
              <a:off x="7180143" y="3860376"/>
              <a:ext cx="370664" cy="389466"/>
            </a:xfrm>
            <a:custGeom>
              <a:avLst/>
              <a:gdLst>
                <a:gd name="T0" fmla="*/ 262 w 276"/>
                <a:gd name="T1" fmla="*/ 38 h 290"/>
                <a:gd name="T2" fmla="*/ 258 w 276"/>
                <a:gd name="T3" fmla="*/ 12 h 290"/>
                <a:gd name="T4" fmla="*/ 258 w 276"/>
                <a:gd name="T5" fmla="*/ 10 h 290"/>
                <a:gd name="T6" fmla="*/ 250 w 276"/>
                <a:gd name="T7" fmla="*/ 8 h 290"/>
                <a:gd name="T8" fmla="*/ 234 w 276"/>
                <a:gd name="T9" fmla="*/ 2 h 290"/>
                <a:gd name="T10" fmla="*/ 226 w 276"/>
                <a:gd name="T11" fmla="*/ 6 h 290"/>
                <a:gd name="T12" fmla="*/ 204 w 276"/>
                <a:gd name="T13" fmla="*/ 22 h 290"/>
                <a:gd name="T14" fmla="*/ 190 w 276"/>
                <a:gd name="T15" fmla="*/ 30 h 290"/>
                <a:gd name="T16" fmla="*/ 178 w 276"/>
                <a:gd name="T17" fmla="*/ 32 h 290"/>
                <a:gd name="T18" fmla="*/ 168 w 276"/>
                <a:gd name="T19" fmla="*/ 28 h 290"/>
                <a:gd name="T20" fmla="*/ 150 w 276"/>
                <a:gd name="T21" fmla="*/ 16 h 290"/>
                <a:gd name="T22" fmla="*/ 124 w 276"/>
                <a:gd name="T23" fmla="*/ 2 h 290"/>
                <a:gd name="T24" fmla="*/ 106 w 276"/>
                <a:gd name="T25" fmla="*/ 2 h 290"/>
                <a:gd name="T26" fmla="*/ 86 w 276"/>
                <a:gd name="T27" fmla="*/ 12 h 290"/>
                <a:gd name="T28" fmla="*/ 78 w 276"/>
                <a:gd name="T29" fmla="*/ 18 h 290"/>
                <a:gd name="T30" fmla="*/ 64 w 276"/>
                <a:gd name="T31" fmla="*/ 26 h 290"/>
                <a:gd name="T32" fmla="*/ 64 w 276"/>
                <a:gd name="T33" fmla="*/ 26 h 290"/>
                <a:gd name="T34" fmla="*/ 66 w 276"/>
                <a:gd name="T35" fmla="*/ 44 h 290"/>
                <a:gd name="T36" fmla="*/ 62 w 276"/>
                <a:gd name="T37" fmla="*/ 50 h 290"/>
                <a:gd name="T38" fmla="*/ 54 w 276"/>
                <a:gd name="T39" fmla="*/ 64 h 290"/>
                <a:gd name="T40" fmla="*/ 54 w 276"/>
                <a:gd name="T41" fmla="*/ 68 h 290"/>
                <a:gd name="T42" fmla="*/ 60 w 276"/>
                <a:gd name="T43" fmla="*/ 86 h 290"/>
                <a:gd name="T44" fmla="*/ 68 w 276"/>
                <a:gd name="T45" fmla="*/ 98 h 290"/>
                <a:gd name="T46" fmla="*/ 74 w 276"/>
                <a:gd name="T47" fmla="*/ 104 h 290"/>
                <a:gd name="T48" fmla="*/ 80 w 276"/>
                <a:gd name="T49" fmla="*/ 118 h 290"/>
                <a:gd name="T50" fmla="*/ 80 w 276"/>
                <a:gd name="T51" fmla="*/ 124 h 290"/>
                <a:gd name="T52" fmla="*/ 82 w 276"/>
                <a:gd name="T53" fmla="*/ 146 h 290"/>
                <a:gd name="T54" fmla="*/ 80 w 276"/>
                <a:gd name="T55" fmla="*/ 158 h 290"/>
                <a:gd name="T56" fmla="*/ 70 w 276"/>
                <a:gd name="T57" fmla="*/ 170 h 290"/>
                <a:gd name="T58" fmla="*/ 56 w 276"/>
                <a:gd name="T59" fmla="*/ 184 h 290"/>
                <a:gd name="T60" fmla="*/ 38 w 276"/>
                <a:gd name="T61" fmla="*/ 216 h 290"/>
                <a:gd name="T62" fmla="*/ 10 w 276"/>
                <a:gd name="T63" fmla="*/ 260 h 290"/>
                <a:gd name="T64" fmla="*/ 56 w 276"/>
                <a:gd name="T65" fmla="*/ 270 h 290"/>
                <a:gd name="T66" fmla="*/ 66 w 276"/>
                <a:gd name="T67" fmla="*/ 270 h 290"/>
                <a:gd name="T68" fmla="*/ 76 w 276"/>
                <a:gd name="T69" fmla="*/ 272 h 290"/>
                <a:gd name="T70" fmla="*/ 78 w 276"/>
                <a:gd name="T71" fmla="*/ 274 h 290"/>
                <a:gd name="T72" fmla="*/ 94 w 276"/>
                <a:gd name="T73" fmla="*/ 286 h 290"/>
                <a:gd name="T74" fmla="*/ 112 w 276"/>
                <a:gd name="T75" fmla="*/ 290 h 290"/>
                <a:gd name="T76" fmla="*/ 118 w 276"/>
                <a:gd name="T77" fmla="*/ 286 h 290"/>
                <a:gd name="T78" fmla="*/ 130 w 276"/>
                <a:gd name="T79" fmla="*/ 274 h 290"/>
                <a:gd name="T80" fmla="*/ 134 w 276"/>
                <a:gd name="T81" fmla="*/ 268 h 290"/>
                <a:gd name="T82" fmla="*/ 142 w 276"/>
                <a:gd name="T83" fmla="*/ 258 h 290"/>
                <a:gd name="T84" fmla="*/ 150 w 276"/>
                <a:gd name="T85" fmla="*/ 252 h 290"/>
                <a:gd name="T86" fmla="*/ 168 w 276"/>
                <a:gd name="T87" fmla="*/ 232 h 290"/>
                <a:gd name="T88" fmla="*/ 180 w 276"/>
                <a:gd name="T89" fmla="*/ 222 h 290"/>
                <a:gd name="T90" fmla="*/ 194 w 276"/>
                <a:gd name="T91" fmla="*/ 212 h 290"/>
                <a:gd name="T92" fmla="*/ 202 w 276"/>
                <a:gd name="T93" fmla="*/ 198 h 290"/>
                <a:gd name="T94" fmla="*/ 204 w 276"/>
                <a:gd name="T95" fmla="*/ 184 h 290"/>
                <a:gd name="T96" fmla="*/ 206 w 276"/>
                <a:gd name="T97" fmla="*/ 170 h 290"/>
                <a:gd name="T98" fmla="*/ 216 w 276"/>
                <a:gd name="T99" fmla="*/ 160 h 290"/>
                <a:gd name="T100" fmla="*/ 226 w 276"/>
                <a:gd name="T101" fmla="*/ 154 h 290"/>
                <a:gd name="T102" fmla="*/ 240 w 276"/>
                <a:gd name="T103" fmla="*/ 144 h 290"/>
                <a:gd name="T104" fmla="*/ 246 w 276"/>
                <a:gd name="T105" fmla="*/ 136 h 290"/>
                <a:gd name="T106" fmla="*/ 246 w 276"/>
                <a:gd name="T107" fmla="*/ 126 h 290"/>
                <a:gd name="T108" fmla="*/ 244 w 276"/>
                <a:gd name="T109" fmla="*/ 96 h 290"/>
                <a:gd name="T110" fmla="*/ 250 w 276"/>
                <a:gd name="T111" fmla="*/ 82 h 290"/>
                <a:gd name="T112" fmla="*/ 260 w 276"/>
                <a:gd name="T113" fmla="*/ 80 h 290"/>
                <a:gd name="T114" fmla="*/ 274 w 276"/>
                <a:gd name="T115" fmla="*/ 74 h 290"/>
                <a:gd name="T116" fmla="*/ 276 w 276"/>
                <a:gd name="T117" fmla="*/ 70 h 290"/>
                <a:gd name="T118" fmla="*/ 274 w 276"/>
                <a:gd name="T119" fmla="*/ 58 h 29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276" h="290">
                  <a:moveTo>
                    <a:pt x="274" y="58"/>
                  </a:moveTo>
                  <a:lnTo>
                    <a:pt x="262" y="38"/>
                  </a:lnTo>
                  <a:lnTo>
                    <a:pt x="262" y="38"/>
                  </a:lnTo>
                  <a:lnTo>
                    <a:pt x="258" y="12"/>
                  </a:lnTo>
                  <a:lnTo>
                    <a:pt x="258" y="12"/>
                  </a:lnTo>
                  <a:lnTo>
                    <a:pt x="258" y="10"/>
                  </a:lnTo>
                  <a:lnTo>
                    <a:pt x="256" y="10"/>
                  </a:lnTo>
                  <a:lnTo>
                    <a:pt x="250" y="8"/>
                  </a:lnTo>
                  <a:lnTo>
                    <a:pt x="240" y="10"/>
                  </a:lnTo>
                  <a:lnTo>
                    <a:pt x="234" y="2"/>
                  </a:lnTo>
                  <a:lnTo>
                    <a:pt x="234" y="2"/>
                  </a:lnTo>
                  <a:lnTo>
                    <a:pt x="226" y="6"/>
                  </a:lnTo>
                  <a:lnTo>
                    <a:pt x="204" y="22"/>
                  </a:lnTo>
                  <a:lnTo>
                    <a:pt x="204" y="22"/>
                  </a:lnTo>
                  <a:lnTo>
                    <a:pt x="198" y="28"/>
                  </a:lnTo>
                  <a:lnTo>
                    <a:pt x="190" y="30"/>
                  </a:lnTo>
                  <a:lnTo>
                    <a:pt x="184" y="32"/>
                  </a:lnTo>
                  <a:lnTo>
                    <a:pt x="178" y="32"/>
                  </a:lnTo>
                  <a:lnTo>
                    <a:pt x="172" y="28"/>
                  </a:lnTo>
                  <a:lnTo>
                    <a:pt x="168" y="28"/>
                  </a:lnTo>
                  <a:lnTo>
                    <a:pt x="168" y="28"/>
                  </a:lnTo>
                  <a:lnTo>
                    <a:pt x="150" y="16"/>
                  </a:lnTo>
                  <a:lnTo>
                    <a:pt x="124" y="2"/>
                  </a:lnTo>
                  <a:lnTo>
                    <a:pt x="124" y="2"/>
                  </a:lnTo>
                  <a:lnTo>
                    <a:pt x="116" y="0"/>
                  </a:lnTo>
                  <a:lnTo>
                    <a:pt x="106" y="2"/>
                  </a:lnTo>
                  <a:lnTo>
                    <a:pt x="96" y="6"/>
                  </a:lnTo>
                  <a:lnTo>
                    <a:pt x="86" y="12"/>
                  </a:lnTo>
                  <a:lnTo>
                    <a:pt x="86" y="12"/>
                  </a:lnTo>
                  <a:lnTo>
                    <a:pt x="78" y="18"/>
                  </a:lnTo>
                  <a:lnTo>
                    <a:pt x="72" y="22"/>
                  </a:lnTo>
                  <a:lnTo>
                    <a:pt x="64" y="26"/>
                  </a:lnTo>
                  <a:lnTo>
                    <a:pt x="64" y="26"/>
                  </a:lnTo>
                  <a:lnTo>
                    <a:pt x="64" y="26"/>
                  </a:lnTo>
                  <a:lnTo>
                    <a:pt x="64" y="34"/>
                  </a:lnTo>
                  <a:lnTo>
                    <a:pt x="66" y="44"/>
                  </a:lnTo>
                  <a:lnTo>
                    <a:pt x="66" y="44"/>
                  </a:lnTo>
                  <a:lnTo>
                    <a:pt x="62" y="50"/>
                  </a:lnTo>
                  <a:lnTo>
                    <a:pt x="58" y="58"/>
                  </a:lnTo>
                  <a:lnTo>
                    <a:pt x="54" y="64"/>
                  </a:lnTo>
                  <a:lnTo>
                    <a:pt x="54" y="68"/>
                  </a:lnTo>
                  <a:lnTo>
                    <a:pt x="54" y="68"/>
                  </a:lnTo>
                  <a:lnTo>
                    <a:pt x="56" y="74"/>
                  </a:lnTo>
                  <a:lnTo>
                    <a:pt x="60" y="86"/>
                  </a:lnTo>
                  <a:lnTo>
                    <a:pt x="60" y="86"/>
                  </a:lnTo>
                  <a:lnTo>
                    <a:pt x="68" y="98"/>
                  </a:lnTo>
                  <a:lnTo>
                    <a:pt x="74" y="104"/>
                  </a:lnTo>
                  <a:lnTo>
                    <a:pt x="74" y="104"/>
                  </a:lnTo>
                  <a:lnTo>
                    <a:pt x="78" y="112"/>
                  </a:lnTo>
                  <a:lnTo>
                    <a:pt x="80" y="118"/>
                  </a:lnTo>
                  <a:lnTo>
                    <a:pt x="80" y="124"/>
                  </a:lnTo>
                  <a:lnTo>
                    <a:pt x="80" y="124"/>
                  </a:lnTo>
                  <a:lnTo>
                    <a:pt x="82" y="134"/>
                  </a:lnTo>
                  <a:lnTo>
                    <a:pt x="82" y="146"/>
                  </a:lnTo>
                  <a:lnTo>
                    <a:pt x="82" y="152"/>
                  </a:lnTo>
                  <a:lnTo>
                    <a:pt x="80" y="158"/>
                  </a:lnTo>
                  <a:lnTo>
                    <a:pt x="76" y="164"/>
                  </a:lnTo>
                  <a:lnTo>
                    <a:pt x="70" y="170"/>
                  </a:lnTo>
                  <a:lnTo>
                    <a:pt x="70" y="170"/>
                  </a:lnTo>
                  <a:lnTo>
                    <a:pt x="56" y="184"/>
                  </a:lnTo>
                  <a:lnTo>
                    <a:pt x="46" y="198"/>
                  </a:lnTo>
                  <a:lnTo>
                    <a:pt x="38" y="216"/>
                  </a:lnTo>
                  <a:lnTo>
                    <a:pt x="0" y="252"/>
                  </a:lnTo>
                  <a:lnTo>
                    <a:pt x="10" y="260"/>
                  </a:lnTo>
                  <a:lnTo>
                    <a:pt x="10" y="260"/>
                  </a:lnTo>
                  <a:lnTo>
                    <a:pt x="56" y="270"/>
                  </a:lnTo>
                  <a:lnTo>
                    <a:pt x="56" y="270"/>
                  </a:lnTo>
                  <a:lnTo>
                    <a:pt x="66" y="270"/>
                  </a:lnTo>
                  <a:lnTo>
                    <a:pt x="72" y="270"/>
                  </a:lnTo>
                  <a:lnTo>
                    <a:pt x="76" y="272"/>
                  </a:lnTo>
                  <a:lnTo>
                    <a:pt x="78" y="274"/>
                  </a:lnTo>
                  <a:lnTo>
                    <a:pt x="78" y="274"/>
                  </a:lnTo>
                  <a:lnTo>
                    <a:pt x="84" y="280"/>
                  </a:lnTo>
                  <a:lnTo>
                    <a:pt x="94" y="286"/>
                  </a:lnTo>
                  <a:lnTo>
                    <a:pt x="104" y="290"/>
                  </a:lnTo>
                  <a:lnTo>
                    <a:pt x="112" y="290"/>
                  </a:lnTo>
                  <a:lnTo>
                    <a:pt x="112" y="290"/>
                  </a:lnTo>
                  <a:lnTo>
                    <a:pt x="118" y="286"/>
                  </a:lnTo>
                  <a:lnTo>
                    <a:pt x="124" y="280"/>
                  </a:lnTo>
                  <a:lnTo>
                    <a:pt x="130" y="274"/>
                  </a:lnTo>
                  <a:lnTo>
                    <a:pt x="134" y="268"/>
                  </a:lnTo>
                  <a:lnTo>
                    <a:pt x="134" y="268"/>
                  </a:lnTo>
                  <a:lnTo>
                    <a:pt x="138" y="262"/>
                  </a:lnTo>
                  <a:lnTo>
                    <a:pt x="142" y="258"/>
                  </a:lnTo>
                  <a:lnTo>
                    <a:pt x="150" y="252"/>
                  </a:lnTo>
                  <a:lnTo>
                    <a:pt x="150" y="252"/>
                  </a:lnTo>
                  <a:lnTo>
                    <a:pt x="158" y="242"/>
                  </a:lnTo>
                  <a:lnTo>
                    <a:pt x="168" y="232"/>
                  </a:lnTo>
                  <a:lnTo>
                    <a:pt x="168" y="232"/>
                  </a:lnTo>
                  <a:lnTo>
                    <a:pt x="180" y="222"/>
                  </a:lnTo>
                  <a:lnTo>
                    <a:pt x="194" y="212"/>
                  </a:lnTo>
                  <a:lnTo>
                    <a:pt x="194" y="212"/>
                  </a:lnTo>
                  <a:lnTo>
                    <a:pt x="202" y="204"/>
                  </a:lnTo>
                  <a:lnTo>
                    <a:pt x="202" y="198"/>
                  </a:lnTo>
                  <a:lnTo>
                    <a:pt x="202" y="198"/>
                  </a:lnTo>
                  <a:lnTo>
                    <a:pt x="204" y="184"/>
                  </a:lnTo>
                  <a:lnTo>
                    <a:pt x="206" y="170"/>
                  </a:lnTo>
                  <a:lnTo>
                    <a:pt x="206" y="170"/>
                  </a:lnTo>
                  <a:lnTo>
                    <a:pt x="212" y="164"/>
                  </a:lnTo>
                  <a:lnTo>
                    <a:pt x="216" y="160"/>
                  </a:lnTo>
                  <a:lnTo>
                    <a:pt x="216" y="160"/>
                  </a:lnTo>
                  <a:lnTo>
                    <a:pt x="226" y="154"/>
                  </a:lnTo>
                  <a:lnTo>
                    <a:pt x="240" y="144"/>
                  </a:lnTo>
                  <a:lnTo>
                    <a:pt x="240" y="144"/>
                  </a:lnTo>
                  <a:lnTo>
                    <a:pt x="244" y="140"/>
                  </a:lnTo>
                  <a:lnTo>
                    <a:pt x="246" y="136"/>
                  </a:lnTo>
                  <a:lnTo>
                    <a:pt x="246" y="126"/>
                  </a:lnTo>
                  <a:lnTo>
                    <a:pt x="246" y="126"/>
                  </a:lnTo>
                  <a:lnTo>
                    <a:pt x="244" y="96"/>
                  </a:lnTo>
                  <a:lnTo>
                    <a:pt x="244" y="96"/>
                  </a:lnTo>
                  <a:lnTo>
                    <a:pt x="248" y="88"/>
                  </a:lnTo>
                  <a:lnTo>
                    <a:pt x="250" y="82"/>
                  </a:lnTo>
                  <a:lnTo>
                    <a:pt x="250" y="82"/>
                  </a:lnTo>
                  <a:lnTo>
                    <a:pt x="260" y="80"/>
                  </a:lnTo>
                  <a:lnTo>
                    <a:pt x="268" y="78"/>
                  </a:lnTo>
                  <a:lnTo>
                    <a:pt x="274" y="74"/>
                  </a:lnTo>
                  <a:lnTo>
                    <a:pt x="274" y="74"/>
                  </a:lnTo>
                  <a:lnTo>
                    <a:pt x="276" y="70"/>
                  </a:lnTo>
                  <a:lnTo>
                    <a:pt x="276" y="64"/>
                  </a:lnTo>
                  <a:lnTo>
                    <a:pt x="274" y="58"/>
                  </a:lnTo>
                  <a:lnTo>
                    <a:pt x="274" y="58"/>
                  </a:lnTo>
                  <a:close/>
                </a:path>
              </a:pathLst>
            </a:custGeom>
            <a:solidFill>
              <a:schemeClr val="accent1">
                <a:lumMod val="40000"/>
                <a:lumOff val="60000"/>
              </a:schemeClr>
            </a:solidFill>
            <a:ln w="635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46" name="직사각형 145"/>
            <p:cNvSpPr/>
            <p:nvPr/>
          </p:nvSpPr>
          <p:spPr>
            <a:xfrm>
              <a:off x="7217708" y="4012015"/>
              <a:ext cx="399361" cy="176947"/>
            </a:xfrm>
            <a:prstGeom prst="rect">
              <a:avLst/>
            </a:prstGeom>
            <a:noFill/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65000"/>
                      <a:lumOff val="35000"/>
                    </a:schemeClr>
                  </a:solidFill>
                  <a:latin typeface="+mj-ea"/>
                  <a:ea typeface="+mj-ea"/>
                </a:rPr>
                <a:t>남동구</a:t>
              </a:r>
              <a:endParaRPr lang="en-US" altLang="ko-KR" sz="900" dirty="0">
                <a:solidFill>
                  <a:schemeClr val="tx1">
                    <a:lumMod val="65000"/>
                    <a:lumOff val="3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47" name="직사각형 146"/>
          <p:cNvSpPr/>
          <p:nvPr/>
        </p:nvSpPr>
        <p:spPr>
          <a:xfrm>
            <a:off x="5262602" y="2985161"/>
            <a:ext cx="2769872" cy="2088232"/>
          </a:xfrm>
          <a:prstGeom prst="rect">
            <a:avLst/>
          </a:prstGeom>
          <a:solidFill>
            <a:schemeClr val="bg1">
              <a:alpha val="2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148" name="표 14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8859813"/>
              </p:ext>
            </p:extLst>
          </p:nvPr>
        </p:nvGraphicFramePr>
        <p:xfrm>
          <a:off x="5236370" y="2552100"/>
          <a:ext cx="1618350" cy="4667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18350"/>
              </a:tblGrid>
              <a:tr h="462439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강화군</a:t>
                      </a:r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  <a:p>
                      <a:pPr algn="ctr" fontAlgn="b"/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강화역사박물관</a:t>
                      </a:r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강화고인돌</a:t>
                      </a:r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강화평화전망대</a:t>
                      </a:r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(DMZ)</a:t>
                      </a:r>
                      <a:endParaRPr lang="en-US" altLang="ko-KR" sz="1000" b="0" i="0" u="none" strike="noStrike" kern="120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49" name="표 1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52916038"/>
              </p:ext>
            </p:extLst>
          </p:nvPr>
        </p:nvGraphicFramePr>
        <p:xfrm>
          <a:off x="7866095" y="2594858"/>
          <a:ext cx="1619999" cy="47434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19999"/>
              </a:tblGrid>
              <a:tr h="361665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05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남동구</a:t>
                      </a:r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  <a:p>
                      <a:pPr algn="ctr" fontAlgn="b"/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소래포구</a:t>
                      </a:r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소래역사관</a:t>
                      </a:r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algn="ctr" fontAlgn="b"/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소래습지생태공원</a:t>
                      </a:r>
                      <a:endParaRPr lang="ko-KR" altLang="en-US" sz="1000" b="0" i="0" u="none" strike="noStrike" kern="120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60000"/>
                          <a:lumOff val="4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150" name="표 14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24146201"/>
              </p:ext>
            </p:extLst>
          </p:nvPr>
        </p:nvGraphicFramePr>
        <p:xfrm>
          <a:off x="7866094" y="3477415"/>
          <a:ext cx="1620000" cy="40896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0000"/>
              </a:tblGrid>
              <a:tr h="408962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중구</a:t>
                      </a:r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  <a:p>
                      <a:pPr algn="ctr" fontAlgn="b"/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월미문화의거리</a:t>
                      </a:r>
                      <a:endParaRPr lang="ko-KR" altLang="en-US" sz="1000" b="0" i="0" u="none" strike="noStrike" kern="120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1" name="직사각형 150"/>
          <p:cNvSpPr/>
          <p:nvPr/>
        </p:nvSpPr>
        <p:spPr>
          <a:xfrm>
            <a:off x="5236370" y="2311570"/>
            <a:ext cx="1618350" cy="250508"/>
          </a:xfrm>
          <a:prstGeom prst="rect">
            <a:avLst/>
          </a:prstGeom>
          <a:solidFill>
            <a:schemeClr val="accent1"/>
          </a:solidFill>
          <a:ln w="12700">
            <a:solidFill>
              <a:schemeClr val="accent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mtClean="0">
                <a:latin typeface="+mj-ea"/>
                <a:ea typeface="+mj-ea"/>
              </a:rPr>
              <a:t>1</a:t>
            </a:r>
            <a:r>
              <a:rPr lang="ko-KR" altLang="en-US" sz="1100" smtClean="0">
                <a:latin typeface="+mj-ea"/>
                <a:ea typeface="+mj-ea"/>
              </a:rPr>
              <a:t>위 </a:t>
            </a:r>
            <a:r>
              <a:rPr lang="en-US" altLang="ko-KR" sz="1100" smtClean="0">
                <a:latin typeface="+mj-ea"/>
                <a:ea typeface="+mj-ea"/>
              </a:rPr>
              <a:t>43.4%</a:t>
            </a:r>
            <a:endParaRPr lang="ko-KR" altLang="en-US" sz="1100" dirty="0">
              <a:latin typeface="+mj-ea"/>
              <a:ea typeface="+mj-ea"/>
            </a:endParaRPr>
          </a:p>
        </p:txBody>
      </p:sp>
      <p:sp>
        <p:nvSpPr>
          <p:cNvPr id="152" name="직사각형 151"/>
          <p:cNvSpPr/>
          <p:nvPr/>
        </p:nvSpPr>
        <p:spPr>
          <a:xfrm>
            <a:off x="7866094" y="2344350"/>
            <a:ext cx="1620000" cy="250508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 w="12700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mtClean="0">
                <a:latin typeface="+mj-ea"/>
                <a:ea typeface="+mj-ea"/>
              </a:rPr>
              <a:t>2</a:t>
            </a:r>
            <a:r>
              <a:rPr lang="ko-KR" altLang="en-US" sz="1100" smtClean="0">
                <a:latin typeface="+mj-ea"/>
                <a:ea typeface="+mj-ea"/>
              </a:rPr>
              <a:t>위 </a:t>
            </a:r>
            <a:r>
              <a:rPr lang="en-US" altLang="ko-KR" sz="1100" smtClean="0">
                <a:latin typeface="+mj-ea"/>
                <a:ea typeface="+mj-ea"/>
              </a:rPr>
              <a:t>43.3%</a:t>
            </a:r>
            <a:endParaRPr lang="ko-KR" altLang="en-US" sz="1100" dirty="0">
              <a:latin typeface="+mj-ea"/>
              <a:ea typeface="+mj-ea"/>
            </a:endParaRPr>
          </a:p>
        </p:txBody>
      </p:sp>
      <p:sp>
        <p:nvSpPr>
          <p:cNvPr id="153" name="직사각형 152"/>
          <p:cNvSpPr/>
          <p:nvPr/>
        </p:nvSpPr>
        <p:spPr>
          <a:xfrm>
            <a:off x="7866094" y="3226907"/>
            <a:ext cx="1620000" cy="2505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100" smtClean="0">
                <a:latin typeface="+mj-ea"/>
                <a:ea typeface="+mj-ea"/>
              </a:rPr>
              <a:t>3</a:t>
            </a:r>
            <a:r>
              <a:rPr lang="ko-KR" altLang="en-US" sz="1100" smtClean="0">
                <a:latin typeface="+mj-ea"/>
                <a:ea typeface="+mj-ea"/>
              </a:rPr>
              <a:t>위 </a:t>
            </a:r>
            <a:r>
              <a:rPr lang="en-US" altLang="ko-KR" sz="1100" smtClean="0">
                <a:latin typeface="+mj-ea"/>
                <a:ea typeface="+mj-ea"/>
              </a:rPr>
              <a:t>35.0%</a:t>
            </a:r>
            <a:endParaRPr lang="ko-KR" altLang="en-US" sz="1100" dirty="0">
              <a:latin typeface="+mj-ea"/>
              <a:ea typeface="+mj-ea"/>
            </a:endParaRPr>
          </a:p>
        </p:txBody>
      </p:sp>
      <p:graphicFrame>
        <p:nvGraphicFramePr>
          <p:cNvPr id="154" name="표 1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53767706"/>
              </p:ext>
            </p:extLst>
          </p:nvPr>
        </p:nvGraphicFramePr>
        <p:xfrm>
          <a:off x="7866094" y="4235636"/>
          <a:ext cx="1620000" cy="46672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620000"/>
              </a:tblGrid>
              <a:tr h="408962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중구</a:t>
                      </a:r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  <a:p>
                      <a:pPr algn="ctr" fontAlgn="b"/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영종도 마시안 해변</a:t>
                      </a:r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algn="ctr" fontAlgn="b"/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파라다이스 시티</a:t>
                      </a:r>
                      <a:endParaRPr lang="ko-KR" altLang="en-US" sz="1000" b="0" i="0" u="none" strike="noStrike" kern="120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1">
                          <a:lumMod val="40000"/>
                          <a:lumOff val="6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5" name="직사각형 154"/>
          <p:cNvSpPr/>
          <p:nvPr/>
        </p:nvSpPr>
        <p:spPr>
          <a:xfrm>
            <a:off x="7866094" y="3985128"/>
            <a:ext cx="1620000" cy="250508"/>
          </a:xfrm>
          <a:prstGeom prst="rect">
            <a:avLst/>
          </a:prstGeom>
          <a:solidFill>
            <a:schemeClr val="accent1">
              <a:lumMod val="40000"/>
              <a:lumOff val="60000"/>
            </a:schemeClr>
          </a:solidFill>
          <a:ln w="12700">
            <a:solidFill>
              <a:schemeClr val="accent1">
                <a:lumMod val="40000"/>
                <a:lumOff val="6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altLang="ko-KR" sz="1200">
                <a:latin typeface="+mj-ea"/>
                <a:ea typeface="+mj-ea"/>
              </a:rPr>
              <a:t>4</a:t>
            </a:r>
            <a:r>
              <a:rPr lang="ko-KR" altLang="en-US" sz="1200" smtClean="0">
                <a:latin typeface="+mj-ea"/>
                <a:ea typeface="+mj-ea"/>
              </a:rPr>
              <a:t>위 </a:t>
            </a:r>
            <a:r>
              <a:rPr lang="en-US" altLang="ko-KR" sz="1200" smtClean="0">
                <a:latin typeface="+mj-ea"/>
                <a:ea typeface="+mj-ea"/>
              </a:rPr>
              <a:t>34%</a:t>
            </a:r>
            <a:endParaRPr lang="ko-KR" altLang="en-US" sz="1200" dirty="0">
              <a:latin typeface="+mj-ea"/>
              <a:ea typeface="+mj-ea"/>
            </a:endParaRPr>
          </a:p>
        </p:txBody>
      </p:sp>
      <p:grpSp>
        <p:nvGrpSpPr>
          <p:cNvPr id="156" name="그룹 155"/>
          <p:cNvGrpSpPr/>
          <p:nvPr/>
        </p:nvGrpSpPr>
        <p:grpSpPr>
          <a:xfrm>
            <a:off x="6045545" y="2469604"/>
            <a:ext cx="1820549" cy="2212923"/>
            <a:chOff x="6045545" y="1871397"/>
            <a:chExt cx="1820549" cy="2212923"/>
          </a:xfrm>
        </p:grpSpPr>
        <p:cxnSp>
          <p:nvCxnSpPr>
            <p:cNvPr id="157" name="직선 화살표 연결선 156"/>
            <p:cNvCxnSpPr/>
            <p:nvPr/>
          </p:nvCxnSpPr>
          <p:spPr>
            <a:xfrm flipV="1">
              <a:off x="7589520" y="1871397"/>
              <a:ext cx="160700" cy="2212923"/>
            </a:xfrm>
            <a:prstGeom prst="straightConnector1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8" name="직선 화살표 연결선 157"/>
            <p:cNvCxnSpPr/>
            <p:nvPr/>
          </p:nvCxnSpPr>
          <p:spPr>
            <a:xfrm flipV="1">
              <a:off x="6927410" y="2743200"/>
              <a:ext cx="580671" cy="1051497"/>
            </a:xfrm>
            <a:prstGeom prst="straightConnector1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59" name="직선 연결선 158"/>
            <p:cNvCxnSpPr>
              <a:endCxn id="152" idx="1"/>
            </p:cNvCxnSpPr>
            <p:nvPr/>
          </p:nvCxnSpPr>
          <p:spPr>
            <a:xfrm>
              <a:off x="7750220" y="2469604"/>
              <a:ext cx="115874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0" name="직선 연결선 159"/>
            <p:cNvCxnSpPr/>
            <p:nvPr/>
          </p:nvCxnSpPr>
          <p:spPr>
            <a:xfrm>
              <a:off x="7503319" y="2742251"/>
              <a:ext cx="359569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1" name="직선 연결선 160"/>
            <p:cNvCxnSpPr/>
            <p:nvPr/>
          </p:nvCxnSpPr>
          <p:spPr>
            <a:xfrm>
              <a:off x="7217708" y="3511871"/>
              <a:ext cx="648000" cy="0"/>
            </a:xfrm>
            <a:prstGeom prst="line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2" name="직선 화살표 연결선 161"/>
            <p:cNvCxnSpPr/>
            <p:nvPr/>
          </p:nvCxnSpPr>
          <p:spPr>
            <a:xfrm flipV="1">
              <a:off x="7000875" y="3511551"/>
              <a:ext cx="219075" cy="393699"/>
            </a:xfrm>
            <a:prstGeom prst="straightConnector1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63" name="직선 화살표 연결선 162"/>
            <p:cNvCxnSpPr>
              <a:endCxn id="148" idx="2"/>
            </p:cNvCxnSpPr>
            <p:nvPr/>
          </p:nvCxnSpPr>
          <p:spPr>
            <a:xfrm flipH="1" flipV="1">
              <a:off x="6045545" y="2310506"/>
              <a:ext cx="406358" cy="1042232"/>
            </a:xfrm>
            <a:prstGeom prst="straightConnector1">
              <a:avLst/>
            </a:prstGeom>
            <a:ln>
              <a:solidFill>
                <a:schemeClr val="tx1">
                  <a:lumMod val="65000"/>
                  <a:lumOff val="35000"/>
                </a:schemeClr>
              </a:solidFill>
              <a:headEnd type="oval" w="sm" len="sm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165" name="직사각형 164"/>
          <p:cNvSpPr/>
          <p:nvPr/>
        </p:nvSpPr>
        <p:spPr>
          <a:xfrm>
            <a:off x="-16346" y="1629594"/>
            <a:ext cx="4949825" cy="338554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b"/>
            <a:r>
              <a:rPr lang="en-US" altLang="ko-KR" sz="1400" u="sng" kern="0" spc="-5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☞ [</a:t>
            </a:r>
            <a:r>
              <a:rPr lang="ko-KR" altLang="en-US" sz="1400" u="sng" kern="0" spc="-5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온라인조사 결과</a:t>
            </a:r>
            <a:r>
              <a:rPr lang="en-US" altLang="ko-KR" sz="1400" u="sng" kern="0" spc="-5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] </a:t>
            </a:r>
            <a:r>
              <a:rPr lang="ko-KR" altLang="en-US" sz="1400" u="sng" kern="0" spc="-5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최근 </a:t>
            </a:r>
            <a:r>
              <a:rPr lang="en-US" altLang="ko-KR" sz="1400" u="sng" kern="0" spc="-5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3</a:t>
            </a:r>
            <a:r>
              <a:rPr lang="ko-KR" altLang="en-US" sz="1400" u="sng" kern="0" spc="-5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년간 인천 </a:t>
            </a:r>
            <a:r>
              <a:rPr lang="ko-KR" altLang="en-US" sz="1400" u="sng" kern="0" spc="-50" dirty="0" err="1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비여행자</a:t>
            </a:r>
            <a:r>
              <a:rPr lang="en-US" altLang="ko-KR" sz="1400" u="sng" kern="0" spc="-5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(</a:t>
            </a:r>
            <a:r>
              <a:rPr lang="en-US" altLang="ko-KR" sz="1600" u="sng" kern="0" spc="-5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700</a:t>
            </a:r>
            <a:r>
              <a:rPr lang="ko-KR" altLang="en-US" sz="1600" u="sng" kern="0" spc="-5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latin typeface="Rix모던고딕 B" panose="02020603020101020101" pitchFamily="18" charset="-127"/>
                <a:ea typeface="Rix모던고딕 B" panose="02020603020101020101" pitchFamily="18" charset="-127"/>
              </a:rPr>
              <a:t>명</a:t>
            </a:r>
            <a:r>
              <a:rPr lang="en-US" altLang="ko-KR" sz="1400" u="sng" kern="0" spc="-5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)</a:t>
            </a:r>
            <a:r>
              <a:rPr lang="ko-KR" altLang="en-US" sz="1400" u="sng" kern="0" spc="-5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 대상</a:t>
            </a:r>
            <a:r>
              <a:rPr lang="ko-KR" altLang="en-US" sz="1400" kern="0" spc="-5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</a:p>
        </p:txBody>
      </p:sp>
      <p:sp>
        <p:nvSpPr>
          <p:cNvPr id="166" name="양쪽 모서리가 둥근 사각형 165"/>
          <p:cNvSpPr/>
          <p:nvPr/>
        </p:nvSpPr>
        <p:spPr>
          <a:xfrm>
            <a:off x="415851" y="2041600"/>
            <a:ext cx="4248324" cy="222193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400">
                <a:latin typeface="+mj-ea"/>
                <a:ea typeface="+mj-ea"/>
              </a:rPr>
              <a:t>최근 </a:t>
            </a:r>
            <a:r>
              <a:rPr lang="en-US" altLang="ko-KR" sz="1400">
                <a:latin typeface="+mj-ea"/>
                <a:ea typeface="+mj-ea"/>
              </a:rPr>
              <a:t>3</a:t>
            </a:r>
            <a:r>
              <a:rPr lang="ko-KR" altLang="en-US" sz="1400">
                <a:latin typeface="+mj-ea"/>
                <a:ea typeface="+mj-ea"/>
              </a:rPr>
              <a:t>년간 인천 여행지 고려 여부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167" name="양쪽 모서리가 둥근 사각형 166"/>
          <p:cNvSpPr/>
          <p:nvPr/>
        </p:nvSpPr>
        <p:spPr>
          <a:xfrm>
            <a:off x="5197744" y="2037259"/>
            <a:ext cx="4248324" cy="222193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400">
                <a:latin typeface="+mj-ea"/>
                <a:ea typeface="+mj-ea"/>
              </a:rPr>
              <a:t>인천 여행 희망 지역</a:t>
            </a:r>
            <a:r>
              <a:rPr lang="en-US" altLang="ko-KR" sz="1050">
                <a:latin typeface="+mj-ea"/>
              </a:rPr>
              <a:t>(</a:t>
            </a:r>
            <a:r>
              <a:rPr lang="ko-KR" altLang="en-US" sz="1050">
                <a:latin typeface="+mj-ea"/>
              </a:rPr>
              <a:t>복수응답</a:t>
            </a:r>
            <a:r>
              <a:rPr lang="en-US" altLang="ko-KR" sz="1050">
                <a:latin typeface="+mj-ea"/>
              </a:rPr>
              <a:t>)</a:t>
            </a:r>
            <a:endParaRPr lang="ko-KR" altLang="en-US" sz="1050" dirty="0">
              <a:latin typeface="+mj-ea"/>
            </a:endParaRPr>
          </a:p>
        </p:txBody>
      </p:sp>
      <p:sp>
        <p:nvSpPr>
          <p:cNvPr id="82" name="직사각형 81"/>
          <p:cNvSpPr/>
          <p:nvPr/>
        </p:nvSpPr>
        <p:spPr>
          <a:xfrm>
            <a:off x="775742" y="909514"/>
            <a:ext cx="8280920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인천 비여행자 중 인천을 여행지로 고려했다는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응답은 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연령이 높을수록</a:t>
            </a:r>
            <a:r>
              <a:rPr lang="en-US" altLang="ko-KR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, 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서울 거주자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에게서 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높게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나타남</a:t>
            </a:r>
            <a:endParaRPr lang="en-US" altLang="ko-KR" sz="1600" kern="0" spc="-100" smtClean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  <a:p>
            <a:pPr lvl="0"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여행 희망 지역은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원도심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중심</a:t>
            </a:r>
            <a:endParaRPr lang="en-US" altLang="ko-KR" sz="1600" kern="0" spc="-100" smtClean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  <a:p>
            <a:pPr lvl="0" algn="ctr" defTabSz="914400" latinLnBrk="0">
              <a:defRPr/>
            </a:pPr>
            <a:endParaRPr lang="en-US" altLang="ko-KR" sz="16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</p:spTree>
    <p:extLst>
      <p:ext uri="{BB962C8B-B14F-4D97-AF65-F5344CB8AC3E}">
        <p14:creationId xmlns:p14="http://schemas.microsoft.com/office/powerpoint/2010/main" val="2885984038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" name="차트 9"/>
          <p:cNvGraphicFramePr/>
          <p:nvPr>
            <p:extLst>
              <p:ext uri="{D42A27DB-BD31-4B8C-83A1-F6EECF244321}">
                <p14:modId xmlns:p14="http://schemas.microsoft.com/office/powerpoint/2010/main" val="4281525391"/>
              </p:ext>
            </p:extLst>
          </p:nvPr>
        </p:nvGraphicFramePr>
        <p:xfrm>
          <a:off x="199678" y="3717824"/>
          <a:ext cx="5076001" cy="306507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시사점</a:t>
            </a:r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인천 </a:t>
            </a:r>
            <a:r>
              <a:rPr lang="ko-KR" alt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비여행자 특성</a:t>
            </a:r>
            <a:r>
              <a:rPr lang="en-US" altLang="ko-KR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(</a:t>
            </a:r>
            <a:r>
              <a:rPr lang="ko-KR" altLang="en-US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온라인 조사</a:t>
            </a:r>
            <a:r>
              <a:rPr lang="en-US" altLang="ko-KR" sz="18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)</a:t>
            </a:r>
            <a:endParaRPr lang="ko-KR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8" name="차트 7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70104040"/>
              </p:ext>
            </p:extLst>
          </p:nvPr>
        </p:nvGraphicFramePr>
        <p:xfrm>
          <a:off x="329274" y="2144093"/>
          <a:ext cx="5054980" cy="154651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13" name="직사각형 12"/>
          <p:cNvSpPr/>
          <p:nvPr/>
        </p:nvSpPr>
        <p:spPr>
          <a:xfrm>
            <a:off x="2287910" y="2143557"/>
            <a:ext cx="567297" cy="1296144"/>
          </a:xfrm>
          <a:prstGeom prst="rect">
            <a:avLst/>
          </a:prstGeom>
          <a:noFill/>
          <a:ln>
            <a:solidFill>
              <a:schemeClr val="accent4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2" name="차트 21"/>
          <p:cNvGraphicFramePr/>
          <p:nvPr>
            <p:extLst>
              <p:ext uri="{D42A27DB-BD31-4B8C-83A1-F6EECF244321}">
                <p14:modId xmlns:p14="http://schemas.microsoft.com/office/powerpoint/2010/main" val="1058177773"/>
              </p:ext>
            </p:extLst>
          </p:nvPr>
        </p:nvGraphicFramePr>
        <p:xfrm>
          <a:off x="6703432" y="1927533"/>
          <a:ext cx="1921182" cy="187220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6" name="직사각형 25"/>
          <p:cNvSpPr/>
          <p:nvPr/>
        </p:nvSpPr>
        <p:spPr>
          <a:xfrm>
            <a:off x="7232301" y="2566894"/>
            <a:ext cx="816249" cy="55399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 fontAlgn="base"/>
            <a:r>
              <a:rPr lang="ko-KR" altLang="en-US" sz="1400" spc="-10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접해봤다 </a:t>
            </a:r>
            <a:endParaRPr lang="en-US" altLang="ko-KR" sz="1400" spc="-100" dirty="0" smtClean="0">
              <a:ln>
                <a:solidFill>
                  <a:schemeClr val="tx1">
                    <a:lumMod val="50000"/>
                    <a:lumOff val="50000"/>
                    <a:alpha val="0"/>
                  </a:schemeClr>
                </a:solidFill>
              </a:ln>
              <a:solidFill>
                <a:schemeClr val="bg1">
                  <a:lumMod val="50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  <a:p>
            <a:pPr algn="ctr" defTabSz="914400" fontAlgn="base"/>
            <a:r>
              <a:rPr lang="en-US" altLang="ko-KR" sz="1600" b="1" kern="0" spc="-15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49.3%</a:t>
            </a:r>
            <a:endParaRPr lang="en-US" altLang="ko-KR" sz="1600" b="1" kern="0" spc="-15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rgbClr val="FF6600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2086197" y="3990467"/>
            <a:ext cx="1029449" cy="2616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 lang="ko-KR" altLang="en-US" sz="800" b="0" i="0" u="none" strike="noStrike" kern="1200" spc="-100" baseline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+mn-cs"/>
              </a:defRPr>
            </a:pPr>
            <a:r>
              <a:rPr lang="ko-KR" altLang="en-US" sz="1100" spc="-10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인천을 잘 몰라서</a:t>
            </a:r>
          </a:p>
        </p:txBody>
      </p:sp>
      <p:sp>
        <p:nvSpPr>
          <p:cNvPr id="30" name="TextBox 29"/>
          <p:cNvSpPr txBox="1"/>
          <p:nvPr/>
        </p:nvSpPr>
        <p:spPr>
          <a:xfrm>
            <a:off x="3138062" y="3940489"/>
            <a:ext cx="117051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 lang="ko-KR" altLang="en-US" sz="800" b="0" i="0" u="none" strike="noStrike" kern="1200" spc="-100" baseline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+mn-cs"/>
              </a:defRPr>
            </a:pPr>
            <a:r>
              <a:rPr lang="ko-KR" altLang="en-US" sz="10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다른 지역을 가는 것이</a:t>
            </a:r>
            <a:endParaRPr lang="en-US" altLang="ko-KR" sz="1000" spc="-100" smtClean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  <a:p>
            <a:pPr>
              <a:defRPr lang="ko-KR" altLang="en-US" sz="800" b="0" i="0" u="none" strike="noStrike" kern="1200" spc="-100" baseline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+mn-cs"/>
              </a:defRPr>
            </a:pPr>
            <a:r>
              <a:rPr lang="ko-KR" altLang="en-US" sz="10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rPr>
              <a:t>더 나을 것 같아서</a:t>
            </a:r>
            <a:endParaRPr lang="ko-KR" altLang="en-US" sz="1000" spc="-10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+mj-ea"/>
              <a:ea typeface="+mj-ea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4174429" y="3935009"/>
            <a:ext cx="777777" cy="43088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 lang="ko-KR" altLang="en-US" sz="800" b="0" i="0" u="none" strike="noStrike" kern="1200" spc="-100" baseline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+mn-cs"/>
              </a:defRPr>
            </a:pPr>
            <a:r>
              <a:rPr lang="ko-KR" altLang="en-US" sz="11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여행 정보가</a:t>
            </a:r>
            <a:endParaRPr lang="en-US" altLang="ko-KR" sz="1100" spc="-100" smtClean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FF6600"/>
              </a:solidFill>
              <a:latin typeface="+mj-ea"/>
              <a:ea typeface="+mj-ea"/>
            </a:endParaRPr>
          </a:p>
          <a:p>
            <a:pPr>
              <a:defRPr lang="ko-KR" altLang="en-US" sz="800" b="0" i="0" u="none" strike="noStrike" kern="1200" spc="-100" baseline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+mn-cs"/>
              </a:defRPr>
            </a:pPr>
            <a:r>
              <a:rPr lang="ko-KR" altLang="en-US" sz="11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부족해</a:t>
            </a:r>
            <a:r>
              <a:rPr lang="ko-KR" altLang="en-US" sz="1100" spc="-10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FF6600"/>
                </a:solidFill>
                <a:latin typeface="+mj-ea"/>
                <a:ea typeface="+mj-ea"/>
              </a:rPr>
              <a:t>서</a:t>
            </a:r>
          </a:p>
        </p:txBody>
      </p:sp>
      <p:sp>
        <p:nvSpPr>
          <p:cNvPr id="32" name="TextBox 31"/>
          <p:cNvSpPr txBox="1"/>
          <p:nvPr/>
        </p:nvSpPr>
        <p:spPr>
          <a:xfrm>
            <a:off x="4808190" y="3923939"/>
            <a:ext cx="760144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 lang="ko-KR" altLang="en-US" sz="800" b="0" i="0" u="none" strike="noStrike" kern="1200" spc="-100" baseline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+mn-cs"/>
              </a:defRPr>
            </a:pPr>
            <a:r>
              <a:rPr lang="ko-KR" altLang="en-US" sz="10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재미 없을 것 </a:t>
            </a:r>
            <a:endParaRPr lang="en-US" altLang="ko-KR" sz="1000" spc="-100" smtClean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</a:endParaRPr>
          </a:p>
          <a:p>
            <a:pPr>
              <a:defRPr lang="ko-KR" altLang="en-US" sz="800" b="0" i="0" u="none" strike="noStrike" kern="1200" spc="-100" baseline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+mn-cs"/>
              </a:defRPr>
            </a:pPr>
            <a:r>
              <a:rPr lang="ko-KR" altLang="en-US" sz="10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같아서</a:t>
            </a:r>
            <a:endParaRPr lang="en-US" altLang="ko-KR" sz="1000" spc="-100" smtClean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935291" y="3995947"/>
            <a:ext cx="821059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defRPr lang="ko-KR" altLang="en-US" sz="800" b="0" i="0" u="none" strike="noStrike" kern="1200" spc="-100" baseline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  <a:cs typeface="+mn-cs"/>
              </a:defRPr>
            </a:pPr>
            <a:r>
              <a:rPr lang="ko-KR" altLang="en-US" sz="1000" spc="-10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+mj-ea"/>
                <a:ea typeface="+mj-ea"/>
              </a:rPr>
              <a:t>거리가 멀어서</a:t>
            </a:r>
            <a:endParaRPr lang="ko-KR" altLang="en-US" sz="1000" spc="-10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+mj-ea"/>
              <a:ea typeface="+mj-ea"/>
            </a:endParaRPr>
          </a:p>
        </p:txBody>
      </p:sp>
      <p:cxnSp>
        <p:nvCxnSpPr>
          <p:cNvPr id="35" name="꺾인 연결선 34"/>
          <p:cNvCxnSpPr/>
          <p:nvPr/>
        </p:nvCxnSpPr>
        <p:spPr>
          <a:xfrm flipV="1">
            <a:off x="2616138" y="3557256"/>
            <a:ext cx="4217485" cy="520608"/>
          </a:xfrm>
          <a:prstGeom prst="bentConnector3">
            <a:avLst>
              <a:gd name="adj1" fmla="val -64"/>
            </a:avLst>
          </a:prstGeom>
          <a:ln w="34925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41" name="꺾인 연결선 40"/>
          <p:cNvCxnSpPr/>
          <p:nvPr/>
        </p:nvCxnSpPr>
        <p:spPr>
          <a:xfrm>
            <a:off x="3584054" y="4324049"/>
            <a:ext cx="1870594" cy="896034"/>
          </a:xfrm>
          <a:prstGeom prst="bentConnector3">
            <a:avLst>
              <a:gd name="adj1" fmla="val -1994"/>
            </a:avLst>
          </a:prstGeom>
          <a:ln w="41275">
            <a:solidFill>
              <a:schemeClr val="bg1">
                <a:lumMod val="65000"/>
              </a:schemeClr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9" name="표 4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299645"/>
              </p:ext>
            </p:extLst>
          </p:nvPr>
        </p:nvGraphicFramePr>
        <p:xfrm>
          <a:off x="5526656" y="4811100"/>
          <a:ext cx="2665912" cy="159583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45630"/>
                <a:gridCol w="520848"/>
                <a:gridCol w="333239"/>
                <a:gridCol w="333239"/>
                <a:gridCol w="333239"/>
                <a:gridCol w="333239"/>
                <a:gridCol w="333239"/>
                <a:gridCol w="333239"/>
              </a:tblGrid>
              <a:tr h="172027">
                <a:tc gridSpan="2">
                  <a:txBody>
                    <a:bodyPr/>
                    <a:lstStyle/>
                    <a:p>
                      <a:pPr algn="l" fontAlgn="b"/>
                      <a:endParaRPr lang="ko-KR" altLang="en-US" sz="900" b="0" i="0" u="none" strike="noStrike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서울</a:t>
                      </a:r>
                      <a:endParaRPr lang="en-US" altLang="ko-KR" sz="1100" u="none" strike="noStrike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부산</a:t>
                      </a:r>
                      <a:endParaRPr lang="en-US" altLang="ko-KR" sz="1100" u="none" strike="noStrike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경기</a:t>
                      </a:r>
                      <a:endParaRPr lang="en-US" altLang="ko-KR" sz="1100" u="none" strike="noStrike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강원</a:t>
                      </a:r>
                      <a:endParaRPr lang="en-US" altLang="ko-KR" sz="1100" u="none" strike="noStrike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충청</a:t>
                      </a:r>
                      <a:endParaRPr lang="en-US" altLang="ko-KR" sz="1100" u="none" strike="noStrike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전라</a:t>
                      </a:r>
                      <a:endParaRPr lang="en-US" altLang="ko-KR" sz="1100" u="none" strike="noStrike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72027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>
                          <a:effectLst/>
                        </a:rPr>
                        <a:t>전체</a:t>
                      </a:r>
                      <a:endParaRPr lang="ko-KR" altLang="en-US" sz="900" b="0" i="0" u="none" strike="noStrike">
                        <a:solidFill>
                          <a:srgbClr val="333399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29.1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17.3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15.1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10.3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7773">
                <a:tc rowSpan="6">
                  <a:txBody>
                    <a:bodyPr/>
                    <a:lstStyle/>
                    <a:p>
                      <a:pPr algn="ctr" fontAlgn="t"/>
                      <a:r>
                        <a:rPr lang="ko-KR" altLang="en-US" sz="900" b="0" i="0" u="none" strike="noStrike" smtClean="0">
                          <a:solidFill>
                            <a:schemeClr val="dk1"/>
                          </a:solidFill>
                          <a:effectLst/>
                          <a:latin typeface="+mn-lt"/>
                        </a:rPr>
                        <a:t>거주지별</a:t>
                      </a:r>
                      <a:endParaRPr lang="ko-KR" altLang="en-US" sz="900" b="0" i="0" u="none" strike="noStrike">
                        <a:solidFill>
                          <a:srgbClr val="333399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333399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13.6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13.6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25.8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18.2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9.1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77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 smtClean="0">
                          <a:effectLst/>
                        </a:rPr>
                        <a:t>경기</a:t>
                      </a:r>
                      <a:endParaRPr lang="ko-KR" altLang="en-US" sz="900" b="0" i="0" u="none" strike="noStrike">
                        <a:solidFill>
                          <a:srgbClr val="333399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10.1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10.1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29.1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21.5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11.4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77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>
                          <a:effectLst/>
                        </a:rPr>
                        <a:t>충청권</a:t>
                      </a:r>
                      <a:endParaRPr lang="ko-KR" altLang="en-US" sz="900" b="0" i="0" u="none" strike="noStrike">
                        <a:solidFill>
                          <a:srgbClr val="333399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31.3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25.8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10.2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77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>
                          <a:effectLst/>
                        </a:rPr>
                        <a:t>영남권</a:t>
                      </a:r>
                      <a:endParaRPr lang="ko-KR" altLang="en-US" sz="900" b="0" i="0" u="none" strike="noStrike">
                        <a:solidFill>
                          <a:srgbClr val="333399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34.0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17.0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10.6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8.9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77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>
                          <a:effectLst/>
                        </a:rPr>
                        <a:t>호남권</a:t>
                      </a:r>
                      <a:endParaRPr lang="ko-KR" altLang="en-US" sz="900" b="0" i="0" u="none" strike="noStrike">
                        <a:solidFill>
                          <a:srgbClr val="333399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36.6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16.3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13.1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777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u="none" strike="noStrike">
                          <a:effectLst/>
                        </a:rPr>
                        <a:t>강원권</a:t>
                      </a:r>
                      <a:endParaRPr lang="ko-KR" altLang="en-US" sz="900" b="0" i="0" u="none" strike="noStrike">
                        <a:solidFill>
                          <a:srgbClr val="333399"/>
                        </a:solidFill>
                        <a:effectLst/>
                        <a:latin typeface="Gulim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28.2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15.4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20.5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1" kern="0" spc="-15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36" name="그룹 35"/>
          <p:cNvGrpSpPr/>
          <p:nvPr/>
        </p:nvGrpSpPr>
        <p:grpSpPr>
          <a:xfrm>
            <a:off x="8305800" y="4725717"/>
            <a:ext cx="1305881" cy="2088451"/>
            <a:chOff x="8305800" y="4217099"/>
            <a:chExt cx="1305881" cy="2088451"/>
          </a:xfrm>
        </p:grpSpPr>
        <p:sp>
          <p:nvSpPr>
            <p:cNvPr id="37" name="AutoShape 5"/>
            <p:cNvSpPr>
              <a:spLocks noChangeAspect="1" noChangeArrowheads="1" noTextEdit="1"/>
            </p:cNvSpPr>
            <p:nvPr/>
          </p:nvSpPr>
          <p:spPr bwMode="auto">
            <a:xfrm>
              <a:off x="8305800" y="4221163"/>
              <a:ext cx="1295400" cy="2084387"/>
            </a:xfrm>
            <a:prstGeom prst="rect">
              <a:avLst/>
            </a:prstGeom>
            <a:noFill/>
            <a:ln>
              <a:noFill/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38" name="Freeform 7"/>
            <p:cNvSpPr>
              <a:spLocks/>
            </p:cNvSpPr>
            <p:nvPr/>
          </p:nvSpPr>
          <p:spPr bwMode="auto">
            <a:xfrm>
              <a:off x="8305800" y="5497513"/>
              <a:ext cx="709613" cy="579437"/>
            </a:xfrm>
            <a:custGeom>
              <a:avLst/>
              <a:gdLst>
                <a:gd name="T0" fmla="*/ 238 w 895"/>
                <a:gd name="T1" fmla="*/ 48 h 729"/>
                <a:gd name="T2" fmla="*/ 220 w 895"/>
                <a:gd name="T3" fmla="*/ 112 h 729"/>
                <a:gd name="T4" fmla="*/ 204 w 895"/>
                <a:gd name="T5" fmla="*/ 142 h 729"/>
                <a:gd name="T6" fmla="*/ 196 w 895"/>
                <a:gd name="T7" fmla="*/ 192 h 729"/>
                <a:gd name="T8" fmla="*/ 156 w 895"/>
                <a:gd name="T9" fmla="*/ 172 h 729"/>
                <a:gd name="T10" fmla="*/ 112 w 895"/>
                <a:gd name="T11" fmla="*/ 166 h 729"/>
                <a:gd name="T12" fmla="*/ 106 w 895"/>
                <a:gd name="T13" fmla="*/ 198 h 729"/>
                <a:gd name="T14" fmla="*/ 75 w 895"/>
                <a:gd name="T15" fmla="*/ 202 h 729"/>
                <a:gd name="T16" fmla="*/ 90 w 895"/>
                <a:gd name="T17" fmla="*/ 240 h 729"/>
                <a:gd name="T18" fmla="*/ 117 w 895"/>
                <a:gd name="T19" fmla="*/ 291 h 729"/>
                <a:gd name="T20" fmla="*/ 70 w 895"/>
                <a:gd name="T21" fmla="*/ 315 h 729"/>
                <a:gd name="T22" fmla="*/ 30 w 895"/>
                <a:gd name="T23" fmla="*/ 375 h 729"/>
                <a:gd name="T24" fmla="*/ 18 w 895"/>
                <a:gd name="T25" fmla="*/ 420 h 729"/>
                <a:gd name="T26" fmla="*/ 33 w 895"/>
                <a:gd name="T27" fmla="*/ 465 h 729"/>
                <a:gd name="T28" fmla="*/ 21 w 895"/>
                <a:gd name="T29" fmla="*/ 489 h 729"/>
                <a:gd name="T30" fmla="*/ 75 w 895"/>
                <a:gd name="T31" fmla="*/ 532 h 729"/>
                <a:gd name="T32" fmla="*/ 48 w 895"/>
                <a:gd name="T33" fmla="*/ 568 h 729"/>
                <a:gd name="T34" fmla="*/ 51 w 895"/>
                <a:gd name="T35" fmla="*/ 589 h 729"/>
                <a:gd name="T36" fmla="*/ 4 w 895"/>
                <a:gd name="T37" fmla="*/ 658 h 729"/>
                <a:gd name="T38" fmla="*/ 15 w 895"/>
                <a:gd name="T39" fmla="*/ 702 h 729"/>
                <a:gd name="T40" fmla="*/ 42 w 895"/>
                <a:gd name="T41" fmla="*/ 727 h 729"/>
                <a:gd name="T42" fmla="*/ 112 w 895"/>
                <a:gd name="T43" fmla="*/ 699 h 729"/>
                <a:gd name="T44" fmla="*/ 150 w 895"/>
                <a:gd name="T45" fmla="*/ 700 h 729"/>
                <a:gd name="T46" fmla="*/ 153 w 895"/>
                <a:gd name="T47" fmla="*/ 663 h 729"/>
                <a:gd name="T48" fmla="*/ 226 w 895"/>
                <a:gd name="T49" fmla="*/ 628 h 729"/>
                <a:gd name="T50" fmla="*/ 250 w 895"/>
                <a:gd name="T51" fmla="*/ 603 h 729"/>
                <a:gd name="T52" fmla="*/ 289 w 895"/>
                <a:gd name="T53" fmla="*/ 639 h 729"/>
                <a:gd name="T54" fmla="*/ 361 w 895"/>
                <a:gd name="T55" fmla="*/ 651 h 729"/>
                <a:gd name="T56" fmla="*/ 375 w 895"/>
                <a:gd name="T57" fmla="*/ 660 h 729"/>
                <a:gd name="T58" fmla="*/ 429 w 895"/>
                <a:gd name="T59" fmla="*/ 655 h 729"/>
                <a:gd name="T60" fmla="*/ 508 w 895"/>
                <a:gd name="T61" fmla="*/ 640 h 729"/>
                <a:gd name="T62" fmla="*/ 526 w 895"/>
                <a:gd name="T63" fmla="*/ 663 h 729"/>
                <a:gd name="T64" fmla="*/ 574 w 895"/>
                <a:gd name="T65" fmla="*/ 628 h 729"/>
                <a:gd name="T66" fmla="*/ 622 w 895"/>
                <a:gd name="T67" fmla="*/ 609 h 729"/>
                <a:gd name="T68" fmla="*/ 649 w 895"/>
                <a:gd name="T69" fmla="*/ 586 h 729"/>
                <a:gd name="T70" fmla="*/ 688 w 895"/>
                <a:gd name="T71" fmla="*/ 565 h 729"/>
                <a:gd name="T72" fmla="*/ 707 w 895"/>
                <a:gd name="T73" fmla="*/ 597 h 729"/>
                <a:gd name="T74" fmla="*/ 742 w 895"/>
                <a:gd name="T75" fmla="*/ 580 h 729"/>
                <a:gd name="T76" fmla="*/ 751 w 895"/>
                <a:gd name="T77" fmla="*/ 519 h 729"/>
                <a:gd name="T78" fmla="*/ 751 w 895"/>
                <a:gd name="T79" fmla="*/ 501 h 729"/>
                <a:gd name="T80" fmla="*/ 773 w 895"/>
                <a:gd name="T81" fmla="*/ 481 h 729"/>
                <a:gd name="T82" fmla="*/ 820 w 895"/>
                <a:gd name="T83" fmla="*/ 493 h 729"/>
                <a:gd name="T84" fmla="*/ 863 w 895"/>
                <a:gd name="T85" fmla="*/ 448 h 729"/>
                <a:gd name="T86" fmla="*/ 889 w 895"/>
                <a:gd name="T87" fmla="*/ 349 h 729"/>
                <a:gd name="T88" fmla="*/ 877 w 895"/>
                <a:gd name="T89" fmla="*/ 274 h 729"/>
                <a:gd name="T90" fmla="*/ 847 w 895"/>
                <a:gd name="T91" fmla="*/ 225 h 729"/>
                <a:gd name="T92" fmla="*/ 805 w 895"/>
                <a:gd name="T93" fmla="*/ 162 h 729"/>
                <a:gd name="T94" fmla="*/ 766 w 895"/>
                <a:gd name="T95" fmla="*/ 90 h 729"/>
                <a:gd name="T96" fmla="*/ 713 w 895"/>
                <a:gd name="T97" fmla="*/ 85 h 729"/>
                <a:gd name="T98" fmla="*/ 673 w 895"/>
                <a:gd name="T99" fmla="*/ 90 h 729"/>
                <a:gd name="T100" fmla="*/ 640 w 895"/>
                <a:gd name="T101" fmla="*/ 81 h 729"/>
                <a:gd name="T102" fmla="*/ 586 w 895"/>
                <a:gd name="T103" fmla="*/ 79 h 729"/>
                <a:gd name="T104" fmla="*/ 548 w 895"/>
                <a:gd name="T105" fmla="*/ 88 h 729"/>
                <a:gd name="T106" fmla="*/ 517 w 895"/>
                <a:gd name="T107" fmla="*/ 60 h 729"/>
                <a:gd name="T108" fmla="*/ 460 w 895"/>
                <a:gd name="T109" fmla="*/ 24 h 729"/>
                <a:gd name="T110" fmla="*/ 427 w 895"/>
                <a:gd name="T111" fmla="*/ 1 h 729"/>
                <a:gd name="T112" fmla="*/ 372 w 895"/>
                <a:gd name="T113" fmla="*/ 36 h 729"/>
                <a:gd name="T114" fmla="*/ 355 w 895"/>
                <a:gd name="T115" fmla="*/ 76 h 729"/>
                <a:gd name="T116" fmla="*/ 315 w 895"/>
                <a:gd name="T117" fmla="*/ 100 h 729"/>
                <a:gd name="T118" fmla="*/ 282 w 895"/>
                <a:gd name="T119" fmla="*/ 30 h 729"/>
                <a:gd name="T120" fmla="*/ 276 w 895"/>
                <a:gd name="T121" fmla="*/ 28 h 72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895" h="729">
                  <a:moveTo>
                    <a:pt x="276" y="28"/>
                  </a:moveTo>
                  <a:lnTo>
                    <a:pt x="274" y="28"/>
                  </a:lnTo>
                  <a:lnTo>
                    <a:pt x="271" y="30"/>
                  </a:lnTo>
                  <a:lnTo>
                    <a:pt x="265" y="34"/>
                  </a:lnTo>
                  <a:lnTo>
                    <a:pt x="261" y="36"/>
                  </a:lnTo>
                  <a:lnTo>
                    <a:pt x="255" y="39"/>
                  </a:lnTo>
                  <a:lnTo>
                    <a:pt x="249" y="40"/>
                  </a:lnTo>
                  <a:lnTo>
                    <a:pt x="246" y="42"/>
                  </a:lnTo>
                  <a:lnTo>
                    <a:pt x="244" y="42"/>
                  </a:lnTo>
                  <a:lnTo>
                    <a:pt x="243" y="43"/>
                  </a:lnTo>
                  <a:lnTo>
                    <a:pt x="241" y="43"/>
                  </a:lnTo>
                  <a:lnTo>
                    <a:pt x="240" y="43"/>
                  </a:lnTo>
                  <a:lnTo>
                    <a:pt x="238" y="48"/>
                  </a:lnTo>
                  <a:lnTo>
                    <a:pt x="238" y="54"/>
                  </a:lnTo>
                  <a:lnTo>
                    <a:pt x="238" y="58"/>
                  </a:lnTo>
                  <a:lnTo>
                    <a:pt x="238" y="64"/>
                  </a:lnTo>
                  <a:lnTo>
                    <a:pt x="238" y="73"/>
                  </a:lnTo>
                  <a:lnTo>
                    <a:pt x="238" y="84"/>
                  </a:lnTo>
                  <a:lnTo>
                    <a:pt x="238" y="88"/>
                  </a:lnTo>
                  <a:lnTo>
                    <a:pt x="237" y="93"/>
                  </a:lnTo>
                  <a:lnTo>
                    <a:pt x="235" y="97"/>
                  </a:lnTo>
                  <a:lnTo>
                    <a:pt x="234" y="100"/>
                  </a:lnTo>
                  <a:lnTo>
                    <a:pt x="232" y="105"/>
                  </a:lnTo>
                  <a:lnTo>
                    <a:pt x="229" y="106"/>
                  </a:lnTo>
                  <a:lnTo>
                    <a:pt x="225" y="109"/>
                  </a:lnTo>
                  <a:lnTo>
                    <a:pt x="220" y="112"/>
                  </a:lnTo>
                  <a:lnTo>
                    <a:pt x="219" y="115"/>
                  </a:lnTo>
                  <a:lnTo>
                    <a:pt x="217" y="118"/>
                  </a:lnTo>
                  <a:lnTo>
                    <a:pt x="217" y="123"/>
                  </a:lnTo>
                  <a:lnTo>
                    <a:pt x="216" y="124"/>
                  </a:lnTo>
                  <a:lnTo>
                    <a:pt x="216" y="129"/>
                  </a:lnTo>
                  <a:lnTo>
                    <a:pt x="216" y="130"/>
                  </a:lnTo>
                  <a:lnTo>
                    <a:pt x="214" y="133"/>
                  </a:lnTo>
                  <a:lnTo>
                    <a:pt x="214" y="136"/>
                  </a:lnTo>
                  <a:lnTo>
                    <a:pt x="213" y="136"/>
                  </a:lnTo>
                  <a:lnTo>
                    <a:pt x="211" y="138"/>
                  </a:lnTo>
                  <a:lnTo>
                    <a:pt x="208" y="139"/>
                  </a:lnTo>
                  <a:lnTo>
                    <a:pt x="207" y="141"/>
                  </a:lnTo>
                  <a:lnTo>
                    <a:pt x="204" y="142"/>
                  </a:lnTo>
                  <a:lnTo>
                    <a:pt x="201" y="142"/>
                  </a:lnTo>
                  <a:lnTo>
                    <a:pt x="196" y="144"/>
                  </a:lnTo>
                  <a:lnTo>
                    <a:pt x="198" y="153"/>
                  </a:lnTo>
                  <a:lnTo>
                    <a:pt x="201" y="160"/>
                  </a:lnTo>
                  <a:lnTo>
                    <a:pt x="202" y="168"/>
                  </a:lnTo>
                  <a:lnTo>
                    <a:pt x="202" y="172"/>
                  </a:lnTo>
                  <a:lnTo>
                    <a:pt x="202" y="175"/>
                  </a:lnTo>
                  <a:lnTo>
                    <a:pt x="204" y="178"/>
                  </a:lnTo>
                  <a:lnTo>
                    <a:pt x="202" y="181"/>
                  </a:lnTo>
                  <a:lnTo>
                    <a:pt x="202" y="184"/>
                  </a:lnTo>
                  <a:lnTo>
                    <a:pt x="201" y="187"/>
                  </a:lnTo>
                  <a:lnTo>
                    <a:pt x="199" y="190"/>
                  </a:lnTo>
                  <a:lnTo>
                    <a:pt x="196" y="192"/>
                  </a:lnTo>
                  <a:lnTo>
                    <a:pt x="192" y="195"/>
                  </a:lnTo>
                  <a:lnTo>
                    <a:pt x="189" y="196"/>
                  </a:lnTo>
                  <a:lnTo>
                    <a:pt x="181" y="196"/>
                  </a:lnTo>
                  <a:lnTo>
                    <a:pt x="175" y="195"/>
                  </a:lnTo>
                  <a:lnTo>
                    <a:pt x="169" y="195"/>
                  </a:lnTo>
                  <a:lnTo>
                    <a:pt x="166" y="193"/>
                  </a:lnTo>
                  <a:lnTo>
                    <a:pt x="165" y="192"/>
                  </a:lnTo>
                  <a:lnTo>
                    <a:pt x="160" y="190"/>
                  </a:lnTo>
                  <a:lnTo>
                    <a:pt x="160" y="187"/>
                  </a:lnTo>
                  <a:lnTo>
                    <a:pt x="159" y="184"/>
                  </a:lnTo>
                  <a:lnTo>
                    <a:pt x="159" y="180"/>
                  </a:lnTo>
                  <a:lnTo>
                    <a:pt x="159" y="177"/>
                  </a:lnTo>
                  <a:lnTo>
                    <a:pt x="156" y="172"/>
                  </a:lnTo>
                  <a:lnTo>
                    <a:pt x="154" y="171"/>
                  </a:lnTo>
                  <a:lnTo>
                    <a:pt x="153" y="168"/>
                  </a:lnTo>
                  <a:lnTo>
                    <a:pt x="148" y="166"/>
                  </a:lnTo>
                  <a:lnTo>
                    <a:pt x="147" y="166"/>
                  </a:lnTo>
                  <a:lnTo>
                    <a:pt x="142" y="166"/>
                  </a:lnTo>
                  <a:lnTo>
                    <a:pt x="138" y="165"/>
                  </a:lnTo>
                  <a:lnTo>
                    <a:pt x="130" y="165"/>
                  </a:lnTo>
                  <a:lnTo>
                    <a:pt x="124" y="165"/>
                  </a:lnTo>
                  <a:lnTo>
                    <a:pt x="120" y="166"/>
                  </a:lnTo>
                  <a:lnTo>
                    <a:pt x="118" y="166"/>
                  </a:lnTo>
                  <a:lnTo>
                    <a:pt x="117" y="166"/>
                  </a:lnTo>
                  <a:lnTo>
                    <a:pt x="114" y="166"/>
                  </a:lnTo>
                  <a:lnTo>
                    <a:pt x="112" y="166"/>
                  </a:lnTo>
                  <a:lnTo>
                    <a:pt x="112" y="168"/>
                  </a:lnTo>
                  <a:lnTo>
                    <a:pt x="112" y="169"/>
                  </a:lnTo>
                  <a:lnTo>
                    <a:pt x="112" y="171"/>
                  </a:lnTo>
                  <a:lnTo>
                    <a:pt x="114" y="172"/>
                  </a:lnTo>
                  <a:lnTo>
                    <a:pt x="114" y="174"/>
                  </a:lnTo>
                  <a:lnTo>
                    <a:pt x="117" y="178"/>
                  </a:lnTo>
                  <a:lnTo>
                    <a:pt x="117" y="180"/>
                  </a:lnTo>
                  <a:lnTo>
                    <a:pt x="117" y="184"/>
                  </a:lnTo>
                  <a:lnTo>
                    <a:pt x="117" y="189"/>
                  </a:lnTo>
                  <a:lnTo>
                    <a:pt x="114" y="192"/>
                  </a:lnTo>
                  <a:lnTo>
                    <a:pt x="112" y="196"/>
                  </a:lnTo>
                  <a:lnTo>
                    <a:pt x="112" y="201"/>
                  </a:lnTo>
                  <a:lnTo>
                    <a:pt x="106" y="198"/>
                  </a:lnTo>
                  <a:lnTo>
                    <a:pt x="102" y="196"/>
                  </a:lnTo>
                  <a:lnTo>
                    <a:pt x="99" y="192"/>
                  </a:lnTo>
                  <a:lnTo>
                    <a:pt x="94" y="190"/>
                  </a:lnTo>
                  <a:lnTo>
                    <a:pt x="93" y="186"/>
                  </a:lnTo>
                  <a:lnTo>
                    <a:pt x="88" y="183"/>
                  </a:lnTo>
                  <a:lnTo>
                    <a:pt x="84" y="178"/>
                  </a:lnTo>
                  <a:lnTo>
                    <a:pt x="81" y="177"/>
                  </a:lnTo>
                  <a:lnTo>
                    <a:pt x="78" y="180"/>
                  </a:lnTo>
                  <a:lnTo>
                    <a:pt x="76" y="184"/>
                  </a:lnTo>
                  <a:lnTo>
                    <a:pt x="76" y="187"/>
                  </a:lnTo>
                  <a:lnTo>
                    <a:pt x="76" y="190"/>
                  </a:lnTo>
                  <a:lnTo>
                    <a:pt x="75" y="196"/>
                  </a:lnTo>
                  <a:lnTo>
                    <a:pt x="75" y="202"/>
                  </a:lnTo>
                  <a:lnTo>
                    <a:pt x="75" y="208"/>
                  </a:lnTo>
                  <a:lnTo>
                    <a:pt x="75" y="211"/>
                  </a:lnTo>
                  <a:lnTo>
                    <a:pt x="75" y="216"/>
                  </a:lnTo>
                  <a:lnTo>
                    <a:pt x="76" y="220"/>
                  </a:lnTo>
                  <a:lnTo>
                    <a:pt x="76" y="225"/>
                  </a:lnTo>
                  <a:lnTo>
                    <a:pt x="78" y="231"/>
                  </a:lnTo>
                  <a:lnTo>
                    <a:pt x="81" y="237"/>
                  </a:lnTo>
                  <a:lnTo>
                    <a:pt x="81" y="238"/>
                  </a:lnTo>
                  <a:lnTo>
                    <a:pt x="82" y="238"/>
                  </a:lnTo>
                  <a:lnTo>
                    <a:pt x="82" y="238"/>
                  </a:lnTo>
                  <a:lnTo>
                    <a:pt x="87" y="238"/>
                  </a:lnTo>
                  <a:lnTo>
                    <a:pt x="88" y="238"/>
                  </a:lnTo>
                  <a:lnTo>
                    <a:pt x="90" y="240"/>
                  </a:lnTo>
                  <a:lnTo>
                    <a:pt x="93" y="240"/>
                  </a:lnTo>
                  <a:lnTo>
                    <a:pt x="94" y="241"/>
                  </a:lnTo>
                  <a:lnTo>
                    <a:pt x="99" y="244"/>
                  </a:lnTo>
                  <a:lnTo>
                    <a:pt x="105" y="249"/>
                  </a:lnTo>
                  <a:lnTo>
                    <a:pt x="106" y="250"/>
                  </a:lnTo>
                  <a:lnTo>
                    <a:pt x="106" y="255"/>
                  </a:lnTo>
                  <a:lnTo>
                    <a:pt x="111" y="262"/>
                  </a:lnTo>
                  <a:lnTo>
                    <a:pt x="114" y="268"/>
                  </a:lnTo>
                  <a:lnTo>
                    <a:pt x="117" y="273"/>
                  </a:lnTo>
                  <a:lnTo>
                    <a:pt x="117" y="277"/>
                  </a:lnTo>
                  <a:lnTo>
                    <a:pt x="117" y="282"/>
                  </a:lnTo>
                  <a:lnTo>
                    <a:pt x="117" y="285"/>
                  </a:lnTo>
                  <a:lnTo>
                    <a:pt x="117" y="291"/>
                  </a:lnTo>
                  <a:lnTo>
                    <a:pt x="117" y="294"/>
                  </a:lnTo>
                  <a:lnTo>
                    <a:pt x="114" y="297"/>
                  </a:lnTo>
                  <a:lnTo>
                    <a:pt x="112" y="301"/>
                  </a:lnTo>
                  <a:lnTo>
                    <a:pt x="111" y="304"/>
                  </a:lnTo>
                  <a:lnTo>
                    <a:pt x="108" y="309"/>
                  </a:lnTo>
                  <a:lnTo>
                    <a:pt x="106" y="309"/>
                  </a:lnTo>
                  <a:lnTo>
                    <a:pt x="105" y="312"/>
                  </a:lnTo>
                  <a:lnTo>
                    <a:pt x="99" y="313"/>
                  </a:lnTo>
                  <a:lnTo>
                    <a:pt x="93" y="315"/>
                  </a:lnTo>
                  <a:lnTo>
                    <a:pt x="88" y="315"/>
                  </a:lnTo>
                  <a:lnTo>
                    <a:pt x="82" y="315"/>
                  </a:lnTo>
                  <a:lnTo>
                    <a:pt x="76" y="315"/>
                  </a:lnTo>
                  <a:lnTo>
                    <a:pt x="70" y="315"/>
                  </a:lnTo>
                  <a:lnTo>
                    <a:pt x="64" y="316"/>
                  </a:lnTo>
                  <a:lnTo>
                    <a:pt x="63" y="324"/>
                  </a:lnTo>
                  <a:lnTo>
                    <a:pt x="58" y="331"/>
                  </a:lnTo>
                  <a:lnTo>
                    <a:pt x="57" y="337"/>
                  </a:lnTo>
                  <a:lnTo>
                    <a:pt x="54" y="343"/>
                  </a:lnTo>
                  <a:lnTo>
                    <a:pt x="52" y="349"/>
                  </a:lnTo>
                  <a:lnTo>
                    <a:pt x="46" y="354"/>
                  </a:lnTo>
                  <a:lnTo>
                    <a:pt x="45" y="357"/>
                  </a:lnTo>
                  <a:lnTo>
                    <a:pt x="42" y="358"/>
                  </a:lnTo>
                  <a:lnTo>
                    <a:pt x="39" y="363"/>
                  </a:lnTo>
                  <a:lnTo>
                    <a:pt x="36" y="364"/>
                  </a:lnTo>
                  <a:lnTo>
                    <a:pt x="33" y="369"/>
                  </a:lnTo>
                  <a:lnTo>
                    <a:pt x="30" y="375"/>
                  </a:lnTo>
                  <a:lnTo>
                    <a:pt x="28" y="381"/>
                  </a:lnTo>
                  <a:lnTo>
                    <a:pt x="27" y="384"/>
                  </a:lnTo>
                  <a:lnTo>
                    <a:pt x="24" y="388"/>
                  </a:lnTo>
                  <a:lnTo>
                    <a:pt x="21" y="393"/>
                  </a:lnTo>
                  <a:lnTo>
                    <a:pt x="21" y="394"/>
                  </a:lnTo>
                  <a:lnTo>
                    <a:pt x="18" y="397"/>
                  </a:lnTo>
                  <a:lnTo>
                    <a:pt x="15" y="399"/>
                  </a:lnTo>
                  <a:lnTo>
                    <a:pt x="12" y="400"/>
                  </a:lnTo>
                  <a:lnTo>
                    <a:pt x="12" y="405"/>
                  </a:lnTo>
                  <a:lnTo>
                    <a:pt x="15" y="411"/>
                  </a:lnTo>
                  <a:lnTo>
                    <a:pt x="15" y="414"/>
                  </a:lnTo>
                  <a:lnTo>
                    <a:pt x="16" y="417"/>
                  </a:lnTo>
                  <a:lnTo>
                    <a:pt x="18" y="420"/>
                  </a:lnTo>
                  <a:lnTo>
                    <a:pt x="18" y="423"/>
                  </a:lnTo>
                  <a:lnTo>
                    <a:pt x="21" y="427"/>
                  </a:lnTo>
                  <a:lnTo>
                    <a:pt x="24" y="430"/>
                  </a:lnTo>
                  <a:lnTo>
                    <a:pt x="24" y="433"/>
                  </a:lnTo>
                  <a:lnTo>
                    <a:pt x="27" y="435"/>
                  </a:lnTo>
                  <a:lnTo>
                    <a:pt x="28" y="438"/>
                  </a:lnTo>
                  <a:lnTo>
                    <a:pt x="30" y="441"/>
                  </a:lnTo>
                  <a:lnTo>
                    <a:pt x="33" y="444"/>
                  </a:lnTo>
                  <a:lnTo>
                    <a:pt x="36" y="448"/>
                  </a:lnTo>
                  <a:lnTo>
                    <a:pt x="34" y="453"/>
                  </a:lnTo>
                  <a:lnTo>
                    <a:pt x="33" y="457"/>
                  </a:lnTo>
                  <a:lnTo>
                    <a:pt x="33" y="460"/>
                  </a:lnTo>
                  <a:lnTo>
                    <a:pt x="33" y="465"/>
                  </a:lnTo>
                  <a:lnTo>
                    <a:pt x="33" y="465"/>
                  </a:lnTo>
                  <a:lnTo>
                    <a:pt x="30" y="468"/>
                  </a:lnTo>
                  <a:lnTo>
                    <a:pt x="30" y="469"/>
                  </a:lnTo>
                  <a:lnTo>
                    <a:pt x="30" y="471"/>
                  </a:lnTo>
                  <a:lnTo>
                    <a:pt x="28" y="472"/>
                  </a:lnTo>
                  <a:lnTo>
                    <a:pt x="27" y="472"/>
                  </a:lnTo>
                  <a:lnTo>
                    <a:pt x="27" y="474"/>
                  </a:lnTo>
                  <a:lnTo>
                    <a:pt x="24" y="475"/>
                  </a:lnTo>
                  <a:lnTo>
                    <a:pt x="22" y="477"/>
                  </a:lnTo>
                  <a:lnTo>
                    <a:pt x="21" y="478"/>
                  </a:lnTo>
                  <a:lnTo>
                    <a:pt x="16" y="481"/>
                  </a:lnTo>
                  <a:lnTo>
                    <a:pt x="18" y="486"/>
                  </a:lnTo>
                  <a:lnTo>
                    <a:pt x="21" y="489"/>
                  </a:lnTo>
                  <a:lnTo>
                    <a:pt x="24" y="493"/>
                  </a:lnTo>
                  <a:lnTo>
                    <a:pt x="27" y="495"/>
                  </a:lnTo>
                  <a:lnTo>
                    <a:pt x="30" y="499"/>
                  </a:lnTo>
                  <a:lnTo>
                    <a:pt x="34" y="501"/>
                  </a:lnTo>
                  <a:lnTo>
                    <a:pt x="39" y="502"/>
                  </a:lnTo>
                  <a:lnTo>
                    <a:pt x="42" y="504"/>
                  </a:lnTo>
                  <a:lnTo>
                    <a:pt x="52" y="507"/>
                  </a:lnTo>
                  <a:lnTo>
                    <a:pt x="63" y="507"/>
                  </a:lnTo>
                  <a:lnTo>
                    <a:pt x="70" y="510"/>
                  </a:lnTo>
                  <a:lnTo>
                    <a:pt x="81" y="513"/>
                  </a:lnTo>
                  <a:lnTo>
                    <a:pt x="76" y="520"/>
                  </a:lnTo>
                  <a:lnTo>
                    <a:pt x="75" y="526"/>
                  </a:lnTo>
                  <a:lnTo>
                    <a:pt x="75" y="532"/>
                  </a:lnTo>
                  <a:lnTo>
                    <a:pt x="70" y="538"/>
                  </a:lnTo>
                  <a:lnTo>
                    <a:pt x="69" y="543"/>
                  </a:lnTo>
                  <a:lnTo>
                    <a:pt x="64" y="547"/>
                  </a:lnTo>
                  <a:lnTo>
                    <a:pt x="63" y="549"/>
                  </a:lnTo>
                  <a:lnTo>
                    <a:pt x="58" y="552"/>
                  </a:lnTo>
                  <a:lnTo>
                    <a:pt x="57" y="555"/>
                  </a:lnTo>
                  <a:lnTo>
                    <a:pt x="52" y="556"/>
                  </a:lnTo>
                  <a:lnTo>
                    <a:pt x="51" y="559"/>
                  </a:lnTo>
                  <a:lnTo>
                    <a:pt x="51" y="561"/>
                  </a:lnTo>
                  <a:lnTo>
                    <a:pt x="51" y="564"/>
                  </a:lnTo>
                  <a:lnTo>
                    <a:pt x="48" y="565"/>
                  </a:lnTo>
                  <a:lnTo>
                    <a:pt x="48" y="567"/>
                  </a:lnTo>
                  <a:lnTo>
                    <a:pt x="48" y="568"/>
                  </a:lnTo>
                  <a:lnTo>
                    <a:pt x="46" y="570"/>
                  </a:lnTo>
                  <a:lnTo>
                    <a:pt x="48" y="568"/>
                  </a:lnTo>
                  <a:lnTo>
                    <a:pt x="48" y="567"/>
                  </a:lnTo>
                  <a:lnTo>
                    <a:pt x="51" y="567"/>
                  </a:lnTo>
                  <a:lnTo>
                    <a:pt x="51" y="567"/>
                  </a:lnTo>
                  <a:lnTo>
                    <a:pt x="51" y="570"/>
                  </a:lnTo>
                  <a:lnTo>
                    <a:pt x="52" y="573"/>
                  </a:lnTo>
                  <a:lnTo>
                    <a:pt x="52" y="573"/>
                  </a:lnTo>
                  <a:lnTo>
                    <a:pt x="52" y="576"/>
                  </a:lnTo>
                  <a:lnTo>
                    <a:pt x="52" y="579"/>
                  </a:lnTo>
                  <a:lnTo>
                    <a:pt x="52" y="580"/>
                  </a:lnTo>
                  <a:lnTo>
                    <a:pt x="52" y="585"/>
                  </a:lnTo>
                  <a:lnTo>
                    <a:pt x="51" y="589"/>
                  </a:lnTo>
                  <a:lnTo>
                    <a:pt x="51" y="592"/>
                  </a:lnTo>
                  <a:lnTo>
                    <a:pt x="48" y="597"/>
                  </a:lnTo>
                  <a:lnTo>
                    <a:pt x="46" y="600"/>
                  </a:lnTo>
                  <a:lnTo>
                    <a:pt x="45" y="603"/>
                  </a:lnTo>
                  <a:lnTo>
                    <a:pt x="40" y="609"/>
                  </a:lnTo>
                  <a:lnTo>
                    <a:pt x="34" y="615"/>
                  </a:lnTo>
                  <a:lnTo>
                    <a:pt x="28" y="621"/>
                  </a:lnTo>
                  <a:lnTo>
                    <a:pt x="22" y="625"/>
                  </a:lnTo>
                  <a:lnTo>
                    <a:pt x="16" y="628"/>
                  </a:lnTo>
                  <a:lnTo>
                    <a:pt x="15" y="634"/>
                  </a:lnTo>
                  <a:lnTo>
                    <a:pt x="12" y="639"/>
                  </a:lnTo>
                  <a:lnTo>
                    <a:pt x="9" y="649"/>
                  </a:lnTo>
                  <a:lnTo>
                    <a:pt x="4" y="658"/>
                  </a:lnTo>
                  <a:lnTo>
                    <a:pt x="3" y="663"/>
                  </a:lnTo>
                  <a:lnTo>
                    <a:pt x="0" y="669"/>
                  </a:lnTo>
                  <a:lnTo>
                    <a:pt x="0" y="672"/>
                  </a:lnTo>
                  <a:lnTo>
                    <a:pt x="0" y="675"/>
                  </a:lnTo>
                  <a:lnTo>
                    <a:pt x="0" y="681"/>
                  </a:lnTo>
                  <a:lnTo>
                    <a:pt x="0" y="685"/>
                  </a:lnTo>
                  <a:lnTo>
                    <a:pt x="3" y="687"/>
                  </a:lnTo>
                  <a:lnTo>
                    <a:pt x="3" y="690"/>
                  </a:lnTo>
                  <a:lnTo>
                    <a:pt x="4" y="693"/>
                  </a:lnTo>
                  <a:lnTo>
                    <a:pt x="6" y="694"/>
                  </a:lnTo>
                  <a:lnTo>
                    <a:pt x="6" y="696"/>
                  </a:lnTo>
                  <a:lnTo>
                    <a:pt x="10" y="699"/>
                  </a:lnTo>
                  <a:lnTo>
                    <a:pt x="15" y="702"/>
                  </a:lnTo>
                  <a:lnTo>
                    <a:pt x="18" y="705"/>
                  </a:lnTo>
                  <a:lnTo>
                    <a:pt x="22" y="706"/>
                  </a:lnTo>
                  <a:lnTo>
                    <a:pt x="27" y="708"/>
                  </a:lnTo>
                  <a:lnTo>
                    <a:pt x="27" y="708"/>
                  </a:lnTo>
                  <a:lnTo>
                    <a:pt x="27" y="709"/>
                  </a:lnTo>
                  <a:lnTo>
                    <a:pt x="28" y="709"/>
                  </a:lnTo>
                  <a:lnTo>
                    <a:pt x="30" y="712"/>
                  </a:lnTo>
                  <a:lnTo>
                    <a:pt x="30" y="715"/>
                  </a:lnTo>
                  <a:lnTo>
                    <a:pt x="33" y="718"/>
                  </a:lnTo>
                  <a:lnTo>
                    <a:pt x="34" y="720"/>
                  </a:lnTo>
                  <a:lnTo>
                    <a:pt x="36" y="723"/>
                  </a:lnTo>
                  <a:lnTo>
                    <a:pt x="39" y="724"/>
                  </a:lnTo>
                  <a:lnTo>
                    <a:pt x="42" y="727"/>
                  </a:lnTo>
                  <a:lnTo>
                    <a:pt x="46" y="729"/>
                  </a:lnTo>
                  <a:lnTo>
                    <a:pt x="51" y="729"/>
                  </a:lnTo>
                  <a:lnTo>
                    <a:pt x="57" y="729"/>
                  </a:lnTo>
                  <a:lnTo>
                    <a:pt x="60" y="727"/>
                  </a:lnTo>
                  <a:lnTo>
                    <a:pt x="66" y="724"/>
                  </a:lnTo>
                  <a:lnTo>
                    <a:pt x="70" y="723"/>
                  </a:lnTo>
                  <a:lnTo>
                    <a:pt x="76" y="720"/>
                  </a:lnTo>
                  <a:lnTo>
                    <a:pt x="82" y="717"/>
                  </a:lnTo>
                  <a:lnTo>
                    <a:pt x="93" y="711"/>
                  </a:lnTo>
                  <a:lnTo>
                    <a:pt x="96" y="708"/>
                  </a:lnTo>
                  <a:lnTo>
                    <a:pt x="100" y="705"/>
                  </a:lnTo>
                  <a:lnTo>
                    <a:pt x="106" y="702"/>
                  </a:lnTo>
                  <a:lnTo>
                    <a:pt x="112" y="699"/>
                  </a:lnTo>
                  <a:lnTo>
                    <a:pt x="118" y="696"/>
                  </a:lnTo>
                  <a:lnTo>
                    <a:pt x="124" y="693"/>
                  </a:lnTo>
                  <a:lnTo>
                    <a:pt x="129" y="694"/>
                  </a:lnTo>
                  <a:lnTo>
                    <a:pt x="132" y="696"/>
                  </a:lnTo>
                  <a:lnTo>
                    <a:pt x="136" y="697"/>
                  </a:lnTo>
                  <a:lnTo>
                    <a:pt x="138" y="699"/>
                  </a:lnTo>
                  <a:lnTo>
                    <a:pt x="141" y="699"/>
                  </a:lnTo>
                  <a:lnTo>
                    <a:pt x="142" y="700"/>
                  </a:lnTo>
                  <a:lnTo>
                    <a:pt x="144" y="700"/>
                  </a:lnTo>
                  <a:lnTo>
                    <a:pt x="147" y="700"/>
                  </a:lnTo>
                  <a:lnTo>
                    <a:pt x="147" y="700"/>
                  </a:lnTo>
                  <a:lnTo>
                    <a:pt x="148" y="700"/>
                  </a:lnTo>
                  <a:lnTo>
                    <a:pt x="150" y="700"/>
                  </a:lnTo>
                  <a:lnTo>
                    <a:pt x="153" y="699"/>
                  </a:lnTo>
                  <a:lnTo>
                    <a:pt x="154" y="699"/>
                  </a:lnTo>
                  <a:lnTo>
                    <a:pt x="156" y="699"/>
                  </a:lnTo>
                  <a:lnTo>
                    <a:pt x="160" y="697"/>
                  </a:lnTo>
                  <a:lnTo>
                    <a:pt x="162" y="691"/>
                  </a:lnTo>
                  <a:lnTo>
                    <a:pt x="162" y="687"/>
                  </a:lnTo>
                  <a:lnTo>
                    <a:pt x="165" y="681"/>
                  </a:lnTo>
                  <a:lnTo>
                    <a:pt x="162" y="678"/>
                  </a:lnTo>
                  <a:lnTo>
                    <a:pt x="160" y="675"/>
                  </a:lnTo>
                  <a:lnTo>
                    <a:pt x="159" y="672"/>
                  </a:lnTo>
                  <a:lnTo>
                    <a:pt x="153" y="669"/>
                  </a:lnTo>
                  <a:lnTo>
                    <a:pt x="148" y="664"/>
                  </a:lnTo>
                  <a:lnTo>
                    <a:pt x="153" y="663"/>
                  </a:lnTo>
                  <a:lnTo>
                    <a:pt x="159" y="658"/>
                  </a:lnTo>
                  <a:lnTo>
                    <a:pt x="162" y="657"/>
                  </a:lnTo>
                  <a:lnTo>
                    <a:pt x="166" y="655"/>
                  </a:lnTo>
                  <a:lnTo>
                    <a:pt x="172" y="652"/>
                  </a:lnTo>
                  <a:lnTo>
                    <a:pt x="177" y="651"/>
                  </a:lnTo>
                  <a:lnTo>
                    <a:pt x="186" y="649"/>
                  </a:lnTo>
                  <a:lnTo>
                    <a:pt x="196" y="648"/>
                  </a:lnTo>
                  <a:lnTo>
                    <a:pt x="205" y="646"/>
                  </a:lnTo>
                  <a:lnTo>
                    <a:pt x="216" y="645"/>
                  </a:lnTo>
                  <a:lnTo>
                    <a:pt x="228" y="645"/>
                  </a:lnTo>
                  <a:lnTo>
                    <a:pt x="228" y="639"/>
                  </a:lnTo>
                  <a:lnTo>
                    <a:pt x="228" y="634"/>
                  </a:lnTo>
                  <a:lnTo>
                    <a:pt x="226" y="628"/>
                  </a:lnTo>
                  <a:lnTo>
                    <a:pt x="226" y="624"/>
                  </a:lnTo>
                  <a:lnTo>
                    <a:pt x="226" y="618"/>
                  </a:lnTo>
                  <a:lnTo>
                    <a:pt x="228" y="613"/>
                  </a:lnTo>
                  <a:lnTo>
                    <a:pt x="228" y="610"/>
                  </a:lnTo>
                  <a:lnTo>
                    <a:pt x="229" y="609"/>
                  </a:lnTo>
                  <a:lnTo>
                    <a:pt x="231" y="607"/>
                  </a:lnTo>
                  <a:lnTo>
                    <a:pt x="232" y="604"/>
                  </a:lnTo>
                  <a:lnTo>
                    <a:pt x="232" y="603"/>
                  </a:lnTo>
                  <a:lnTo>
                    <a:pt x="235" y="603"/>
                  </a:lnTo>
                  <a:lnTo>
                    <a:pt x="238" y="603"/>
                  </a:lnTo>
                  <a:lnTo>
                    <a:pt x="243" y="601"/>
                  </a:lnTo>
                  <a:lnTo>
                    <a:pt x="247" y="603"/>
                  </a:lnTo>
                  <a:lnTo>
                    <a:pt x="250" y="603"/>
                  </a:lnTo>
                  <a:lnTo>
                    <a:pt x="256" y="604"/>
                  </a:lnTo>
                  <a:lnTo>
                    <a:pt x="261" y="607"/>
                  </a:lnTo>
                  <a:lnTo>
                    <a:pt x="264" y="609"/>
                  </a:lnTo>
                  <a:lnTo>
                    <a:pt x="267" y="610"/>
                  </a:lnTo>
                  <a:lnTo>
                    <a:pt x="268" y="613"/>
                  </a:lnTo>
                  <a:lnTo>
                    <a:pt x="268" y="616"/>
                  </a:lnTo>
                  <a:lnTo>
                    <a:pt x="270" y="621"/>
                  </a:lnTo>
                  <a:lnTo>
                    <a:pt x="271" y="624"/>
                  </a:lnTo>
                  <a:lnTo>
                    <a:pt x="273" y="627"/>
                  </a:lnTo>
                  <a:lnTo>
                    <a:pt x="274" y="631"/>
                  </a:lnTo>
                  <a:lnTo>
                    <a:pt x="276" y="633"/>
                  </a:lnTo>
                  <a:lnTo>
                    <a:pt x="282" y="636"/>
                  </a:lnTo>
                  <a:lnTo>
                    <a:pt x="289" y="639"/>
                  </a:lnTo>
                  <a:lnTo>
                    <a:pt x="295" y="642"/>
                  </a:lnTo>
                  <a:lnTo>
                    <a:pt x="303" y="643"/>
                  </a:lnTo>
                  <a:lnTo>
                    <a:pt x="310" y="645"/>
                  </a:lnTo>
                  <a:lnTo>
                    <a:pt x="318" y="648"/>
                  </a:lnTo>
                  <a:lnTo>
                    <a:pt x="325" y="651"/>
                  </a:lnTo>
                  <a:lnTo>
                    <a:pt x="331" y="652"/>
                  </a:lnTo>
                  <a:lnTo>
                    <a:pt x="337" y="652"/>
                  </a:lnTo>
                  <a:lnTo>
                    <a:pt x="343" y="651"/>
                  </a:lnTo>
                  <a:lnTo>
                    <a:pt x="348" y="651"/>
                  </a:lnTo>
                  <a:lnTo>
                    <a:pt x="351" y="651"/>
                  </a:lnTo>
                  <a:lnTo>
                    <a:pt x="355" y="651"/>
                  </a:lnTo>
                  <a:lnTo>
                    <a:pt x="357" y="651"/>
                  </a:lnTo>
                  <a:lnTo>
                    <a:pt x="361" y="651"/>
                  </a:lnTo>
                  <a:lnTo>
                    <a:pt x="361" y="649"/>
                  </a:lnTo>
                  <a:lnTo>
                    <a:pt x="364" y="649"/>
                  </a:lnTo>
                  <a:lnTo>
                    <a:pt x="366" y="649"/>
                  </a:lnTo>
                  <a:lnTo>
                    <a:pt x="367" y="649"/>
                  </a:lnTo>
                  <a:lnTo>
                    <a:pt x="367" y="651"/>
                  </a:lnTo>
                  <a:lnTo>
                    <a:pt x="367" y="651"/>
                  </a:lnTo>
                  <a:lnTo>
                    <a:pt x="367" y="652"/>
                  </a:lnTo>
                  <a:lnTo>
                    <a:pt x="367" y="654"/>
                  </a:lnTo>
                  <a:lnTo>
                    <a:pt x="369" y="657"/>
                  </a:lnTo>
                  <a:lnTo>
                    <a:pt x="370" y="657"/>
                  </a:lnTo>
                  <a:lnTo>
                    <a:pt x="372" y="657"/>
                  </a:lnTo>
                  <a:lnTo>
                    <a:pt x="373" y="658"/>
                  </a:lnTo>
                  <a:lnTo>
                    <a:pt x="375" y="660"/>
                  </a:lnTo>
                  <a:lnTo>
                    <a:pt x="378" y="661"/>
                  </a:lnTo>
                  <a:lnTo>
                    <a:pt x="379" y="663"/>
                  </a:lnTo>
                  <a:lnTo>
                    <a:pt x="384" y="663"/>
                  </a:lnTo>
                  <a:lnTo>
                    <a:pt x="387" y="664"/>
                  </a:lnTo>
                  <a:lnTo>
                    <a:pt x="393" y="664"/>
                  </a:lnTo>
                  <a:lnTo>
                    <a:pt x="397" y="663"/>
                  </a:lnTo>
                  <a:lnTo>
                    <a:pt x="403" y="663"/>
                  </a:lnTo>
                  <a:lnTo>
                    <a:pt x="409" y="663"/>
                  </a:lnTo>
                  <a:lnTo>
                    <a:pt x="414" y="663"/>
                  </a:lnTo>
                  <a:lnTo>
                    <a:pt x="418" y="661"/>
                  </a:lnTo>
                  <a:lnTo>
                    <a:pt x="423" y="660"/>
                  </a:lnTo>
                  <a:lnTo>
                    <a:pt x="427" y="657"/>
                  </a:lnTo>
                  <a:lnTo>
                    <a:pt x="429" y="655"/>
                  </a:lnTo>
                  <a:lnTo>
                    <a:pt x="430" y="654"/>
                  </a:lnTo>
                  <a:lnTo>
                    <a:pt x="432" y="651"/>
                  </a:lnTo>
                  <a:lnTo>
                    <a:pt x="432" y="648"/>
                  </a:lnTo>
                  <a:lnTo>
                    <a:pt x="433" y="646"/>
                  </a:lnTo>
                  <a:lnTo>
                    <a:pt x="433" y="645"/>
                  </a:lnTo>
                  <a:lnTo>
                    <a:pt x="435" y="645"/>
                  </a:lnTo>
                  <a:lnTo>
                    <a:pt x="445" y="643"/>
                  </a:lnTo>
                  <a:lnTo>
                    <a:pt x="453" y="643"/>
                  </a:lnTo>
                  <a:lnTo>
                    <a:pt x="463" y="642"/>
                  </a:lnTo>
                  <a:lnTo>
                    <a:pt x="471" y="642"/>
                  </a:lnTo>
                  <a:lnTo>
                    <a:pt x="489" y="642"/>
                  </a:lnTo>
                  <a:lnTo>
                    <a:pt x="499" y="640"/>
                  </a:lnTo>
                  <a:lnTo>
                    <a:pt x="508" y="640"/>
                  </a:lnTo>
                  <a:lnTo>
                    <a:pt x="510" y="646"/>
                  </a:lnTo>
                  <a:lnTo>
                    <a:pt x="511" y="651"/>
                  </a:lnTo>
                  <a:lnTo>
                    <a:pt x="511" y="655"/>
                  </a:lnTo>
                  <a:lnTo>
                    <a:pt x="513" y="658"/>
                  </a:lnTo>
                  <a:lnTo>
                    <a:pt x="513" y="661"/>
                  </a:lnTo>
                  <a:lnTo>
                    <a:pt x="514" y="663"/>
                  </a:lnTo>
                  <a:lnTo>
                    <a:pt x="514" y="663"/>
                  </a:lnTo>
                  <a:lnTo>
                    <a:pt x="516" y="664"/>
                  </a:lnTo>
                  <a:lnTo>
                    <a:pt x="517" y="666"/>
                  </a:lnTo>
                  <a:lnTo>
                    <a:pt x="517" y="666"/>
                  </a:lnTo>
                  <a:lnTo>
                    <a:pt x="520" y="664"/>
                  </a:lnTo>
                  <a:lnTo>
                    <a:pt x="523" y="664"/>
                  </a:lnTo>
                  <a:lnTo>
                    <a:pt x="526" y="663"/>
                  </a:lnTo>
                  <a:lnTo>
                    <a:pt x="529" y="663"/>
                  </a:lnTo>
                  <a:lnTo>
                    <a:pt x="535" y="663"/>
                  </a:lnTo>
                  <a:lnTo>
                    <a:pt x="540" y="661"/>
                  </a:lnTo>
                  <a:lnTo>
                    <a:pt x="543" y="655"/>
                  </a:lnTo>
                  <a:lnTo>
                    <a:pt x="547" y="651"/>
                  </a:lnTo>
                  <a:lnTo>
                    <a:pt x="550" y="648"/>
                  </a:lnTo>
                  <a:lnTo>
                    <a:pt x="554" y="645"/>
                  </a:lnTo>
                  <a:lnTo>
                    <a:pt x="559" y="642"/>
                  </a:lnTo>
                  <a:lnTo>
                    <a:pt x="563" y="640"/>
                  </a:lnTo>
                  <a:lnTo>
                    <a:pt x="569" y="639"/>
                  </a:lnTo>
                  <a:lnTo>
                    <a:pt x="575" y="637"/>
                  </a:lnTo>
                  <a:lnTo>
                    <a:pt x="574" y="633"/>
                  </a:lnTo>
                  <a:lnTo>
                    <a:pt x="574" y="628"/>
                  </a:lnTo>
                  <a:lnTo>
                    <a:pt x="574" y="625"/>
                  </a:lnTo>
                  <a:lnTo>
                    <a:pt x="574" y="622"/>
                  </a:lnTo>
                  <a:lnTo>
                    <a:pt x="575" y="621"/>
                  </a:lnTo>
                  <a:lnTo>
                    <a:pt x="577" y="619"/>
                  </a:lnTo>
                  <a:lnTo>
                    <a:pt x="580" y="618"/>
                  </a:lnTo>
                  <a:lnTo>
                    <a:pt x="583" y="616"/>
                  </a:lnTo>
                  <a:lnTo>
                    <a:pt x="584" y="615"/>
                  </a:lnTo>
                  <a:lnTo>
                    <a:pt x="589" y="615"/>
                  </a:lnTo>
                  <a:lnTo>
                    <a:pt x="595" y="615"/>
                  </a:lnTo>
                  <a:lnTo>
                    <a:pt x="604" y="615"/>
                  </a:lnTo>
                  <a:lnTo>
                    <a:pt x="611" y="613"/>
                  </a:lnTo>
                  <a:lnTo>
                    <a:pt x="617" y="610"/>
                  </a:lnTo>
                  <a:lnTo>
                    <a:pt x="622" y="609"/>
                  </a:lnTo>
                  <a:lnTo>
                    <a:pt x="625" y="609"/>
                  </a:lnTo>
                  <a:lnTo>
                    <a:pt x="629" y="607"/>
                  </a:lnTo>
                  <a:lnTo>
                    <a:pt x="631" y="607"/>
                  </a:lnTo>
                  <a:lnTo>
                    <a:pt x="632" y="606"/>
                  </a:lnTo>
                  <a:lnTo>
                    <a:pt x="635" y="604"/>
                  </a:lnTo>
                  <a:lnTo>
                    <a:pt x="637" y="604"/>
                  </a:lnTo>
                  <a:lnTo>
                    <a:pt x="637" y="603"/>
                  </a:lnTo>
                  <a:lnTo>
                    <a:pt x="638" y="603"/>
                  </a:lnTo>
                  <a:lnTo>
                    <a:pt x="640" y="600"/>
                  </a:lnTo>
                  <a:lnTo>
                    <a:pt x="641" y="597"/>
                  </a:lnTo>
                  <a:lnTo>
                    <a:pt x="643" y="594"/>
                  </a:lnTo>
                  <a:lnTo>
                    <a:pt x="644" y="591"/>
                  </a:lnTo>
                  <a:lnTo>
                    <a:pt x="649" y="586"/>
                  </a:lnTo>
                  <a:lnTo>
                    <a:pt x="652" y="580"/>
                  </a:lnTo>
                  <a:lnTo>
                    <a:pt x="653" y="579"/>
                  </a:lnTo>
                  <a:lnTo>
                    <a:pt x="655" y="577"/>
                  </a:lnTo>
                  <a:lnTo>
                    <a:pt x="658" y="574"/>
                  </a:lnTo>
                  <a:lnTo>
                    <a:pt x="661" y="573"/>
                  </a:lnTo>
                  <a:lnTo>
                    <a:pt x="667" y="571"/>
                  </a:lnTo>
                  <a:lnTo>
                    <a:pt x="673" y="568"/>
                  </a:lnTo>
                  <a:lnTo>
                    <a:pt x="679" y="567"/>
                  </a:lnTo>
                  <a:lnTo>
                    <a:pt x="680" y="567"/>
                  </a:lnTo>
                  <a:lnTo>
                    <a:pt x="683" y="565"/>
                  </a:lnTo>
                  <a:lnTo>
                    <a:pt x="685" y="565"/>
                  </a:lnTo>
                  <a:lnTo>
                    <a:pt x="686" y="565"/>
                  </a:lnTo>
                  <a:lnTo>
                    <a:pt x="688" y="565"/>
                  </a:lnTo>
                  <a:lnTo>
                    <a:pt x="691" y="567"/>
                  </a:lnTo>
                  <a:lnTo>
                    <a:pt x="694" y="570"/>
                  </a:lnTo>
                  <a:lnTo>
                    <a:pt x="697" y="573"/>
                  </a:lnTo>
                  <a:lnTo>
                    <a:pt x="700" y="577"/>
                  </a:lnTo>
                  <a:lnTo>
                    <a:pt x="700" y="579"/>
                  </a:lnTo>
                  <a:lnTo>
                    <a:pt x="701" y="582"/>
                  </a:lnTo>
                  <a:lnTo>
                    <a:pt x="701" y="585"/>
                  </a:lnTo>
                  <a:lnTo>
                    <a:pt x="700" y="588"/>
                  </a:lnTo>
                  <a:lnTo>
                    <a:pt x="700" y="591"/>
                  </a:lnTo>
                  <a:lnTo>
                    <a:pt x="701" y="594"/>
                  </a:lnTo>
                  <a:lnTo>
                    <a:pt x="703" y="595"/>
                  </a:lnTo>
                  <a:lnTo>
                    <a:pt x="703" y="597"/>
                  </a:lnTo>
                  <a:lnTo>
                    <a:pt x="707" y="597"/>
                  </a:lnTo>
                  <a:lnTo>
                    <a:pt x="709" y="597"/>
                  </a:lnTo>
                  <a:lnTo>
                    <a:pt x="713" y="597"/>
                  </a:lnTo>
                  <a:lnTo>
                    <a:pt x="715" y="595"/>
                  </a:lnTo>
                  <a:lnTo>
                    <a:pt x="721" y="591"/>
                  </a:lnTo>
                  <a:lnTo>
                    <a:pt x="725" y="591"/>
                  </a:lnTo>
                  <a:lnTo>
                    <a:pt x="727" y="589"/>
                  </a:lnTo>
                  <a:lnTo>
                    <a:pt x="728" y="588"/>
                  </a:lnTo>
                  <a:lnTo>
                    <a:pt x="731" y="588"/>
                  </a:lnTo>
                  <a:lnTo>
                    <a:pt x="734" y="586"/>
                  </a:lnTo>
                  <a:lnTo>
                    <a:pt x="737" y="585"/>
                  </a:lnTo>
                  <a:lnTo>
                    <a:pt x="739" y="585"/>
                  </a:lnTo>
                  <a:lnTo>
                    <a:pt x="739" y="585"/>
                  </a:lnTo>
                  <a:lnTo>
                    <a:pt x="742" y="580"/>
                  </a:lnTo>
                  <a:lnTo>
                    <a:pt x="745" y="577"/>
                  </a:lnTo>
                  <a:lnTo>
                    <a:pt x="745" y="573"/>
                  </a:lnTo>
                  <a:lnTo>
                    <a:pt x="746" y="570"/>
                  </a:lnTo>
                  <a:lnTo>
                    <a:pt x="748" y="567"/>
                  </a:lnTo>
                  <a:lnTo>
                    <a:pt x="749" y="564"/>
                  </a:lnTo>
                  <a:lnTo>
                    <a:pt x="749" y="558"/>
                  </a:lnTo>
                  <a:lnTo>
                    <a:pt x="749" y="550"/>
                  </a:lnTo>
                  <a:lnTo>
                    <a:pt x="748" y="544"/>
                  </a:lnTo>
                  <a:lnTo>
                    <a:pt x="745" y="537"/>
                  </a:lnTo>
                  <a:lnTo>
                    <a:pt x="745" y="532"/>
                  </a:lnTo>
                  <a:lnTo>
                    <a:pt x="743" y="529"/>
                  </a:lnTo>
                  <a:lnTo>
                    <a:pt x="746" y="525"/>
                  </a:lnTo>
                  <a:lnTo>
                    <a:pt x="751" y="519"/>
                  </a:lnTo>
                  <a:lnTo>
                    <a:pt x="752" y="517"/>
                  </a:lnTo>
                  <a:lnTo>
                    <a:pt x="755" y="513"/>
                  </a:lnTo>
                  <a:lnTo>
                    <a:pt x="757" y="511"/>
                  </a:lnTo>
                  <a:lnTo>
                    <a:pt x="758" y="510"/>
                  </a:lnTo>
                  <a:lnTo>
                    <a:pt x="760" y="508"/>
                  </a:lnTo>
                  <a:lnTo>
                    <a:pt x="761" y="507"/>
                  </a:lnTo>
                  <a:lnTo>
                    <a:pt x="761" y="507"/>
                  </a:lnTo>
                  <a:lnTo>
                    <a:pt x="761" y="505"/>
                  </a:lnTo>
                  <a:lnTo>
                    <a:pt x="760" y="505"/>
                  </a:lnTo>
                  <a:lnTo>
                    <a:pt x="758" y="504"/>
                  </a:lnTo>
                  <a:lnTo>
                    <a:pt x="757" y="504"/>
                  </a:lnTo>
                  <a:lnTo>
                    <a:pt x="754" y="502"/>
                  </a:lnTo>
                  <a:lnTo>
                    <a:pt x="751" y="501"/>
                  </a:lnTo>
                  <a:lnTo>
                    <a:pt x="748" y="501"/>
                  </a:lnTo>
                  <a:lnTo>
                    <a:pt x="749" y="495"/>
                  </a:lnTo>
                  <a:lnTo>
                    <a:pt x="751" y="492"/>
                  </a:lnTo>
                  <a:lnTo>
                    <a:pt x="751" y="489"/>
                  </a:lnTo>
                  <a:lnTo>
                    <a:pt x="754" y="486"/>
                  </a:lnTo>
                  <a:lnTo>
                    <a:pt x="755" y="483"/>
                  </a:lnTo>
                  <a:lnTo>
                    <a:pt x="757" y="483"/>
                  </a:lnTo>
                  <a:lnTo>
                    <a:pt x="760" y="481"/>
                  </a:lnTo>
                  <a:lnTo>
                    <a:pt x="763" y="481"/>
                  </a:lnTo>
                  <a:lnTo>
                    <a:pt x="764" y="481"/>
                  </a:lnTo>
                  <a:lnTo>
                    <a:pt x="767" y="481"/>
                  </a:lnTo>
                  <a:lnTo>
                    <a:pt x="770" y="481"/>
                  </a:lnTo>
                  <a:lnTo>
                    <a:pt x="773" y="481"/>
                  </a:lnTo>
                  <a:lnTo>
                    <a:pt x="778" y="483"/>
                  </a:lnTo>
                  <a:lnTo>
                    <a:pt x="782" y="483"/>
                  </a:lnTo>
                  <a:lnTo>
                    <a:pt x="785" y="483"/>
                  </a:lnTo>
                  <a:lnTo>
                    <a:pt x="791" y="484"/>
                  </a:lnTo>
                  <a:lnTo>
                    <a:pt x="794" y="487"/>
                  </a:lnTo>
                  <a:lnTo>
                    <a:pt x="797" y="489"/>
                  </a:lnTo>
                  <a:lnTo>
                    <a:pt x="800" y="492"/>
                  </a:lnTo>
                  <a:lnTo>
                    <a:pt x="802" y="492"/>
                  </a:lnTo>
                  <a:lnTo>
                    <a:pt x="803" y="493"/>
                  </a:lnTo>
                  <a:lnTo>
                    <a:pt x="808" y="493"/>
                  </a:lnTo>
                  <a:lnTo>
                    <a:pt x="812" y="493"/>
                  </a:lnTo>
                  <a:lnTo>
                    <a:pt x="815" y="493"/>
                  </a:lnTo>
                  <a:lnTo>
                    <a:pt x="820" y="493"/>
                  </a:lnTo>
                  <a:lnTo>
                    <a:pt x="823" y="492"/>
                  </a:lnTo>
                  <a:lnTo>
                    <a:pt x="826" y="492"/>
                  </a:lnTo>
                  <a:lnTo>
                    <a:pt x="832" y="489"/>
                  </a:lnTo>
                  <a:lnTo>
                    <a:pt x="835" y="487"/>
                  </a:lnTo>
                  <a:lnTo>
                    <a:pt x="839" y="484"/>
                  </a:lnTo>
                  <a:lnTo>
                    <a:pt x="841" y="481"/>
                  </a:lnTo>
                  <a:lnTo>
                    <a:pt x="844" y="477"/>
                  </a:lnTo>
                  <a:lnTo>
                    <a:pt x="848" y="469"/>
                  </a:lnTo>
                  <a:lnTo>
                    <a:pt x="851" y="465"/>
                  </a:lnTo>
                  <a:lnTo>
                    <a:pt x="853" y="460"/>
                  </a:lnTo>
                  <a:lnTo>
                    <a:pt x="856" y="456"/>
                  </a:lnTo>
                  <a:lnTo>
                    <a:pt x="857" y="453"/>
                  </a:lnTo>
                  <a:lnTo>
                    <a:pt x="863" y="448"/>
                  </a:lnTo>
                  <a:lnTo>
                    <a:pt x="868" y="444"/>
                  </a:lnTo>
                  <a:lnTo>
                    <a:pt x="872" y="436"/>
                  </a:lnTo>
                  <a:lnTo>
                    <a:pt x="875" y="429"/>
                  </a:lnTo>
                  <a:lnTo>
                    <a:pt x="878" y="421"/>
                  </a:lnTo>
                  <a:lnTo>
                    <a:pt x="881" y="412"/>
                  </a:lnTo>
                  <a:lnTo>
                    <a:pt x="883" y="405"/>
                  </a:lnTo>
                  <a:lnTo>
                    <a:pt x="887" y="396"/>
                  </a:lnTo>
                  <a:lnTo>
                    <a:pt x="889" y="387"/>
                  </a:lnTo>
                  <a:lnTo>
                    <a:pt x="895" y="381"/>
                  </a:lnTo>
                  <a:lnTo>
                    <a:pt x="893" y="372"/>
                  </a:lnTo>
                  <a:lnTo>
                    <a:pt x="893" y="364"/>
                  </a:lnTo>
                  <a:lnTo>
                    <a:pt x="892" y="357"/>
                  </a:lnTo>
                  <a:lnTo>
                    <a:pt x="889" y="349"/>
                  </a:lnTo>
                  <a:lnTo>
                    <a:pt x="889" y="342"/>
                  </a:lnTo>
                  <a:lnTo>
                    <a:pt x="887" y="339"/>
                  </a:lnTo>
                  <a:lnTo>
                    <a:pt x="887" y="336"/>
                  </a:lnTo>
                  <a:lnTo>
                    <a:pt x="883" y="333"/>
                  </a:lnTo>
                  <a:lnTo>
                    <a:pt x="881" y="330"/>
                  </a:lnTo>
                  <a:lnTo>
                    <a:pt x="878" y="327"/>
                  </a:lnTo>
                  <a:lnTo>
                    <a:pt x="875" y="324"/>
                  </a:lnTo>
                  <a:lnTo>
                    <a:pt x="875" y="315"/>
                  </a:lnTo>
                  <a:lnTo>
                    <a:pt x="875" y="306"/>
                  </a:lnTo>
                  <a:lnTo>
                    <a:pt x="875" y="297"/>
                  </a:lnTo>
                  <a:lnTo>
                    <a:pt x="875" y="289"/>
                  </a:lnTo>
                  <a:lnTo>
                    <a:pt x="877" y="282"/>
                  </a:lnTo>
                  <a:lnTo>
                    <a:pt x="877" y="274"/>
                  </a:lnTo>
                  <a:lnTo>
                    <a:pt x="877" y="267"/>
                  </a:lnTo>
                  <a:lnTo>
                    <a:pt x="877" y="261"/>
                  </a:lnTo>
                  <a:lnTo>
                    <a:pt x="875" y="255"/>
                  </a:lnTo>
                  <a:lnTo>
                    <a:pt x="875" y="249"/>
                  </a:lnTo>
                  <a:lnTo>
                    <a:pt x="874" y="244"/>
                  </a:lnTo>
                  <a:lnTo>
                    <a:pt x="869" y="238"/>
                  </a:lnTo>
                  <a:lnTo>
                    <a:pt x="866" y="234"/>
                  </a:lnTo>
                  <a:lnTo>
                    <a:pt x="863" y="232"/>
                  </a:lnTo>
                  <a:lnTo>
                    <a:pt x="862" y="231"/>
                  </a:lnTo>
                  <a:lnTo>
                    <a:pt x="857" y="229"/>
                  </a:lnTo>
                  <a:lnTo>
                    <a:pt x="856" y="226"/>
                  </a:lnTo>
                  <a:lnTo>
                    <a:pt x="851" y="226"/>
                  </a:lnTo>
                  <a:lnTo>
                    <a:pt x="847" y="225"/>
                  </a:lnTo>
                  <a:lnTo>
                    <a:pt x="845" y="220"/>
                  </a:lnTo>
                  <a:lnTo>
                    <a:pt x="841" y="217"/>
                  </a:lnTo>
                  <a:lnTo>
                    <a:pt x="839" y="214"/>
                  </a:lnTo>
                  <a:lnTo>
                    <a:pt x="835" y="213"/>
                  </a:lnTo>
                  <a:lnTo>
                    <a:pt x="833" y="211"/>
                  </a:lnTo>
                  <a:lnTo>
                    <a:pt x="833" y="211"/>
                  </a:lnTo>
                  <a:lnTo>
                    <a:pt x="829" y="210"/>
                  </a:lnTo>
                  <a:lnTo>
                    <a:pt x="826" y="210"/>
                  </a:lnTo>
                  <a:lnTo>
                    <a:pt x="824" y="208"/>
                  </a:lnTo>
                  <a:lnTo>
                    <a:pt x="823" y="208"/>
                  </a:lnTo>
                  <a:lnTo>
                    <a:pt x="811" y="172"/>
                  </a:lnTo>
                  <a:lnTo>
                    <a:pt x="809" y="166"/>
                  </a:lnTo>
                  <a:lnTo>
                    <a:pt x="805" y="162"/>
                  </a:lnTo>
                  <a:lnTo>
                    <a:pt x="800" y="153"/>
                  </a:lnTo>
                  <a:lnTo>
                    <a:pt x="796" y="142"/>
                  </a:lnTo>
                  <a:lnTo>
                    <a:pt x="791" y="133"/>
                  </a:lnTo>
                  <a:lnTo>
                    <a:pt x="785" y="124"/>
                  </a:lnTo>
                  <a:lnTo>
                    <a:pt x="784" y="118"/>
                  </a:lnTo>
                  <a:lnTo>
                    <a:pt x="779" y="115"/>
                  </a:lnTo>
                  <a:lnTo>
                    <a:pt x="776" y="111"/>
                  </a:lnTo>
                  <a:lnTo>
                    <a:pt x="773" y="106"/>
                  </a:lnTo>
                  <a:lnTo>
                    <a:pt x="767" y="103"/>
                  </a:lnTo>
                  <a:lnTo>
                    <a:pt x="763" y="100"/>
                  </a:lnTo>
                  <a:lnTo>
                    <a:pt x="764" y="96"/>
                  </a:lnTo>
                  <a:lnTo>
                    <a:pt x="766" y="93"/>
                  </a:lnTo>
                  <a:lnTo>
                    <a:pt x="766" y="90"/>
                  </a:lnTo>
                  <a:lnTo>
                    <a:pt x="766" y="88"/>
                  </a:lnTo>
                  <a:lnTo>
                    <a:pt x="764" y="87"/>
                  </a:lnTo>
                  <a:lnTo>
                    <a:pt x="764" y="85"/>
                  </a:lnTo>
                  <a:lnTo>
                    <a:pt x="763" y="84"/>
                  </a:lnTo>
                  <a:lnTo>
                    <a:pt x="761" y="84"/>
                  </a:lnTo>
                  <a:lnTo>
                    <a:pt x="760" y="82"/>
                  </a:lnTo>
                  <a:lnTo>
                    <a:pt x="757" y="82"/>
                  </a:lnTo>
                  <a:lnTo>
                    <a:pt x="752" y="82"/>
                  </a:lnTo>
                  <a:lnTo>
                    <a:pt x="746" y="82"/>
                  </a:lnTo>
                  <a:lnTo>
                    <a:pt x="743" y="81"/>
                  </a:lnTo>
                  <a:lnTo>
                    <a:pt x="739" y="79"/>
                  </a:lnTo>
                  <a:lnTo>
                    <a:pt x="721" y="84"/>
                  </a:lnTo>
                  <a:lnTo>
                    <a:pt x="713" y="85"/>
                  </a:lnTo>
                  <a:lnTo>
                    <a:pt x="703" y="88"/>
                  </a:lnTo>
                  <a:lnTo>
                    <a:pt x="700" y="88"/>
                  </a:lnTo>
                  <a:lnTo>
                    <a:pt x="697" y="90"/>
                  </a:lnTo>
                  <a:lnTo>
                    <a:pt x="692" y="91"/>
                  </a:lnTo>
                  <a:lnTo>
                    <a:pt x="689" y="93"/>
                  </a:lnTo>
                  <a:lnTo>
                    <a:pt x="685" y="94"/>
                  </a:lnTo>
                  <a:lnTo>
                    <a:pt x="682" y="94"/>
                  </a:lnTo>
                  <a:lnTo>
                    <a:pt x="680" y="94"/>
                  </a:lnTo>
                  <a:lnTo>
                    <a:pt x="680" y="96"/>
                  </a:lnTo>
                  <a:lnTo>
                    <a:pt x="679" y="96"/>
                  </a:lnTo>
                  <a:lnTo>
                    <a:pt x="676" y="94"/>
                  </a:lnTo>
                  <a:lnTo>
                    <a:pt x="673" y="93"/>
                  </a:lnTo>
                  <a:lnTo>
                    <a:pt x="673" y="90"/>
                  </a:lnTo>
                  <a:lnTo>
                    <a:pt x="670" y="90"/>
                  </a:lnTo>
                  <a:lnTo>
                    <a:pt x="668" y="88"/>
                  </a:lnTo>
                  <a:lnTo>
                    <a:pt x="667" y="88"/>
                  </a:lnTo>
                  <a:lnTo>
                    <a:pt x="665" y="88"/>
                  </a:lnTo>
                  <a:lnTo>
                    <a:pt x="664" y="88"/>
                  </a:lnTo>
                  <a:lnTo>
                    <a:pt x="662" y="87"/>
                  </a:lnTo>
                  <a:lnTo>
                    <a:pt x="661" y="87"/>
                  </a:lnTo>
                  <a:lnTo>
                    <a:pt x="659" y="87"/>
                  </a:lnTo>
                  <a:lnTo>
                    <a:pt x="655" y="85"/>
                  </a:lnTo>
                  <a:lnTo>
                    <a:pt x="652" y="84"/>
                  </a:lnTo>
                  <a:lnTo>
                    <a:pt x="649" y="82"/>
                  </a:lnTo>
                  <a:lnTo>
                    <a:pt x="644" y="82"/>
                  </a:lnTo>
                  <a:lnTo>
                    <a:pt x="640" y="81"/>
                  </a:lnTo>
                  <a:lnTo>
                    <a:pt x="637" y="79"/>
                  </a:lnTo>
                  <a:lnTo>
                    <a:pt x="632" y="78"/>
                  </a:lnTo>
                  <a:lnTo>
                    <a:pt x="631" y="76"/>
                  </a:lnTo>
                  <a:lnTo>
                    <a:pt x="629" y="76"/>
                  </a:lnTo>
                  <a:lnTo>
                    <a:pt x="628" y="76"/>
                  </a:lnTo>
                  <a:lnTo>
                    <a:pt x="620" y="76"/>
                  </a:lnTo>
                  <a:lnTo>
                    <a:pt x="614" y="76"/>
                  </a:lnTo>
                  <a:lnTo>
                    <a:pt x="608" y="78"/>
                  </a:lnTo>
                  <a:lnTo>
                    <a:pt x="602" y="78"/>
                  </a:lnTo>
                  <a:lnTo>
                    <a:pt x="598" y="78"/>
                  </a:lnTo>
                  <a:lnTo>
                    <a:pt x="595" y="78"/>
                  </a:lnTo>
                  <a:lnTo>
                    <a:pt x="589" y="79"/>
                  </a:lnTo>
                  <a:lnTo>
                    <a:pt x="586" y="79"/>
                  </a:lnTo>
                  <a:lnTo>
                    <a:pt x="583" y="79"/>
                  </a:lnTo>
                  <a:lnTo>
                    <a:pt x="580" y="79"/>
                  </a:lnTo>
                  <a:lnTo>
                    <a:pt x="577" y="79"/>
                  </a:lnTo>
                  <a:lnTo>
                    <a:pt x="575" y="79"/>
                  </a:lnTo>
                  <a:lnTo>
                    <a:pt x="571" y="79"/>
                  </a:lnTo>
                  <a:lnTo>
                    <a:pt x="569" y="79"/>
                  </a:lnTo>
                  <a:lnTo>
                    <a:pt x="565" y="79"/>
                  </a:lnTo>
                  <a:lnTo>
                    <a:pt x="565" y="79"/>
                  </a:lnTo>
                  <a:lnTo>
                    <a:pt x="562" y="81"/>
                  </a:lnTo>
                  <a:lnTo>
                    <a:pt x="559" y="82"/>
                  </a:lnTo>
                  <a:lnTo>
                    <a:pt x="556" y="82"/>
                  </a:lnTo>
                  <a:lnTo>
                    <a:pt x="553" y="85"/>
                  </a:lnTo>
                  <a:lnTo>
                    <a:pt x="548" y="88"/>
                  </a:lnTo>
                  <a:lnTo>
                    <a:pt x="547" y="90"/>
                  </a:lnTo>
                  <a:lnTo>
                    <a:pt x="544" y="91"/>
                  </a:lnTo>
                  <a:lnTo>
                    <a:pt x="540" y="90"/>
                  </a:lnTo>
                  <a:lnTo>
                    <a:pt x="537" y="88"/>
                  </a:lnTo>
                  <a:lnTo>
                    <a:pt x="534" y="87"/>
                  </a:lnTo>
                  <a:lnTo>
                    <a:pt x="532" y="84"/>
                  </a:lnTo>
                  <a:lnTo>
                    <a:pt x="529" y="82"/>
                  </a:lnTo>
                  <a:lnTo>
                    <a:pt x="529" y="79"/>
                  </a:lnTo>
                  <a:lnTo>
                    <a:pt x="526" y="73"/>
                  </a:lnTo>
                  <a:lnTo>
                    <a:pt x="523" y="69"/>
                  </a:lnTo>
                  <a:lnTo>
                    <a:pt x="523" y="64"/>
                  </a:lnTo>
                  <a:lnTo>
                    <a:pt x="520" y="63"/>
                  </a:lnTo>
                  <a:lnTo>
                    <a:pt x="517" y="60"/>
                  </a:lnTo>
                  <a:lnTo>
                    <a:pt x="516" y="57"/>
                  </a:lnTo>
                  <a:lnTo>
                    <a:pt x="511" y="54"/>
                  </a:lnTo>
                  <a:lnTo>
                    <a:pt x="508" y="52"/>
                  </a:lnTo>
                  <a:lnTo>
                    <a:pt x="505" y="51"/>
                  </a:lnTo>
                  <a:lnTo>
                    <a:pt x="501" y="49"/>
                  </a:lnTo>
                  <a:lnTo>
                    <a:pt x="499" y="49"/>
                  </a:lnTo>
                  <a:lnTo>
                    <a:pt x="496" y="48"/>
                  </a:lnTo>
                  <a:lnTo>
                    <a:pt x="489" y="45"/>
                  </a:lnTo>
                  <a:lnTo>
                    <a:pt x="483" y="40"/>
                  </a:lnTo>
                  <a:lnTo>
                    <a:pt x="471" y="31"/>
                  </a:lnTo>
                  <a:lnTo>
                    <a:pt x="469" y="28"/>
                  </a:lnTo>
                  <a:lnTo>
                    <a:pt x="463" y="27"/>
                  </a:lnTo>
                  <a:lnTo>
                    <a:pt x="460" y="24"/>
                  </a:lnTo>
                  <a:lnTo>
                    <a:pt x="457" y="22"/>
                  </a:lnTo>
                  <a:lnTo>
                    <a:pt x="453" y="19"/>
                  </a:lnTo>
                  <a:lnTo>
                    <a:pt x="451" y="16"/>
                  </a:lnTo>
                  <a:lnTo>
                    <a:pt x="450" y="16"/>
                  </a:lnTo>
                  <a:lnTo>
                    <a:pt x="448" y="16"/>
                  </a:lnTo>
                  <a:lnTo>
                    <a:pt x="447" y="16"/>
                  </a:lnTo>
                  <a:lnTo>
                    <a:pt x="445" y="12"/>
                  </a:lnTo>
                  <a:lnTo>
                    <a:pt x="442" y="9"/>
                  </a:lnTo>
                  <a:lnTo>
                    <a:pt x="439" y="6"/>
                  </a:lnTo>
                  <a:lnTo>
                    <a:pt x="436" y="4"/>
                  </a:lnTo>
                  <a:lnTo>
                    <a:pt x="433" y="3"/>
                  </a:lnTo>
                  <a:lnTo>
                    <a:pt x="430" y="1"/>
                  </a:lnTo>
                  <a:lnTo>
                    <a:pt x="427" y="1"/>
                  </a:lnTo>
                  <a:lnTo>
                    <a:pt x="424" y="0"/>
                  </a:lnTo>
                  <a:lnTo>
                    <a:pt x="421" y="0"/>
                  </a:lnTo>
                  <a:lnTo>
                    <a:pt x="418" y="1"/>
                  </a:lnTo>
                  <a:lnTo>
                    <a:pt x="411" y="3"/>
                  </a:lnTo>
                  <a:lnTo>
                    <a:pt x="403" y="4"/>
                  </a:lnTo>
                  <a:lnTo>
                    <a:pt x="396" y="7"/>
                  </a:lnTo>
                  <a:lnTo>
                    <a:pt x="393" y="13"/>
                  </a:lnTo>
                  <a:lnTo>
                    <a:pt x="391" y="18"/>
                  </a:lnTo>
                  <a:lnTo>
                    <a:pt x="387" y="22"/>
                  </a:lnTo>
                  <a:lnTo>
                    <a:pt x="384" y="25"/>
                  </a:lnTo>
                  <a:lnTo>
                    <a:pt x="379" y="28"/>
                  </a:lnTo>
                  <a:lnTo>
                    <a:pt x="376" y="33"/>
                  </a:lnTo>
                  <a:lnTo>
                    <a:pt x="372" y="36"/>
                  </a:lnTo>
                  <a:lnTo>
                    <a:pt x="367" y="40"/>
                  </a:lnTo>
                  <a:lnTo>
                    <a:pt x="367" y="45"/>
                  </a:lnTo>
                  <a:lnTo>
                    <a:pt x="366" y="49"/>
                  </a:lnTo>
                  <a:lnTo>
                    <a:pt x="366" y="58"/>
                  </a:lnTo>
                  <a:lnTo>
                    <a:pt x="364" y="64"/>
                  </a:lnTo>
                  <a:lnTo>
                    <a:pt x="364" y="69"/>
                  </a:lnTo>
                  <a:lnTo>
                    <a:pt x="361" y="72"/>
                  </a:lnTo>
                  <a:lnTo>
                    <a:pt x="361" y="75"/>
                  </a:lnTo>
                  <a:lnTo>
                    <a:pt x="360" y="76"/>
                  </a:lnTo>
                  <a:lnTo>
                    <a:pt x="358" y="76"/>
                  </a:lnTo>
                  <a:lnTo>
                    <a:pt x="358" y="76"/>
                  </a:lnTo>
                  <a:lnTo>
                    <a:pt x="357" y="76"/>
                  </a:lnTo>
                  <a:lnTo>
                    <a:pt x="355" y="76"/>
                  </a:lnTo>
                  <a:lnTo>
                    <a:pt x="354" y="73"/>
                  </a:lnTo>
                  <a:lnTo>
                    <a:pt x="351" y="70"/>
                  </a:lnTo>
                  <a:lnTo>
                    <a:pt x="349" y="69"/>
                  </a:lnTo>
                  <a:lnTo>
                    <a:pt x="348" y="67"/>
                  </a:lnTo>
                  <a:lnTo>
                    <a:pt x="343" y="66"/>
                  </a:lnTo>
                  <a:lnTo>
                    <a:pt x="342" y="66"/>
                  </a:lnTo>
                  <a:lnTo>
                    <a:pt x="336" y="64"/>
                  </a:lnTo>
                  <a:lnTo>
                    <a:pt x="333" y="69"/>
                  </a:lnTo>
                  <a:lnTo>
                    <a:pt x="331" y="73"/>
                  </a:lnTo>
                  <a:lnTo>
                    <a:pt x="325" y="82"/>
                  </a:lnTo>
                  <a:lnTo>
                    <a:pt x="321" y="91"/>
                  </a:lnTo>
                  <a:lnTo>
                    <a:pt x="319" y="94"/>
                  </a:lnTo>
                  <a:lnTo>
                    <a:pt x="315" y="100"/>
                  </a:lnTo>
                  <a:lnTo>
                    <a:pt x="313" y="94"/>
                  </a:lnTo>
                  <a:lnTo>
                    <a:pt x="313" y="88"/>
                  </a:lnTo>
                  <a:lnTo>
                    <a:pt x="310" y="76"/>
                  </a:lnTo>
                  <a:lnTo>
                    <a:pt x="307" y="66"/>
                  </a:lnTo>
                  <a:lnTo>
                    <a:pt x="307" y="61"/>
                  </a:lnTo>
                  <a:lnTo>
                    <a:pt x="306" y="57"/>
                  </a:lnTo>
                  <a:lnTo>
                    <a:pt x="303" y="52"/>
                  </a:lnTo>
                  <a:lnTo>
                    <a:pt x="301" y="48"/>
                  </a:lnTo>
                  <a:lnTo>
                    <a:pt x="298" y="43"/>
                  </a:lnTo>
                  <a:lnTo>
                    <a:pt x="295" y="40"/>
                  </a:lnTo>
                  <a:lnTo>
                    <a:pt x="292" y="36"/>
                  </a:lnTo>
                  <a:lnTo>
                    <a:pt x="288" y="33"/>
                  </a:lnTo>
                  <a:lnTo>
                    <a:pt x="282" y="30"/>
                  </a:lnTo>
                  <a:lnTo>
                    <a:pt x="276" y="28"/>
                  </a:lnTo>
                  <a:lnTo>
                    <a:pt x="271" y="28"/>
                  </a:lnTo>
                  <a:lnTo>
                    <a:pt x="268" y="28"/>
                  </a:lnTo>
                  <a:lnTo>
                    <a:pt x="262" y="30"/>
                  </a:lnTo>
                  <a:lnTo>
                    <a:pt x="262" y="30"/>
                  </a:lnTo>
                  <a:lnTo>
                    <a:pt x="261" y="31"/>
                  </a:lnTo>
                  <a:lnTo>
                    <a:pt x="259" y="33"/>
                  </a:lnTo>
                  <a:lnTo>
                    <a:pt x="258" y="34"/>
                  </a:lnTo>
                  <a:lnTo>
                    <a:pt x="256" y="39"/>
                  </a:lnTo>
                  <a:lnTo>
                    <a:pt x="256" y="40"/>
                  </a:lnTo>
                  <a:lnTo>
                    <a:pt x="256" y="42"/>
                  </a:lnTo>
                  <a:lnTo>
                    <a:pt x="256" y="43"/>
                  </a:lnTo>
                  <a:lnTo>
                    <a:pt x="276" y="28"/>
                  </a:lnTo>
                  <a:lnTo>
                    <a:pt x="276" y="28"/>
                  </a:lnTo>
                  <a:close/>
                </a:path>
              </a:pathLst>
            </a:custGeom>
            <a:solidFill>
              <a:schemeClr val="bg1">
                <a:lumMod val="9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39" name="Freeform 8"/>
            <p:cNvSpPr>
              <a:spLocks/>
            </p:cNvSpPr>
            <p:nvPr/>
          </p:nvSpPr>
          <p:spPr bwMode="auto">
            <a:xfrm>
              <a:off x="8509000" y="5221288"/>
              <a:ext cx="506413" cy="371475"/>
            </a:xfrm>
            <a:custGeom>
              <a:avLst/>
              <a:gdLst>
                <a:gd name="T0" fmla="*/ 45 w 639"/>
                <a:gd name="T1" fmla="*/ 86 h 469"/>
                <a:gd name="T2" fmla="*/ 36 w 639"/>
                <a:gd name="T3" fmla="*/ 98 h 469"/>
                <a:gd name="T4" fmla="*/ 66 w 639"/>
                <a:gd name="T5" fmla="*/ 119 h 469"/>
                <a:gd name="T6" fmla="*/ 75 w 639"/>
                <a:gd name="T7" fmla="*/ 149 h 469"/>
                <a:gd name="T8" fmla="*/ 92 w 639"/>
                <a:gd name="T9" fmla="*/ 167 h 469"/>
                <a:gd name="T10" fmla="*/ 86 w 639"/>
                <a:gd name="T11" fmla="*/ 218 h 469"/>
                <a:gd name="T12" fmla="*/ 74 w 639"/>
                <a:gd name="T13" fmla="*/ 230 h 469"/>
                <a:gd name="T14" fmla="*/ 59 w 639"/>
                <a:gd name="T15" fmla="*/ 247 h 469"/>
                <a:gd name="T16" fmla="*/ 20 w 639"/>
                <a:gd name="T17" fmla="*/ 266 h 469"/>
                <a:gd name="T18" fmla="*/ 2 w 639"/>
                <a:gd name="T19" fmla="*/ 325 h 469"/>
                <a:gd name="T20" fmla="*/ 2 w 639"/>
                <a:gd name="T21" fmla="*/ 374 h 469"/>
                <a:gd name="T22" fmla="*/ 12 w 639"/>
                <a:gd name="T23" fmla="*/ 395 h 469"/>
                <a:gd name="T24" fmla="*/ 36 w 639"/>
                <a:gd name="T25" fmla="*/ 415 h 469"/>
                <a:gd name="T26" fmla="*/ 44 w 639"/>
                <a:gd name="T27" fmla="*/ 457 h 469"/>
                <a:gd name="T28" fmla="*/ 68 w 639"/>
                <a:gd name="T29" fmla="*/ 454 h 469"/>
                <a:gd name="T30" fmla="*/ 75 w 639"/>
                <a:gd name="T31" fmla="*/ 433 h 469"/>
                <a:gd name="T32" fmla="*/ 96 w 639"/>
                <a:gd name="T33" fmla="*/ 434 h 469"/>
                <a:gd name="T34" fmla="*/ 120 w 639"/>
                <a:gd name="T35" fmla="*/ 422 h 469"/>
                <a:gd name="T36" fmla="*/ 128 w 639"/>
                <a:gd name="T37" fmla="*/ 389 h 469"/>
                <a:gd name="T38" fmla="*/ 165 w 639"/>
                <a:gd name="T39" fmla="*/ 373 h 469"/>
                <a:gd name="T40" fmla="*/ 185 w 639"/>
                <a:gd name="T41" fmla="*/ 386 h 469"/>
                <a:gd name="T42" fmla="*/ 243 w 639"/>
                <a:gd name="T43" fmla="*/ 412 h 469"/>
                <a:gd name="T44" fmla="*/ 258 w 639"/>
                <a:gd name="T45" fmla="*/ 434 h 469"/>
                <a:gd name="T46" fmla="*/ 279 w 639"/>
                <a:gd name="T47" fmla="*/ 461 h 469"/>
                <a:gd name="T48" fmla="*/ 306 w 639"/>
                <a:gd name="T49" fmla="*/ 455 h 469"/>
                <a:gd name="T50" fmla="*/ 327 w 639"/>
                <a:gd name="T51" fmla="*/ 437 h 469"/>
                <a:gd name="T52" fmla="*/ 391 w 639"/>
                <a:gd name="T53" fmla="*/ 445 h 469"/>
                <a:gd name="T54" fmla="*/ 397 w 639"/>
                <a:gd name="T55" fmla="*/ 467 h 469"/>
                <a:gd name="T56" fmla="*/ 430 w 639"/>
                <a:gd name="T57" fmla="*/ 455 h 469"/>
                <a:gd name="T58" fmla="*/ 486 w 639"/>
                <a:gd name="T59" fmla="*/ 452 h 469"/>
                <a:gd name="T60" fmla="*/ 520 w 639"/>
                <a:gd name="T61" fmla="*/ 455 h 469"/>
                <a:gd name="T62" fmla="*/ 525 w 639"/>
                <a:gd name="T63" fmla="*/ 391 h 469"/>
                <a:gd name="T64" fmla="*/ 516 w 639"/>
                <a:gd name="T65" fmla="*/ 322 h 469"/>
                <a:gd name="T66" fmla="*/ 508 w 639"/>
                <a:gd name="T67" fmla="*/ 301 h 469"/>
                <a:gd name="T68" fmla="*/ 514 w 639"/>
                <a:gd name="T69" fmla="*/ 281 h 469"/>
                <a:gd name="T70" fmla="*/ 529 w 639"/>
                <a:gd name="T71" fmla="*/ 257 h 469"/>
                <a:gd name="T72" fmla="*/ 534 w 639"/>
                <a:gd name="T73" fmla="*/ 209 h 469"/>
                <a:gd name="T74" fmla="*/ 561 w 639"/>
                <a:gd name="T75" fmla="*/ 196 h 469"/>
                <a:gd name="T76" fmla="*/ 580 w 639"/>
                <a:gd name="T77" fmla="*/ 196 h 469"/>
                <a:gd name="T78" fmla="*/ 603 w 639"/>
                <a:gd name="T79" fmla="*/ 185 h 469"/>
                <a:gd name="T80" fmla="*/ 612 w 639"/>
                <a:gd name="T81" fmla="*/ 158 h 469"/>
                <a:gd name="T82" fmla="*/ 636 w 639"/>
                <a:gd name="T83" fmla="*/ 125 h 469"/>
                <a:gd name="T84" fmla="*/ 619 w 639"/>
                <a:gd name="T85" fmla="*/ 85 h 469"/>
                <a:gd name="T86" fmla="*/ 565 w 639"/>
                <a:gd name="T87" fmla="*/ 73 h 469"/>
                <a:gd name="T88" fmla="*/ 550 w 639"/>
                <a:gd name="T89" fmla="*/ 56 h 469"/>
                <a:gd name="T90" fmla="*/ 529 w 639"/>
                <a:gd name="T91" fmla="*/ 59 h 469"/>
                <a:gd name="T92" fmla="*/ 472 w 639"/>
                <a:gd name="T93" fmla="*/ 73 h 469"/>
                <a:gd name="T94" fmla="*/ 441 w 639"/>
                <a:gd name="T95" fmla="*/ 73 h 469"/>
                <a:gd name="T96" fmla="*/ 415 w 639"/>
                <a:gd name="T97" fmla="*/ 50 h 469"/>
                <a:gd name="T98" fmla="*/ 382 w 639"/>
                <a:gd name="T99" fmla="*/ 26 h 469"/>
                <a:gd name="T100" fmla="*/ 319 w 639"/>
                <a:gd name="T101" fmla="*/ 8 h 469"/>
                <a:gd name="T102" fmla="*/ 315 w 639"/>
                <a:gd name="T103" fmla="*/ 29 h 469"/>
                <a:gd name="T104" fmla="*/ 321 w 639"/>
                <a:gd name="T105" fmla="*/ 53 h 469"/>
                <a:gd name="T106" fmla="*/ 297 w 639"/>
                <a:gd name="T107" fmla="*/ 35 h 469"/>
                <a:gd name="T108" fmla="*/ 273 w 639"/>
                <a:gd name="T109" fmla="*/ 12 h 469"/>
                <a:gd name="T110" fmla="*/ 237 w 639"/>
                <a:gd name="T111" fmla="*/ 2 h 469"/>
                <a:gd name="T112" fmla="*/ 219 w 639"/>
                <a:gd name="T113" fmla="*/ 12 h 469"/>
                <a:gd name="T114" fmla="*/ 192 w 639"/>
                <a:gd name="T115" fmla="*/ 53 h 469"/>
                <a:gd name="T116" fmla="*/ 159 w 639"/>
                <a:gd name="T117" fmla="*/ 65 h 469"/>
                <a:gd name="T118" fmla="*/ 93 w 639"/>
                <a:gd name="T119" fmla="*/ 83 h 469"/>
                <a:gd name="T120" fmla="*/ 99 w 639"/>
                <a:gd name="T121" fmla="*/ 83 h 46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639" h="469">
                  <a:moveTo>
                    <a:pt x="99" y="83"/>
                  </a:moveTo>
                  <a:lnTo>
                    <a:pt x="93" y="83"/>
                  </a:lnTo>
                  <a:lnTo>
                    <a:pt x="86" y="83"/>
                  </a:lnTo>
                  <a:lnTo>
                    <a:pt x="78" y="83"/>
                  </a:lnTo>
                  <a:lnTo>
                    <a:pt x="71" y="83"/>
                  </a:lnTo>
                  <a:lnTo>
                    <a:pt x="63" y="83"/>
                  </a:lnTo>
                  <a:lnTo>
                    <a:pt x="57" y="83"/>
                  </a:lnTo>
                  <a:lnTo>
                    <a:pt x="50" y="86"/>
                  </a:lnTo>
                  <a:lnTo>
                    <a:pt x="45" y="86"/>
                  </a:lnTo>
                  <a:lnTo>
                    <a:pt x="44" y="89"/>
                  </a:lnTo>
                  <a:lnTo>
                    <a:pt x="41" y="89"/>
                  </a:lnTo>
                  <a:lnTo>
                    <a:pt x="39" y="89"/>
                  </a:lnTo>
                  <a:lnTo>
                    <a:pt x="38" y="91"/>
                  </a:lnTo>
                  <a:lnTo>
                    <a:pt x="36" y="95"/>
                  </a:lnTo>
                  <a:lnTo>
                    <a:pt x="36" y="95"/>
                  </a:lnTo>
                  <a:lnTo>
                    <a:pt x="36" y="95"/>
                  </a:lnTo>
                  <a:lnTo>
                    <a:pt x="36" y="97"/>
                  </a:lnTo>
                  <a:lnTo>
                    <a:pt x="36" y="98"/>
                  </a:lnTo>
                  <a:lnTo>
                    <a:pt x="38" y="101"/>
                  </a:lnTo>
                  <a:lnTo>
                    <a:pt x="39" y="103"/>
                  </a:lnTo>
                  <a:lnTo>
                    <a:pt x="44" y="107"/>
                  </a:lnTo>
                  <a:lnTo>
                    <a:pt x="47" y="109"/>
                  </a:lnTo>
                  <a:lnTo>
                    <a:pt x="51" y="113"/>
                  </a:lnTo>
                  <a:lnTo>
                    <a:pt x="56" y="113"/>
                  </a:lnTo>
                  <a:lnTo>
                    <a:pt x="59" y="115"/>
                  </a:lnTo>
                  <a:lnTo>
                    <a:pt x="63" y="116"/>
                  </a:lnTo>
                  <a:lnTo>
                    <a:pt x="66" y="119"/>
                  </a:lnTo>
                  <a:lnTo>
                    <a:pt x="69" y="119"/>
                  </a:lnTo>
                  <a:lnTo>
                    <a:pt x="71" y="119"/>
                  </a:lnTo>
                  <a:lnTo>
                    <a:pt x="72" y="127"/>
                  </a:lnTo>
                  <a:lnTo>
                    <a:pt x="72" y="134"/>
                  </a:lnTo>
                  <a:lnTo>
                    <a:pt x="72" y="137"/>
                  </a:lnTo>
                  <a:lnTo>
                    <a:pt x="74" y="143"/>
                  </a:lnTo>
                  <a:lnTo>
                    <a:pt x="74" y="145"/>
                  </a:lnTo>
                  <a:lnTo>
                    <a:pt x="75" y="149"/>
                  </a:lnTo>
                  <a:lnTo>
                    <a:pt x="75" y="149"/>
                  </a:lnTo>
                  <a:lnTo>
                    <a:pt x="77" y="151"/>
                  </a:lnTo>
                  <a:lnTo>
                    <a:pt x="81" y="152"/>
                  </a:lnTo>
                  <a:lnTo>
                    <a:pt x="84" y="155"/>
                  </a:lnTo>
                  <a:lnTo>
                    <a:pt x="86" y="155"/>
                  </a:lnTo>
                  <a:lnTo>
                    <a:pt x="87" y="155"/>
                  </a:lnTo>
                  <a:lnTo>
                    <a:pt x="89" y="161"/>
                  </a:lnTo>
                  <a:lnTo>
                    <a:pt x="90" y="161"/>
                  </a:lnTo>
                  <a:lnTo>
                    <a:pt x="90" y="167"/>
                  </a:lnTo>
                  <a:lnTo>
                    <a:pt x="92" y="167"/>
                  </a:lnTo>
                  <a:lnTo>
                    <a:pt x="92" y="173"/>
                  </a:lnTo>
                  <a:lnTo>
                    <a:pt x="90" y="181"/>
                  </a:lnTo>
                  <a:lnTo>
                    <a:pt x="90" y="193"/>
                  </a:lnTo>
                  <a:lnTo>
                    <a:pt x="90" y="199"/>
                  </a:lnTo>
                  <a:lnTo>
                    <a:pt x="90" y="205"/>
                  </a:lnTo>
                  <a:lnTo>
                    <a:pt x="89" y="211"/>
                  </a:lnTo>
                  <a:lnTo>
                    <a:pt x="87" y="217"/>
                  </a:lnTo>
                  <a:lnTo>
                    <a:pt x="87" y="218"/>
                  </a:lnTo>
                  <a:lnTo>
                    <a:pt x="86" y="218"/>
                  </a:lnTo>
                  <a:lnTo>
                    <a:pt x="83" y="218"/>
                  </a:lnTo>
                  <a:lnTo>
                    <a:pt x="81" y="218"/>
                  </a:lnTo>
                  <a:lnTo>
                    <a:pt x="78" y="220"/>
                  </a:lnTo>
                  <a:lnTo>
                    <a:pt x="77" y="220"/>
                  </a:lnTo>
                  <a:lnTo>
                    <a:pt x="75" y="221"/>
                  </a:lnTo>
                  <a:lnTo>
                    <a:pt x="75" y="223"/>
                  </a:lnTo>
                  <a:lnTo>
                    <a:pt x="74" y="226"/>
                  </a:lnTo>
                  <a:lnTo>
                    <a:pt x="74" y="227"/>
                  </a:lnTo>
                  <a:lnTo>
                    <a:pt x="74" y="230"/>
                  </a:lnTo>
                  <a:lnTo>
                    <a:pt x="74" y="233"/>
                  </a:lnTo>
                  <a:lnTo>
                    <a:pt x="74" y="236"/>
                  </a:lnTo>
                  <a:lnTo>
                    <a:pt x="72" y="239"/>
                  </a:lnTo>
                  <a:lnTo>
                    <a:pt x="71" y="241"/>
                  </a:lnTo>
                  <a:lnTo>
                    <a:pt x="69" y="242"/>
                  </a:lnTo>
                  <a:lnTo>
                    <a:pt x="68" y="244"/>
                  </a:lnTo>
                  <a:lnTo>
                    <a:pt x="65" y="245"/>
                  </a:lnTo>
                  <a:lnTo>
                    <a:pt x="63" y="245"/>
                  </a:lnTo>
                  <a:lnTo>
                    <a:pt x="59" y="247"/>
                  </a:lnTo>
                  <a:lnTo>
                    <a:pt x="57" y="248"/>
                  </a:lnTo>
                  <a:lnTo>
                    <a:pt x="50" y="251"/>
                  </a:lnTo>
                  <a:lnTo>
                    <a:pt x="42" y="253"/>
                  </a:lnTo>
                  <a:lnTo>
                    <a:pt x="35" y="256"/>
                  </a:lnTo>
                  <a:lnTo>
                    <a:pt x="32" y="257"/>
                  </a:lnTo>
                  <a:lnTo>
                    <a:pt x="27" y="257"/>
                  </a:lnTo>
                  <a:lnTo>
                    <a:pt x="26" y="259"/>
                  </a:lnTo>
                  <a:lnTo>
                    <a:pt x="24" y="260"/>
                  </a:lnTo>
                  <a:lnTo>
                    <a:pt x="20" y="266"/>
                  </a:lnTo>
                  <a:lnTo>
                    <a:pt x="18" y="271"/>
                  </a:lnTo>
                  <a:lnTo>
                    <a:pt x="12" y="280"/>
                  </a:lnTo>
                  <a:lnTo>
                    <a:pt x="11" y="284"/>
                  </a:lnTo>
                  <a:lnTo>
                    <a:pt x="6" y="287"/>
                  </a:lnTo>
                  <a:lnTo>
                    <a:pt x="5" y="293"/>
                  </a:lnTo>
                  <a:lnTo>
                    <a:pt x="0" y="296"/>
                  </a:lnTo>
                  <a:lnTo>
                    <a:pt x="0" y="307"/>
                  </a:lnTo>
                  <a:lnTo>
                    <a:pt x="0" y="317"/>
                  </a:lnTo>
                  <a:lnTo>
                    <a:pt x="2" y="325"/>
                  </a:lnTo>
                  <a:lnTo>
                    <a:pt x="2" y="334"/>
                  </a:lnTo>
                  <a:lnTo>
                    <a:pt x="2" y="341"/>
                  </a:lnTo>
                  <a:lnTo>
                    <a:pt x="2" y="347"/>
                  </a:lnTo>
                  <a:lnTo>
                    <a:pt x="2" y="353"/>
                  </a:lnTo>
                  <a:lnTo>
                    <a:pt x="2" y="358"/>
                  </a:lnTo>
                  <a:lnTo>
                    <a:pt x="2" y="362"/>
                  </a:lnTo>
                  <a:lnTo>
                    <a:pt x="2" y="367"/>
                  </a:lnTo>
                  <a:lnTo>
                    <a:pt x="2" y="371"/>
                  </a:lnTo>
                  <a:lnTo>
                    <a:pt x="2" y="374"/>
                  </a:lnTo>
                  <a:lnTo>
                    <a:pt x="2" y="377"/>
                  </a:lnTo>
                  <a:lnTo>
                    <a:pt x="2" y="379"/>
                  </a:lnTo>
                  <a:lnTo>
                    <a:pt x="2" y="382"/>
                  </a:lnTo>
                  <a:lnTo>
                    <a:pt x="2" y="383"/>
                  </a:lnTo>
                  <a:lnTo>
                    <a:pt x="3" y="386"/>
                  </a:lnTo>
                  <a:lnTo>
                    <a:pt x="5" y="389"/>
                  </a:lnTo>
                  <a:lnTo>
                    <a:pt x="6" y="391"/>
                  </a:lnTo>
                  <a:lnTo>
                    <a:pt x="9" y="394"/>
                  </a:lnTo>
                  <a:lnTo>
                    <a:pt x="12" y="395"/>
                  </a:lnTo>
                  <a:lnTo>
                    <a:pt x="14" y="395"/>
                  </a:lnTo>
                  <a:lnTo>
                    <a:pt x="17" y="397"/>
                  </a:lnTo>
                  <a:lnTo>
                    <a:pt x="20" y="400"/>
                  </a:lnTo>
                  <a:lnTo>
                    <a:pt x="24" y="401"/>
                  </a:lnTo>
                  <a:lnTo>
                    <a:pt x="27" y="403"/>
                  </a:lnTo>
                  <a:lnTo>
                    <a:pt x="30" y="407"/>
                  </a:lnTo>
                  <a:lnTo>
                    <a:pt x="35" y="409"/>
                  </a:lnTo>
                  <a:lnTo>
                    <a:pt x="36" y="412"/>
                  </a:lnTo>
                  <a:lnTo>
                    <a:pt x="36" y="415"/>
                  </a:lnTo>
                  <a:lnTo>
                    <a:pt x="38" y="421"/>
                  </a:lnTo>
                  <a:lnTo>
                    <a:pt x="38" y="428"/>
                  </a:lnTo>
                  <a:lnTo>
                    <a:pt x="38" y="434"/>
                  </a:lnTo>
                  <a:lnTo>
                    <a:pt x="38" y="442"/>
                  </a:lnTo>
                  <a:lnTo>
                    <a:pt x="38" y="448"/>
                  </a:lnTo>
                  <a:lnTo>
                    <a:pt x="39" y="449"/>
                  </a:lnTo>
                  <a:lnTo>
                    <a:pt x="39" y="452"/>
                  </a:lnTo>
                  <a:lnTo>
                    <a:pt x="41" y="455"/>
                  </a:lnTo>
                  <a:lnTo>
                    <a:pt x="44" y="457"/>
                  </a:lnTo>
                  <a:lnTo>
                    <a:pt x="45" y="458"/>
                  </a:lnTo>
                  <a:lnTo>
                    <a:pt x="45" y="460"/>
                  </a:lnTo>
                  <a:lnTo>
                    <a:pt x="47" y="460"/>
                  </a:lnTo>
                  <a:lnTo>
                    <a:pt x="50" y="460"/>
                  </a:lnTo>
                  <a:lnTo>
                    <a:pt x="53" y="460"/>
                  </a:lnTo>
                  <a:lnTo>
                    <a:pt x="57" y="458"/>
                  </a:lnTo>
                  <a:lnTo>
                    <a:pt x="60" y="457"/>
                  </a:lnTo>
                  <a:lnTo>
                    <a:pt x="63" y="455"/>
                  </a:lnTo>
                  <a:lnTo>
                    <a:pt x="68" y="454"/>
                  </a:lnTo>
                  <a:lnTo>
                    <a:pt x="71" y="454"/>
                  </a:lnTo>
                  <a:lnTo>
                    <a:pt x="72" y="449"/>
                  </a:lnTo>
                  <a:lnTo>
                    <a:pt x="72" y="446"/>
                  </a:lnTo>
                  <a:lnTo>
                    <a:pt x="74" y="443"/>
                  </a:lnTo>
                  <a:lnTo>
                    <a:pt x="74" y="442"/>
                  </a:lnTo>
                  <a:lnTo>
                    <a:pt x="74" y="439"/>
                  </a:lnTo>
                  <a:lnTo>
                    <a:pt x="75" y="437"/>
                  </a:lnTo>
                  <a:lnTo>
                    <a:pt x="75" y="436"/>
                  </a:lnTo>
                  <a:lnTo>
                    <a:pt x="75" y="433"/>
                  </a:lnTo>
                  <a:lnTo>
                    <a:pt x="75" y="433"/>
                  </a:lnTo>
                  <a:lnTo>
                    <a:pt x="77" y="433"/>
                  </a:lnTo>
                  <a:lnTo>
                    <a:pt x="78" y="433"/>
                  </a:lnTo>
                  <a:lnTo>
                    <a:pt x="80" y="433"/>
                  </a:lnTo>
                  <a:lnTo>
                    <a:pt x="81" y="434"/>
                  </a:lnTo>
                  <a:lnTo>
                    <a:pt x="84" y="434"/>
                  </a:lnTo>
                  <a:lnTo>
                    <a:pt x="89" y="436"/>
                  </a:lnTo>
                  <a:lnTo>
                    <a:pt x="93" y="434"/>
                  </a:lnTo>
                  <a:lnTo>
                    <a:pt x="96" y="434"/>
                  </a:lnTo>
                  <a:lnTo>
                    <a:pt x="99" y="434"/>
                  </a:lnTo>
                  <a:lnTo>
                    <a:pt x="104" y="433"/>
                  </a:lnTo>
                  <a:lnTo>
                    <a:pt x="107" y="431"/>
                  </a:lnTo>
                  <a:lnTo>
                    <a:pt x="111" y="431"/>
                  </a:lnTo>
                  <a:lnTo>
                    <a:pt x="116" y="430"/>
                  </a:lnTo>
                  <a:lnTo>
                    <a:pt x="117" y="428"/>
                  </a:lnTo>
                  <a:lnTo>
                    <a:pt x="117" y="427"/>
                  </a:lnTo>
                  <a:lnTo>
                    <a:pt x="119" y="425"/>
                  </a:lnTo>
                  <a:lnTo>
                    <a:pt x="120" y="422"/>
                  </a:lnTo>
                  <a:lnTo>
                    <a:pt x="120" y="419"/>
                  </a:lnTo>
                  <a:lnTo>
                    <a:pt x="122" y="416"/>
                  </a:lnTo>
                  <a:lnTo>
                    <a:pt x="122" y="410"/>
                  </a:lnTo>
                  <a:lnTo>
                    <a:pt x="123" y="403"/>
                  </a:lnTo>
                  <a:lnTo>
                    <a:pt x="123" y="397"/>
                  </a:lnTo>
                  <a:lnTo>
                    <a:pt x="123" y="395"/>
                  </a:lnTo>
                  <a:lnTo>
                    <a:pt x="125" y="392"/>
                  </a:lnTo>
                  <a:lnTo>
                    <a:pt x="126" y="389"/>
                  </a:lnTo>
                  <a:lnTo>
                    <a:pt x="128" y="389"/>
                  </a:lnTo>
                  <a:lnTo>
                    <a:pt x="129" y="388"/>
                  </a:lnTo>
                  <a:lnTo>
                    <a:pt x="131" y="388"/>
                  </a:lnTo>
                  <a:lnTo>
                    <a:pt x="134" y="386"/>
                  </a:lnTo>
                  <a:lnTo>
                    <a:pt x="135" y="383"/>
                  </a:lnTo>
                  <a:lnTo>
                    <a:pt x="140" y="383"/>
                  </a:lnTo>
                  <a:lnTo>
                    <a:pt x="143" y="382"/>
                  </a:lnTo>
                  <a:lnTo>
                    <a:pt x="150" y="379"/>
                  </a:lnTo>
                  <a:lnTo>
                    <a:pt x="158" y="376"/>
                  </a:lnTo>
                  <a:lnTo>
                    <a:pt x="165" y="373"/>
                  </a:lnTo>
                  <a:lnTo>
                    <a:pt x="168" y="371"/>
                  </a:lnTo>
                  <a:lnTo>
                    <a:pt x="171" y="371"/>
                  </a:lnTo>
                  <a:lnTo>
                    <a:pt x="173" y="370"/>
                  </a:lnTo>
                  <a:lnTo>
                    <a:pt x="176" y="370"/>
                  </a:lnTo>
                  <a:lnTo>
                    <a:pt x="177" y="373"/>
                  </a:lnTo>
                  <a:lnTo>
                    <a:pt x="177" y="376"/>
                  </a:lnTo>
                  <a:lnTo>
                    <a:pt x="179" y="379"/>
                  </a:lnTo>
                  <a:lnTo>
                    <a:pt x="182" y="382"/>
                  </a:lnTo>
                  <a:lnTo>
                    <a:pt x="185" y="386"/>
                  </a:lnTo>
                  <a:lnTo>
                    <a:pt x="189" y="389"/>
                  </a:lnTo>
                  <a:lnTo>
                    <a:pt x="194" y="394"/>
                  </a:lnTo>
                  <a:lnTo>
                    <a:pt x="198" y="395"/>
                  </a:lnTo>
                  <a:lnTo>
                    <a:pt x="204" y="398"/>
                  </a:lnTo>
                  <a:lnTo>
                    <a:pt x="212" y="401"/>
                  </a:lnTo>
                  <a:lnTo>
                    <a:pt x="236" y="409"/>
                  </a:lnTo>
                  <a:lnTo>
                    <a:pt x="237" y="409"/>
                  </a:lnTo>
                  <a:lnTo>
                    <a:pt x="239" y="410"/>
                  </a:lnTo>
                  <a:lnTo>
                    <a:pt x="243" y="412"/>
                  </a:lnTo>
                  <a:lnTo>
                    <a:pt x="245" y="413"/>
                  </a:lnTo>
                  <a:lnTo>
                    <a:pt x="246" y="413"/>
                  </a:lnTo>
                  <a:lnTo>
                    <a:pt x="248" y="413"/>
                  </a:lnTo>
                  <a:lnTo>
                    <a:pt x="252" y="419"/>
                  </a:lnTo>
                  <a:lnTo>
                    <a:pt x="254" y="422"/>
                  </a:lnTo>
                  <a:lnTo>
                    <a:pt x="255" y="425"/>
                  </a:lnTo>
                  <a:lnTo>
                    <a:pt x="257" y="428"/>
                  </a:lnTo>
                  <a:lnTo>
                    <a:pt x="257" y="431"/>
                  </a:lnTo>
                  <a:lnTo>
                    <a:pt x="258" y="434"/>
                  </a:lnTo>
                  <a:lnTo>
                    <a:pt x="260" y="437"/>
                  </a:lnTo>
                  <a:lnTo>
                    <a:pt x="261" y="440"/>
                  </a:lnTo>
                  <a:lnTo>
                    <a:pt x="264" y="445"/>
                  </a:lnTo>
                  <a:lnTo>
                    <a:pt x="267" y="449"/>
                  </a:lnTo>
                  <a:lnTo>
                    <a:pt x="269" y="452"/>
                  </a:lnTo>
                  <a:lnTo>
                    <a:pt x="272" y="455"/>
                  </a:lnTo>
                  <a:lnTo>
                    <a:pt x="273" y="458"/>
                  </a:lnTo>
                  <a:lnTo>
                    <a:pt x="275" y="461"/>
                  </a:lnTo>
                  <a:lnTo>
                    <a:pt x="279" y="461"/>
                  </a:lnTo>
                  <a:lnTo>
                    <a:pt x="284" y="461"/>
                  </a:lnTo>
                  <a:lnTo>
                    <a:pt x="287" y="460"/>
                  </a:lnTo>
                  <a:lnTo>
                    <a:pt x="291" y="460"/>
                  </a:lnTo>
                  <a:lnTo>
                    <a:pt x="292" y="460"/>
                  </a:lnTo>
                  <a:lnTo>
                    <a:pt x="295" y="458"/>
                  </a:lnTo>
                  <a:lnTo>
                    <a:pt x="298" y="458"/>
                  </a:lnTo>
                  <a:lnTo>
                    <a:pt x="303" y="457"/>
                  </a:lnTo>
                  <a:lnTo>
                    <a:pt x="304" y="455"/>
                  </a:lnTo>
                  <a:lnTo>
                    <a:pt x="306" y="455"/>
                  </a:lnTo>
                  <a:lnTo>
                    <a:pt x="307" y="455"/>
                  </a:lnTo>
                  <a:lnTo>
                    <a:pt x="309" y="452"/>
                  </a:lnTo>
                  <a:lnTo>
                    <a:pt x="310" y="451"/>
                  </a:lnTo>
                  <a:lnTo>
                    <a:pt x="313" y="449"/>
                  </a:lnTo>
                  <a:lnTo>
                    <a:pt x="315" y="446"/>
                  </a:lnTo>
                  <a:lnTo>
                    <a:pt x="318" y="443"/>
                  </a:lnTo>
                  <a:lnTo>
                    <a:pt x="321" y="440"/>
                  </a:lnTo>
                  <a:lnTo>
                    <a:pt x="325" y="439"/>
                  </a:lnTo>
                  <a:lnTo>
                    <a:pt x="327" y="437"/>
                  </a:lnTo>
                  <a:lnTo>
                    <a:pt x="334" y="439"/>
                  </a:lnTo>
                  <a:lnTo>
                    <a:pt x="343" y="439"/>
                  </a:lnTo>
                  <a:lnTo>
                    <a:pt x="351" y="439"/>
                  </a:lnTo>
                  <a:lnTo>
                    <a:pt x="360" y="440"/>
                  </a:lnTo>
                  <a:lnTo>
                    <a:pt x="369" y="440"/>
                  </a:lnTo>
                  <a:lnTo>
                    <a:pt x="376" y="440"/>
                  </a:lnTo>
                  <a:lnTo>
                    <a:pt x="384" y="443"/>
                  </a:lnTo>
                  <a:lnTo>
                    <a:pt x="387" y="443"/>
                  </a:lnTo>
                  <a:lnTo>
                    <a:pt x="391" y="445"/>
                  </a:lnTo>
                  <a:lnTo>
                    <a:pt x="393" y="446"/>
                  </a:lnTo>
                  <a:lnTo>
                    <a:pt x="393" y="449"/>
                  </a:lnTo>
                  <a:lnTo>
                    <a:pt x="394" y="451"/>
                  </a:lnTo>
                  <a:lnTo>
                    <a:pt x="394" y="455"/>
                  </a:lnTo>
                  <a:lnTo>
                    <a:pt x="393" y="457"/>
                  </a:lnTo>
                  <a:lnTo>
                    <a:pt x="393" y="461"/>
                  </a:lnTo>
                  <a:lnTo>
                    <a:pt x="394" y="463"/>
                  </a:lnTo>
                  <a:lnTo>
                    <a:pt x="396" y="466"/>
                  </a:lnTo>
                  <a:lnTo>
                    <a:pt x="397" y="467"/>
                  </a:lnTo>
                  <a:lnTo>
                    <a:pt x="399" y="467"/>
                  </a:lnTo>
                  <a:lnTo>
                    <a:pt x="400" y="467"/>
                  </a:lnTo>
                  <a:lnTo>
                    <a:pt x="405" y="469"/>
                  </a:lnTo>
                  <a:lnTo>
                    <a:pt x="408" y="469"/>
                  </a:lnTo>
                  <a:lnTo>
                    <a:pt x="411" y="467"/>
                  </a:lnTo>
                  <a:lnTo>
                    <a:pt x="415" y="467"/>
                  </a:lnTo>
                  <a:lnTo>
                    <a:pt x="421" y="463"/>
                  </a:lnTo>
                  <a:lnTo>
                    <a:pt x="426" y="460"/>
                  </a:lnTo>
                  <a:lnTo>
                    <a:pt x="430" y="455"/>
                  </a:lnTo>
                  <a:lnTo>
                    <a:pt x="435" y="451"/>
                  </a:lnTo>
                  <a:lnTo>
                    <a:pt x="441" y="446"/>
                  </a:lnTo>
                  <a:lnTo>
                    <a:pt x="445" y="442"/>
                  </a:lnTo>
                  <a:lnTo>
                    <a:pt x="451" y="437"/>
                  </a:lnTo>
                  <a:lnTo>
                    <a:pt x="459" y="439"/>
                  </a:lnTo>
                  <a:lnTo>
                    <a:pt x="466" y="442"/>
                  </a:lnTo>
                  <a:lnTo>
                    <a:pt x="474" y="445"/>
                  </a:lnTo>
                  <a:lnTo>
                    <a:pt x="480" y="449"/>
                  </a:lnTo>
                  <a:lnTo>
                    <a:pt x="486" y="452"/>
                  </a:lnTo>
                  <a:lnTo>
                    <a:pt x="493" y="455"/>
                  </a:lnTo>
                  <a:lnTo>
                    <a:pt x="501" y="458"/>
                  </a:lnTo>
                  <a:lnTo>
                    <a:pt x="507" y="461"/>
                  </a:lnTo>
                  <a:lnTo>
                    <a:pt x="511" y="461"/>
                  </a:lnTo>
                  <a:lnTo>
                    <a:pt x="513" y="460"/>
                  </a:lnTo>
                  <a:lnTo>
                    <a:pt x="517" y="460"/>
                  </a:lnTo>
                  <a:lnTo>
                    <a:pt x="517" y="458"/>
                  </a:lnTo>
                  <a:lnTo>
                    <a:pt x="519" y="457"/>
                  </a:lnTo>
                  <a:lnTo>
                    <a:pt x="520" y="455"/>
                  </a:lnTo>
                  <a:lnTo>
                    <a:pt x="523" y="451"/>
                  </a:lnTo>
                  <a:lnTo>
                    <a:pt x="523" y="446"/>
                  </a:lnTo>
                  <a:lnTo>
                    <a:pt x="525" y="443"/>
                  </a:lnTo>
                  <a:lnTo>
                    <a:pt x="526" y="439"/>
                  </a:lnTo>
                  <a:lnTo>
                    <a:pt x="526" y="436"/>
                  </a:lnTo>
                  <a:lnTo>
                    <a:pt x="526" y="434"/>
                  </a:lnTo>
                  <a:lnTo>
                    <a:pt x="528" y="434"/>
                  </a:lnTo>
                  <a:lnTo>
                    <a:pt x="528" y="433"/>
                  </a:lnTo>
                  <a:lnTo>
                    <a:pt x="525" y="391"/>
                  </a:lnTo>
                  <a:lnTo>
                    <a:pt x="523" y="370"/>
                  </a:lnTo>
                  <a:lnTo>
                    <a:pt x="523" y="349"/>
                  </a:lnTo>
                  <a:lnTo>
                    <a:pt x="523" y="347"/>
                  </a:lnTo>
                  <a:lnTo>
                    <a:pt x="523" y="346"/>
                  </a:lnTo>
                  <a:lnTo>
                    <a:pt x="522" y="343"/>
                  </a:lnTo>
                  <a:lnTo>
                    <a:pt x="522" y="340"/>
                  </a:lnTo>
                  <a:lnTo>
                    <a:pt x="519" y="334"/>
                  </a:lnTo>
                  <a:lnTo>
                    <a:pt x="517" y="328"/>
                  </a:lnTo>
                  <a:lnTo>
                    <a:pt x="516" y="322"/>
                  </a:lnTo>
                  <a:lnTo>
                    <a:pt x="514" y="317"/>
                  </a:lnTo>
                  <a:lnTo>
                    <a:pt x="513" y="316"/>
                  </a:lnTo>
                  <a:lnTo>
                    <a:pt x="513" y="313"/>
                  </a:lnTo>
                  <a:lnTo>
                    <a:pt x="511" y="311"/>
                  </a:lnTo>
                  <a:lnTo>
                    <a:pt x="511" y="310"/>
                  </a:lnTo>
                  <a:lnTo>
                    <a:pt x="511" y="308"/>
                  </a:lnTo>
                  <a:lnTo>
                    <a:pt x="511" y="307"/>
                  </a:lnTo>
                  <a:lnTo>
                    <a:pt x="510" y="305"/>
                  </a:lnTo>
                  <a:lnTo>
                    <a:pt x="508" y="301"/>
                  </a:lnTo>
                  <a:lnTo>
                    <a:pt x="508" y="299"/>
                  </a:lnTo>
                  <a:lnTo>
                    <a:pt x="507" y="298"/>
                  </a:lnTo>
                  <a:lnTo>
                    <a:pt x="507" y="296"/>
                  </a:lnTo>
                  <a:lnTo>
                    <a:pt x="508" y="293"/>
                  </a:lnTo>
                  <a:lnTo>
                    <a:pt x="508" y="290"/>
                  </a:lnTo>
                  <a:lnTo>
                    <a:pt x="510" y="287"/>
                  </a:lnTo>
                  <a:lnTo>
                    <a:pt x="511" y="284"/>
                  </a:lnTo>
                  <a:lnTo>
                    <a:pt x="511" y="283"/>
                  </a:lnTo>
                  <a:lnTo>
                    <a:pt x="514" y="281"/>
                  </a:lnTo>
                  <a:lnTo>
                    <a:pt x="517" y="281"/>
                  </a:lnTo>
                  <a:lnTo>
                    <a:pt x="520" y="280"/>
                  </a:lnTo>
                  <a:lnTo>
                    <a:pt x="522" y="278"/>
                  </a:lnTo>
                  <a:lnTo>
                    <a:pt x="523" y="277"/>
                  </a:lnTo>
                  <a:lnTo>
                    <a:pt x="525" y="274"/>
                  </a:lnTo>
                  <a:lnTo>
                    <a:pt x="526" y="269"/>
                  </a:lnTo>
                  <a:lnTo>
                    <a:pt x="528" y="266"/>
                  </a:lnTo>
                  <a:lnTo>
                    <a:pt x="529" y="262"/>
                  </a:lnTo>
                  <a:lnTo>
                    <a:pt x="529" y="257"/>
                  </a:lnTo>
                  <a:lnTo>
                    <a:pt x="531" y="256"/>
                  </a:lnTo>
                  <a:lnTo>
                    <a:pt x="531" y="254"/>
                  </a:lnTo>
                  <a:lnTo>
                    <a:pt x="531" y="253"/>
                  </a:lnTo>
                  <a:lnTo>
                    <a:pt x="531" y="247"/>
                  </a:lnTo>
                  <a:lnTo>
                    <a:pt x="531" y="239"/>
                  </a:lnTo>
                  <a:lnTo>
                    <a:pt x="531" y="227"/>
                  </a:lnTo>
                  <a:lnTo>
                    <a:pt x="531" y="221"/>
                  </a:lnTo>
                  <a:lnTo>
                    <a:pt x="531" y="215"/>
                  </a:lnTo>
                  <a:lnTo>
                    <a:pt x="534" y="209"/>
                  </a:lnTo>
                  <a:lnTo>
                    <a:pt x="535" y="203"/>
                  </a:lnTo>
                  <a:lnTo>
                    <a:pt x="537" y="203"/>
                  </a:lnTo>
                  <a:lnTo>
                    <a:pt x="540" y="200"/>
                  </a:lnTo>
                  <a:lnTo>
                    <a:pt x="541" y="199"/>
                  </a:lnTo>
                  <a:lnTo>
                    <a:pt x="546" y="199"/>
                  </a:lnTo>
                  <a:lnTo>
                    <a:pt x="553" y="197"/>
                  </a:lnTo>
                  <a:lnTo>
                    <a:pt x="556" y="197"/>
                  </a:lnTo>
                  <a:lnTo>
                    <a:pt x="559" y="197"/>
                  </a:lnTo>
                  <a:lnTo>
                    <a:pt x="561" y="196"/>
                  </a:lnTo>
                  <a:lnTo>
                    <a:pt x="562" y="196"/>
                  </a:lnTo>
                  <a:lnTo>
                    <a:pt x="567" y="194"/>
                  </a:lnTo>
                  <a:lnTo>
                    <a:pt x="568" y="193"/>
                  </a:lnTo>
                  <a:lnTo>
                    <a:pt x="570" y="193"/>
                  </a:lnTo>
                  <a:lnTo>
                    <a:pt x="571" y="193"/>
                  </a:lnTo>
                  <a:lnTo>
                    <a:pt x="571" y="191"/>
                  </a:lnTo>
                  <a:lnTo>
                    <a:pt x="574" y="193"/>
                  </a:lnTo>
                  <a:lnTo>
                    <a:pt x="577" y="194"/>
                  </a:lnTo>
                  <a:lnTo>
                    <a:pt x="580" y="196"/>
                  </a:lnTo>
                  <a:lnTo>
                    <a:pt x="585" y="197"/>
                  </a:lnTo>
                  <a:lnTo>
                    <a:pt x="589" y="197"/>
                  </a:lnTo>
                  <a:lnTo>
                    <a:pt x="594" y="197"/>
                  </a:lnTo>
                  <a:lnTo>
                    <a:pt x="595" y="196"/>
                  </a:lnTo>
                  <a:lnTo>
                    <a:pt x="597" y="196"/>
                  </a:lnTo>
                  <a:lnTo>
                    <a:pt x="598" y="194"/>
                  </a:lnTo>
                  <a:lnTo>
                    <a:pt x="600" y="191"/>
                  </a:lnTo>
                  <a:lnTo>
                    <a:pt x="601" y="188"/>
                  </a:lnTo>
                  <a:lnTo>
                    <a:pt x="603" y="185"/>
                  </a:lnTo>
                  <a:lnTo>
                    <a:pt x="606" y="181"/>
                  </a:lnTo>
                  <a:lnTo>
                    <a:pt x="606" y="179"/>
                  </a:lnTo>
                  <a:lnTo>
                    <a:pt x="607" y="175"/>
                  </a:lnTo>
                  <a:lnTo>
                    <a:pt x="607" y="173"/>
                  </a:lnTo>
                  <a:lnTo>
                    <a:pt x="607" y="167"/>
                  </a:lnTo>
                  <a:lnTo>
                    <a:pt x="607" y="164"/>
                  </a:lnTo>
                  <a:lnTo>
                    <a:pt x="609" y="163"/>
                  </a:lnTo>
                  <a:lnTo>
                    <a:pt x="610" y="161"/>
                  </a:lnTo>
                  <a:lnTo>
                    <a:pt x="612" y="158"/>
                  </a:lnTo>
                  <a:lnTo>
                    <a:pt x="613" y="157"/>
                  </a:lnTo>
                  <a:lnTo>
                    <a:pt x="616" y="155"/>
                  </a:lnTo>
                  <a:lnTo>
                    <a:pt x="619" y="155"/>
                  </a:lnTo>
                  <a:lnTo>
                    <a:pt x="624" y="152"/>
                  </a:lnTo>
                  <a:lnTo>
                    <a:pt x="627" y="146"/>
                  </a:lnTo>
                  <a:lnTo>
                    <a:pt x="631" y="140"/>
                  </a:lnTo>
                  <a:lnTo>
                    <a:pt x="631" y="137"/>
                  </a:lnTo>
                  <a:lnTo>
                    <a:pt x="633" y="131"/>
                  </a:lnTo>
                  <a:lnTo>
                    <a:pt x="636" y="125"/>
                  </a:lnTo>
                  <a:lnTo>
                    <a:pt x="637" y="119"/>
                  </a:lnTo>
                  <a:lnTo>
                    <a:pt x="637" y="113"/>
                  </a:lnTo>
                  <a:lnTo>
                    <a:pt x="639" y="104"/>
                  </a:lnTo>
                  <a:lnTo>
                    <a:pt x="637" y="101"/>
                  </a:lnTo>
                  <a:lnTo>
                    <a:pt x="636" y="95"/>
                  </a:lnTo>
                  <a:lnTo>
                    <a:pt x="631" y="95"/>
                  </a:lnTo>
                  <a:lnTo>
                    <a:pt x="627" y="89"/>
                  </a:lnTo>
                  <a:lnTo>
                    <a:pt x="625" y="89"/>
                  </a:lnTo>
                  <a:lnTo>
                    <a:pt x="619" y="85"/>
                  </a:lnTo>
                  <a:lnTo>
                    <a:pt x="615" y="83"/>
                  </a:lnTo>
                  <a:lnTo>
                    <a:pt x="610" y="83"/>
                  </a:lnTo>
                  <a:lnTo>
                    <a:pt x="601" y="80"/>
                  </a:lnTo>
                  <a:lnTo>
                    <a:pt x="589" y="77"/>
                  </a:lnTo>
                  <a:lnTo>
                    <a:pt x="580" y="77"/>
                  </a:lnTo>
                  <a:lnTo>
                    <a:pt x="576" y="77"/>
                  </a:lnTo>
                  <a:lnTo>
                    <a:pt x="571" y="77"/>
                  </a:lnTo>
                  <a:lnTo>
                    <a:pt x="568" y="74"/>
                  </a:lnTo>
                  <a:lnTo>
                    <a:pt x="565" y="73"/>
                  </a:lnTo>
                  <a:lnTo>
                    <a:pt x="564" y="71"/>
                  </a:lnTo>
                  <a:lnTo>
                    <a:pt x="561" y="68"/>
                  </a:lnTo>
                  <a:lnTo>
                    <a:pt x="558" y="67"/>
                  </a:lnTo>
                  <a:lnTo>
                    <a:pt x="556" y="62"/>
                  </a:lnTo>
                  <a:lnTo>
                    <a:pt x="553" y="61"/>
                  </a:lnTo>
                  <a:lnTo>
                    <a:pt x="553" y="59"/>
                  </a:lnTo>
                  <a:lnTo>
                    <a:pt x="553" y="59"/>
                  </a:lnTo>
                  <a:lnTo>
                    <a:pt x="552" y="59"/>
                  </a:lnTo>
                  <a:lnTo>
                    <a:pt x="550" y="56"/>
                  </a:lnTo>
                  <a:lnTo>
                    <a:pt x="549" y="56"/>
                  </a:lnTo>
                  <a:lnTo>
                    <a:pt x="547" y="56"/>
                  </a:lnTo>
                  <a:lnTo>
                    <a:pt x="544" y="56"/>
                  </a:lnTo>
                  <a:lnTo>
                    <a:pt x="543" y="56"/>
                  </a:lnTo>
                  <a:lnTo>
                    <a:pt x="541" y="59"/>
                  </a:lnTo>
                  <a:lnTo>
                    <a:pt x="538" y="59"/>
                  </a:lnTo>
                  <a:lnTo>
                    <a:pt x="535" y="59"/>
                  </a:lnTo>
                  <a:lnTo>
                    <a:pt x="532" y="59"/>
                  </a:lnTo>
                  <a:lnTo>
                    <a:pt x="529" y="59"/>
                  </a:lnTo>
                  <a:lnTo>
                    <a:pt x="525" y="59"/>
                  </a:lnTo>
                  <a:lnTo>
                    <a:pt x="520" y="61"/>
                  </a:lnTo>
                  <a:lnTo>
                    <a:pt x="516" y="61"/>
                  </a:lnTo>
                  <a:lnTo>
                    <a:pt x="504" y="65"/>
                  </a:lnTo>
                  <a:lnTo>
                    <a:pt x="487" y="68"/>
                  </a:lnTo>
                  <a:lnTo>
                    <a:pt x="484" y="71"/>
                  </a:lnTo>
                  <a:lnTo>
                    <a:pt x="480" y="71"/>
                  </a:lnTo>
                  <a:lnTo>
                    <a:pt x="477" y="73"/>
                  </a:lnTo>
                  <a:lnTo>
                    <a:pt x="472" y="73"/>
                  </a:lnTo>
                  <a:lnTo>
                    <a:pt x="469" y="74"/>
                  </a:lnTo>
                  <a:lnTo>
                    <a:pt x="466" y="77"/>
                  </a:lnTo>
                  <a:lnTo>
                    <a:pt x="465" y="77"/>
                  </a:lnTo>
                  <a:lnTo>
                    <a:pt x="465" y="77"/>
                  </a:lnTo>
                  <a:lnTo>
                    <a:pt x="463" y="77"/>
                  </a:lnTo>
                  <a:lnTo>
                    <a:pt x="457" y="77"/>
                  </a:lnTo>
                  <a:lnTo>
                    <a:pt x="451" y="74"/>
                  </a:lnTo>
                  <a:lnTo>
                    <a:pt x="447" y="74"/>
                  </a:lnTo>
                  <a:lnTo>
                    <a:pt x="441" y="73"/>
                  </a:lnTo>
                  <a:lnTo>
                    <a:pt x="436" y="73"/>
                  </a:lnTo>
                  <a:lnTo>
                    <a:pt x="432" y="71"/>
                  </a:lnTo>
                  <a:lnTo>
                    <a:pt x="429" y="68"/>
                  </a:lnTo>
                  <a:lnTo>
                    <a:pt x="426" y="67"/>
                  </a:lnTo>
                  <a:lnTo>
                    <a:pt x="423" y="65"/>
                  </a:lnTo>
                  <a:lnTo>
                    <a:pt x="421" y="62"/>
                  </a:lnTo>
                  <a:lnTo>
                    <a:pt x="420" y="61"/>
                  </a:lnTo>
                  <a:lnTo>
                    <a:pt x="417" y="55"/>
                  </a:lnTo>
                  <a:lnTo>
                    <a:pt x="415" y="50"/>
                  </a:lnTo>
                  <a:lnTo>
                    <a:pt x="414" y="47"/>
                  </a:lnTo>
                  <a:lnTo>
                    <a:pt x="411" y="42"/>
                  </a:lnTo>
                  <a:lnTo>
                    <a:pt x="409" y="38"/>
                  </a:lnTo>
                  <a:lnTo>
                    <a:pt x="406" y="36"/>
                  </a:lnTo>
                  <a:lnTo>
                    <a:pt x="405" y="35"/>
                  </a:lnTo>
                  <a:lnTo>
                    <a:pt x="402" y="35"/>
                  </a:lnTo>
                  <a:lnTo>
                    <a:pt x="399" y="32"/>
                  </a:lnTo>
                  <a:lnTo>
                    <a:pt x="391" y="29"/>
                  </a:lnTo>
                  <a:lnTo>
                    <a:pt x="382" y="26"/>
                  </a:lnTo>
                  <a:lnTo>
                    <a:pt x="367" y="20"/>
                  </a:lnTo>
                  <a:lnTo>
                    <a:pt x="358" y="18"/>
                  </a:lnTo>
                  <a:lnTo>
                    <a:pt x="351" y="14"/>
                  </a:lnTo>
                  <a:lnTo>
                    <a:pt x="343" y="12"/>
                  </a:lnTo>
                  <a:lnTo>
                    <a:pt x="334" y="8"/>
                  </a:lnTo>
                  <a:lnTo>
                    <a:pt x="333" y="8"/>
                  </a:lnTo>
                  <a:lnTo>
                    <a:pt x="328" y="8"/>
                  </a:lnTo>
                  <a:lnTo>
                    <a:pt x="322" y="8"/>
                  </a:lnTo>
                  <a:lnTo>
                    <a:pt x="319" y="8"/>
                  </a:lnTo>
                  <a:lnTo>
                    <a:pt x="316" y="11"/>
                  </a:lnTo>
                  <a:lnTo>
                    <a:pt x="315" y="11"/>
                  </a:lnTo>
                  <a:lnTo>
                    <a:pt x="310" y="12"/>
                  </a:lnTo>
                  <a:lnTo>
                    <a:pt x="310" y="12"/>
                  </a:lnTo>
                  <a:lnTo>
                    <a:pt x="309" y="14"/>
                  </a:lnTo>
                  <a:lnTo>
                    <a:pt x="309" y="17"/>
                  </a:lnTo>
                  <a:lnTo>
                    <a:pt x="310" y="20"/>
                  </a:lnTo>
                  <a:lnTo>
                    <a:pt x="312" y="24"/>
                  </a:lnTo>
                  <a:lnTo>
                    <a:pt x="315" y="29"/>
                  </a:lnTo>
                  <a:lnTo>
                    <a:pt x="316" y="32"/>
                  </a:lnTo>
                  <a:lnTo>
                    <a:pt x="318" y="36"/>
                  </a:lnTo>
                  <a:lnTo>
                    <a:pt x="321" y="41"/>
                  </a:lnTo>
                  <a:lnTo>
                    <a:pt x="322" y="42"/>
                  </a:lnTo>
                  <a:lnTo>
                    <a:pt x="324" y="47"/>
                  </a:lnTo>
                  <a:lnTo>
                    <a:pt x="324" y="48"/>
                  </a:lnTo>
                  <a:lnTo>
                    <a:pt x="324" y="53"/>
                  </a:lnTo>
                  <a:lnTo>
                    <a:pt x="322" y="53"/>
                  </a:lnTo>
                  <a:lnTo>
                    <a:pt x="321" y="53"/>
                  </a:lnTo>
                  <a:lnTo>
                    <a:pt x="321" y="53"/>
                  </a:lnTo>
                  <a:lnTo>
                    <a:pt x="319" y="53"/>
                  </a:lnTo>
                  <a:lnTo>
                    <a:pt x="316" y="50"/>
                  </a:lnTo>
                  <a:lnTo>
                    <a:pt x="315" y="48"/>
                  </a:lnTo>
                  <a:lnTo>
                    <a:pt x="310" y="48"/>
                  </a:lnTo>
                  <a:lnTo>
                    <a:pt x="309" y="47"/>
                  </a:lnTo>
                  <a:lnTo>
                    <a:pt x="304" y="44"/>
                  </a:lnTo>
                  <a:lnTo>
                    <a:pt x="298" y="41"/>
                  </a:lnTo>
                  <a:lnTo>
                    <a:pt x="297" y="35"/>
                  </a:lnTo>
                  <a:lnTo>
                    <a:pt x="297" y="30"/>
                  </a:lnTo>
                  <a:lnTo>
                    <a:pt x="294" y="29"/>
                  </a:lnTo>
                  <a:lnTo>
                    <a:pt x="291" y="24"/>
                  </a:lnTo>
                  <a:lnTo>
                    <a:pt x="291" y="23"/>
                  </a:lnTo>
                  <a:lnTo>
                    <a:pt x="288" y="18"/>
                  </a:lnTo>
                  <a:lnTo>
                    <a:pt x="285" y="18"/>
                  </a:lnTo>
                  <a:lnTo>
                    <a:pt x="284" y="17"/>
                  </a:lnTo>
                  <a:lnTo>
                    <a:pt x="279" y="14"/>
                  </a:lnTo>
                  <a:lnTo>
                    <a:pt x="273" y="12"/>
                  </a:lnTo>
                  <a:lnTo>
                    <a:pt x="267" y="11"/>
                  </a:lnTo>
                  <a:lnTo>
                    <a:pt x="264" y="11"/>
                  </a:lnTo>
                  <a:lnTo>
                    <a:pt x="261" y="11"/>
                  </a:lnTo>
                  <a:lnTo>
                    <a:pt x="255" y="8"/>
                  </a:lnTo>
                  <a:lnTo>
                    <a:pt x="252" y="6"/>
                  </a:lnTo>
                  <a:lnTo>
                    <a:pt x="249" y="6"/>
                  </a:lnTo>
                  <a:lnTo>
                    <a:pt x="243" y="5"/>
                  </a:lnTo>
                  <a:lnTo>
                    <a:pt x="240" y="5"/>
                  </a:lnTo>
                  <a:lnTo>
                    <a:pt x="237" y="2"/>
                  </a:lnTo>
                  <a:lnTo>
                    <a:pt x="234" y="0"/>
                  </a:lnTo>
                  <a:lnTo>
                    <a:pt x="233" y="0"/>
                  </a:lnTo>
                  <a:lnTo>
                    <a:pt x="231" y="0"/>
                  </a:lnTo>
                  <a:lnTo>
                    <a:pt x="230" y="0"/>
                  </a:lnTo>
                  <a:lnTo>
                    <a:pt x="227" y="5"/>
                  </a:lnTo>
                  <a:lnTo>
                    <a:pt x="225" y="5"/>
                  </a:lnTo>
                  <a:lnTo>
                    <a:pt x="224" y="6"/>
                  </a:lnTo>
                  <a:lnTo>
                    <a:pt x="221" y="11"/>
                  </a:lnTo>
                  <a:lnTo>
                    <a:pt x="219" y="12"/>
                  </a:lnTo>
                  <a:lnTo>
                    <a:pt x="216" y="17"/>
                  </a:lnTo>
                  <a:lnTo>
                    <a:pt x="213" y="18"/>
                  </a:lnTo>
                  <a:lnTo>
                    <a:pt x="212" y="20"/>
                  </a:lnTo>
                  <a:lnTo>
                    <a:pt x="209" y="23"/>
                  </a:lnTo>
                  <a:lnTo>
                    <a:pt x="207" y="23"/>
                  </a:lnTo>
                  <a:lnTo>
                    <a:pt x="203" y="24"/>
                  </a:lnTo>
                  <a:lnTo>
                    <a:pt x="195" y="48"/>
                  </a:lnTo>
                  <a:lnTo>
                    <a:pt x="194" y="50"/>
                  </a:lnTo>
                  <a:lnTo>
                    <a:pt x="192" y="53"/>
                  </a:lnTo>
                  <a:lnTo>
                    <a:pt x="189" y="55"/>
                  </a:lnTo>
                  <a:lnTo>
                    <a:pt x="185" y="55"/>
                  </a:lnTo>
                  <a:lnTo>
                    <a:pt x="177" y="55"/>
                  </a:lnTo>
                  <a:lnTo>
                    <a:pt x="174" y="55"/>
                  </a:lnTo>
                  <a:lnTo>
                    <a:pt x="171" y="56"/>
                  </a:lnTo>
                  <a:lnTo>
                    <a:pt x="168" y="59"/>
                  </a:lnTo>
                  <a:lnTo>
                    <a:pt x="165" y="61"/>
                  </a:lnTo>
                  <a:lnTo>
                    <a:pt x="162" y="62"/>
                  </a:lnTo>
                  <a:lnTo>
                    <a:pt x="159" y="65"/>
                  </a:lnTo>
                  <a:lnTo>
                    <a:pt x="156" y="67"/>
                  </a:lnTo>
                  <a:lnTo>
                    <a:pt x="153" y="71"/>
                  </a:lnTo>
                  <a:lnTo>
                    <a:pt x="150" y="73"/>
                  </a:lnTo>
                  <a:lnTo>
                    <a:pt x="147" y="73"/>
                  </a:lnTo>
                  <a:lnTo>
                    <a:pt x="95" y="77"/>
                  </a:lnTo>
                  <a:lnTo>
                    <a:pt x="95" y="79"/>
                  </a:lnTo>
                  <a:lnTo>
                    <a:pt x="93" y="80"/>
                  </a:lnTo>
                  <a:lnTo>
                    <a:pt x="93" y="83"/>
                  </a:lnTo>
                  <a:lnTo>
                    <a:pt x="93" y="83"/>
                  </a:lnTo>
                  <a:lnTo>
                    <a:pt x="92" y="85"/>
                  </a:lnTo>
                  <a:lnTo>
                    <a:pt x="92" y="86"/>
                  </a:lnTo>
                  <a:lnTo>
                    <a:pt x="92" y="89"/>
                  </a:lnTo>
                  <a:lnTo>
                    <a:pt x="93" y="89"/>
                  </a:lnTo>
                  <a:lnTo>
                    <a:pt x="93" y="86"/>
                  </a:lnTo>
                  <a:lnTo>
                    <a:pt x="95" y="86"/>
                  </a:lnTo>
                  <a:lnTo>
                    <a:pt x="98" y="85"/>
                  </a:lnTo>
                  <a:lnTo>
                    <a:pt x="99" y="83"/>
                  </a:lnTo>
                  <a:lnTo>
                    <a:pt x="99" y="83"/>
                  </a:lnTo>
                  <a:close/>
                </a:path>
              </a:pathLst>
            </a:custGeom>
            <a:solidFill>
              <a:srgbClr val="D1D1D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40" name="Freeform 9"/>
            <p:cNvSpPr>
              <a:spLocks/>
            </p:cNvSpPr>
            <p:nvPr/>
          </p:nvSpPr>
          <p:spPr bwMode="auto">
            <a:xfrm>
              <a:off x="8909050" y="5326063"/>
              <a:ext cx="661988" cy="528637"/>
            </a:xfrm>
            <a:custGeom>
              <a:avLst/>
              <a:gdLst>
                <a:gd name="T0" fmla="*/ 103 w 833"/>
                <a:gd name="T1" fmla="*/ 16 h 664"/>
                <a:gd name="T2" fmla="*/ 91 w 833"/>
                <a:gd name="T3" fmla="*/ 40 h 664"/>
                <a:gd name="T4" fmla="*/ 76 w 833"/>
                <a:gd name="T5" fmla="*/ 46 h 664"/>
                <a:gd name="T6" fmla="*/ 43 w 833"/>
                <a:gd name="T7" fmla="*/ 64 h 664"/>
                <a:gd name="T8" fmla="*/ 25 w 833"/>
                <a:gd name="T9" fmla="*/ 118 h 664"/>
                <a:gd name="T10" fmla="*/ 1 w 833"/>
                <a:gd name="T11" fmla="*/ 139 h 664"/>
                <a:gd name="T12" fmla="*/ 7 w 833"/>
                <a:gd name="T13" fmla="*/ 205 h 664"/>
                <a:gd name="T14" fmla="*/ 22 w 833"/>
                <a:gd name="T15" fmla="*/ 255 h 664"/>
                <a:gd name="T16" fmla="*/ 6 w 833"/>
                <a:gd name="T17" fmla="*/ 322 h 664"/>
                <a:gd name="T18" fmla="*/ 24 w 833"/>
                <a:gd name="T19" fmla="*/ 369 h 664"/>
                <a:gd name="T20" fmla="*/ 31 w 833"/>
                <a:gd name="T21" fmla="*/ 417 h 664"/>
                <a:gd name="T22" fmla="*/ 87 w 833"/>
                <a:gd name="T23" fmla="*/ 456 h 664"/>
                <a:gd name="T24" fmla="*/ 103 w 833"/>
                <a:gd name="T25" fmla="*/ 538 h 664"/>
                <a:gd name="T26" fmla="*/ 120 w 833"/>
                <a:gd name="T27" fmla="*/ 592 h 664"/>
                <a:gd name="T28" fmla="*/ 132 w 833"/>
                <a:gd name="T29" fmla="*/ 637 h 664"/>
                <a:gd name="T30" fmla="*/ 163 w 833"/>
                <a:gd name="T31" fmla="*/ 645 h 664"/>
                <a:gd name="T32" fmla="*/ 183 w 833"/>
                <a:gd name="T33" fmla="*/ 663 h 664"/>
                <a:gd name="T34" fmla="*/ 216 w 833"/>
                <a:gd name="T35" fmla="*/ 652 h 664"/>
                <a:gd name="T36" fmla="*/ 223 w 833"/>
                <a:gd name="T37" fmla="*/ 604 h 664"/>
                <a:gd name="T38" fmla="*/ 261 w 833"/>
                <a:gd name="T39" fmla="*/ 604 h 664"/>
                <a:gd name="T40" fmla="*/ 297 w 833"/>
                <a:gd name="T41" fmla="*/ 583 h 664"/>
                <a:gd name="T42" fmla="*/ 332 w 833"/>
                <a:gd name="T43" fmla="*/ 585 h 664"/>
                <a:gd name="T44" fmla="*/ 350 w 833"/>
                <a:gd name="T45" fmla="*/ 600 h 664"/>
                <a:gd name="T46" fmla="*/ 373 w 833"/>
                <a:gd name="T47" fmla="*/ 624 h 664"/>
                <a:gd name="T48" fmla="*/ 383 w 833"/>
                <a:gd name="T49" fmla="*/ 645 h 664"/>
                <a:gd name="T50" fmla="*/ 407 w 833"/>
                <a:gd name="T51" fmla="*/ 654 h 664"/>
                <a:gd name="T52" fmla="*/ 419 w 833"/>
                <a:gd name="T53" fmla="*/ 663 h 664"/>
                <a:gd name="T54" fmla="*/ 463 w 833"/>
                <a:gd name="T55" fmla="*/ 651 h 664"/>
                <a:gd name="T56" fmla="*/ 481 w 833"/>
                <a:gd name="T57" fmla="*/ 633 h 664"/>
                <a:gd name="T58" fmla="*/ 494 w 833"/>
                <a:gd name="T59" fmla="*/ 601 h 664"/>
                <a:gd name="T60" fmla="*/ 535 w 833"/>
                <a:gd name="T61" fmla="*/ 580 h 664"/>
                <a:gd name="T62" fmla="*/ 532 w 833"/>
                <a:gd name="T63" fmla="*/ 547 h 664"/>
                <a:gd name="T64" fmla="*/ 518 w 833"/>
                <a:gd name="T65" fmla="*/ 508 h 664"/>
                <a:gd name="T66" fmla="*/ 541 w 833"/>
                <a:gd name="T67" fmla="*/ 489 h 664"/>
                <a:gd name="T68" fmla="*/ 577 w 833"/>
                <a:gd name="T69" fmla="*/ 484 h 664"/>
                <a:gd name="T70" fmla="*/ 592 w 833"/>
                <a:gd name="T71" fmla="*/ 454 h 664"/>
                <a:gd name="T72" fmla="*/ 617 w 833"/>
                <a:gd name="T73" fmla="*/ 454 h 664"/>
                <a:gd name="T74" fmla="*/ 655 w 833"/>
                <a:gd name="T75" fmla="*/ 448 h 664"/>
                <a:gd name="T76" fmla="*/ 677 w 833"/>
                <a:gd name="T77" fmla="*/ 412 h 664"/>
                <a:gd name="T78" fmla="*/ 703 w 833"/>
                <a:gd name="T79" fmla="*/ 400 h 664"/>
                <a:gd name="T80" fmla="*/ 731 w 833"/>
                <a:gd name="T81" fmla="*/ 391 h 664"/>
                <a:gd name="T82" fmla="*/ 743 w 833"/>
                <a:gd name="T83" fmla="*/ 315 h 664"/>
                <a:gd name="T84" fmla="*/ 785 w 833"/>
                <a:gd name="T85" fmla="*/ 301 h 664"/>
                <a:gd name="T86" fmla="*/ 806 w 833"/>
                <a:gd name="T87" fmla="*/ 283 h 664"/>
                <a:gd name="T88" fmla="*/ 818 w 833"/>
                <a:gd name="T89" fmla="*/ 226 h 664"/>
                <a:gd name="T90" fmla="*/ 832 w 833"/>
                <a:gd name="T91" fmla="*/ 189 h 664"/>
                <a:gd name="T92" fmla="*/ 829 w 833"/>
                <a:gd name="T93" fmla="*/ 138 h 664"/>
                <a:gd name="T94" fmla="*/ 799 w 833"/>
                <a:gd name="T95" fmla="*/ 130 h 664"/>
                <a:gd name="T96" fmla="*/ 749 w 833"/>
                <a:gd name="T97" fmla="*/ 115 h 664"/>
                <a:gd name="T98" fmla="*/ 713 w 833"/>
                <a:gd name="T99" fmla="*/ 106 h 664"/>
                <a:gd name="T100" fmla="*/ 689 w 833"/>
                <a:gd name="T101" fmla="*/ 93 h 664"/>
                <a:gd name="T102" fmla="*/ 638 w 833"/>
                <a:gd name="T103" fmla="*/ 100 h 664"/>
                <a:gd name="T104" fmla="*/ 575 w 833"/>
                <a:gd name="T105" fmla="*/ 120 h 664"/>
                <a:gd name="T106" fmla="*/ 473 w 833"/>
                <a:gd name="T107" fmla="*/ 123 h 664"/>
                <a:gd name="T108" fmla="*/ 383 w 833"/>
                <a:gd name="T109" fmla="*/ 112 h 664"/>
                <a:gd name="T110" fmla="*/ 350 w 833"/>
                <a:gd name="T111" fmla="*/ 94 h 664"/>
                <a:gd name="T112" fmla="*/ 319 w 833"/>
                <a:gd name="T113" fmla="*/ 52 h 664"/>
                <a:gd name="T114" fmla="*/ 253 w 833"/>
                <a:gd name="T115" fmla="*/ 10 h 664"/>
                <a:gd name="T116" fmla="*/ 222 w 833"/>
                <a:gd name="T117" fmla="*/ 0 h 664"/>
                <a:gd name="T118" fmla="*/ 175 w 833"/>
                <a:gd name="T119" fmla="*/ 4 h 664"/>
                <a:gd name="T120" fmla="*/ 147 w 833"/>
                <a:gd name="T121" fmla="*/ 7 h 664"/>
                <a:gd name="T122" fmla="*/ 123 w 833"/>
                <a:gd name="T123" fmla="*/ 7 h 6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833" h="664">
                  <a:moveTo>
                    <a:pt x="151" y="4"/>
                  </a:moveTo>
                  <a:lnTo>
                    <a:pt x="141" y="4"/>
                  </a:lnTo>
                  <a:lnTo>
                    <a:pt x="133" y="4"/>
                  </a:lnTo>
                  <a:lnTo>
                    <a:pt x="123" y="6"/>
                  </a:lnTo>
                  <a:lnTo>
                    <a:pt x="115" y="7"/>
                  </a:lnTo>
                  <a:lnTo>
                    <a:pt x="112" y="10"/>
                  </a:lnTo>
                  <a:lnTo>
                    <a:pt x="109" y="10"/>
                  </a:lnTo>
                  <a:lnTo>
                    <a:pt x="105" y="13"/>
                  </a:lnTo>
                  <a:lnTo>
                    <a:pt x="103" y="16"/>
                  </a:lnTo>
                  <a:lnTo>
                    <a:pt x="102" y="18"/>
                  </a:lnTo>
                  <a:lnTo>
                    <a:pt x="102" y="22"/>
                  </a:lnTo>
                  <a:lnTo>
                    <a:pt x="100" y="25"/>
                  </a:lnTo>
                  <a:lnTo>
                    <a:pt x="100" y="28"/>
                  </a:lnTo>
                  <a:lnTo>
                    <a:pt x="100" y="34"/>
                  </a:lnTo>
                  <a:lnTo>
                    <a:pt x="99" y="36"/>
                  </a:lnTo>
                  <a:lnTo>
                    <a:pt x="97" y="40"/>
                  </a:lnTo>
                  <a:lnTo>
                    <a:pt x="96" y="40"/>
                  </a:lnTo>
                  <a:lnTo>
                    <a:pt x="91" y="40"/>
                  </a:lnTo>
                  <a:lnTo>
                    <a:pt x="90" y="40"/>
                  </a:lnTo>
                  <a:lnTo>
                    <a:pt x="87" y="42"/>
                  </a:lnTo>
                  <a:lnTo>
                    <a:pt x="85" y="43"/>
                  </a:lnTo>
                  <a:lnTo>
                    <a:pt x="85" y="43"/>
                  </a:lnTo>
                  <a:lnTo>
                    <a:pt x="84" y="43"/>
                  </a:lnTo>
                  <a:lnTo>
                    <a:pt x="81" y="46"/>
                  </a:lnTo>
                  <a:lnTo>
                    <a:pt x="79" y="46"/>
                  </a:lnTo>
                  <a:lnTo>
                    <a:pt x="78" y="46"/>
                  </a:lnTo>
                  <a:lnTo>
                    <a:pt x="76" y="46"/>
                  </a:lnTo>
                  <a:lnTo>
                    <a:pt x="73" y="46"/>
                  </a:lnTo>
                  <a:lnTo>
                    <a:pt x="70" y="46"/>
                  </a:lnTo>
                  <a:lnTo>
                    <a:pt x="67" y="46"/>
                  </a:lnTo>
                  <a:lnTo>
                    <a:pt x="63" y="48"/>
                  </a:lnTo>
                  <a:lnTo>
                    <a:pt x="58" y="52"/>
                  </a:lnTo>
                  <a:lnTo>
                    <a:pt x="55" y="54"/>
                  </a:lnTo>
                  <a:lnTo>
                    <a:pt x="51" y="58"/>
                  </a:lnTo>
                  <a:lnTo>
                    <a:pt x="48" y="61"/>
                  </a:lnTo>
                  <a:lnTo>
                    <a:pt x="43" y="64"/>
                  </a:lnTo>
                  <a:lnTo>
                    <a:pt x="40" y="69"/>
                  </a:lnTo>
                  <a:lnTo>
                    <a:pt x="36" y="72"/>
                  </a:lnTo>
                  <a:lnTo>
                    <a:pt x="31" y="76"/>
                  </a:lnTo>
                  <a:lnTo>
                    <a:pt x="30" y="82"/>
                  </a:lnTo>
                  <a:lnTo>
                    <a:pt x="30" y="88"/>
                  </a:lnTo>
                  <a:lnTo>
                    <a:pt x="28" y="100"/>
                  </a:lnTo>
                  <a:lnTo>
                    <a:pt x="28" y="106"/>
                  </a:lnTo>
                  <a:lnTo>
                    <a:pt x="27" y="112"/>
                  </a:lnTo>
                  <a:lnTo>
                    <a:pt x="25" y="118"/>
                  </a:lnTo>
                  <a:lnTo>
                    <a:pt x="24" y="124"/>
                  </a:lnTo>
                  <a:lnTo>
                    <a:pt x="22" y="124"/>
                  </a:lnTo>
                  <a:lnTo>
                    <a:pt x="21" y="127"/>
                  </a:lnTo>
                  <a:lnTo>
                    <a:pt x="18" y="130"/>
                  </a:lnTo>
                  <a:lnTo>
                    <a:pt x="13" y="132"/>
                  </a:lnTo>
                  <a:lnTo>
                    <a:pt x="9" y="135"/>
                  </a:lnTo>
                  <a:lnTo>
                    <a:pt x="6" y="136"/>
                  </a:lnTo>
                  <a:lnTo>
                    <a:pt x="3" y="138"/>
                  </a:lnTo>
                  <a:lnTo>
                    <a:pt x="1" y="139"/>
                  </a:lnTo>
                  <a:lnTo>
                    <a:pt x="0" y="139"/>
                  </a:lnTo>
                  <a:lnTo>
                    <a:pt x="0" y="151"/>
                  </a:lnTo>
                  <a:lnTo>
                    <a:pt x="1" y="163"/>
                  </a:lnTo>
                  <a:lnTo>
                    <a:pt x="1" y="174"/>
                  </a:lnTo>
                  <a:lnTo>
                    <a:pt x="3" y="184"/>
                  </a:lnTo>
                  <a:lnTo>
                    <a:pt x="3" y="190"/>
                  </a:lnTo>
                  <a:lnTo>
                    <a:pt x="3" y="196"/>
                  </a:lnTo>
                  <a:lnTo>
                    <a:pt x="4" y="201"/>
                  </a:lnTo>
                  <a:lnTo>
                    <a:pt x="7" y="205"/>
                  </a:lnTo>
                  <a:lnTo>
                    <a:pt x="9" y="210"/>
                  </a:lnTo>
                  <a:lnTo>
                    <a:pt x="12" y="214"/>
                  </a:lnTo>
                  <a:lnTo>
                    <a:pt x="15" y="220"/>
                  </a:lnTo>
                  <a:lnTo>
                    <a:pt x="19" y="225"/>
                  </a:lnTo>
                  <a:lnTo>
                    <a:pt x="21" y="229"/>
                  </a:lnTo>
                  <a:lnTo>
                    <a:pt x="21" y="235"/>
                  </a:lnTo>
                  <a:lnTo>
                    <a:pt x="22" y="241"/>
                  </a:lnTo>
                  <a:lnTo>
                    <a:pt x="22" y="247"/>
                  </a:lnTo>
                  <a:lnTo>
                    <a:pt x="22" y="255"/>
                  </a:lnTo>
                  <a:lnTo>
                    <a:pt x="22" y="262"/>
                  </a:lnTo>
                  <a:lnTo>
                    <a:pt x="21" y="268"/>
                  </a:lnTo>
                  <a:lnTo>
                    <a:pt x="19" y="277"/>
                  </a:lnTo>
                  <a:lnTo>
                    <a:pt x="18" y="292"/>
                  </a:lnTo>
                  <a:lnTo>
                    <a:pt x="16" y="298"/>
                  </a:lnTo>
                  <a:lnTo>
                    <a:pt x="13" y="304"/>
                  </a:lnTo>
                  <a:lnTo>
                    <a:pt x="12" y="312"/>
                  </a:lnTo>
                  <a:lnTo>
                    <a:pt x="9" y="318"/>
                  </a:lnTo>
                  <a:lnTo>
                    <a:pt x="6" y="322"/>
                  </a:lnTo>
                  <a:lnTo>
                    <a:pt x="3" y="328"/>
                  </a:lnTo>
                  <a:lnTo>
                    <a:pt x="6" y="334"/>
                  </a:lnTo>
                  <a:lnTo>
                    <a:pt x="7" y="340"/>
                  </a:lnTo>
                  <a:lnTo>
                    <a:pt x="10" y="345"/>
                  </a:lnTo>
                  <a:lnTo>
                    <a:pt x="13" y="348"/>
                  </a:lnTo>
                  <a:lnTo>
                    <a:pt x="16" y="352"/>
                  </a:lnTo>
                  <a:lnTo>
                    <a:pt x="19" y="358"/>
                  </a:lnTo>
                  <a:lnTo>
                    <a:pt x="21" y="363"/>
                  </a:lnTo>
                  <a:lnTo>
                    <a:pt x="24" y="369"/>
                  </a:lnTo>
                  <a:lnTo>
                    <a:pt x="24" y="375"/>
                  </a:lnTo>
                  <a:lnTo>
                    <a:pt x="24" y="381"/>
                  </a:lnTo>
                  <a:lnTo>
                    <a:pt x="24" y="387"/>
                  </a:lnTo>
                  <a:lnTo>
                    <a:pt x="25" y="394"/>
                  </a:lnTo>
                  <a:lnTo>
                    <a:pt x="25" y="400"/>
                  </a:lnTo>
                  <a:lnTo>
                    <a:pt x="25" y="406"/>
                  </a:lnTo>
                  <a:lnTo>
                    <a:pt x="28" y="412"/>
                  </a:lnTo>
                  <a:lnTo>
                    <a:pt x="30" y="414"/>
                  </a:lnTo>
                  <a:lnTo>
                    <a:pt x="31" y="417"/>
                  </a:lnTo>
                  <a:lnTo>
                    <a:pt x="33" y="418"/>
                  </a:lnTo>
                  <a:lnTo>
                    <a:pt x="37" y="421"/>
                  </a:lnTo>
                  <a:lnTo>
                    <a:pt x="43" y="427"/>
                  </a:lnTo>
                  <a:lnTo>
                    <a:pt x="49" y="433"/>
                  </a:lnTo>
                  <a:lnTo>
                    <a:pt x="57" y="438"/>
                  </a:lnTo>
                  <a:lnTo>
                    <a:pt x="66" y="444"/>
                  </a:lnTo>
                  <a:lnTo>
                    <a:pt x="73" y="448"/>
                  </a:lnTo>
                  <a:lnTo>
                    <a:pt x="81" y="453"/>
                  </a:lnTo>
                  <a:lnTo>
                    <a:pt x="87" y="456"/>
                  </a:lnTo>
                  <a:lnTo>
                    <a:pt x="90" y="465"/>
                  </a:lnTo>
                  <a:lnTo>
                    <a:pt x="91" y="474"/>
                  </a:lnTo>
                  <a:lnTo>
                    <a:pt x="94" y="483"/>
                  </a:lnTo>
                  <a:lnTo>
                    <a:pt x="96" y="492"/>
                  </a:lnTo>
                  <a:lnTo>
                    <a:pt x="97" y="501"/>
                  </a:lnTo>
                  <a:lnTo>
                    <a:pt x="99" y="510"/>
                  </a:lnTo>
                  <a:lnTo>
                    <a:pt x="100" y="519"/>
                  </a:lnTo>
                  <a:lnTo>
                    <a:pt x="103" y="528"/>
                  </a:lnTo>
                  <a:lnTo>
                    <a:pt x="103" y="538"/>
                  </a:lnTo>
                  <a:lnTo>
                    <a:pt x="105" y="549"/>
                  </a:lnTo>
                  <a:lnTo>
                    <a:pt x="106" y="556"/>
                  </a:lnTo>
                  <a:lnTo>
                    <a:pt x="108" y="565"/>
                  </a:lnTo>
                  <a:lnTo>
                    <a:pt x="109" y="573"/>
                  </a:lnTo>
                  <a:lnTo>
                    <a:pt x="111" y="577"/>
                  </a:lnTo>
                  <a:lnTo>
                    <a:pt x="112" y="580"/>
                  </a:lnTo>
                  <a:lnTo>
                    <a:pt x="115" y="585"/>
                  </a:lnTo>
                  <a:lnTo>
                    <a:pt x="117" y="589"/>
                  </a:lnTo>
                  <a:lnTo>
                    <a:pt x="120" y="592"/>
                  </a:lnTo>
                  <a:lnTo>
                    <a:pt x="123" y="597"/>
                  </a:lnTo>
                  <a:lnTo>
                    <a:pt x="123" y="601"/>
                  </a:lnTo>
                  <a:lnTo>
                    <a:pt x="126" y="606"/>
                  </a:lnTo>
                  <a:lnTo>
                    <a:pt x="127" y="616"/>
                  </a:lnTo>
                  <a:lnTo>
                    <a:pt x="127" y="621"/>
                  </a:lnTo>
                  <a:lnTo>
                    <a:pt x="127" y="627"/>
                  </a:lnTo>
                  <a:lnTo>
                    <a:pt x="129" y="631"/>
                  </a:lnTo>
                  <a:lnTo>
                    <a:pt x="132" y="636"/>
                  </a:lnTo>
                  <a:lnTo>
                    <a:pt x="132" y="637"/>
                  </a:lnTo>
                  <a:lnTo>
                    <a:pt x="133" y="637"/>
                  </a:lnTo>
                  <a:lnTo>
                    <a:pt x="135" y="639"/>
                  </a:lnTo>
                  <a:lnTo>
                    <a:pt x="138" y="639"/>
                  </a:lnTo>
                  <a:lnTo>
                    <a:pt x="139" y="639"/>
                  </a:lnTo>
                  <a:lnTo>
                    <a:pt x="144" y="640"/>
                  </a:lnTo>
                  <a:lnTo>
                    <a:pt x="150" y="642"/>
                  </a:lnTo>
                  <a:lnTo>
                    <a:pt x="157" y="645"/>
                  </a:lnTo>
                  <a:lnTo>
                    <a:pt x="159" y="645"/>
                  </a:lnTo>
                  <a:lnTo>
                    <a:pt x="163" y="645"/>
                  </a:lnTo>
                  <a:lnTo>
                    <a:pt x="165" y="646"/>
                  </a:lnTo>
                  <a:lnTo>
                    <a:pt x="169" y="648"/>
                  </a:lnTo>
                  <a:lnTo>
                    <a:pt x="169" y="648"/>
                  </a:lnTo>
                  <a:lnTo>
                    <a:pt x="171" y="648"/>
                  </a:lnTo>
                  <a:lnTo>
                    <a:pt x="174" y="652"/>
                  </a:lnTo>
                  <a:lnTo>
                    <a:pt x="175" y="657"/>
                  </a:lnTo>
                  <a:lnTo>
                    <a:pt x="177" y="658"/>
                  </a:lnTo>
                  <a:lnTo>
                    <a:pt x="181" y="661"/>
                  </a:lnTo>
                  <a:lnTo>
                    <a:pt x="183" y="663"/>
                  </a:lnTo>
                  <a:lnTo>
                    <a:pt x="187" y="664"/>
                  </a:lnTo>
                  <a:lnTo>
                    <a:pt x="192" y="664"/>
                  </a:lnTo>
                  <a:lnTo>
                    <a:pt x="195" y="664"/>
                  </a:lnTo>
                  <a:lnTo>
                    <a:pt x="199" y="663"/>
                  </a:lnTo>
                  <a:lnTo>
                    <a:pt x="204" y="663"/>
                  </a:lnTo>
                  <a:lnTo>
                    <a:pt x="207" y="661"/>
                  </a:lnTo>
                  <a:lnTo>
                    <a:pt x="210" y="658"/>
                  </a:lnTo>
                  <a:lnTo>
                    <a:pt x="213" y="655"/>
                  </a:lnTo>
                  <a:lnTo>
                    <a:pt x="216" y="652"/>
                  </a:lnTo>
                  <a:lnTo>
                    <a:pt x="217" y="648"/>
                  </a:lnTo>
                  <a:lnTo>
                    <a:pt x="219" y="645"/>
                  </a:lnTo>
                  <a:lnTo>
                    <a:pt x="219" y="639"/>
                  </a:lnTo>
                  <a:lnTo>
                    <a:pt x="219" y="634"/>
                  </a:lnTo>
                  <a:lnTo>
                    <a:pt x="219" y="624"/>
                  </a:lnTo>
                  <a:lnTo>
                    <a:pt x="219" y="619"/>
                  </a:lnTo>
                  <a:lnTo>
                    <a:pt x="222" y="615"/>
                  </a:lnTo>
                  <a:lnTo>
                    <a:pt x="222" y="609"/>
                  </a:lnTo>
                  <a:lnTo>
                    <a:pt x="223" y="604"/>
                  </a:lnTo>
                  <a:lnTo>
                    <a:pt x="225" y="603"/>
                  </a:lnTo>
                  <a:lnTo>
                    <a:pt x="225" y="601"/>
                  </a:lnTo>
                  <a:lnTo>
                    <a:pt x="229" y="601"/>
                  </a:lnTo>
                  <a:lnTo>
                    <a:pt x="231" y="601"/>
                  </a:lnTo>
                  <a:lnTo>
                    <a:pt x="235" y="600"/>
                  </a:lnTo>
                  <a:lnTo>
                    <a:pt x="240" y="601"/>
                  </a:lnTo>
                  <a:lnTo>
                    <a:pt x="249" y="603"/>
                  </a:lnTo>
                  <a:lnTo>
                    <a:pt x="258" y="603"/>
                  </a:lnTo>
                  <a:lnTo>
                    <a:pt x="261" y="604"/>
                  </a:lnTo>
                  <a:lnTo>
                    <a:pt x="267" y="604"/>
                  </a:lnTo>
                  <a:lnTo>
                    <a:pt x="270" y="606"/>
                  </a:lnTo>
                  <a:lnTo>
                    <a:pt x="273" y="607"/>
                  </a:lnTo>
                  <a:lnTo>
                    <a:pt x="276" y="607"/>
                  </a:lnTo>
                  <a:lnTo>
                    <a:pt x="279" y="609"/>
                  </a:lnTo>
                  <a:lnTo>
                    <a:pt x="283" y="601"/>
                  </a:lnTo>
                  <a:lnTo>
                    <a:pt x="288" y="595"/>
                  </a:lnTo>
                  <a:lnTo>
                    <a:pt x="294" y="589"/>
                  </a:lnTo>
                  <a:lnTo>
                    <a:pt x="297" y="583"/>
                  </a:lnTo>
                  <a:lnTo>
                    <a:pt x="303" y="579"/>
                  </a:lnTo>
                  <a:lnTo>
                    <a:pt x="309" y="574"/>
                  </a:lnTo>
                  <a:lnTo>
                    <a:pt x="315" y="571"/>
                  </a:lnTo>
                  <a:lnTo>
                    <a:pt x="324" y="568"/>
                  </a:lnTo>
                  <a:lnTo>
                    <a:pt x="327" y="573"/>
                  </a:lnTo>
                  <a:lnTo>
                    <a:pt x="329" y="577"/>
                  </a:lnTo>
                  <a:lnTo>
                    <a:pt x="331" y="580"/>
                  </a:lnTo>
                  <a:lnTo>
                    <a:pt x="332" y="583"/>
                  </a:lnTo>
                  <a:lnTo>
                    <a:pt x="332" y="585"/>
                  </a:lnTo>
                  <a:lnTo>
                    <a:pt x="335" y="586"/>
                  </a:lnTo>
                  <a:lnTo>
                    <a:pt x="335" y="589"/>
                  </a:lnTo>
                  <a:lnTo>
                    <a:pt x="338" y="591"/>
                  </a:lnTo>
                  <a:lnTo>
                    <a:pt x="338" y="592"/>
                  </a:lnTo>
                  <a:lnTo>
                    <a:pt x="341" y="594"/>
                  </a:lnTo>
                  <a:lnTo>
                    <a:pt x="343" y="595"/>
                  </a:lnTo>
                  <a:lnTo>
                    <a:pt x="344" y="597"/>
                  </a:lnTo>
                  <a:lnTo>
                    <a:pt x="347" y="597"/>
                  </a:lnTo>
                  <a:lnTo>
                    <a:pt x="350" y="600"/>
                  </a:lnTo>
                  <a:lnTo>
                    <a:pt x="355" y="607"/>
                  </a:lnTo>
                  <a:lnTo>
                    <a:pt x="356" y="609"/>
                  </a:lnTo>
                  <a:lnTo>
                    <a:pt x="359" y="612"/>
                  </a:lnTo>
                  <a:lnTo>
                    <a:pt x="361" y="615"/>
                  </a:lnTo>
                  <a:lnTo>
                    <a:pt x="365" y="615"/>
                  </a:lnTo>
                  <a:lnTo>
                    <a:pt x="367" y="618"/>
                  </a:lnTo>
                  <a:lnTo>
                    <a:pt x="371" y="621"/>
                  </a:lnTo>
                  <a:lnTo>
                    <a:pt x="371" y="622"/>
                  </a:lnTo>
                  <a:lnTo>
                    <a:pt x="373" y="624"/>
                  </a:lnTo>
                  <a:lnTo>
                    <a:pt x="373" y="627"/>
                  </a:lnTo>
                  <a:lnTo>
                    <a:pt x="373" y="630"/>
                  </a:lnTo>
                  <a:lnTo>
                    <a:pt x="374" y="633"/>
                  </a:lnTo>
                  <a:lnTo>
                    <a:pt x="374" y="636"/>
                  </a:lnTo>
                  <a:lnTo>
                    <a:pt x="377" y="639"/>
                  </a:lnTo>
                  <a:lnTo>
                    <a:pt x="377" y="639"/>
                  </a:lnTo>
                  <a:lnTo>
                    <a:pt x="379" y="640"/>
                  </a:lnTo>
                  <a:lnTo>
                    <a:pt x="379" y="643"/>
                  </a:lnTo>
                  <a:lnTo>
                    <a:pt x="383" y="645"/>
                  </a:lnTo>
                  <a:lnTo>
                    <a:pt x="385" y="645"/>
                  </a:lnTo>
                  <a:lnTo>
                    <a:pt x="389" y="648"/>
                  </a:lnTo>
                  <a:lnTo>
                    <a:pt x="392" y="649"/>
                  </a:lnTo>
                  <a:lnTo>
                    <a:pt x="397" y="651"/>
                  </a:lnTo>
                  <a:lnTo>
                    <a:pt x="401" y="651"/>
                  </a:lnTo>
                  <a:lnTo>
                    <a:pt x="403" y="651"/>
                  </a:lnTo>
                  <a:lnTo>
                    <a:pt x="404" y="651"/>
                  </a:lnTo>
                  <a:lnTo>
                    <a:pt x="407" y="652"/>
                  </a:lnTo>
                  <a:lnTo>
                    <a:pt x="407" y="654"/>
                  </a:lnTo>
                  <a:lnTo>
                    <a:pt x="407" y="657"/>
                  </a:lnTo>
                  <a:lnTo>
                    <a:pt x="407" y="660"/>
                  </a:lnTo>
                  <a:lnTo>
                    <a:pt x="407" y="661"/>
                  </a:lnTo>
                  <a:lnTo>
                    <a:pt x="409" y="663"/>
                  </a:lnTo>
                  <a:lnTo>
                    <a:pt x="409" y="663"/>
                  </a:lnTo>
                  <a:lnTo>
                    <a:pt x="410" y="664"/>
                  </a:lnTo>
                  <a:lnTo>
                    <a:pt x="413" y="663"/>
                  </a:lnTo>
                  <a:lnTo>
                    <a:pt x="415" y="663"/>
                  </a:lnTo>
                  <a:lnTo>
                    <a:pt x="419" y="663"/>
                  </a:lnTo>
                  <a:lnTo>
                    <a:pt x="425" y="661"/>
                  </a:lnTo>
                  <a:lnTo>
                    <a:pt x="428" y="660"/>
                  </a:lnTo>
                  <a:lnTo>
                    <a:pt x="434" y="657"/>
                  </a:lnTo>
                  <a:lnTo>
                    <a:pt x="439" y="657"/>
                  </a:lnTo>
                  <a:lnTo>
                    <a:pt x="445" y="655"/>
                  </a:lnTo>
                  <a:lnTo>
                    <a:pt x="451" y="654"/>
                  </a:lnTo>
                  <a:lnTo>
                    <a:pt x="455" y="652"/>
                  </a:lnTo>
                  <a:lnTo>
                    <a:pt x="461" y="651"/>
                  </a:lnTo>
                  <a:lnTo>
                    <a:pt x="463" y="651"/>
                  </a:lnTo>
                  <a:lnTo>
                    <a:pt x="467" y="649"/>
                  </a:lnTo>
                  <a:lnTo>
                    <a:pt x="469" y="649"/>
                  </a:lnTo>
                  <a:lnTo>
                    <a:pt x="469" y="648"/>
                  </a:lnTo>
                  <a:lnTo>
                    <a:pt x="470" y="648"/>
                  </a:lnTo>
                  <a:lnTo>
                    <a:pt x="473" y="645"/>
                  </a:lnTo>
                  <a:lnTo>
                    <a:pt x="476" y="642"/>
                  </a:lnTo>
                  <a:lnTo>
                    <a:pt x="479" y="639"/>
                  </a:lnTo>
                  <a:lnTo>
                    <a:pt x="481" y="634"/>
                  </a:lnTo>
                  <a:lnTo>
                    <a:pt x="481" y="633"/>
                  </a:lnTo>
                  <a:lnTo>
                    <a:pt x="482" y="630"/>
                  </a:lnTo>
                  <a:lnTo>
                    <a:pt x="484" y="624"/>
                  </a:lnTo>
                  <a:lnTo>
                    <a:pt x="484" y="619"/>
                  </a:lnTo>
                  <a:lnTo>
                    <a:pt x="485" y="615"/>
                  </a:lnTo>
                  <a:lnTo>
                    <a:pt x="487" y="612"/>
                  </a:lnTo>
                  <a:lnTo>
                    <a:pt x="487" y="609"/>
                  </a:lnTo>
                  <a:lnTo>
                    <a:pt x="488" y="607"/>
                  </a:lnTo>
                  <a:lnTo>
                    <a:pt x="490" y="604"/>
                  </a:lnTo>
                  <a:lnTo>
                    <a:pt x="494" y="601"/>
                  </a:lnTo>
                  <a:lnTo>
                    <a:pt x="499" y="597"/>
                  </a:lnTo>
                  <a:lnTo>
                    <a:pt x="505" y="595"/>
                  </a:lnTo>
                  <a:lnTo>
                    <a:pt x="509" y="592"/>
                  </a:lnTo>
                  <a:lnTo>
                    <a:pt x="515" y="591"/>
                  </a:lnTo>
                  <a:lnTo>
                    <a:pt x="520" y="591"/>
                  </a:lnTo>
                  <a:lnTo>
                    <a:pt x="526" y="589"/>
                  </a:lnTo>
                  <a:lnTo>
                    <a:pt x="530" y="588"/>
                  </a:lnTo>
                  <a:lnTo>
                    <a:pt x="533" y="585"/>
                  </a:lnTo>
                  <a:lnTo>
                    <a:pt x="535" y="580"/>
                  </a:lnTo>
                  <a:lnTo>
                    <a:pt x="535" y="577"/>
                  </a:lnTo>
                  <a:lnTo>
                    <a:pt x="536" y="573"/>
                  </a:lnTo>
                  <a:lnTo>
                    <a:pt x="536" y="568"/>
                  </a:lnTo>
                  <a:lnTo>
                    <a:pt x="536" y="565"/>
                  </a:lnTo>
                  <a:lnTo>
                    <a:pt x="536" y="561"/>
                  </a:lnTo>
                  <a:lnTo>
                    <a:pt x="536" y="558"/>
                  </a:lnTo>
                  <a:lnTo>
                    <a:pt x="535" y="555"/>
                  </a:lnTo>
                  <a:lnTo>
                    <a:pt x="535" y="550"/>
                  </a:lnTo>
                  <a:lnTo>
                    <a:pt x="532" y="547"/>
                  </a:lnTo>
                  <a:lnTo>
                    <a:pt x="529" y="543"/>
                  </a:lnTo>
                  <a:lnTo>
                    <a:pt x="527" y="540"/>
                  </a:lnTo>
                  <a:lnTo>
                    <a:pt x="524" y="537"/>
                  </a:lnTo>
                  <a:lnTo>
                    <a:pt x="523" y="535"/>
                  </a:lnTo>
                  <a:lnTo>
                    <a:pt x="518" y="532"/>
                  </a:lnTo>
                  <a:lnTo>
                    <a:pt x="518" y="528"/>
                  </a:lnTo>
                  <a:lnTo>
                    <a:pt x="518" y="523"/>
                  </a:lnTo>
                  <a:lnTo>
                    <a:pt x="518" y="513"/>
                  </a:lnTo>
                  <a:lnTo>
                    <a:pt x="518" y="508"/>
                  </a:lnTo>
                  <a:lnTo>
                    <a:pt x="518" y="504"/>
                  </a:lnTo>
                  <a:lnTo>
                    <a:pt x="520" y="501"/>
                  </a:lnTo>
                  <a:lnTo>
                    <a:pt x="523" y="496"/>
                  </a:lnTo>
                  <a:lnTo>
                    <a:pt x="523" y="495"/>
                  </a:lnTo>
                  <a:lnTo>
                    <a:pt x="524" y="493"/>
                  </a:lnTo>
                  <a:lnTo>
                    <a:pt x="529" y="492"/>
                  </a:lnTo>
                  <a:lnTo>
                    <a:pt x="532" y="490"/>
                  </a:lnTo>
                  <a:lnTo>
                    <a:pt x="536" y="489"/>
                  </a:lnTo>
                  <a:lnTo>
                    <a:pt x="541" y="489"/>
                  </a:lnTo>
                  <a:lnTo>
                    <a:pt x="544" y="489"/>
                  </a:lnTo>
                  <a:lnTo>
                    <a:pt x="545" y="489"/>
                  </a:lnTo>
                  <a:lnTo>
                    <a:pt x="547" y="489"/>
                  </a:lnTo>
                  <a:lnTo>
                    <a:pt x="553" y="489"/>
                  </a:lnTo>
                  <a:lnTo>
                    <a:pt x="559" y="490"/>
                  </a:lnTo>
                  <a:lnTo>
                    <a:pt x="565" y="490"/>
                  </a:lnTo>
                  <a:lnTo>
                    <a:pt x="568" y="489"/>
                  </a:lnTo>
                  <a:lnTo>
                    <a:pt x="572" y="489"/>
                  </a:lnTo>
                  <a:lnTo>
                    <a:pt x="577" y="484"/>
                  </a:lnTo>
                  <a:lnTo>
                    <a:pt x="581" y="481"/>
                  </a:lnTo>
                  <a:lnTo>
                    <a:pt x="587" y="477"/>
                  </a:lnTo>
                  <a:lnTo>
                    <a:pt x="589" y="472"/>
                  </a:lnTo>
                  <a:lnTo>
                    <a:pt x="589" y="466"/>
                  </a:lnTo>
                  <a:lnTo>
                    <a:pt x="590" y="463"/>
                  </a:lnTo>
                  <a:lnTo>
                    <a:pt x="590" y="460"/>
                  </a:lnTo>
                  <a:lnTo>
                    <a:pt x="590" y="459"/>
                  </a:lnTo>
                  <a:lnTo>
                    <a:pt x="592" y="457"/>
                  </a:lnTo>
                  <a:lnTo>
                    <a:pt x="592" y="454"/>
                  </a:lnTo>
                  <a:lnTo>
                    <a:pt x="593" y="454"/>
                  </a:lnTo>
                  <a:lnTo>
                    <a:pt x="595" y="453"/>
                  </a:lnTo>
                  <a:lnTo>
                    <a:pt x="596" y="451"/>
                  </a:lnTo>
                  <a:lnTo>
                    <a:pt x="598" y="451"/>
                  </a:lnTo>
                  <a:lnTo>
                    <a:pt x="601" y="450"/>
                  </a:lnTo>
                  <a:lnTo>
                    <a:pt x="602" y="448"/>
                  </a:lnTo>
                  <a:lnTo>
                    <a:pt x="607" y="448"/>
                  </a:lnTo>
                  <a:lnTo>
                    <a:pt x="613" y="451"/>
                  </a:lnTo>
                  <a:lnTo>
                    <a:pt x="617" y="454"/>
                  </a:lnTo>
                  <a:lnTo>
                    <a:pt x="622" y="457"/>
                  </a:lnTo>
                  <a:lnTo>
                    <a:pt x="628" y="459"/>
                  </a:lnTo>
                  <a:lnTo>
                    <a:pt x="632" y="459"/>
                  </a:lnTo>
                  <a:lnTo>
                    <a:pt x="638" y="459"/>
                  </a:lnTo>
                  <a:lnTo>
                    <a:pt x="644" y="459"/>
                  </a:lnTo>
                  <a:lnTo>
                    <a:pt x="650" y="456"/>
                  </a:lnTo>
                  <a:lnTo>
                    <a:pt x="652" y="454"/>
                  </a:lnTo>
                  <a:lnTo>
                    <a:pt x="653" y="454"/>
                  </a:lnTo>
                  <a:lnTo>
                    <a:pt x="655" y="448"/>
                  </a:lnTo>
                  <a:lnTo>
                    <a:pt x="658" y="444"/>
                  </a:lnTo>
                  <a:lnTo>
                    <a:pt x="661" y="439"/>
                  </a:lnTo>
                  <a:lnTo>
                    <a:pt x="665" y="435"/>
                  </a:lnTo>
                  <a:lnTo>
                    <a:pt x="668" y="429"/>
                  </a:lnTo>
                  <a:lnTo>
                    <a:pt x="671" y="424"/>
                  </a:lnTo>
                  <a:lnTo>
                    <a:pt x="674" y="420"/>
                  </a:lnTo>
                  <a:lnTo>
                    <a:pt x="676" y="417"/>
                  </a:lnTo>
                  <a:lnTo>
                    <a:pt x="677" y="412"/>
                  </a:lnTo>
                  <a:lnTo>
                    <a:pt x="677" y="412"/>
                  </a:lnTo>
                  <a:lnTo>
                    <a:pt x="679" y="411"/>
                  </a:lnTo>
                  <a:lnTo>
                    <a:pt x="680" y="409"/>
                  </a:lnTo>
                  <a:lnTo>
                    <a:pt x="683" y="408"/>
                  </a:lnTo>
                  <a:lnTo>
                    <a:pt x="688" y="406"/>
                  </a:lnTo>
                  <a:lnTo>
                    <a:pt x="692" y="405"/>
                  </a:lnTo>
                  <a:lnTo>
                    <a:pt x="695" y="403"/>
                  </a:lnTo>
                  <a:lnTo>
                    <a:pt x="698" y="402"/>
                  </a:lnTo>
                  <a:lnTo>
                    <a:pt x="701" y="402"/>
                  </a:lnTo>
                  <a:lnTo>
                    <a:pt x="703" y="400"/>
                  </a:lnTo>
                  <a:lnTo>
                    <a:pt x="707" y="400"/>
                  </a:lnTo>
                  <a:lnTo>
                    <a:pt x="709" y="400"/>
                  </a:lnTo>
                  <a:lnTo>
                    <a:pt x="712" y="400"/>
                  </a:lnTo>
                  <a:lnTo>
                    <a:pt x="713" y="399"/>
                  </a:lnTo>
                  <a:lnTo>
                    <a:pt x="716" y="399"/>
                  </a:lnTo>
                  <a:lnTo>
                    <a:pt x="719" y="397"/>
                  </a:lnTo>
                  <a:lnTo>
                    <a:pt x="725" y="397"/>
                  </a:lnTo>
                  <a:lnTo>
                    <a:pt x="731" y="396"/>
                  </a:lnTo>
                  <a:lnTo>
                    <a:pt x="731" y="391"/>
                  </a:lnTo>
                  <a:lnTo>
                    <a:pt x="733" y="387"/>
                  </a:lnTo>
                  <a:lnTo>
                    <a:pt x="736" y="376"/>
                  </a:lnTo>
                  <a:lnTo>
                    <a:pt x="737" y="366"/>
                  </a:lnTo>
                  <a:lnTo>
                    <a:pt x="737" y="357"/>
                  </a:lnTo>
                  <a:lnTo>
                    <a:pt x="737" y="346"/>
                  </a:lnTo>
                  <a:lnTo>
                    <a:pt x="739" y="337"/>
                  </a:lnTo>
                  <a:lnTo>
                    <a:pt x="740" y="327"/>
                  </a:lnTo>
                  <a:lnTo>
                    <a:pt x="743" y="316"/>
                  </a:lnTo>
                  <a:lnTo>
                    <a:pt x="743" y="315"/>
                  </a:lnTo>
                  <a:lnTo>
                    <a:pt x="743" y="313"/>
                  </a:lnTo>
                  <a:lnTo>
                    <a:pt x="746" y="310"/>
                  </a:lnTo>
                  <a:lnTo>
                    <a:pt x="749" y="309"/>
                  </a:lnTo>
                  <a:lnTo>
                    <a:pt x="754" y="307"/>
                  </a:lnTo>
                  <a:lnTo>
                    <a:pt x="758" y="306"/>
                  </a:lnTo>
                  <a:lnTo>
                    <a:pt x="763" y="304"/>
                  </a:lnTo>
                  <a:lnTo>
                    <a:pt x="773" y="303"/>
                  </a:lnTo>
                  <a:lnTo>
                    <a:pt x="779" y="301"/>
                  </a:lnTo>
                  <a:lnTo>
                    <a:pt x="785" y="301"/>
                  </a:lnTo>
                  <a:lnTo>
                    <a:pt x="790" y="301"/>
                  </a:lnTo>
                  <a:lnTo>
                    <a:pt x="793" y="300"/>
                  </a:lnTo>
                  <a:lnTo>
                    <a:pt x="797" y="300"/>
                  </a:lnTo>
                  <a:lnTo>
                    <a:pt x="800" y="300"/>
                  </a:lnTo>
                  <a:lnTo>
                    <a:pt x="802" y="300"/>
                  </a:lnTo>
                  <a:lnTo>
                    <a:pt x="803" y="300"/>
                  </a:lnTo>
                  <a:lnTo>
                    <a:pt x="803" y="294"/>
                  </a:lnTo>
                  <a:lnTo>
                    <a:pt x="805" y="289"/>
                  </a:lnTo>
                  <a:lnTo>
                    <a:pt x="806" y="283"/>
                  </a:lnTo>
                  <a:lnTo>
                    <a:pt x="806" y="277"/>
                  </a:lnTo>
                  <a:lnTo>
                    <a:pt x="808" y="267"/>
                  </a:lnTo>
                  <a:lnTo>
                    <a:pt x="808" y="256"/>
                  </a:lnTo>
                  <a:lnTo>
                    <a:pt x="809" y="250"/>
                  </a:lnTo>
                  <a:lnTo>
                    <a:pt x="809" y="246"/>
                  </a:lnTo>
                  <a:lnTo>
                    <a:pt x="811" y="241"/>
                  </a:lnTo>
                  <a:lnTo>
                    <a:pt x="812" y="237"/>
                  </a:lnTo>
                  <a:lnTo>
                    <a:pt x="815" y="232"/>
                  </a:lnTo>
                  <a:lnTo>
                    <a:pt x="818" y="226"/>
                  </a:lnTo>
                  <a:lnTo>
                    <a:pt x="821" y="223"/>
                  </a:lnTo>
                  <a:lnTo>
                    <a:pt x="827" y="220"/>
                  </a:lnTo>
                  <a:lnTo>
                    <a:pt x="827" y="219"/>
                  </a:lnTo>
                  <a:lnTo>
                    <a:pt x="827" y="214"/>
                  </a:lnTo>
                  <a:lnTo>
                    <a:pt x="827" y="211"/>
                  </a:lnTo>
                  <a:lnTo>
                    <a:pt x="829" y="207"/>
                  </a:lnTo>
                  <a:lnTo>
                    <a:pt x="829" y="201"/>
                  </a:lnTo>
                  <a:lnTo>
                    <a:pt x="830" y="195"/>
                  </a:lnTo>
                  <a:lnTo>
                    <a:pt x="832" y="189"/>
                  </a:lnTo>
                  <a:lnTo>
                    <a:pt x="833" y="181"/>
                  </a:lnTo>
                  <a:lnTo>
                    <a:pt x="833" y="169"/>
                  </a:lnTo>
                  <a:lnTo>
                    <a:pt x="833" y="162"/>
                  </a:lnTo>
                  <a:lnTo>
                    <a:pt x="833" y="156"/>
                  </a:lnTo>
                  <a:lnTo>
                    <a:pt x="833" y="151"/>
                  </a:lnTo>
                  <a:lnTo>
                    <a:pt x="833" y="147"/>
                  </a:lnTo>
                  <a:lnTo>
                    <a:pt x="832" y="142"/>
                  </a:lnTo>
                  <a:lnTo>
                    <a:pt x="830" y="139"/>
                  </a:lnTo>
                  <a:lnTo>
                    <a:pt x="829" y="138"/>
                  </a:lnTo>
                  <a:lnTo>
                    <a:pt x="827" y="136"/>
                  </a:lnTo>
                  <a:lnTo>
                    <a:pt x="826" y="136"/>
                  </a:lnTo>
                  <a:lnTo>
                    <a:pt x="823" y="136"/>
                  </a:lnTo>
                  <a:lnTo>
                    <a:pt x="818" y="136"/>
                  </a:lnTo>
                  <a:lnTo>
                    <a:pt x="817" y="136"/>
                  </a:lnTo>
                  <a:lnTo>
                    <a:pt x="815" y="136"/>
                  </a:lnTo>
                  <a:lnTo>
                    <a:pt x="809" y="135"/>
                  </a:lnTo>
                  <a:lnTo>
                    <a:pt x="806" y="133"/>
                  </a:lnTo>
                  <a:lnTo>
                    <a:pt x="799" y="130"/>
                  </a:lnTo>
                  <a:lnTo>
                    <a:pt x="791" y="129"/>
                  </a:lnTo>
                  <a:lnTo>
                    <a:pt x="787" y="126"/>
                  </a:lnTo>
                  <a:lnTo>
                    <a:pt x="782" y="124"/>
                  </a:lnTo>
                  <a:lnTo>
                    <a:pt x="778" y="123"/>
                  </a:lnTo>
                  <a:lnTo>
                    <a:pt x="769" y="120"/>
                  </a:lnTo>
                  <a:lnTo>
                    <a:pt x="764" y="118"/>
                  </a:lnTo>
                  <a:lnTo>
                    <a:pt x="760" y="118"/>
                  </a:lnTo>
                  <a:lnTo>
                    <a:pt x="755" y="117"/>
                  </a:lnTo>
                  <a:lnTo>
                    <a:pt x="749" y="115"/>
                  </a:lnTo>
                  <a:lnTo>
                    <a:pt x="742" y="114"/>
                  </a:lnTo>
                  <a:lnTo>
                    <a:pt x="737" y="114"/>
                  </a:lnTo>
                  <a:lnTo>
                    <a:pt x="734" y="112"/>
                  </a:lnTo>
                  <a:lnTo>
                    <a:pt x="730" y="112"/>
                  </a:lnTo>
                  <a:lnTo>
                    <a:pt x="725" y="112"/>
                  </a:lnTo>
                  <a:lnTo>
                    <a:pt x="719" y="112"/>
                  </a:lnTo>
                  <a:lnTo>
                    <a:pt x="713" y="112"/>
                  </a:lnTo>
                  <a:lnTo>
                    <a:pt x="713" y="108"/>
                  </a:lnTo>
                  <a:lnTo>
                    <a:pt x="713" y="106"/>
                  </a:lnTo>
                  <a:lnTo>
                    <a:pt x="713" y="102"/>
                  </a:lnTo>
                  <a:lnTo>
                    <a:pt x="712" y="100"/>
                  </a:lnTo>
                  <a:lnTo>
                    <a:pt x="710" y="100"/>
                  </a:lnTo>
                  <a:lnTo>
                    <a:pt x="707" y="99"/>
                  </a:lnTo>
                  <a:lnTo>
                    <a:pt x="704" y="96"/>
                  </a:lnTo>
                  <a:lnTo>
                    <a:pt x="700" y="94"/>
                  </a:lnTo>
                  <a:lnTo>
                    <a:pt x="695" y="94"/>
                  </a:lnTo>
                  <a:lnTo>
                    <a:pt x="692" y="93"/>
                  </a:lnTo>
                  <a:lnTo>
                    <a:pt x="689" y="93"/>
                  </a:lnTo>
                  <a:lnTo>
                    <a:pt x="688" y="93"/>
                  </a:lnTo>
                  <a:lnTo>
                    <a:pt x="686" y="91"/>
                  </a:lnTo>
                  <a:lnTo>
                    <a:pt x="679" y="93"/>
                  </a:lnTo>
                  <a:lnTo>
                    <a:pt x="671" y="94"/>
                  </a:lnTo>
                  <a:lnTo>
                    <a:pt x="665" y="94"/>
                  </a:lnTo>
                  <a:lnTo>
                    <a:pt x="659" y="94"/>
                  </a:lnTo>
                  <a:lnTo>
                    <a:pt x="653" y="96"/>
                  </a:lnTo>
                  <a:lnTo>
                    <a:pt x="647" y="97"/>
                  </a:lnTo>
                  <a:lnTo>
                    <a:pt x="638" y="100"/>
                  </a:lnTo>
                  <a:lnTo>
                    <a:pt x="629" y="103"/>
                  </a:lnTo>
                  <a:lnTo>
                    <a:pt x="619" y="106"/>
                  </a:lnTo>
                  <a:lnTo>
                    <a:pt x="613" y="109"/>
                  </a:lnTo>
                  <a:lnTo>
                    <a:pt x="607" y="112"/>
                  </a:lnTo>
                  <a:lnTo>
                    <a:pt x="601" y="112"/>
                  </a:lnTo>
                  <a:lnTo>
                    <a:pt x="595" y="115"/>
                  </a:lnTo>
                  <a:lnTo>
                    <a:pt x="589" y="118"/>
                  </a:lnTo>
                  <a:lnTo>
                    <a:pt x="581" y="118"/>
                  </a:lnTo>
                  <a:lnTo>
                    <a:pt x="575" y="120"/>
                  </a:lnTo>
                  <a:lnTo>
                    <a:pt x="568" y="121"/>
                  </a:lnTo>
                  <a:lnTo>
                    <a:pt x="554" y="121"/>
                  </a:lnTo>
                  <a:lnTo>
                    <a:pt x="541" y="121"/>
                  </a:lnTo>
                  <a:lnTo>
                    <a:pt x="527" y="121"/>
                  </a:lnTo>
                  <a:lnTo>
                    <a:pt x="514" y="120"/>
                  </a:lnTo>
                  <a:lnTo>
                    <a:pt x="499" y="120"/>
                  </a:lnTo>
                  <a:lnTo>
                    <a:pt x="487" y="120"/>
                  </a:lnTo>
                  <a:lnTo>
                    <a:pt x="481" y="121"/>
                  </a:lnTo>
                  <a:lnTo>
                    <a:pt x="473" y="123"/>
                  </a:lnTo>
                  <a:lnTo>
                    <a:pt x="467" y="124"/>
                  </a:lnTo>
                  <a:lnTo>
                    <a:pt x="461" y="124"/>
                  </a:lnTo>
                  <a:lnTo>
                    <a:pt x="451" y="124"/>
                  </a:lnTo>
                  <a:lnTo>
                    <a:pt x="445" y="123"/>
                  </a:lnTo>
                  <a:lnTo>
                    <a:pt x="428" y="121"/>
                  </a:lnTo>
                  <a:lnTo>
                    <a:pt x="413" y="118"/>
                  </a:lnTo>
                  <a:lnTo>
                    <a:pt x="397" y="115"/>
                  </a:lnTo>
                  <a:lnTo>
                    <a:pt x="391" y="114"/>
                  </a:lnTo>
                  <a:lnTo>
                    <a:pt x="383" y="112"/>
                  </a:lnTo>
                  <a:lnTo>
                    <a:pt x="377" y="112"/>
                  </a:lnTo>
                  <a:lnTo>
                    <a:pt x="371" y="112"/>
                  </a:lnTo>
                  <a:lnTo>
                    <a:pt x="367" y="111"/>
                  </a:lnTo>
                  <a:lnTo>
                    <a:pt x="362" y="108"/>
                  </a:lnTo>
                  <a:lnTo>
                    <a:pt x="359" y="106"/>
                  </a:lnTo>
                  <a:lnTo>
                    <a:pt x="356" y="105"/>
                  </a:lnTo>
                  <a:lnTo>
                    <a:pt x="355" y="100"/>
                  </a:lnTo>
                  <a:lnTo>
                    <a:pt x="353" y="99"/>
                  </a:lnTo>
                  <a:lnTo>
                    <a:pt x="350" y="94"/>
                  </a:lnTo>
                  <a:lnTo>
                    <a:pt x="349" y="88"/>
                  </a:lnTo>
                  <a:lnTo>
                    <a:pt x="347" y="81"/>
                  </a:lnTo>
                  <a:lnTo>
                    <a:pt x="344" y="76"/>
                  </a:lnTo>
                  <a:lnTo>
                    <a:pt x="343" y="75"/>
                  </a:lnTo>
                  <a:lnTo>
                    <a:pt x="341" y="70"/>
                  </a:lnTo>
                  <a:lnTo>
                    <a:pt x="338" y="67"/>
                  </a:lnTo>
                  <a:lnTo>
                    <a:pt x="332" y="61"/>
                  </a:lnTo>
                  <a:lnTo>
                    <a:pt x="327" y="55"/>
                  </a:lnTo>
                  <a:lnTo>
                    <a:pt x="319" y="52"/>
                  </a:lnTo>
                  <a:lnTo>
                    <a:pt x="312" y="46"/>
                  </a:lnTo>
                  <a:lnTo>
                    <a:pt x="297" y="34"/>
                  </a:lnTo>
                  <a:lnTo>
                    <a:pt x="289" y="28"/>
                  </a:lnTo>
                  <a:lnTo>
                    <a:pt x="283" y="24"/>
                  </a:lnTo>
                  <a:lnTo>
                    <a:pt x="279" y="22"/>
                  </a:lnTo>
                  <a:lnTo>
                    <a:pt x="273" y="18"/>
                  </a:lnTo>
                  <a:lnTo>
                    <a:pt x="270" y="16"/>
                  </a:lnTo>
                  <a:lnTo>
                    <a:pt x="264" y="13"/>
                  </a:lnTo>
                  <a:lnTo>
                    <a:pt x="253" y="10"/>
                  </a:lnTo>
                  <a:lnTo>
                    <a:pt x="249" y="10"/>
                  </a:lnTo>
                  <a:lnTo>
                    <a:pt x="243" y="7"/>
                  </a:lnTo>
                  <a:lnTo>
                    <a:pt x="241" y="6"/>
                  </a:lnTo>
                  <a:lnTo>
                    <a:pt x="235" y="4"/>
                  </a:lnTo>
                  <a:lnTo>
                    <a:pt x="231" y="4"/>
                  </a:lnTo>
                  <a:lnTo>
                    <a:pt x="229" y="4"/>
                  </a:lnTo>
                  <a:lnTo>
                    <a:pt x="225" y="1"/>
                  </a:lnTo>
                  <a:lnTo>
                    <a:pt x="223" y="0"/>
                  </a:lnTo>
                  <a:lnTo>
                    <a:pt x="222" y="0"/>
                  </a:lnTo>
                  <a:lnTo>
                    <a:pt x="219" y="0"/>
                  </a:lnTo>
                  <a:lnTo>
                    <a:pt x="219" y="0"/>
                  </a:lnTo>
                  <a:lnTo>
                    <a:pt x="211" y="0"/>
                  </a:lnTo>
                  <a:lnTo>
                    <a:pt x="204" y="1"/>
                  </a:lnTo>
                  <a:lnTo>
                    <a:pt x="195" y="1"/>
                  </a:lnTo>
                  <a:lnTo>
                    <a:pt x="189" y="4"/>
                  </a:lnTo>
                  <a:lnTo>
                    <a:pt x="183" y="4"/>
                  </a:lnTo>
                  <a:lnTo>
                    <a:pt x="180" y="4"/>
                  </a:lnTo>
                  <a:lnTo>
                    <a:pt x="175" y="4"/>
                  </a:lnTo>
                  <a:lnTo>
                    <a:pt x="169" y="4"/>
                  </a:lnTo>
                  <a:lnTo>
                    <a:pt x="165" y="4"/>
                  </a:lnTo>
                  <a:lnTo>
                    <a:pt x="163" y="4"/>
                  </a:lnTo>
                  <a:lnTo>
                    <a:pt x="159" y="4"/>
                  </a:lnTo>
                  <a:lnTo>
                    <a:pt x="157" y="6"/>
                  </a:lnTo>
                  <a:lnTo>
                    <a:pt x="153" y="6"/>
                  </a:lnTo>
                  <a:lnTo>
                    <a:pt x="153" y="6"/>
                  </a:lnTo>
                  <a:lnTo>
                    <a:pt x="150" y="6"/>
                  </a:lnTo>
                  <a:lnTo>
                    <a:pt x="147" y="7"/>
                  </a:lnTo>
                  <a:lnTo>
                    <a:pt x="145" y="7"/>
                  </a:lnTo>
                  <a:lnTo>
                    <a:pt x="141" y="7"/>
                  </a:lnTo>
                  <a:lnTo>
                    <a:pt x="139" y="7"/>
                  </a:lnTo>
                  <a:lnTo>
                    <a:pt x="138" y="7"/>
                  </a:lnTo>
                  <a:lnTo>
                    <a:pt x="133" y="7"/>
                  </a:lnTo>
                  <a:lnTo>
                    <a:pt x="132" y="7"/>
                  </a:lnTo>
                  <a:lnTo>
                    <a:pt x="129" y="7"/>
                  </a:lnTo>
                  <a:lnTo>
                    <a:pt x="127" y="7"/>
                  </a:lnTo>
                  <a:lnTo>
                    <a:pt x="123" y="7"/>
                  </a:lnTo>
                  <a:lnTo>
                    <a:pt x="151" y="4"/>
                  </a:lnTo>
                  <a:lnTo>
                    <a:pt x="151" y="4"/>
                  </a:lnTo>
                  <a:close/>
                </a:path>
              </a:pathLst>
            </a:custGeom>
            <a:solidFill>
              <a:schemeClr val="bg1">
                <a:lumMod val="85000"/>
                <a:alpha val="74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42" name="Freeform 10"/>
            <p:cNvSpPr>
              <a:spLocks/>
            </p:cNvSpPr>
            <p:nvPr/>
          </p:nvSpPr>
          <p:spPr bwMode="auto">
            <a:xfrm>
              <a:off x="8736013" y="4221163"/>
              <a:ext cx="785813" cy="641350"/>
            </a:xfrm>
            <a:custGeom>
              <a:avLst/>
              <a:gdLst>
                <a:gd name="T0" fmla="*/ 59 w 989"/>
                <a:gd name="T1" fmla="*/ 129 h 809"/>
                <a:gd name="T2" fmla="*/ 88 w 989"/>
                <a:gd name="T3" fmla="*/ 116 h 809"/>
                <a:gd name="T4" fmla="*/ 118 w 989"/>
                <a:gd name="T5" fmla="*/ 128 h 809"/>
                <a:gd name="T6" fmla="*/ 163 w 989"/>
                <a:gd name="T7" fmla="*/ 138 h 809"/>
                <a:gd name="T8" fmla="*/ 179 w 989"/>
                <a:gd name="T9" fmla="*/ 110 h 809"/>
                <a:gd name="T10" fmla="*/ 239 w 989"/>
                <a:gd name="T11" fmla="*/ 117 h 809"/>
                <a:gd name="T12" fmla="*/ 257 w 989"/>
                <a:gd name="T13" fmla="*/ 140 h 809"/>
                <a:gd name="T14" fmla="*/ 416 w 989"/>
                <a:gd name="T15" fmla="*/ 150 h 809"/>
                <a:gd name="T16" fmla="*/ 445 w 989"/>
                <a:gd name="T17" fmla="*/ 108 h 809"/>
                <a:gd name="T18" fmla="*/ 434 w 989"/>
                <a:gd name="T19" fmla="*/ 93 h 809"/>
                <a:gd name="T20" fmla="*/ 428 w 989"/>
                <a:gd name="T21" fmla="*/ 65 h 809"/>
                <a:gd name="T22" fmla="*/ 481 w 989"/>
                <a:gd name="T23" fmla="*/ 57 h 809"/>
                <a:gd name="T24" fmla="*/ 499 w 989"/>
                <a:gd name="T25" fmla="*/ 84 h 809"/>
                <a:gd name="T26" fmla="*/ 535 w 989"/>
                <a:gd name="T27" fmla="*/ 57 h 809"/>
                <a:gd name="T28" fmla="*/ 532 w 989"/>
                <a:gd name="T29" fmla="*/ 15 h 809"/>
                <a:gd name="T30" fmla="*/ 567 w 989"/>
                <a:gd name="T31" fmla="*/ 2 h 809"/>
                <a:gd name="T32" fmla="*/ 596 w 989"/>
                <a:gd name="T33" fmla="*/ 53 h 809"/>
                <a:gd name="T34" fmla="*/ 624 w 989"/>
                <a:gd name="T35" fmla="*/ 129 h 809"/>
                <a:gd name="T36" fmla="*/ 656 w 989"/>
                <a:gd name="T37" fmla="*/ 197 h 809"/>
                <a:gd name="T38" fmla="*/ 692 w 989"/>
                <a:gd name="T39" fmla="*/ 255 h 809"/>
                <a:gd name="T40" fmla="*/ 761 w 989"/>
                <a:gd name="T41" fmla="*/ 344 h 809"/>
                <a:gd name="T42" fmla="*/ 794 w 989"/>
                <a:gd name="T43" fmla="*/ 377 h 809"/>
                <a:gd name="T44" fmla="*/ 836 w 989"/>
                <a:gd name="T45" fmla="*/ 432 h 809"/>
                <a:gd name="T46" fmla="*/ 867 w 989"/>
                <a:gd name="T47" fmla="*/ 509 h 809"/>
                <a:gd name="T48" fmla="*/ 906 w 989"/>
                <a:gd name="T49" fmla="*/ 581 h 809"/>
                <a:gd name="T50" fmla="*/ 909 w 989"/>
                <a:gd name="T51" fmla="*/ 576 h 809"/>
                <a:gd name="T52" fmla="*/ 926 w 989"/>
                <a:gd name="T53" fmla="*/ 614 h 809"/>
                <a:gd name="T54" fmla="*/ 960 w 989"/>
                <a:gd name="T55" fmla="*/ 654 h 809"/>
                <a:gd name="T56" fmla="*/ 987 w 989"/>
                <a:gd name="T57" fmla="*/ 732 h 809"/>
                <a:gd name="T58" fmla="*/ 936 w 989"/>
                <a:gd name="T59" fmla="*/ 750 h 809"/>
                <a:gd name="T60" fmla="*/ 894 w 989"/>
                <a:gd name="T61" fmla="*/ 776 h 809"/>
                <a:gd name="T62" fmla="*/ 813 w 989"/>
                <a:gd name="T63" fmla="*/ 762 h 809"/>
                <a:gd name="T64" fmla="*/ 770 w 989"/>
                <a:gd name="T65" fmla="*/ 791 h 809"/>
                <a:gd name="T66" fmla="*/ 750 w 989"/>
                <a:gd name="T67" fmla="*/ 770 h 809"/>
                <a:gd name="T68" fmla="*/ 711 w 989"/>
                <a:gd name="T69" fmla="*/ 768 h 809"/>
                <a:gd name="T70" fmla="*/ 698 w 989"/>
                <a:gd name="T71" fmla="*/ 786 h 809"/>
                <a:gd name="T72" fmla="*/ 650 w 989"/>
                <a:gd name="T73" fmla="*/ 804 h 809"/>
                <a:gd name="T74" fmla="*/ 630 w 989"/>
                <a:gd name="T75" fmla="*/ 782 h 809"/>
                <a:gd name="T76" fmla="*/ 594 w 989"/>
                <a:gd name="T77" fmla="*/ 762 h 809"/>
                <a:gd name="T78" fmla="*/ 549 w 989"/>
                <a:gd name="T79" fmla="*/ 752 h 809"/>
                <a:gd name="T80" fmla="*/ 506 w 989"/>
                <a:gd name="T81" fmla="*/ 728 h 809"/>
                <a:gd name="T82" fmla="*/ 490 w 989"/>
                <a:gd name="T83" fmla="*/ 696 h 809"/>
                <a:gd name="T84" fmla="*/ 463 w 989"/>
                <a:gd name="T85" fmla="*/ 722 h 809"/>
                <a:gd name="T86" fmla="*/ 424 w 989"/>
                <a:gd name="T87" fmla="*/ 722 h 809"/>
                <a:gd name="T88" fmla="*/ 397 w 989"/>
                <a:gd name="T89" fmla="*/ 708 h 809"/>
                <a:gd name="T90" fmla="*/ 364 w 989"/>
                <a:gd name="T91" fmla="*/ 744 h 809"/>
                <a:gd name="T92" fmla="*/ 292 w 989"/>
                <a:gd name="T93" fmla="*/ 738 h 809"/>
                <a:gd name="T94" fmla="*/ 256 w 989"/>
                <a:gd name="T95" fmla="*/ 726 h 809"/>
                <a:gd name="T96" fmla="*/ 289 w 989"/>
                <a:gd name="T97" fmla="*/ 624 h 809"/>
                <a:gd name="T98" fmla="*/ 271 w 989"/>
                <a:gd name="T99" fmla="*/ 515 h 809"/>
                <a:gd name="T100" fmla="*/ 196 w 989"/>
                <a:gd name="T101" fmla="*/ 474 h 809"/>
                <a:gd name="T102" fmla="*/ 181 w 989"/>
                <a:gd name="T103" fmla="*/ 371 h 809"/>
                <a:gd name="T104" fmla="*/ 188 w 989"/>
                <a:gd name="T105" fmla="*/ 318 h 809"/>
                <a:gd name="T106" fmla="*/ 143 w 989"/>
                <a:gd name="T107" fmla="*/ 288 h 809"/>
                <a:gd name="T108" fmla="*/ 131 w 989"/>
                <a:gd name="T109" fmla="*/ 258 h 809"/>
                <a:gd name="T110" fmla="*/ 98 w 989"/>
                <a:gd name="T111" fmla="*/ 252 h 809"/>
                <a:gd name="T112" fmla="*/ 64 w 989"/>
                <a:gd name="T113" fmla="*/ 225 h 809"/>
                <a:gd name="T114" fmla="*/ 28 w 989"/>
                <a:gd name="T115" fmla="*/ 183 h 809"/>
                <a:gd name="T116" fmla="*/ 4 w 989"/>
                <a:gd name="T117" fmla="*/ 168 h 80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989" h="809">
                  <a:moveTo>
                    <a:pt x="0" y="171"/>
                  </a:moveTo>
                  <a:lnTo>
                    <a:pt x="4" y="168"/>
                  </a:lnTo>
                  <a:lnTo>
                    <a:pt x="5" y="165"/>
                  </a:lnTo>
                  <a:lnTo>
                    <a:pt x="10" y="162"/>
                  </a:lnTo>
                  <a:lnTo>
                    <a:pt x="11" y="159"/>
                  </a:lnTo>
                  <a:lnTo>
                    <a:pt x="19" y="155"/>
                  </a:lnTo>
                  <a:lnTo>
                    <a:pt x="26" y="152"/>
                  </a:lnTo>
                  <a:lnTo>
                    <a:pt x="34" y="147"/>
                  </a:lnTo>
                  <a:lnTo>
                    <a:pt x="40" y="144"/>
                  </a:lnTo>
                  <a:lnTo>
                    <a:pt x="49" y="141"/>
                  </a:lnTo>
                  <a:lnTo>
                    <a:pt x="56" y="135"/>
                  </a:lnTo>
                  <a:lnTo>
                    <a:pt x="58" y="132"/>
                  </a:lnTo>
                  <a:lnTo>
                    <a:pt x="59" y="129"/>
                  </a:lnTo>
                  <a:lnTo>
                    <a:pt x="62" y="128"/>
                  </a:lnTo>
                  <a:lnTo>
                    <a:pt x="62" y="126"/>
                  </a:lnTo>
                  <a:lnTo>
                    <a:pt x="64" y="125"/>
                  </a:lnTo>
                  <a:lnTo>
                    <a:pt x="64" y="123"/>
                  </a:lnTo>
                  <a:lnTo>
                    <a:pt x="67" y="123"/>
                  </a:lnTo>
                  <a:lnTo>
                    <a:pt x="68" y="122"/>
                  </a:lnTo>
                  <a:lnTo>
                    <a:pt x="70" y="122"/>
                  </a:lnTo>
                  <a:lnTo>
                    <a:pt x="70" y="120"/>
                  </a:lnTo>
                  <a:lnTo>
                    <a:pt x="73" y="120"/>
                  </a:lnTo>
                  <a:lnTo>
                    <a:pt x="76" y="119"/>
                  </a:lnTo>
                  <a:lnTo>
                    <a:pt x="79" y="119"/>
                  </a:lnTo>
                  <a:lnTo>
                    <a:pt x="83" y="117"/>
                  </a:lnTo>
                  <a:lnTo>
                    <a:pt x="88" y="116"/>
                  </a:lnTo>
                  <a:lnTo>
                    <a:pt x="89" y="116"/>
                  </a:lnTo>
                  <a:lnTo>
                    <a:pt x="92" y="114"/>
                  </a:lnTo>
                  <a:lnTo>
                    <a:pt x="95" y="113"/>
                  </a:lnTo>
                  <a:lnTo>
                    <a:pt x="98" y="113"/>
                  </a:lnTo>
                  <a:lnTo>
                    <a:pt x="100" y="111"/>
                  </a:lnTo>
                  <a:lnTo>
                    <a:pt x="100" y="111"/>
                  </a:lnTo>
                  <a:lnTo>
                    <a:pt x="104" y="113"/>
                  </a:lnTo>
                  <a:lnTo>
                    <a:pt x="107" y="116"/>
                  </a:lnTo>
                  <a:lnTo>
                    <a:pt x="110" y="117"/>
                  </a:lnTo>
                  <a:lnTo>
                    <a:pt x="112" y="119"/>
                  </a:lnTo>
                  <a:lnTo>
                    <a:pt x="113" y="120"/>
                  </a:lnTo>
                  <a:lnTo>
                    <a:pt x="115" y="123"/>
                  </a:lnTo>
                  <a:lnTo>
                    <a:pt x="118" y="128"/>
                  </a:lnTo>
                  <a:lnTo>
                    <a:pt x="119" y="132"/>
                  </a:lnTo>
                  <a:lnTo>
                    <a:pt x="121" y="135"/>
                  </a:lnTo>
                  <a:lnTo>
                    <a:pt x="124" y="135"/>
                  </a:lnTo>
                  <a:lnTo>
                    <a:pt x="125" y="138"/>
                  </a:lnTo>
                  <a:lnTo>
                    <a:pt x="128" y="141"/>
                  </a:lnTo>
                  <a:lnTo>
                    <a:pt x="131" y="141"/>
                  </a:lnTo>
                  <a:lnTo>
                    <a:pt x="136" y="144"/>
                  </a:lnTo>
                  <a:lnTo>
                    <a:pt x="142" y="143"/>
                  </a:lnTo>
                  <a:lnTo>
                    <a:pt x="148" y="143"/>
                  </a:lnTo>
                  <a:lnTo>
                    <a:pt x="154" y="141"/>
                  </a:lnTo>
                  <a:lnTo>
                    <a:pt x="158" y="141"/>
                  </a:lnTo>
                  <a:lnTo>
                    <a:pt x="160" y="140"/>
                  </a:lnTo>
                  <a:lnTo>
                    <a:pt x="163" y="138"/>
                  </a:lnTo>
                  <a:lnTo>
                    <a:pt x="166" y="135"/>
                  </a:lnTo>
                  <a:lnTo>
                    <a:pt x="166" y="135"/>
                  </a:lnTo>
                  <a:lnTo>
                    <a:pt x="167" y="132"/>
                  </a:lnTo>
                  <a:lnTo>
                    <a:pt x="169" y="129"/>
                  </a:lnTo>
                  <a:lnTo>
                    <a:pt x="169" y="129"/>
                  </a:lnTo>
                  <a:lnTo>
                    <a:pt x="169" y="123"/>
                  </a:lnTo>
                  <a:lnTo>
                    <a:pt x="169" y="122"/>
                  </a:lnTo>
                  <a:lnTo>
                    <a:pt x="170" y="119"/>
                  </a:lnTo>
                  <a:lnTo>
                    <a:pt x="172" y="117"/>
                  </a:lnTo>
                  <a:lnTo>
                    <a:pt x="172" y="116"/>
                  </a:lnTo>
                  <a:lnTo>
                    <a:pt x="173" y="113"/>
                  </a:lnTo>
                  <a:lnTo>
                    <a:pt x="178" y="111"/>
                  </a:lnTo>
                  <a:lnTo>
                    <a:pt x="179" y="110"/>
                  </a:lnTo>
                  <a:lnTo>
                    <a:pt x="184" y="108"/>
                  </a:lnTo>
                  <a:lnTo>
                    <a:pt x="191" y="108"/>
                  </a:lnTo>
                  <a:lnTo>
                    <a:pt x="197" y="108"/>
                  </a:lnTo>
                  <a:lnTo>
                    <a:pt x="205" y="107"/>
                  </a:lnTo>
                  <a:lnTo>
                    <a:pt x="211" y="107"/>
                  </a:lnTo>
                  <a:lnTo>
                    <a:pt x="218" y="107"/>
                  </a:lnTo>
                  <a:lnTo>
                    <a:pt x="224" y="108"/>
                  </a:lnTo>
                  <a:lnTo>
                    <a:pt x="230" y="110"/>
                  </a:lnTo>
                  <a:lnTo>
                    <a:pt x="233" y="111"/>
                  </a:lnTo>
                  <a:lnTo>
                    <a:pt x="236" y="111"/>
                  </a:lnTo>
                  <a:lnTo>
                    <a:pt x="236" y="113"/>
                  </a:lnTo>
                  <a:lnTo>
                    <a:pt x="238" y="113"/>
                  </a:lnTo>
                  <a:lnTo>
                    <a:pt x="239" y="117"/>
                  </a:lnTo>
                  <a:lnTo>
                    <a:pt x="239" y="119"/>
                  </a:lnTo>
                  <a:lnTo>
                    <a:pt x="239" y="123"/>
                  </a:lnTo>
                  <a:lnTo>
                    <a:pt x="238" y="126"/>
                  </a:lnTo>
                  <a:lnTo>
                    <a:pt x="238" y="129"/>
                  </a:lnTo>
                  <a:lnTo>
                    <a:pt x="239" y="134"/>
                  </a:lnTo>
                  <a:lnTo>
                    <a:pt x="239" y="135"/>
                  </a:lnTo>
                  <a:lnTo>
                    <a:pt x="241" y="135"/>
                  </a:lnTo>
                  <a:lnTo>
                    <a:pt x="242" y="137"/>
                  </a:lnTo>
                  <a:lnTo>
                    <a:pt x="244" y="138"/>
                  </a:lnTo>
                  <a:lnTo>
                    <a:pt x="247" y="140"/>
                  </a:lnTo>
                  <a:lnTo>
                    <a:pt x="248" y="140"/>
                  </a:lnTo>
                  <a:lnTo>
                    <a:pt x="254" y="140"/>
                  </a:lnTo>
                  <a:lnTo>
                    <a:pt x="257" y="140"/>
                  </a:lnTo>
                  <a:lnTo>
                    <a:pt x="260" y="140"/>
                  </a:lnTo>
                  <a:lnTo>
                    <a:pt x="272" y="141"/>
                  </a:lnTo>
                  <a:lnTo>
                    <a:pt x="286" y="141"/>
                  </a:lnTo>
                  <a:lnTo>
                    <a:pt x="301" y="143"/>
                  </a:lnTo>
                  <a:lnTo>
                    <a:pt x="314" y="146"/>
                  </a:lnTo>
                  <a:lnTo>
                    <a:pt x="344" y="149"/>
                  </a:lnTo>
                  <a:lnTo>
                    <a:pt x="358" y="152"/>
                  </a:lnTo>
                  <a:lnTo>
                    <a:pt x="373" y="153"/>
                  </a:lnTo>
                  <a:lnTo>
                    <a:pt x="386" y="153"/>
                  </a:lnTo>
                  <a:lnTo>
                    <a:pt x="398" y="153"/>
                  </a:lnTo>
                  <a:lnTo>
                    <a:pt x="406" y="153"/>
                  </a:lnTo>
                  <a:lnTo>
                    <a:pt x="412" y="152"/>
                  </a:lnTo>
                  <a:lnTo>
                    <a:pt x="416" y="150"/>
                  </a:lnTo>
                  <a:lnTo>
                    <a:pt x="422" y="149"/>
                  </a:lnTo>
                  <a:lnTo>
                    <a:pt x="428" y="147"/>
                  </a:lnTo>
                  <a:lnTo>
                    <a:pt x="433" y="144"/>
                  </a:lnTo>
                  <a:lnTo>
                    <a:pt x="436" y="141"/>
                  </a:lnTo>
                  <a:lnTo>
                    <a:pt x="440" y="138"/>
                  </a:lnTo>
                  <a:lnTo>
                    <a:pt x="445" y="135"/>
                  </a:lnTo>
                  <a:lnTo>
                    <a:pt x="448" y="129"/>
                  </a:lnTo>
                  <a:lnTo>
                    <a:pt x="451" y="125"/>
                  </a:lnTo>
                  <a:lnTo>
                    <a:pt x="452" y="120"/>
                  </a:lnTo>
                  <a:lnTo>
                    <a:pt x="451" y="117"/>
                  </a:lnTo>
                  <a:lnTo>
                    <a:pt x="448" y="113"/>
                  </a:lnTo>
                  <a:lnTo>
                    <a:pt x="446" y="111"/>
                  </a:lnTo>
                  <a:lnTo>
                    <a:pt x="445" y="108"/>
                  </a:lnTo>
                  <a:lnTo>
                    <a:pt x="442" y="107"/>
                  </a:lnTo>
                  <a:lnTo>
                    <a:pt x="442" y="107"/>
                  </a:lnTo>
                  <a:lnTo>
                    <a:pt x="439" y="105"/>
                  </a:lnTo>
                  <a:lnTo>
                    <a:pt x="436" y="105"/>
                  </a:lnTo>
                  <a:lnTo>
                    <a:pt x="434" y="105"/>
                  </a:lnTo>
                  <a:lnTo>
                    <a:pt x="434" y="105"/>
                  </a:lnTo>
                  <a:lnTo>
                    <a:pt x="433" y="104"/>
                  </a:lnTo>
                  <a:lnTo>
                    <a:pt x="430" y="102"/>
                  </a:lnTo>
                  <a:lnTo>
                    <a:pt x="430" y="99"/>
                  </a:lnTo>
                  <a:lnTo>
                    <a:pt x="433" y="99"/>
                  </a:lnTo>
                  <a:lnTo>
                    <a:pt x="433" y="98"/>
                  </a:lnTo>
                  <a:lnTo>
                    <a:pt x="434" y="95"/>
                  </a:lnTo>
                  <a:lnTo>
                    <a:pt x="434" y="93"/>
                  </a:lnTo>
                  <a:lnTo>
                    <a:pt x="436" y="92"/>
                  </a:lnTo>
                  <a:lnTo>
                    <a:pt x="440" y="89"/>
                  </a:lnTo>
                  <a:lnTo>
                    <a:pt x="442" y="87"/>
                  </a:lnTo>
                  <a:lnTo>
                    <a:pt x="446" y="86"/>
                  </a:lnTo>
                  <a:lnTo>
                    <a:pt x="448" y="84"/>
                  </a:lnTo>
                  <a:lnTo>
                    <a:pt x="424" y="75"/>
                  </a:lnTo>
                  <a:lnTo>
                    <a:pt x="422" y="75"/>
                  </a:lnTo>
                  <a:lnTo>
                    <a:pt x="422" y="74"/>
                  </a:lnTo>
                  <a:lnTo>
                    <a:pt x="422" y="72"/>
                  </a:lnTo>
                  <a:lnTo>
                    <a:pt x="424" y="69"/>
                  </a:lnTo>
                  <a:lnTo>
                    <a:pt x="424" y="69"/>
                  </a:lnTo>
                  <a:lnTo>
                    <a:pt x="427" y="66"/>
                  </a:lnTo>
                  <a:lnTo>
                    <a:pt x="428" y="65"/>
                  </a:lnTo>
                  <a:lnTo>
                    <a:pt x="428" y="63"/>
                  </a:lnTo>
                  <a:lnTo>
                    <a:pt x="433" y="62"/>
                  </a:lnTo>
                  <a:lnTo>
                    <a:pt x="436" y="59"/>
                  </a:lnTo>
                  <a:lnTo>
                    <a:pt x="442" y="57"/>
                  </a:lnTo>
                  <a:lnTo>
                    <a:pt x="446" y="57"/>
                  </a:lnTo>
                  <a:lnTo>
                    <a:pt x="452" y="57"/>
                  </a:lnTo>
                  <a:lnTo>
                    <a:pt x="458" y="57"/>
                  </a:lnTo>
                  <a:lnTo>
                    <a:pt x="463" y="57"/>
                  </a:lnTo>
                  <a:lnTo>
                    <a:pt x="469" y="56"/>
                  </a:lnTo>
                  <a:lnTo>
                    <a:pt x="470" y="57"/>
                  </a:lnTo>
                  <a:lnTo>
                    <a:pt x="472" y="57"/>
                  </a:lnTo>
                  <a:lnTo>
                    <a:pt x="478" y="57"/>
                  </a:lnTo>
                  <a:lnTo>
                    <a:pt x="481" y="57"/>
                  </a:lnTo>
                  <a:lnTo>
                    <a:pt x="484" y="57"/>
                  </a:lnTo>
                  <a:lnTo>
                    <a:pt x="487" y="57"/>
                  </a:lnTo>
                  <a:lnTo>
                    <a:pt x="488" y="60"/>
                  </a:lnTo>
                  <a:lnTo>
                    <a:pt x="490" y="62"/>
                  </a:lnTo>
                  <a:lnTo>
                    <a:pt x="490" y="63"/>
                  </a:lnTo>
                  <a:lnTo>
                    <a:pt x="490" y="66"/>
                  </a:lnTo>
                  <a:lnTo>
                    <a:pt x="490" y="69"/>
                  </a:lnTo>
                  <a:lnTo>
                    <a:pt x="490" y="72"/>
                  </a:lnTo>
                  <a:lnTo>
                    <a:pt x="490" y="75"/>
                  </a:lnTo>
                  <a:lnTo>
                    <a:pt x="490" y="77"/>
                  </a:lnTo>
                  <a:lnTo>
                    <a:pt x="493" y="80"/>
                  </a:lnTo>
                  <a:lnTo>
                    <a:pt x="494" y="81"/>
                  </a:lnTo>
                  <a:lnTo>
                    <a:pt x="499" y="84"/>
                  </a:lnTo>
                  <a:lnTo>
                    <a:pt x="500" y="86"/>
                  </a:lnTo>
                  <a:lnTo>
                    <a:pt x="505" y="87"/>
                  </a:lnTo>
                  <a:lnTo>
                    <a:pt x="508" y="87"/>
                  </a:lnTo>
                  <a:lnTo>
                    <a:pt x="511" y="86"/>
                  </a:lnTo>
                  <a:lnTo>
                    <a:pt x="512" y="86"/>
                  </a:lnTo>
                  <a:lnTo>
                    <a:pt x="514" y="84"/>
                  </a:lnTo>
                  <a:lnTo>
                    <a:pt x="520" y="81"/>
                  </a:lnTo>
                  <a:lnTo>
                    <a:pt x="523" y="78"/>
                  </a:lnTo>
                  <a:lnTo>
                    <a:pt x="524" y="75"/>
                  </a:lnTo>
                  <a:lnTo>
                    <a:pt x="526" y="71"/>
                  </a:lnTo>
                  <a:lnTo>
                    <a:pt x="529" y="66"/>
                  </a:lnTo>
                  <a:lnTo>
                    <a:pt x="532" y="60"/>
                  </a:lnTo>
                  <a:lnTo>
                    <a:pt x="535" y="57"/>
                  </a:lnTo>
                  <a:lnTo>
                    <a:pt x="535" y="53"/>
                  </a:lnTo>
                  <a:lnTo>
                    <a:pt x="536" y="48"/>
                  </a:lnTo>
                  <a:lnTo>
                    <a:pt x="538" y="45"/>
                  </a:lnTo>
                  <a:lnTo>
                    <a:pt x="538" y="41"/>
                  </a:lnTo>
                  <a:lnTo>
                    <a:pt x="538" y="39"/>
                  </a:lnTo>
                  <a:lnTo>
                    <a:pt x="541" y="38"/>
                  </a:lnTo>
                  <a:lnTo>
                    <a:pt x="541" y="36"/>
                  </a:lnTo>
                  <a:lnTo>
                    <a:pt x="538" y="32"/>
                  </a:lnTo>
                  <a:lnTo>
                    <a:pt x="538" y="27"/>
                  </a:lnTo>
                  <a:lnTo>
                    <a:pt x="536" y="26"/>
                  </a:lnTo>
                  <a:lnTo>
                    <a:pt x="536" y="23"/>
                  </a:lnTo>
                  <a:lnTo>
                    <a:pt x="535" y="18"/>
                  </a:lnTo>
                  <a:lnTo>
                    <a:pt x="532" y="15"/>
                  </a:lnTo>
                  <a:lnTo>
                    <a:pt x="532" y="12"/>
                  </a:lnTo>
                  <a:lnTo>
                    <a:pt x="532" y="11"/>
                  </a:lnTo>
                  <a:lnTo>
                    <a:pt x="535" y="9"/>
                  </a:lnTo>
                  <a:lnTo>
                    <a:pt x="535" y="8"/>
                  </a:lnTo>
                  <a:lnTo>
                    <a:pt x="536" y="6"/>
                  </a:lnTo>
                  <a:lnTo>
                    <a:pt x="538" y="3"/>
                  </a:lnTo>
                  <a:lnTo>
                    <a:pt x="541" y="2"/>
                  </a:lnTo>
                  <a:lnTo>
                    <a:pt x="544" y="0"/>
                  </a:lnTo>
                  <a:lnTo>
                    <a:pt x="548" y="0"/>
                  </a:lnTo>
                  <a:lnTo>
                    <a:pt x="554" y="0"/>
                  </a:lnTo>
                  <a:lnTo>
                    <a:pt x="558" y="0"/>
                  </a:lnTo>
                  <a:lnTo>
                    <a:pt x="564" y="0"/>
                  </a:lnTo>
                  <a:lnTo>
                    <a:pt x="567" y="2"/>
                  </a:lnTo>
                  <a:lnTo>
                    <a:pt x="573" y="3"/>
                  </a:lnTo>
                  <a:lnTo>
                    <a:pt x="576" y="5"/>
                  </a:lnTo>
                  <a:lnTo>
                    <a:pt x="578" y="6"/>
                  </a:lnTo>
                  <a:lnTo>
                    <a:pt x="579" y="8"/>
                  </a:lnTo>
                  <a:lnTo>
                    <a:pt x="582" y="12"/>
                  </a:lnTo>
                  <a:lnTo>
                    <a:pt x="584" y="15"/>
                  </a:lnTo>
                  <a:lnTo>
                    <a:pt x="585" y="20"/>
                  </a:lnTo>
                  <a:lnTo>
                    <a:pt x="588" y="23"/>
                  </a:lnTo>
                  <a:lnTo>
                    <a:pt x="590" y="32"/>
                  </a:lnTo>
                  <a:lnTo>
                    <a:pt x="591" y="39"/>
                  </a:lnTo>
                  <a:lnTo>
                    <a:pt x="594" y="45"/>
                  </a:lnTo>
                  <a:lnTo>
                    <a:pt x="594" y="50"/>
                  </a:lnTo>
                  <a:lnTo>
                    <a:pt x="596" y="53"/>
                  </a:lnTo>
                  <a:lnTo>
                    <a:pt x="597" y="57"/>
                  </a:lnTo>
                  <a:lnTo>
                    <a:pt x="600" y="60"/>
                  </a:lnTo>
                  <a:lnTo>
                    <a:pt x="603" y="63"/>
                  </a:lnTo>
                  <a:lnTo>
                    <a:pt x="608" y="68"/>
                  </a:lnTo>
                  <a:lnTo>
                    <a:pt x="609" y="75"/>
                  </a:lnTo>
                  <a:lnTo>
                    <a:pt x="612" y="81"/>
                  </a:lnTo>
                  <a:lnTo>
                    <a:pt x="614" y="96"/>
                  </a:lnTo>
                  <a:lnTo>
                    <a:pt x="614" y="104"/>
                  </a:lnTo>
                  <a:lnTo>
                    <a:pt x="615" y="110"/>
                  </a:lnTo>
                  <a:lnTo>
                    <a:pt x="618" y="117"/>
                  </a:lnTo>
                  <a:lnTo>
                    <a:pt x="620" y="123"/>
                  </a:lnTo>
                  <a:lnTo>
                    <a:pt x="620" y="128"/>
                  </a:lnTo>
                  <a:lnTo>
                    <a:pt x="624" y="129"/>
                  </a:lnTo>
                  <a:lnTo>
                    <a:pt x="626" y="132"/>
                  </a:lnTo>
                  <a:lnTo>
                    <a:pt x="630" y="135"/>
                  </a:lnTo>
                  <a:lnTo>
                    <a:pt x="638" y="140"/>
                  </a:lnTo>
                  <a:lnTo>
                    <a:pt x="639" y="141"/>
                  </a:lnTo>
                  <a:lnTo>
                    <a:pt x="644" y="144"/>
                  </a:lnTo>
                  <a:lnTo>
                    <a:pt x="644" y="150"/>
                  </a:lnTo>
                  <a:lnTo>
                    <a:pt x="645" y="158"/>
                  </a:lnTo>
                  <a:lnTo>
                    <a:pt x="648" y="171"/>
                  </a:lnTo>
                  <a:lnTo>
                    <a:pt x="650" y="177"/>
                  </a:lnTo>
                  <a:lnTo>
                    <a:pt x="650" y="183"/>
                  </a:lnTo>
                  <a:lnTo>
                    <a:pt x="654" y="189"/>
                  </a:lnTo>
                  <a:lnTo>
                    <a:pt x="656" y="195"/>
                  </a:lnTo>
                  <a:lnTo>
                    <a:pt x="656" y="197"/>
                  </a:lnTo>
                  <a:lnTo>
                    <a:pt x="657" y="200"/>
                  </a:lnTo>
                  <a:lnTo>
                    <a:pt x="660" y="201"/>
                  </a:lnTo>
                  <a:lnTo>
                    <a:pt x="663" y="201"/>
                  </a:lnTo>
                  <a:lnTo>
                    <a:pt x="668" y="204"/>
                  </a:lnTo>
                  <a:lnTo>
                    <a:pt x="669" y="207"/>
                  </a:lnTo>
                  <a:lnTo>
                    <a:pt x="672" y="213"/>
                  </a:lnTo>
                  <a:lnTo>
                    <a:pt x="675" y="219"/>
                  </a:lnTo>
                  <a:lnTo>
                    <a:pt x="680" y="228"/>
                  </a:lnTo>
                  <a:lnTo>
                    <a:pt x="681" y="237"/>
                  </a:lnTo>
                  <a:lnTo>
                    <a:pt x="686" y="243"/>
                  </a:lnTo>
                  <a:lnTo>
                    <a:pt x="687" y="248"/>
                  </a:lnTo>
                  <a:lnTo>
                    <a:pt x="690" y="251"/>
                  </a:lnTo>
                  <a:lnTo>
                    <a:pt x="692" y="255"/>
                  </a:lnTo>
                  <a:lnTo>
                    <a:pt x="696" y="258"/>
                  </a:lnTo>
                  <a:lnTo>
                    <a:pt x="699" y="261"/>
                  </a:lnTo>
                  <a:lnTo>
                    <a:pt x="704" y="264"/>
                  </a:lnTo>
                  <a:lnTo>
                    <a:pt x="710" y="273"/>
                  </a:lnTo>
                  <a:lnTo>
                    <a:pt x="716" y="284"/>
                  </a:lnTo>
                  <a:lnTo>
                    <a:pt x="722" y="296"/>
                  </a:lnTo>
                  <a:lnTo>
                    <a:pt x="728" y="305"/>
                  </a:lnTo>
                  <a:lnTo>
                    <a:pt x="734" y="314"/>
                  </a:lnTo>
                  <a:lnTo>
                    <a:pt x="741" y="324"/>
                  </a:lnTo>
                  <a:lnTo>
                    <a:pt x="750" y="332"/>
                  </a:lnTo>
                  <a:lnTo>
                    <a:pt x="755" y="336"/>
                  </a:lnTo>
                  <a:lnTo>
                    <a:pt x="759" y="339"/>
                  </a:lnTo>
                  <a:lnTo>
                    <a:pt x="761" y="344"/>
                  </a:lnTo>
                  <a:lnTo>
                    <a:pt x="764" y="347"/>
                  </a:lnTo>
                  <a:lnTo>
                    <a:pt x="765" y="350"/>
                  </a:lnTo>
                  <a:lnTo>
                    <a:pt x="767" y="351"/>
                  </a:lnTo>
                  <a:lnTo>
                    <a:pt x="770" y="354"/>
                  </a:lnTo>
                  <a:lnTo>
                    <a:pt x="774" y="357"/>
                  </a:lnTo>
                  <a:lnTo>
                    <a:pt x="777" y="360"/>
                  </a:lnTo>
                  <a:lnTo>
                    <a:pt x="782" y="362"/>
                  </a:lnTo>
                  <a:lnTo>
                    <a:pt x="786" y="365"/>
                  </a:lnTo>
                  <a:lnTo>
                    <a:pt x="788" y="366"/>
                  </a:lnTo>
                  <a:lnTo>
                    <a:pt x="789" y="368"/>
                  </a:lnTo>
                  <a:lnTo>
                    <a:pt x="791" y="368"/>
                  </a:lnTo>
                  <a:lnTo>
                    <a:pt x="791" y="368"/>
                  </a:lnTo>
                  <a:lnTo>
                    <a:pt x="794" y="377"/>
                  </a:lnTo>
                  <a:lnTo>
                    <a:pt x="797" y="386"/>
                  </a:lnTo>
                  <a:lnTo>
                    <a:pt x="800" y="393"/>
                  </a:lnTo>
                  <a:lnTo>
                    <a:pt x="803" y="399"/>
                  </a:lnTo>
                  <a:lnTo>
                    <a:pt x="804" y="402"/>
                  </a:lnTo>
                  <a:lnTo>
                    <a:pt x="806" y="407"/>
                  </a:lnTo>
                  <a:lnTo>
                    <a:pt x="809" y="408"/>
                  </a:lnTo>
                  <a:lnTo>
                    <a:pt x="812" y="411"/>
                  </a:lnTo>
                  <a:lnTo>
                    <a:pt x="815" y="414"/>
                  </a:lnTo>
                  <a:lnTo>
                    <a:pt x="818" y="416"/>
                  </a:lnTo>
                  <a:lnTo>
                    <a:pt x="822" y="419"/>
                  </a:lnTo>
                  <a:lnTo>
                    <a:pt x="828" y="420"/>
                  </a:lnTo>
                  <a:lnTo>
                    <a:pt x="831" y="426"/>
                  </a:lnTo>
                  <a:lnTo>
                    <a:pt x="836" y="432"/>
                  </a:lnTo>
                  <a:lnTo>
                    <a:pt x="842" y="444"/>
                  </a:lnTo>
                  <a:lnTo>
                    <a:pt x="848" y="456"/>
                  </a:lnTo>
                  <a:lnTo>
                    <a:pt x="852" y="462"/>
                  </a:lnTo>
                  <a:lnTo>
                    <a:pt x="855" y="468"/>
                  </a:lnTo>
                  <a:lnTo>
                    <a:pt x="857" y="470"/>
                  </a:lnTo>
                  <a:lnTo>
                    <a:pt x="857" y="471"/>
                  </a:lnTo>
                  <a:lnTo>
                    <a:pt x="858" y="476"/>
                  </a:lnTo>
                  <a:lnTo>
                    <a:pt x="860" y="480"/>
                  </a:lnTo>
                  <a:lnTo>
                    <a:pt x="863" y="486"/>
                  </a:lnTo>
                  <a:lnTo>
                    <a:pt x="864" y="492"/>
                  </a:lnTo>
                  <a:lnTo>
                    <a:pt x="864" y="498"/>
                  </a:lnTo>
                  <a:lnTo>
                    <a:pt x="866" y="504"/>
                  </a:lnTo>
                  <a:lnTo>
                    <a:pt x="867" y="509"/>
                  </a:lnTo>
                  <a:lnTo>
                    <a:pt x="870" y="516"/>
                  </a:lnTo>
                  <a:lnTo>
                    <a:pt x="873" y="524"/>
                  </a:lnTo>
                  <a:lnTo>
                    <a:pt x="876" y="533"/>
                  </a:lnTo>
                  <a:lnTo>
                    <a:pt x="882" y="540"/>
                  </a:lnTo>
                  <a:lnTo>
                    <a:pt x="887" y="548"/>
                  </a:lnTo>
                  <a:lnTo>
                    <a:pt x="891" y="555"/>
                  </a:lnTo>
                  <a:lnTo>
                    <a:pt x="897" y="563"/>
                  </a:lnTo>
                  <a:lnTo>
                    <a:pt x="903" y="569"/>
                  </a:lnTo>
                  <a:lnTo>
                    <a:pt x="905" y="572"/>
                  </a:lnTo>
                  <a:lnTo>
                    <a:pt x="906" y="575"/>
                  </a:lnTo>
                  <a:lnTo>
                    <a:pt x="906" y="576"/>
                  </a:lnTo>
                  <a:lnTo>
                    <a:pt x="906" y="579"/>
                  </a:lnTo>
                  <a:lnTo>
                    <a:pt x="906" y="581"/>
                  </a:lnTo>
                  <a:lnTo>
                    <a:pt x="906" y="582"/>
                  </a:lnTo>
                  <a:lnTo>
                    <a:pt x="908" y="582"/>
                  </a:lnTo>
                  <a:lnTo>
                    <a:pt x="908" y="582"/>
                  </a:lnTo>
                  <a:lnTo>
                    <a:pt x="908" y="582"/>
                  </a:lnTo>
                  <a:lnTo>
                    <a:pt x="906" y="581"/>
                  </a:lnTo>
                  <a:lnTo>
                    <a:pt x="906" y="578"/>
                  </a:lnTo>
                  <a:lnTo>
                    <a:pt x="906" y="576"/>
                  </a:lnTo>
                  <a:lnTo>
                    <a:pt x="906" y="576"/>
                  </a:lnTo>
                  <a:lnTo>
                    <a:pt x="906" y="575"/>
                  </a:lnTo>
                  <a:lnTo>
                    <a:pt x="908" y="575"/>
                  </a:lnTo>
                  <a:lnTo>
                    <a:pt x="908" y="576"/>
                  </a:lnTo>
                  <a:lnTo>
                    <a:pt x="909" y="576"/>
                  </a:lnTo>
                  <a:lnTo>
                    <a:pt x="909" y="576"/>
                  </a:lnTo>
                  <a:lnTo>
                    <a:pt x="911" y="578"/>
                  </a:lnTo>
                  <a:lnTo>
                    <a:pt x="912" y="581"/>
                  </a:lnTo>
                  <a:lnTo>
                    <a:pt x="912" y="582"/>
                  </a:lnTo>
                  <a:lnTo>
                    <a:pt x="915" y="585"/>
                  </a:lnTo>
                  <a:lnTo>
                    <a:pt x="917" y="588"/>
                  </a:lnTo>
                  <a:lnTo>
                    <a:pt x="918" y="593"/>
                  </a:lnTo>
                  <a:lnTo>
                    <a:pt x="923" y="597"/>
                  </a:lnTo>
                  <a:lnTo>
                    <a:pt x="924" y="602"/>
                  </a:lnTo>
                  <a:lnTo>
                    <a:pt x="924" y="606"/>
                  </a:lnTo>
                  <a:lnTo>
                    <a:pt x="926" y="608"/>
                  </a:lnTo>
                  <a:lnTo>
                    <a:pt x="926" y="611"/>
                  </a:lnTo>
                  <a:lnTo>
                    <a:pt x="926" y="612"/>
                  </a:lnTo>
                  <a:lnTo>
                    <a:pt x="926" y="614"/>
                  </a:lnTo>
                  <a:lnTo>
                    <a:pt x="926" y="615"/>
                  </a:lnTo>
                  <a:lnTo>
                    <a:pt x="927" y="617"/>
                  </a:lnTo>
                  <a:lnTo>
                    <a:pt x="929" y="617"/>
                  </a:lnTo>
                  <a:lnTo>
                    <a:pt x="930" y="618"/>
                  </a:lnTo>
                  <a:lnTo>
                    <a:pt x="932" y="618"/>
                  </a:lnTo>
                  <a:lnTo>
                    <a:pt x="936" y="618"/>
                  </a:lnTo>
                  <a:lnTo>
                    <a:pt x="939" y="620"/>
                  </a:lnTo>
                  <a:lnTo>
                    <a:pt x="944" y="624"/>
                  </a:lnTo>
                  <a:lnTo>
                    <a:pt x="948" y="630"/>
                  </a:lnTo>
                  <a:lnTo>
                    <a:pt x="951" y="636"/>
                  </a:lnTo>
                  <a:lnTo>
                    <a:pt x="954" y="642"/>
                  </a:lnTo>
                  <a:lnTo>
                    <a:pt x="957" y="648"/>
                  </a:lnTo>
                  <a:lnTo>
                    <a:pt x="960" y="654"/>
                  </a:lnTo>
                  <a:lnTo>
                    <a:pt x="963" y="668"/>
                  </a:lnTo>
                  <a:lnTo>
                    <a:pt x="966" y="680"/>
                  </a:lnTo>
                  <a:lnTo>
                    <a:pt x="969" y="686"/>
                  </a:lnTo>
                  <a:lnTo>
                    <a:pt x="972" y="692"/>
                  </a:lnTo>
                  <a:lnTo>
                    <a:pt x="975" y="701"/>
                  </a:lnTo>
                  <a:lnTo>
                    <a:pt x="978" y="704"/>
                  </a:lnTo>
                  <a:lnTo>
                    <a:pt x="983" y="710"/>
                  </a:lnTo>
                  <a:lnTo>
                    <a:pt x="987" y="716"/>
                  </a:lnTo>
                  <a:lnTo>
                    <a:pt x="989" y="720"/>
                  </a:lnTo>
                  <a:lnTo>
                    <a:pt x="989" y="725"/>
                  </a:lnTo>
                  <a:lnTo>
                    <a:pt x="989" y="726"/>
                  </a:lnTo>
                  <a:lnTo>
                    <a:pt x="989" y="728"/>
                  </a:lnTo>
                  <a:lnTo>
                    <a:pt x="987" y="732"/>
                  </a:lnTo>
                  <a:lnTo>
                    <a:pt x="986" y="734"/>
                  </a:lnTo>
                  <a:lnTo>
                    <a:pt x="984" y="734"/>
                  </a:lnTo>
                  <a:lnTo>
                    <a:pt x="981" y="737"/>
                  </a:lnTo>
                  <a:lnTo>
                    <a:pt x="978" y="738"/>
                  </a:lnTo>
                  <a:lnTo>
                    <a:pt x="977" y="738"/>
                  </a:lnTo>
                  <a:lnTo>
                    <a:pt x="969" y="740"/>
                  </a:lnTo>
                  <a:lnTo>
                    <a:pt x="963" y="743"/>
                  </a:lnTo>
                  <a:lnTo>
                    <a:pt x="954" y="744"/>
                  </a:lnTo>
                  <a:lnTo>
                    <a:pt x="953" y="746"/>
                  </a:lnTo>
                  <a:lnTo>
                    <a:pt x="948" y="746"/>
                  </a:lnTo>
                  <a:lnTo>
                    <a:pt x="944" y="749"/>
                  </a:lnTo>
                  <a:lnTo>
                    <a:pt x="941" y="750"/>
                  </a:lnTo>
                  <a:lnTo>
                    <a:pt x="936" y="750"/>
                  </a:lnTo>
                  <a:lnTo>
                    <a:pt x="933" y="752"/>
                  </a:lnTo>
                  <a:lnTo>
                    <a:pt x="932" y="752"/>
                  </a:lnTo>
                  <a:lnTo>
                    <a:pt x="930" y="752"/>
                  </a:lnTo>
                  <a:lnTo>
                    <a:pt x="930" y="755"/>
                  </a:lnTo>
                  <a:lnTo>
                    <a:pt x="927" y="756"/>
                  </a:lnTo>
                  <a:lnTo>
                    <a:pt x="924" y="761"/>
                  </a:lnTo>
                  <a:lnTo>
                    <a:pt x="921" y="764"/>
                  </a:lnTo>
                  <a:lnTo>
                    <a:pt x="917" y="767"/>
                  </a:lnTo>
                  <a:lnTo>
                    <a:pt x="912" y="768"/>
                  </a:lnTo>
                  <a:lnTo>
                    <a:pt x="909" y="770"/>
                  </a:lnTo>
                  <a:lnTo>
                    <a:pt x="905" y="774"/>
                  </a:lnTo>
                  <a:lnTo>
                    <a:pt x="900" y="776"/>
                  </a:lnTo>
                  <a:lnTo>
                    <a:pt x="894" y="776"/>
                  </a:lnTo>
                  <a:lnTo>
                    <a:pt x="890" y="774"/>
                  </a:lnTo>
                  <a:lnTo>
                    <a:pt x="885" y="774"/>
                  </a:lnTo>
                  <a:lnTo>
                    <a:pt x="882" y="774"/>
                  </a:lnTo>
                  <a:lnTo>
                    <a:pt x="875" y="770"/>
                  </a:lnTo>
                  <a:lnTo>
                    <a:pt x="869" y="770"/>
                  </a:lnTo>
                  <a:lnTo>
                    <a:pt x="861" y="768"/>
                  </a:lnTo>
                  <a:lnTo>
                    <a:pt x="855" y="764"/>
                  </a:lnTo>
                  <a:lnTo>
                    <a:pt x="848" y="762"/>
                  </a:lnTo>
                  <a:lnTo>
                    <a:pt x="843" y="762"/>
                  </a:lnTo>
                  <a:lnTo>
                    <a:pt x="840" y="761"/>
                  </a:lnTo>
                  <a:lnTo>
                    <a:pt x="830" y="762"/>
                  </a:lnTo>
                  <a:lnTo>
                    <a:pt x="819" y="762"/>
                  </a:lnTo>
                  <a:lnTo>
                    <a:pt x="813" y="762"/>
                  </a:lnTo>
                  <a:lnTo>
                    <a:pt x="809" y="762"/>
                  </a:lnTo>
                  <a:lnTo>
                    <a:pt x="804" y="762"/>
                  </a:lnTo>
                  <a:lnTo>
                    <a:pt x="800" y="764"/>
                  </a:lnTo>
                  <a:lnTo>
                    <a:pt x="795" y="764"/>
                  </a:lnTo>
                  <a:lnTo>
                    <a:pt x="794" y="768"/>
                  </a:lnTo>
                  <a:lnTo>
                    <a:pt x="789" y="770"/>
                  </a:lnTo>
                  <a:lnTo>
                    <a:pt x="788" y="773"/>
                  </a:lnTo>
                  <a:lnTo>
                    <a:pt x="782" y="776"/>
                  </a:lnTo>
                  <a:lnTo>
                    <a:pt x="779" y="779"/>
                  </a:lnTo>
                  <a:lnTo>
                    <a:pt x="776" y="780"/>
                  </a:lnTo>
                  <a:lnTo>
                    <a:pt x="774" y="782"/>
                  </a:lnTo>
                  <a:lnTo>
                    <a:pt x="771" y="786"/>
                  </a:lnTo>
                  <a:lnTo>
                    <a:pt x="770" y="791"/>
                  </a:lnTo>
                  <a:lnTo>
                    <a:pt x="770" y="792"/>
                  </a:lnTo>
                  <a:lnTo>
                    <a:pt x="767" y="792"/>
                  </a:lnTo>
                  <a:lnTo>
                    <a:pt x="764" y="792"/>
                  </a:lnTo>
                  <a:lnTo>
                    <a:pt x="762" y="792"/>
                  </a:lnTo>
                  <a:lnTo>
                    <a:pt x="759" y="792"/>
                  </a:lnTo>
                  <a:lnTo>
                    <a:pt x="758" y="792"/>
                  </a:lnTo>
                  <a:lnTo>
                    <a:pt x="756" y="788"/>
                  </a:lnTo>
                  <a:lnTo>
                    <a:pt x="755" y="786"/>
                  </a:lnTo>
                  <a:lnTo>
                    <a:pt x="753" y="785"/>
                  </a:lnTo>
                  <a:lnTo>
                    <a:pt x="752" y="782"/>
                  </a:lnTo>
                  <a:lnTo>
                    <a:pt x="752" y="776"/>
                  </a:lnTo>
                  <a:lnTo>
                    <a:pt x="750" y="773"/>
                  </a:lnTo>
                  <a:lnTo>
                    <a:pt x="750" y="770"/>
                  </a:lnTo>
                  <a:lnTo>
                    <a:pt x="749" y="768"/>
                  </a:lnTo>
                  <a:lnTo>
                    <a:pt x="749" y="767"/>
                  </a:lnTo>
                  <a:lnTo>
                    <a:pt x="747" y="764"/>
                  </a:lnTo>
                  <a:lnTo>
                    <a:pt x="747" y="764"/>
                  </a:lnTo>
                  <a:lnTo>
                    <a:pt x="735" y="761"/>
                  </a:lnTo>
                  <a:lnTo>
                    <a:pt x="731" y="762"/>
                  </a:lnTo>
                  <a:lnTo>
                    <a:pt x="726" y="764"/>
                  </a:lnTo>
                  <a:lnTo>
                    <a:pt x="722" y="764"/>
                  </a:lnTo>
                  <a:lnTo>
                    <a:pt x="719" y="764"/>
                  </a:lnTo>
                  <a:lnTo>
                    <a:pt x="716" y="767"/>
                  </a:lnTo>
                  <a:lnTo>
                    <a:pt x="716" y="768"/>
                  </a:lnTo>
                  <a:lnTo>
                    <a:pt x="713" y="768"/>
                  </a:lnTo>
                  <a:lnTo>
                    <a:pt x="711" y="768"/>
                  </a:lnTo>
                  <a:lnTo>
                    <a:pt x="710" y="768"/>
                  </a:lnTo>
                  <a:lnTo>
                    <a:pt x="711" y="768"/>
                  </a:lnTo>
                  <a:lnTo>
                    <a:pt x="713" y="768"/>
                  </a:lnTo>
                  <a:lnTo>
                    <a:pt x="714" y="770"/>
                  </a:lnTo>
                  <a:lnTo>
                    <a:pt x="714" y="770"/>
                  </a:lnTo>
                  <a:lnTo>
                    <a:pt x="713" y="773"/>
                  </a:lnTo>
                  <a:lnTo>
                    <a:pt x="711" y="774"/>
                  </a:lnTo>
                  <a:lnTo>
                    <a:pt x="710" y="774"/>
                  </a:lnTo>
                  <a:lnTo>
                    <a:pt x="710" y="776"/>
                  </a:lnTo>
                  <a:lnTo>
                    <a:pt x="707" y="779"/>
                  </a:lnTo>
                  <a:lnTo>
                    <a:pt x="704" y="780"/>
                  </a:lnTo>
                  <a:lnTo>
                    <a:pt x="701" y="782"/>
                  </a:lnTo>
                  <a:lnTo>
                    <a:pt x="698" y="786"/>
                  </a:lnTo>
                  <a:lnTo>
                    <a:pt x="692" y="788"/>
                  </a:lnTo>
                  <a:lnTo>
                    <a:pt x="687" y="792"/>
                  </a:lnTo>
                  <a:lnTo>
                    <a:pt x="684" y="794"/>
                  </a:lnTo>
                  <a:lnTo>
                    <a:pt x="680" y="798"/>
                  </a:lnTo>
                  <a:lnTo>
                    <a:pt x="675" y="800"/>
                  </a:lnTo>
                  <a:lnTo>
                    <a:pt x="672" y="803"/>
                  </a:lnTo>
                  <a:lnTo>
                    <a:pt x="668" y="804"/>
                  </a:lnTo>
                  <a:lnTo>
                    <a:pt x="666" y="806"/>
                  </a:lnTo>
                  <a:lnTo>
                    <a:pt x="666" y="806"/>
                  </a:lnTo>
                  <a:lnTo>
                    <a:pt x="663" y="809"/>
                  </a:lnTo>
                  <a:lnTo>
                    <a:pt x="660" y="806"/>
                  </a:lnTo>
                  <a:lnTo>
                    <a:pt x="654" y="806"/>
                  </a:lnTo>
                  <a:lnTo>
                    <a:pt x="650" y="804"/>
                  </a:lnTo>
                  <a:lnTo>
                    <a:pt x="648" y="804"/>
                  </a:lnTo>
                  <a:lnTo>
                    <a:pt x="645" y="804"/>
                  </a:lnTo>
                  <a:lnTo>
                    <a:pt x="644" y="804"/>
                  </a:lnTo>
                  <a:lnTo>
                    <a:pt x="642" y="803"/>
                  </a:lnTo>
                  <a:lnTo>
                    <a:pt x="642" y="803"/>
                  </a:lnTo>
                  <a:lnTo>
                    <a:pt x="639" y="800"/>
                  </a:lnTo>
                  <a:lnTo>
                    <a:pt x="638" y="800"/>
                  </a:lnTo>
                  <a:lnTo>
                    <a:pt x="638" y="798"/>
                  </a:lnTo>
                  <a:lnTo>
                    <a:pt x="636" y="797"/>
                  </a:lnTo>
                  <a:lnTo>
                    <a:pt x="636" y="794"/>
                  </a:lnTo>
                  <a:lnTo>
                    <a:pt x="633" y="792"/>
                  </a:lnTo>
                  <a:lnTo>
                    <a:pt x="632" y="788"/>
                  </a:lnTo>
                  <a:lnTo>
                    <a:pt x="630" y="782"/>
                  </a:lnTo>
                  <a:lnTo>
                    <a:pt x="630" y="776"/>
                  </a:lnTo>
                  <a:lnTo>
                    <a:pt x="627" y="770"/>
                  </a:lnTo>
                  <a:lnTo>
                    <a:pt x="626" y="768"/>
                  </a:lnTo>
                  <a:lnTo>
                    <a:pt x="624" y="764"/>
                  </a:lnTo>
                  <a:lnTo>
                    <a:pt x="624" y="762"/>
                  </a:lnTo>
                  <a:lnTo>
                    <a:pt x="620" y="761"/>
                  </a:lnTo>
                  <a:lnTo>
                    <a:pt x="618" y="761"/>
                  </a:lnTo>
                  <a:lnTo>
                    <a:pt x="615" y="758"/>
                  </a:lnTo>
                  <a:lnTo>
                    <a:pt x="612" y="758"/>
                  </a:lnTo>
                  <a:lnTo>
                    <a:pt x="608" y="761"/>
                  </a:lnTo>
                  <a:lnTo>
                    <a:pt x="603" y="761"/>
                  </a:lnTo>
                  <a:lnTo>
                    <a:pt x="600" y="762"/>
                  </a:lnTo>
                  <a:lnTo>
                    <a:pt x="594" y="762"/>
                  </a:lnTo>
                  <a:lnTo>
                    <a:pt x="588" y="764"/>
                  </a:lnTo>
                  <a:lnTo>
                    <a:pt x="579" y="764"/>
                  </a:lnTo>
                  <a:lnTo>
                    <a:pt x="573" y="767"/>
                  </a:lnTo>
                  <a:lnTo>
                    <a:pt x="567" y="768"/>
                  </a:lnTo>
                  <a:lnTo>
                    <a:pt x="564" y="768"/>
                  </a:lnTo>
                  <a:lnTo>
                    <a:pt x="561" y="768"/>
                  </a:lnTo>
                  <a:lnTo>
                    <a:pt x="558" y="768"/>
                  </a:lnTo>
                  <a:lnTo>
                    <a:pt x="555" y="767"/>
                  </a:lnTo>
                  <a:lnTo>
                    <a:pt x="555" y="764"/>
                  </a:lnTo>
                  <a:lnTo>
                    <a:pt x="554" y="762"/>
                  </a:lnTo>
                  <a:lnTo>
                    <a:pt x="552" y="761"/>
                  </a:lnTo>
                  <a:lnTo>
                    <a:pt x="552" y="756"/>
                  </a:lnTo>
                  <a:lnTo>
                    <a:pt x="549" y="752"/>
                  </a:lnTo>
                  <a:lnTo>
                    <a:pt x="549" y="749"/>
                  </a:lnTo>
                  <a:lnTo>
                    <a:pt x="548" y="746"/>
                  </a:lnTo>
                  <a:lnTo>
                    <a:pt x="546" y="744"/>
                  </a:lnTo>
                  <a:lnTo>
                    <a:pt x="544" y="740"/>
                  </a:lnTo>
                  <a:lnTo>
                    <a:pt x="541" y="738"/>
                  </a:lnTo>
                  <a:lnTo>
                    <a:pt x="536" y="734"/>
                  </a:lnTo>
                  <a:lnTo>
                    <a:pt x="532" y="734"/>
                  </a:lnTo>
                  <a:lnTo>
                    <a:pt x="526" y="734"/>
                  </a:lnTo>
                  <a:lnTo>
                    <a:pt x="523" y="734"/>
                  </a:lnTo>
                  <a:lnTo>
                    <a:pt x="517" y="732"/>
                  </a:lnTo>
                  <a:lnTo>
                    <a:pt x="512" y="732"/>
                  </a:lnTo>
                  <a:lnTo>
                    <a:pt x="508" y="732"/>
                  </a:lnTo>
                  <a:lnTo>
                    <a:pt x="506" y="728"/>
                  </a:lnTo>
                  <a:lnTo>
                    <a:pt x="505" y="725"/>
                  </a:lnTo>
                  <a:lnTo>
                    <a:pt x="505" y="719"/>
                  </a:lnTo>
                  <a:lnTo>
                    <a:pt x="502" y="713"/>
                  </a:lnTo>
                  <a:lnTo>
                    <a:pt x="502" y="708"/>
                  </a:lnTo>
                  <a:lnTo>
                    <a:pt x="502" y="704"/>
                  </a:lnTo>
                  <a:lnTo>
                    <a:pt x="502" y="701"/>
                  </a:lnTo>
                  <a:lnTo>
                    <a:pt x="502" y="698"/>
                  </a:lnTo>
                  <a:lnTo>
                    <a:pt x="502" y="696"/>
                  </a:lnTo>
                  <a:lnTo>
                    <a:pt x="499" y="696"/>
                  </a:lnTo>
                  <a:lnTo>
                    <a:pt x="499" y="696"/>
                  </a:lnTo>
                  <a:lnTo>
                    <a:pt x="494" y="696"/>
                  </a:lnTo>
                  <a:lnTo>
                    <a:pt x="493" y="696"/>
                  </a:lnTo>
                  <a:lnTo>
                    <a:pt x="490" y="696"/>
                  </a:lnTo>
                  <a:lnTo>
                    <a:pt x="488" y="696"/>
                  </a:lnTo>
                  <a:lnTo>
                    <a:pt x="487" y="696"/>
                  </a:lnTo>
                  <a:lnTo>
                    <a:pt x="482" y="698"/>
                  </a:lnTo>
                  <a:lnTo>
                    <a:pt x="478" y="698"/>
                  </a:lnTo>
                  <a:lnTo>
                    <a:pt x="475" y="698"/>
                  </a:lnTo>
                  <a:lnTo>
                    <a:pt x="470" y="698"/>
                  </a:lnTo>
                  <a:lnTo>
                    <a:pt x="466" y="698"/>
                  </a:lnTo>
                  <a:lnTo>
                    <a:pt x="460" y="701"/>
                  </a:lnTo>
                  <a:lnTo>
                    <a:pt x="460" y="707"/>
                  </a:lnTo>
                  <a:lnTo>
                    <a:pt x="463" y="710"/>
                  </a:lnTo>
                  <a:lnTo>
                    <a:pt x="463" y="716"/>
                  </a:lnTo>
                  <a:lnTo>
                    <a:pt x="463" y="720"/>
                  </a:lnTo>
                  <a:lnTo>
                    <a:pt x="463" y="722"/>
                  </a:lnTo>
                  <a:lnTo>
                    <a:pt x="463" y="726"/>
                  </a:lnTo>
                  <a:lnTo>
                    <a:pt x="463" y="728"/>
                  </a:lnTo>
                  <a:lnTo>
                    <a:pt x="460" y="728"/>
                  </a:lnTo>
                  <a:lnTo>
                    <a:pt x="458" y="731"/>
                  </a:lnTo>
                  <a:lnTo>
                    <a:pt x="458" y="731"/>
                  </a:lnTo>
                  <a:lnTo>
                    <a:pt x="454" y="731"/>
                  </a:lnTo>
                  <a:lnTo>
                    <a:pt x="451" y="731"/>
                  </a:lnTo>
                  <a:lnTo>
                    <a:pt x="446" y="731"/>
                  </a:lnTo>
                  <a:lnTo>
                    <a:pt x="440" y="731"/>
                  </a:lnTo>
                  <a:lnTo>
                    <a:pt x="434" y="728"/>
                  </a:lnTo>
                  <a:lnTo>
                    <a:pt x="428" y="728"/>
                  </a:lnTo>
                  <a:lnTo>
                    <a:pt x="427" y="726"/>
                  </a:lnTo>
                  <a:lnTo>
                    <a:pt x="424" y="722"/>
                  </a:lnTo>
                  <a:lnTo>
                    <a:pt x="422" y="720"/>
                  </a:lnTo>
                  <a:lnTo>
                    <a:pt x="422" y="719"/>
                  </a:lnTo>
                  <a:lnTo>
                    <a:pt x="422" y="716"/>
                  </a:lnTo>
                  <a:lnTo>
                    <a:pt x="421" y="716"/>
                  </a:lnTo>
                  <a:lnTo>
                    <a:pt x="418" y="714"/>
                  </a:lnTo>
                  <a:lnTo>
                    <a:pt x="416" y="714"/>
                  </a:lnTo>
                  <a:lnTo>
                    <a:pt x="416" y="714"/>
                  </a:lnTo>
                  <a:lnTo>
                    <a:pt x="415" y="714"/>
                  </a:lnTo>
                  <a:lnTo>
                    <a:pt x="412" y="713"/>
                  </a:lnTo>
                  <a:lnTo>
                    <a:pt x="409" y="713"/>
                  </a:lnTo>
                  <a:lnTo>
                    <a:pt x="406" y="710"/>
                  </a:lnTo>
                  <a:lnTo>
                    <a:pt x="400" y="710"/>
                  </a:lnTo>
                  <a:lnTo>
                    <a:pt x="397" y="708"/>
                  </a:lnTo>
                  <a:lnTo>
                    <a:pt x="394" y="708"/>
                  </a:lnTo>
                  <a:lnTo>
                    <a:pt x="392" y="708"/>
                  </a:lnTo>
                  <a:lnTo>
                    <a:pt x="388" y="707"/>
                  </a:lnTo>
                  <a:lnTo>
                    <a:pt x="386" y="704"/>
                  </a:lnTo>
                  <a:lnTo>
                    <a:pt x="386" y="704"/>
                  </a:lnTo>
                  <a:lnTo>
                    <a:pt x="385" y="704"/>
                  </a:lnTo>
                  <a:lnTo>
                    <a:pt x="380" y="710"/>
                  </a:lnTo>
                  <a:lnTo>
                    <a:pt x="376" y="716"/>
                  </a:lnTo>
                  <a:lnTo>
                    <a:pt x="374" y="725"/>
                  </a:lnTo>
                  <a:lnTo>
                    <a:pt x="373" y="731"/>
                  </a:lnTo>
                  <a:lnTo>
                    <a:pt x="370" y="737"/>
                  </a:lnTo>
                  <a:lnTo>
                    <a:pt x="367" y="743"/>
                  </a:lnTo>
                  <a:lnTo>
                    <a:pt x="364" y="744"/>
                  </a:lnTo>
                  <a:lnTo>
                    <a:pt x="362" y="746"/>
                  </a:lnTo>
                  <a:lnTo>
                    <a:pt x="358" y="750"/>
                  </a:lnTo>
                  <a:lnTo>
                    <a:pt x="356" y="752"/>
                  </a:lnTo>
                  <a:lnTo>
                    <a:pt x="349" y="750"/>
                  </a:lnTo>
                  <a:lnTo>
                    <a:pt x="343" y="750"/>
                  </a:lnTo>
                  <a:lnTo>
                    <a:pt x="337" y="749"/>
                  </a:lnTo>
                  <a:lnTo>
                    <a:pt x="331" y="746"/>
                  </a:lnTo>
                  <a:lnTo>
                    <a:pt x="326" y="746"/>
                  </a:lnTo>
                  <a:lnTo>
                    <a:pt x="320" y="744"/>
                  </a:lnTo>
                  <a:lnTo>
                    <a:pt x="314" y="740"/>
                  </a:lnTo>
                  <a:lnTo>
                    <a:pt x="308" y="737"/>
                  </a:lnTo>
                  <a:lnTo>
                    <a:pt x="301" y="738"/>
                  </a:lnTo>
                  <a:lnTo>
                    <a:pt x="292" y="738"/>
                  </a:lnTo>
                  <a:lnTo>
                    <a:pt x="284" y="740"/>
                  </a:lnTo>
                  <a:lnTo>
                    <a:pt x="277" y="740"/>
                  </a:lnTo>
                  <a:lnTo>
                    <a:pt x="272" y="740"/>
                  </a:lnTo>
                  <a:lnTo>
                    <a:pt x="268" y="740"/>
                  </a:lnTo>
                  <a:lnTo>
                    <a:pt x="266" y="738"/>
                  </a:lnTo>
                  <a:lnTo>
                    <a:pt x="263" y="738"/>
                  </a:lnTo>
                  <a:lnTo>
                    <a:pt x="260" y="737"/>
                  </a:lnTo>
                  <a:lnTo>
                    <a:pt x="260" y="734"/>
                  </a:lnTo>
                  <a:lnTo>
                    <a:pt x="259" y="734"/>
                  </a:lnTo>
                  <a:lnTo>
                    <a:pt x="257" y="732"/>
                  </a:lnTo>
                  <a:lnTo>
                    <a:pt x="256" y="731"/>
                  </a:lnTo>
                  <a:lnTo>
                    <a:pt x="256" y="728"/>
                  </a:lnTo>
                  <a:lnTo>
                    <a:pt x="256" y="726"/>
                  </a:lnTo>
                  <a:lnTo>
                    <a:pt x="256" y="722"/>
                  </a:lnTo>
                  <a:lnTo>
                    <a:pt x="259" y="719"/>
                  </a:lnTo>
                  <a:lnTo>
                    <a:pt x="260" y="713"/>
                  </a:lnTo>
                  <a:lnTo>
                    <a:pt x="263" y="707"/>
                  </a:lnTo>
                  <a:lnTo>
                    <a:pt x="266" y="701"/>
                  </a:lnTo>
                  <a:lnTo>
                    <a:pt x="272" y="689"/>
                  </a:lnTo>
                  <a:lnTo>
                    <a:pt x="277" y="683"/>
                  </a:lnTo>
                  <a:lnTo>
                    <a:pt x="280" y="678"/>
                  </a:lnTo>
                  <a:lnTo>
                    <a:pt x="283" y="672"/>
                  </a:lnTo>
                  <a:lnTo>
                    <a:pt x="284" y="668"/>
                  </a:lnTo>
                  <a:lnTo>
                    <a:pt x="284" y="654"/>
                  </a:lnTo>
                  <a:lnTo>
                    <a:pt x="287" y="639"/>
                  </a:lnTo>
                  <a:lnTo>
                    <a:pt x="289" y="624"/>
                  </a:lnTo>
                  <a:lnTo>
                    <a:pt x="290" y="612"/>
                  </a:lnTo>
                  <a:lnTo>
                    <a:pt x="293" y="584"/>
                  </a:lnTo>
                  <a:lnTo>
                    <a:pt x="295" y="570"/>
                  </a:lnTo>
                  <a:lnTo>
                    <a:pt x="296" y="557"/>
                  </a:lnTo>
                  <a:lnTo>
                    <a:pt x="295" y="548"/>
                  </a:lnTo>
                  <a:lnTo>
                    <a:pt x="293" y="540"/>
                  </a:lnTo>
                  <a:lnTo>
                    <a:pt x="290" y="534"/>
                  </a:lnTo>
                  <a:lnTo>
                    <a:pt x="289" y="530"/>
                  </a:lnTo>
                  <a:lnTo>
                    <a:pt x="284" y="525"/>
                  </a:lnTo>
                  <a:lnTo>
                    <a:pt x="283" y="522"/>
                  </a:lnTo>
                  <a:lnTo>
                    <a:pt x="278" y="518"/>
                  </a:lnTo>
                  <a:lnTo>
                    <a:pt x="274" y="516"/>
                  </a:lnTo>
                  <a:lnTo>
                    <a:pt x="271" y="515"/>
                  </a:lnTo>
                  <a:lnTo>
                    <a:pt x="266" y="513"/>
                  </a:lnTo>
                  <a:lnTo>
                    <a:pt x="260" y="512"/>
                  </a:lnTo>
                  <a:lnTo>
                    <a:pt x="254" y="510"/>
                  </a:lnTo>
                  <a:lnTo>
                    <a:pt x="248" y="510"/>
                  </a:lnTo>
                  <a:lnTo>
                    <a:pt x="241" y="510"/>
                  </a:lnTo>
                  <a:lnTo>
                    <a:pt x="232" y="509"/>
                  </a:lnTo>
                  <a:lnTo>
                    <a:pt x="224" y="509"/>
                  </a:lnTo>
                  <a:lnTo>
                    <a:pt x="218" y="504"/>
                  </a:lnTo>
                  <a:lnTo>
                    <a:pt x="212" y="498"/>
                  </a:lnTo>
                  <a:lnTo>
                    <a:pt x="208" y="492"/>
                  </a:lnTo>
                  <a:lnTo>
                    <a:pt x="202" y="486"/>
                  </a:lnTo>
                  <a:lnTo>
                    <a:pt x="197" y="480"/>
                  </a:lnTo>
                  <a:lnTo>
                    <a:pt x="196" y="474"/>
                  </a:lnTo>
                  <a:lnTo>
                    <a:pt x="191" y="468"/>
                  </a:lnTo>
                  <a:lnTo>
                    <a:pt x="190" y="461"/>
                  </a:lnTo>
                  <a:lnTo>
                    <a:pt x="187" y="453"/>
                  </a:lnTo>
                  <a:lnTo>
                    <a:pt x="185" y="446"/>
                  </a:lnTo>
                  <a:lnTo>
                    <a:pt x="182" y="431"/>
                  </a:lnTo>
                  <a:lnTo>
                    <a:pt x="179" y="414"/>
                  </a:lnTo>
                  <a:lnTo>
                    <a:pt x="176" y="399"/>
                  </a:lnTo>
                  <a:lnTo>
                    <a:pt x="178" y="395"/>
                  </a:lnTo>
                  <a:lnTo>
                    <a:pt x="178" y="390"/>
                  </a:lnTo>
                  <a:lnTo>
                    <a:pt x="178" y="386"/>
                  </a:lnTo>
                  <a:lnTo>
                    <a:pt x="178" y="383"/>
                  </a:lnTo>
                  <a:lnTo>
                    <a:pt x="179" y="377"/>
                  </a:lnTo>
                  <a:lnTo>
                    <a:pt x="181" y="371"/>
                  </a:lnTo>
                  <a:lnTo>
                    <a:pt x="184" y="365"/>
                  </a:lnTo>
                  <a:lnTo>
                    <a:pt x="184" y="362"/>
                  </a:lnTo>
                  <a:lnTo>
                    <a:pt x="187" y="360"/>
                  </a:lnTo>
                  <a:lnTo>
                    <a:pt x="188" y="357"/>
                  </a:lnTo>
                  <a:lnTo>
                    <a:pt x="190" y="354"/>
                  </a:lnTo>
                  <a:lnTo>
                    <a:pt x="193" y="351"/>
                  </a:lnTo>
                  <a:lnTo>
                    <a:pt x="196" y="348"/>
                  </a:lnTo>
                  <a:lnTo>
                    <a:pt x="196" y="342"/>
                  </a:lnTo>
                  <a:lnTo>
                    <a:pt x="194" y="336"/>
                  </a:lnTo>
                  <a:lnTo>
                    <a:pt x="193" y="332"/>
                  </a:lnTo>
                  <a:lnTo>
                    <a:pt x="191" y="326"/>
                  </a:lnTo>
                  <a:lnTo>
                    <a:pt x="190" y="321"/>
                  </a:lnTo>
                  <a:lnTo>
                    <a:pt x="188" y="318"/>
                  </a:lnTo>
                  <a:lnTo>
                    <a:pt x="185" y="314"/>
                  </a:lnTo>
                  <a:lnTo>
                    <a:pt x="184" y="311"/>
                  </a:lnTo>
                  <a:lnTo>
                    <a:pt x="181" y="308"/>
                  </a:lnTo>
                  <a:lnTo>
                    <a:pt x="178" y="306"/>
                  </a:lnTo>
                  <a:lnTo>
                    <a:pt x="173" y="303"/>
                  </a:lnTo>
                  <a:lnTo>
                    <a:pt x="170" y="302"/>
                  </a:lnTo>
                  <a:lnTo>
                    <a:pt x="166" y="300"/>
                  </a:lnTo>
                  <a:lnTo>
                    <a:pt x="160" y="299"/>
                  </a:lnTo>
                  <a:lnTo>
                    <a:pt x="154" y="297"/>
                  </a:lnTo>
                  <a:lnTo>
                    <a:pt x="148" y="296"/>
                  </a:lnTo>
                  <a:lnTo>
                    <a:pt x="146" y="293"/>
                  </a:lnTo>
                  <a:lnTo>
                    <a:pt x="145" y="290"/>
                  </a:lnTo>
                  <a:lnTo>
                    <a:pt x="143" y="288"/>
                  </a:lnTo>
                  <a:lnTo>
                    <a:pt x="142" y="287"/>
                  </a:lnTo>
                  <a:lnTo>
                    <a:pt x="142" y="284"/>
                  </a:lnTo>
                  <a:lnTo>
                    <a:pt x="140" y="284"/>
                  </a:lnTo>
                  <a:lnTo>
                    <a:pt x="139" y="282"/>
                  </a:lnTo>
                  <a:lnTo>
                    <a:pt x="139" y="281"/>
                  </a:lnTo>
                  <a:lnTo>
                    <a:pt x="137" y="278"/>
                  </a:lnTo>
                  <a:lnTo>
                    <a:pt x="137" y="278"/>
                  </a:lnTo>
                  <a:lnTo>
                    <a:pt x="137" y="275"/>
                  </a:lnTo>
                  <a:lnTo>
                    <a:pt x="136" y="272"/>
                  </a:lnTo>
                  <a:lnTo>
                    <a:pt x="136" y="269"/>
                  </a:lnTo>
                  <a:lnTo>
                    <a:pt x="134" y="266"/>
                  </a:lnTo>
                  <a:lnTo>
                    <a:pt x="133" y="261"/>
                  </a:lnTo>
                  <a:lnTo>
                    <a:pt x="131" y="258"/>
                  </a:lnTo>
                  <a:lnTo>
                    <a:pt x="130" y="257"/>
                  </a:lnTo>
                  <a:lnTo>
                    <a:pt x="128" y="257"/>
                  </a:lnTo>
                  <a:lnTo>
                    <a:pt x="125" y="257"/>
                  </a:lnTo>
                  <a:lnTo>
                    <a:pt x="121" y="257"/>
                  </a:lnTo>
                  <a:lnTo>
                    <a:pt x="118" y="257"/>
                  </a:lnTo>
                  <a:lnTo>
                    <a:pt x="116" y="255"/>
                  </a:lnTo>
                  <a:lnTo>
                    <a:pt x="112" y="255"/>
                  </a:lnTo>
                  <a:lnTo>
                    <a:pt x="107" y="255"/>
                  </a:lnTo>
                  <a:lnTo>
                    <a:pt x="104" y="254"/>
                  </a:lnTo>
                  <a:lnTo>
                    <a:pt x="103" y="254"/>
                  </a:lnTo>
                  <a:lnTo>
                    <a:pt x="100" y="252"/>
                  </a:lnTo>
                  <a:lnTo>
                    <a:pt x="100" y="252"/>
                  </a:lnTo>
                  <a:lnTo>
                    <a:pt x="98" y="252"/>
                  </a:lnTo>
                  <a:lnTo>
                    <a:pt x="97" y="252"/>
                  </a:lnTo>
                  <a:lnTo>
                    <a:pt x="95" y="252"/>
                  </a:lnTo>
                  <a:lnTo>
                    <a:pt x="94" y="251"/>
                  </a:lnTo>
                  <a:lnTo>
                    <a:pt x="94" y="251"/>
                  </a:lnTo>
                  <a:lnTo>
                    <a:pt x="91" y="249"/>
                  </a:lnTo>
                  <a:lnTo>
                    <a:pt x="88" y="249"/>
                  </a:lnTo>
                  <a:lnTo>
                    <a:pt x="85" y="249"/>
                  </a:lnTo>
                  <a:lnTo>
                    <a:pt x="82" y="245"/>
                  </a:lnTo>
                  <a:lnTo>
                    <a:pt x="77" y="243"/>
                  </a:lnTo>
                  <a:lnTo>
                    <a:pt x="76" y="239"/>
                  </a:lnTo>
                  <a:lnTo>
                    <a:pt x="71" y="237"/>
                  </a:lnTo>
                  <a:lnTo>
                    <a:pt x="68" y="231"/>
                  </a:lnTo>
                  <a:lnTo>
                    <a:pt x="64" y="225"/>
                  </a:lnTo>
                  <a:lnTo>
                    <a:pt x="59" y="219"/>
                  </a:lnTo>
                  <a:lnTo>
                    <a:pt x="56" y="213"/>
                  </a:lnTo>
                  <a:lnTo>
                    <a:pt x="53" y="212"/>
                  </a:lnTo>
                  <a:lnTo>
                    <a:pt x="50" y="209"/>
                  </a:lnTo>
                  <a:lnTo>
                    <a:pt x="47" y="207"/>
                  </a:lnTo>
                  <a:lnTo>
                    <a:pt x="44" y="204"/>
                  </a:lnTo>
                  <a:lnTo>
                    <a:pt x="43" y="201"/>
                  </a:lnTo>
                  <a:lnTo>
                    <a:pt x="41" y="198"/>
                  </a:lnTo>
                  <a:lnTo>
                    <a:pt x="40" y="195"/>
                  </a:lnTo>
                  <a:lnTo>
                    <a:pt x="40" y="194"/>
                  </a:lnTo>
                  <a:lnTo>
                    <a:pt x="35" y="189"/>
                  </a:lnTo>
                  <a:lnTo>
                    <a:pt x="32" y="188"/>
                  </a:lnTo>
                  <a:lnTo>
                    <a:pt x="28" y="183"/>
                  </a:lnTo>
                  <a:lnTo>
                    <a:pt x="22" y="182"/>
                  </a:lnTo>
                  <a:lnTo>
                    <a:pt x="17" y="179"/>
                  </a:lnTo>
                  <a:lnTo>
                    <a:pt x="13" y="176"/>
                  </a:lnTo>
                  <a:lnTo>
                    <a:pt x="11" y="173"/>
                  </a:lnTo>
                  <a:lnTo>
                    <a:pt x="10" y="171"/>
                  </a:lnTo>
                  <a:lnTo>
                    <a:pt x="10" y="170"/>
                  </a:lnTo>
                  <a:lnTo>
                    <a:pt x="10" y="167"/>
                  </a:lnTo>
                  <a:lnTo>
                    <a:pt x="10" y="165"/>
                  </a:lnTo>
                  <a:lnTo>
                    <a:pt x="10" y="165"/>
                  </a:lnTo>
                  <a:lnTo>
                    <a:pt x="8" y="165"/>
                  </a:lnTo>
                  <a:lnTo>
                    <a:pt x="7" y="165"/>
                  </a:lnTo>
                  <a:lnTo>
                    <a:pt x="5" y="165"/>
                  </a:lnTo>
                  <a:lnTo>
                    <a:pt x="4" y="168"/>
                  </a:lnTo>
                  <a:lnTo>
                    <a:pt x="2" y="171"/>
                  </a:lnTo>
                  <a:lnTo>
                    <a:pt x="0" y="171"/>
                  </a:lnTo>
                  <a:lnTo>
                    <a:pt x="0" y="171"/>
                  </a:lnTo>
                  <a:close/>
                </a:path>
              </a:pathLst>
            </a:custGeom>
            <a:solidFill>
              <a:schemeClr val="accent1">
                <a:lumMod val="20000"/>
                <a:lumOff val="8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43" name="Freeform 11"/>
            <p:cNvSpPr>
              <a:spLocks/>
            </p:cNvSpPr>
            <p:nvPr/>
          </p:nvSpPr>
          <p:spPr bwMode="auto">
            <a:xfrm>
              <a:off x="8429625" y="4333875"/>
              <a:ext cx="555625" cy="588962"/>
            </a:xfrm>
            <a:custGeom>
              <a:avLst/>
              <a:gdLst>
                <a:gd name="T0" fmla="*/ 148 w 700"/>
                <a:gd name="T1" fmla="*/ 270 h 743"/>
                <a:gd name="T2" fmla="*/ 141 w 700"/>
                <a:gd name="T3" fmla="*/ 237 h 743"/>
                <a:gd name="T4" fmla="*/ 120 w 700"/>
                <a:gd name="T5" fmla="*/ 215 h 743"/>
                <a:gd name="T6" fmla="*/ 96 w 700"/>
                <a:gd name="T7" fmla="*/ 218 h 743"/>
                <a:gd name="T8" fmla="*/ 73 w 700"/>
                <a:gd name="T9" fmla="*/ 233 h 743"/>
                <a:gd name="T10" fmla="*/ 52 w 700"/>
                <a:gd name="T11" fmla="*/ 252 h 743"/>
                <a:gd name="T12" fmla="*/ 34 w 700"/>
                <a:gd name="T13" fmla="*/ 291 h 743"/>
                <a:gd name="T14" fmla="*/ 10 w 700"/>
                <a:gd name="T15" fmla="*/ 306 h 743"/>
                <a:gd name="T16" fmla="*/ 0 w 700"/>
                <a:gd name="T17" fmla="*/ 332 h 743"/>
                <a:gd name="T18" fmla="*/ 3 w 700"/>
                <a:gd name="T19" fmla="*/ 363 h 743"/>
                <a:gd name="T20" fmla="*/ 37 w 700"/>
                <a:gd name="T21" fmla="*/ 381 h 743"/>
                <a:gd name="T22" fmla="*/ 72 w 700"/>
                <a:gd name="T23" fmla="*/ 399 h 743"/>
                <a:gd name="T24" fmla="*/ 88 w 700"/>
                <a:gd name="T25" fmla="*/ 452 h 743"/>
                <a:gd name="T26" fmla="*/ 118 w 700"/>
                <a:gd name="T27" fmla="*/ 465 h 743"/>
                <a:gd name="T28" fmla="*/ 123 w 700"/>
                <a:gd name="T29" fmla="*/ 446 h 743"/>
                <a:gd name="T30" fmla="*/ 139 w 700"/>
                <a:gd name="T31" fmla="*/ 447 h 743"/>
                <a:gd name="T32" fmla="*/ 213 w 700"/>
                <a:gd name="T33" fmla="*/ 483 h 743"/>
                <a:gd name="T34" fmla="*/ 207 w 700"/>
                <a:gd name="T35" fmla="*/ 531 h 743"/>
                <a:gd name="T36" fmla="*/ 193 w 700"/>
                <a:gd name="T37" fmla="*/ 557 h 743"/>
                <a:gd name="T38" fmla="*/ 198 w 700"/>
                <a:gd name="T39" fmla="*/ 602 h 743"/>
                <a:gd name="T40" fmla="*/ 217 w 700"/>
                <a:gd name="T41" fmla="*/ 614 h 743"/>
                <a:gd name="T42" fmla="*/ 229 w 700"/>
                <a:gd name="T43" fmla="*/ 668 h 743"/>
                <a:gd name="T44" fmla="*/ 249 w 700"/>
                <a:gd name="T45" fmla="*/ 695 h 743"/>
                <a:gd name="T46" fmla="*/ 303 w 700"/>
                <a:gd name="T47" fmla="*/ 725 h 743"/>
                <a:gd name="T48" fmla="*/ 355 w 700"/>
                <a:gd name="T49" fmla="*/ 741 h 743"/>
                <a:gd name="T50" fmla="*/ 373 w 700"/>
                <a:gd name="T51" fmla="*/ 719 h 743"/>
                <a:gd name="T52" fmla="*/ 391 w 700"/>
                <a:gd name="T53" fmla="*/ 699 h 743"/>
                <a:gd name="T54" fmla="*/ 454 w 700"/>
                <a:gd name="T55" fmla="*/ 707 h 743"/>
                <a:gd name="T56" fmla="*/ 478 w 700"/>
                <a:gd name="T57" fmla="*/ 717 h 743"/>
                <a:gd name="T58" fmla="*/ 523 w 700"/>
                <a:gd name="T59" fmla="*/ 707 h 743"/>
                <a:gd name="T60" fmla="*/ 601 w 700"/>
                <a:gd name="T61" fmla="*/ 657 h 743"/>
                <a:gd name="T62" fmla="*/ 655 w 700"/>
                <a:gd name="T63" fmla="*/ 627 h 743"/>
                <a:gd name="T64" fmla="*/ 679 w 700"/>
                <a:gd name="T65" fmla="*/ 620 h 743"/>
                <a:gd name="T66" fmla="*/ 683 w 700"/>
                <a:gd name="T67" fmla="*/ 567 h 743"/>
                <a:gd name="T68" fmla="*/ 700 w 700"/>
                <a:gd name="T69" fmla="*/ 428 h 743"/>
                <a:gd name="T70" fmla="*/ 685 w 700"/>
                <a:gd name="T71" fmla="*/ 375 h 743"/>
                <a:gd name="T72" fmla="*/ 653 w 700"/>
                <a:gd name="T73" fmla="*/ 360 h 743"/>
                <a:gd name="T74" fmla="*/ 611 w 700"/>
                <a:gd name="T75" fmla="*/ 344 h 743"/>
                <a:gd name="T76" fmla="*/ 587 w 700"/>
                <a:gd name="T77" fmla="*/ 306 h 743"/>
                <a:gd name="T78" fmla="*/ 592 w 700"/>
                <a:gd name="T79" fmla="*/ 245 h 743"/>
                <a:gd name="T80" fmla="*/ 595 w 700"/>
                <a:gd name="T81" fmla="*/ 201 h 743"/>
                <a:gd name="T82" fmla="*/ 583 w 700"/>
                <a:gd name="T83" fmla="*/ 153 h 743"/>
                <a:gd name="T84" fmla="*/ 556 w 700"/>
                <a:gd name="T85" fmla="*/ 137 h 743"/>
                <a:gd name="T86" fmla="*/ 529 w 700"/>
                <a:gd name="T87" fmla="*/ 99 h 743"/>
                <a:gd name="T88" fmla="*/ 479 w 700"/>
                <a:gd name="T89" fmla="*/ 80 h 743"/>
                <a:gd name="T90" fmla="*/ 433 w 700"/>
                <a:gd name="T91" fmla="*/ 33 h 743"/>
                <a:gd name="T92" fmla="*/ 397 w 700"/>
                <a:gd name="T93" fmla="*/ 3 h 743"/>
                <a:gd name="T94" fmla="*/ 367 w 700"/>
                <a:gd name="T95" fmla="*/ 0 h 743"/>
                <a:gd name="T96" fmla="*/ 354 w 700"/>
                <a:gd name="T97" fmla="*/ 18 h 743"/>
                <a:gd name="T98" fmla="*/ 325 w 700"/>
                <a:gd name="T99" fmla="*/ 30 h 743"/>
                <a:gd name="T100" fmla="*/ 292 w 700"/>
                <a:gd name="T101" fmla="*/ 59 h 743"/>
                <a:gd name="T102" fmla="*/ 261 w 700"/>
                <a:gd name="T103" fmla="*/ 71 h 743"/>
                <a:gd name="T104" fmla="*/ 243 w 700"/>
                <a:gd name="T105" fmla="*/ 66 h 743"/>
                <a:gd name="T106" fmla="*/ 247 w 700"/>
                <a:gd name="T107" fmla="*/ 90 h 743"/>
                <a:gd name="T108" fmla="*/ 271 w 700"/>
                <a:gd name="T109" fmla="*/ 96 h 743"/>
                <a:gd name="T110" fmla="*/ 289 w 700"/>
                <a:gd name="T111" fmla="*/ 117 h 743"/>
                <a:gd name="T112" fmla="*/ 276 w 700"/>
                <a:gd name="T113" fmla="*/ 161 h 743"/>
                <a:gd name="T114" fmla="*/ 241 w 700"/>
                <a:gd name="T115" fmla="*/ 173 h 743"/>
                <a:gd name="T116" fmla="*/ 229 w 700"/>
                <a:gd name="T117" fmla="*/ 224 h 743"/>
                <a:gd name="T118" fmla="*/ 204 w 700"/>
                <a:gd name="T119" fmla="*/ 258 h 743"/>
                <a:gd name="T120" fmla="*/ 195 w 700"/>
                <a:gd name="T121" fmla="*/ 270 h 7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00" h="743">
                  <a:moveTo>
                    <a:pt x="195" y="275"/>
                  </a:moveTo>
                  <a:lnTo>
                    <a:pt x="184" y="273"/>
                  </a:lnTo>
                  <a:lnTo>
                    <a:pt x="174" y="273"/>
                  </a:lnTo>
                  <a:lnTo>
                    <a:pt x="168" y="273"/>
                  </a:lnTo>
                  <a:lnTo>
                    <a:pt x="163" y="273"/>
                  </a:lnTo>
                  <a:lnTo>
                    <a:pt x="157" y="273"/>
                  </a:lnTo>
                  <a:lnTo>
                    <a:pt x="151" y="270"/>
                  </a:lnTo>
                  <a:lnTo>
                    <a:pt x="148" y="270"/>
                  </a:lnTo>
                  <a:lnTo>
                    <a:pt x="147" y="267"/>
                  </a:lnTo>
                  <a:lnTo>
                    <a:pt x="145" y="266"/>
                  </a:lnTo>
                  <a:lnTo>
                    <a:pt x="144" y="263"/>
                  </a:lnTo>
                  <a:lnTo>
                    <a:pt x="142" y="261"/>
                  </a:lnTo>
                  <a:lnTo>
                    <a:pt x="142" y="257"/>
                  </a:lnTo>
                  <a:lnTo>
                    <a:pt x="141" y="251"/>
                  </a:lnTo>
                  <a:lnTo>
                    <a:pt x="141" y="245"/>
                  </a:lnTo>
                  <a:lnTo>
                    <a:pt x="141" y="237"/>
                  </a:lnTo>
                  <a:lnTo>
                    <a:pt x="141" y="230"/>
                  </a:lnTo>
                  <a:lnTo>
                    <a:pt x="139" y="227"/>
                  </a:lnTo>
                  <a:lnTo>
                    <a:pt x="139" y="222"/>
                  </a:lnTo>
                  <a:lnTo>
                    <a:pt x="138" y="221"/>
                  </a:lnTo>
                  <a:lnTo>
                    <a:pt x="135" y="218"/>
                  </a:lnTo>
                  <a:lnTo>
                    <a:pt x="132" y="216"/>
                  </a:lnTo>
                  <a:lnTo>
                    <a:pt x="127" y="215"/>
                  </a:lnTo>
                  <a:lnTo>
                    <a:pt x="120" y="215"/>
                  </a:lnTo>
                  <a:lnTo>
                    <a:pt x="115" y="213"/>
                  </a:lnTo>
                  <a:lnTo>
                    <a:pt x="112" y="210"/>
                  </a:lnTo>
                  <a:lnTo>
                    <a:pt x="108" y="212"/>
                  </a:lnTo>
                  <a:lnTo>
                    <a:pt x="105" y="213"/>
                  </a:lnTo>
                  <a:lnTo>
                    <a:pt x="102" y="215"/>
                  </a:lnTo>
                  <a:lnTo>
                    <a:pt x="100" y="215"/>
                  </a:lnTo>
                  <a:lnTo>
                    <a:pt x="97" y="216"/>
                  </a:lnTo>
                  <a:lnTo>
                    <a:pt x="96" y="218"/>
                  </a:lnTo>
                  <a:lnTo>
                    <a:pt x="93" y="221"/>
                  </a:lnTo>
                  <a:lnTo>
                    <a:pt x="90" y="224"/>
                  </a:lnTo>
                  <a:lnTo>
                    <a:pt x="87" y="227"/>
                  </a:lnTo>
                  <a:lnTo>
                    <a:pt x="85" y="227"/>
                  </a:lnTo>
                  <a:lnTo>
                    <a:pt x="82" y="228"/>
                  </a:lnTo>
                  <a:lnTo>
                    <a:pt x="79" y="230"/>
                  </a:lnTo>
                  <a:lnTo>
                    <a:pt x="76" y="231"/>
                  </a:lnTo>
                  <a:lnTo>
                    <a:pt x="73" y="233"/>
                  </a:lnTo>
                  <a:lnTo>
                    <a:pt x="70" y="237"/>
                  </a:lnTo>
                  <a:lnTo>
                    <a:pt x="67" y="242"/>
                  </a:lnTo>
                  <a:lnTo>
                    <a:pt x="64" y="245"/>
                  </a:lnTo>
                  <a:lnTo>
                    <a:pt x="61" y="249"/>
                  </a:lnTo>
                  <a:lnTo>
                    <a:pt x="58" y="251"/>
                  </a:lnTo>
                  <a:lnTo>
                    <a:pt x="58" y="252"/>
                  </a:lnTo>
                  <a:lnTo>
                    <a:pt x="55" y="252"/>
                  </a:lnTo>
                  <a:lnTo>
                    <a:pt x="52" y="252"/>
                  </a:lnTo>
                  <a:lnTo>
                    <a:pt x="51" y="252"/>
                  </a:lnTo>
                  <a:lnTo>
                    <a:pt x="46" y="252"/>
                  </a:lnTo>
                  <a:lnTo>
                    <a:pt x="43" y="251"/>
                  </a:lnTo>
                  <a:lnTo>
                    <a:pt x="36" y="275"/>
                  </a:lnTo>
                  <a:lnTo>
                    <a:pt x="34" y="278"/>
                  </a:lnTo>
                  <a:lnTo>
                    <a:pt x="34" y="281"/>
                  </a:lnTo>
                  <a:lnTo>
                    <a:pt x="34" y="287"/>
                  </a:lnTo>
                  <a:lnTo>
                    <a:pt x="34" y="291"/>
                  </a:lnTo>
                  <a:lnTo>
                    <a:pt x="34" y="293"/>
                  </a:lnTo>
                  <a:lnTo>
                    <a:pt x="33" y="297"/>
                  </a:lnTo>
                  <a:lnTo>
                    <a:pt x="31" y="299"/>
                  </a:lnTo>
                  <a:lnTo>
                    <a:pt x="30" y="302"/>
                  </a:lnTo>
                  <a:lnTo>
                    <a:pt x="27" y="303"/>
                  </a:lnTo>
                  <a:lnTo>
                    <a:pt x="22" y="305"/>
                  </a:lnTo>
                  <a:lnTo>
                    <a:pt x="19" y="305"/>
                  </a:lnTo>
                  <a:lnTo>
                    <a:pt x="10" y="306"/>
                  </a:lnTo>
                  <a:lnTo>
                    <a:pt x="9" y="306"/>
                  </a:lnTo>
                  <a:lnTo>
                    <a:pt x="4" y="306"/>
                  </a:lnTo>
                  <a:lnTo>
                    <a:pt x="3" y="309"/>
                  </a:lnTo>
                  <a:lnTo>
                    <a:pt x="3" y="312"/>
                  </a:lnTo>
                  <a:lnTo>
                    <a:pt x="0" y="315"/>
                  </a:lnTo>
                  <a:lnTo>
                    <a:pt x="0" y="318"/>
                  </a:lnTo>
                  <a:lnTo>
                    <a:pt x="0" y="326"/>
                  </a:lnTo>
                  <a:lnTo>
                    <a:pt x="0" y="332"/>
                  </a:lnTo>
                  <a:lnTo>
                    <a:pt x="0" y="336"/>
                  </a:lnTo>
                  <a:lnTo>
                    <a:pt x="0" y="341"/>
                  </a:lnTo>
                  <a:lnTo>
                    <a:pt x="0" y="345"/>
                  </a:lnTo>
                  <a:lnTo>
                    <a:pt x="0" y="351"/>
                  </a:lnTo>
                  <a:lnTo>
                    <a:pt x="3" y="354"/>
                  </a:lnTo>
                  <a:lnTo>
                    <a:pt x="3" y="357"/>
                  </a:lnTo>
                  <a:lnTo>
                    <a:pt x="3" y="360"/>
                  </a:lnTo>
                  <a:lnTo>
                    <a:pt x="3" y="363"/>
                  </a:lnTo>
                  <a:lnTo>
                    <a:pt x="4" y="369"/>
                  </a:lnTo>
                  <a:lnTo>
                    <a:pt x="6" y="372"/>
                  </a:lnTo>
                  <a:lnTo>
                    <a:pt x="10" y="375"/>
                  </a:lnTo>
                  <a:lnTo>
                    <a:pt x="13" y="377"/>
                  </a:lnTo>
                  <a:lnTo>
                    <a:pt x="18" y="380"/>
                  </a:lnTo>
                  <a:lnTo>
                    <a:pt x="24" y="380"/>
                  </a:lnTo>
                  <a:lnTo>
                    <a:pt x="30" y="381"/>
                  </a:lnTo>
                  <a:lnTo>
                    <a:pt x="37" y="381"/>
                  </a:lnTo>
                  <a:lnTo>
                    <a:pt x="42" y="381"/>
                  </a:lnTo>
                  <a:lnTo>
                    <a:pt x="46" y="381"/>
                  </a:lnTo>
                  <a:lnTo>
                    <a:pt x="52" y="381"/>
                  </a:lnTo>
                  <a:lnTo>
                    <a:pt x="57" y="381"/>
                  </a:lnTo>
                  <a:lnTo>
                    <a:pt x="63" y="383"/>
                  </a:lnTo>
                  <a:lnTo>
                    <a:pt x="67" y="383"/>
                  </a:lnTo>
                  <a:lnTo>
                    <a:pt x="70" y="390"/>
                  </a:lnTo>
                  <a:lnTo>
                    <a:pt x="72" y="399"/>
                  </a:lnTo>
                  <a:lnTo>
                    <a:pt x="73" y="407"/>
                  </a:lnTo>
                  <a:lnTo>
                    <a:pt x="75" y="416"/>
                  </a:lnTo>
                  <a:lnTo>
                    <a:pt x="76" y="423"/>
                  </a:lnTo>
                  <a:lnTo>
                    <a:pt x="78" y="432"/>
                  </a:lnTo>
                  <a:lnTo>
                    <a:pt x="81" y="440"/>
                  </a:lnTo>
                  <a:lnTo>
                    <a:pt x="84" y="447"/>
                  </a:lnTo>
                  <a:lnTo>
                    <a:pt x="85" y="449"/>
                  </a:lnTo>
                  <a:lnTo>
                    <a:pt x="88" y="452"/>
                  </a:lnTo>
                  <a:lnTo>
                    <a:pt x="90" y="453"/>
                  </a:lnTo>
                  <a:lnTo>
                    <a:pt x="93" y="455"/>
                  </a:lnTo>
                  <a:lnTo>
                    <a:pt x="99" y="459"/>
                  </a:lnTo>
                  <a:lnTo>
                    <a:pt x="105" y="461"/>
                  </a:lnTo>
                  <a:lnTo>
                    <a:pt x="111" y="464"/>
                  </a:lnTo>
                  <a:lnTo>
                    <a:pt x="112" y="465"/>
                  </a:lnTo>
                  <a:lnTo>
                    <a:pt x="115" y="465"/>
                  </a:lnTo>
                  <a:lnTo>
                    <a:pt x="118" y="465"/>
                  </a:lnTo>
                  <a:lnTo>
                    <a:pt x="118" y="467"/>
                  </a:lnTo>
                  <a:lnTo>
                    <a:pt x="120" y="467"/>
                  </a:lnTo>
                  <a:lnTo>
                    <a:pt x="120" y="464"/>
                  </a:lnTo>
                  <a:lnTo>
                    <a:pt x="120" y="461"/>
                  </a:lnTo>
                  <a:lnTo>
                    <a:pt x="120" y="453"/>
                  </a:lnTo>
                  <a:lnTo>
                    <a:pt x="120" y="452"/>
                  </a:lnTo>
                  <a:lnTo>
                    <a:pt x="121" y="447"/>
                  </a:lnTo>
                  <a:lnTo>
                    <a:pt x="123" y="446"/>
                  </a:lnTo>
                  <a:lnTo>
                    <a:pt x="124" y="443"/>
                  </a:lnTo>
                  <a:lnTo>
                    <a:pt x="126" y="441"/>
                  </a:lnTo>
                  <a:lnTo>
                    <a:pt x="127" y="441"/>
                  </a:lnTo>
                  <a:lnTo>
                    <a:pt x="129" y="441"/>
                  </a:lnTo>
                  <a:lnTo>
                    <a:pt x="130" y="443"/>
                  </a:lnTo>
                  <a:lnTo>
                    <a:pt x="135" y="446"/>
                  </a:lnTo>
                  <a:lnTo>
                    <a:pt x="138" y="447"/>
                  </a:lnTo>
                  <a:lnTo>
                    <a:pt x="139" y="447"/>
                  </a:lnTo>
                  <a:lnTo>
                    <a:pt x="153" y="447"/>
                  </a:lnTo>
                  <a:lnTo>
                    <a:pt x="168" y="449"/>
                  </a:lnTo>
                  <a:lnTo>
                    <a:pt x="195" y="452"/>
                  </a:lnTo>
                  <a:lnTo>
                    <a:pt x="199" y="455"/>
                  </a:lnTo>
                  <a:lnTo>
                    <a:pt x="201" y="459"/>
                  </a:lnTo>
                  <a:lnTo>
                    <a:pt x="205" y="470"/>
                  </a:lnTo>
                  <a:lnTo>
                    <a:pt x="211" y="477"/>
                  </a:lnTo>
                  <a:lnTo>
                    <a:pt x="213" y="483"/>
                  </a:lnTo>
                  <a:lnTo>
                    <a:pt x="216" y="488"/>
                  </a:lnTo>
                  <a:lnTo>
                    <a:pt x="214" y="495"/>
                  </a:lnTo>
                  <a:lnTo>
                    <a:pt x="214" y="504"/>
                  </a:lnTo>
                  <a:lnTo>
                    <a:pt x="213" y="512"/>
                  </a:lnTo>
                  <a:lnTo>
                    <a:pt x="211" y="519"/>
                  </a:lnTo>
                  <a:lnTo>
                    <a:pt x="210" y="525"/>
                  </a:lnTo>
                  <a:lnTo>
                    <a:pt x="208" y="527"/>
                  </a:lnTo>
                  <a:lnTo>
                    <a:pt x="207" y="531"/>
                  </a:lnTo>
                  <a:lnTo>
                    <a:pt x="205" y="533"/>
                  </a:lnTo>
                  <a:lnTo>
                    <a:pt x="202" y="537"/>
                  </a:lnTo>
                  <a:lnTo>
                    <a:pt x="199" y="539"/>
                  </a:lnTo>
                  <a:lnTo>
                    <a:pt x="195" y="543"/>
                  </a:lnTo>
                  <a:lnTo>
                    <a:pt x="195" y="545"/>
                  </a:lnTo>
                  <a:lnTo>
                    <a:pt x="193" y="549"/>
                  </a:lnTo>
                  <a:lnTo>
                    <a:pt x="193" y="554"/>
                  </a:lnTo>
                  <a:lnTo>
                    <a:pt x="193" y="557"/>
                  </a:lnTo>
                  <a:lnTo>
                    <a:pt x="192" y="566"/>
                  </a:lnTo>
                  <a:lnTo>
                    <a:pt x="192" y="575"/>
                  </a:lnTo>
                  <a:lnTo>
                    <a:pt x="193" y="584"/>
                  </a:lnTo>
                  <a:lnTo>
                    <a:pt x="193" y="587"/>
                  </a:lnTo>
                  <a:lnTo>
                    <a:pt x="193" y="591"/>
                  </a:lnTo>
                  <a:lnTo>
                    <a:pt x="195" y="596"/>
                  </a:lnTo>
                  <a:lnTo>
                    <a:pt x="196" y="599"/>
                  </a:lnTo>
                  <a:lnTo>
                    <a:pt x="198" y="602"/>
                  </a:lnTo>
                  <a:lnTo>
                    <a:pt x="199" y="603"/>
                  </a:lnTo>
                  <a:lnTo>
                    <a:pt x="201" y="603"/>
                  </a:lnTo>
                  <a:lnTo>
                    <a:pt x="204" y="605"/>
                  </a:lnTo>
                  <a:lnTo>
                    <a:pt x="207" y="605"/>
                  </a:lnTo>
                  <a:lnTo>
                    <a:pt x="211" y="605"/>
                  </a:lnTo>
                  <a:lnTo>
                    <a:pt x="216" y="608"/>
                  </a:lnTo>
                  <a:lnTo>
                    <a:pt x="217" y="609"/>
                  </a:lnTo>
                  <a:lnTo>
                    <a:pt x="217" y="614"/>
                  </a:lnTo>
                  <a:lnTo>
                    <a:pt x="217" y="617"/>
                  </a:lnTo>
                  <a:lnTo>
                    <a:pt x="219" y="623"/>
                  </a:lnTo>
                  <a:lnTo>
                    <a:pt x="220" y="629"/>
                  </a:lnTo>
                  <a:lnTo>
                    <a:pt x="222" y="635"/>
                  </a:lnTo>
                  <a:lnTo>
                    <a:pt x="223" y="647"/>
                  </a:lnTo>
                  <a:lnTo>
                    <a:pt x="225" y="653"/>
                  </a:lnTo>
                  <a:lnTo>
                    <a:pt x="228" y="662"/>
                  </a:lnTo>
                  <a:lnTo>
                    <a:pt x="229" y="668"/>
                  </a:lnTo>
                  <a:lnTo>
                    <a:pt x="229" y="671"/>
                  </a:lnTo>
                  <a:lnTo>
                    <a:pt x="231" y="677"/>
                  </a:lnTo>
                  <a:lnTo>
                    <a:pt x="232" y="681"/>
                  </a:lnTo>
                  <a:lnTo>
                    <a:pt x="234" y="683"/>
                  </a:lnTo>
                  <a:lnTo>
                    <a:pt x="235" y="687"/>
                  </a:lnTo>
                  <a:lnTo>
                    <a:pt x="240" y="692"/>
                  </a:lnTo>
                  <a:lnTo>
                    <a:pt x="244" y="693"/>
                  </a:lnTo>
                  <a:lnTo>
                    <a:pt x="249" y="695"/>
                  </a:lnTo>
                  <a:lnTo>
                    <a:pt x="253" y="699"/>
                  </a:lnTo>
                  <a:lnTo>
                    <a:pt x="259" y="699"/>
                  </a:lnTo>
                  <a:lnTo>
                    <a:pt x="265" y="701"/>
                  </a:lnTo>
                  <a:lnTo>
                    <a:pt x="271" y="701"/>
                  </a:lnTo>
                  <a:lnTo>
                    <a:pt x="276" y="704"/>
                  </a:lnTo>
                  <a:lnTo>
                    <a:pt x="283" y="707"/>
                  </a:lnTo>
                  <a:lnTo>
                    <a:pt x="289" y="713"/>
                  </a:lnTo>
                  <a:lnTo>
                    <a:pt x="303" y="725"/>
                  </a:lnTo>
                  <a:lnTo>
                    <a:pt x="309" y="731"/>
                  </a:lnTo>
                  <a:lnTo>
                    <a:pt x="316" y="735"/>
                  </a:lnTo>
                  <a:lnTo>
                    <a:pt x="324" y="740"/>
                  </a:lnTo>
                  <a:lnTo>
                    <a:pt x="331" y="743"/>
                  </a:lnTo>
                  <a:lnTo>
                    <a:pt x="340" y="743"/>
                  </a:lnTo>
                  <a:lnTo>
                    <a:pt x="348" y="741"/>
                  </a:lnTo>
                  <a:lnTo>
                    <a:pt x="352" y="741"/>
                  </a:lnTo>
                  <a:lnTo>
                    <a:pt x="355" y="741"/>
                  </a:lnTo>
                  <a:lnTo>
                    <a:pt x="360" y="741"/>
                  </a:lnTo>
                  <a:lnTo>
                    <a:pt x="364" y="740"/>
                  </a:lnTo>
                  <a:lnTo>
                    <a:pt x="367" y="737"/>
                  </a:lnTo>
                  <a:lnTo>
                    <a:pt x="367" y="735"/>
                  </a:lnTo>
                  <a:lnTo>
                    <a:pt x="370" y="734"/>
                  </a:lnTo>
                  <a:lnTo>
                    <a:pt x="372" y="731"/>
                  </a:lnTo>
                  <a:lnTo>
                    <a:pt x="373" y="725"/>
                  </a:lnTo>
                  <a:lnTo>
                    <a:pt x="373" y="719"/>
                  </a:lnTo>
                  <a:lnTo>
                    <a:pt x="375" y="717"/>
                  </a:lnTo>
                  <a:lnTo>
                    <a:pt x="376" y="713"/>
                  </a:lnTo>
                  <a:lnTo>
                    <a:pt x="378" y="711"/>
                  </a:lnTo>
                  <a:lnTo>
                    <a:pt x="379" y="707"/>
                  </a:lnTo>
                  <a:lnTo>
                    <a:pt x="381" y="705"/>
                  </a:lnTo>
                  <a:lnTo>
                    <a:pt x="384" y="704"/>
                  </a:lnTo>
                  <a:lnTo>
                    <a:pt x="387" y="701"/>
                  </a:lnTo>
                  <a:lnTo>
                    <a:pt x="391" y="699"/>
                  </a:lnTo>
                  <a:lnTo>
                    <a:pt x="406" y="699"/>
                  </a:lnTo>
                  <a:lnTo>
                    <a:pt x="419" y="701"/>
                  </a:lnTo>
                  <a:lnTo>
                    <a:pt x="433" y="701"/>
                  </a:lnTo>
                  <a:lnTo>
                    <a:pt x="440" y="701"/>
                  </a:lnTo>
                  <a:lnTo>
                    <a:pt x="448" y="704"/>
                  </a:lnTo>
                  <a:lnTo>
                    <a:pt x="449" y="704"/>
                  </a:lnTo>
                  <a:lnTo>
                    <a:pt x="451" y="705"/>
                  </a:lnTo>
                  <a:lnTo>
                    <a:pt x="454" y="707"/>
                  </a:lnTo>
                  <a:lnTo>
                    <a:pt x="457" y="710"/>
                  </a:lnTo>
                  <a:lnTo>
                    <a:pt x="457" y="711"/>
                  </a:lnTo>
                  <a:lnTo>
                    <a:pt x="460" y="711"/>
                  </a:lnTo>
                  <a:lnTo>
                    <a:pt x="463" y="713"/>
                  </a:lnTo>
                  <a:lnTo>
                    <a:pt x="467" y="713"/>
                  </a:lnTo>
                  <a:lnTo>
                    <a:pt x="470" y="716"/>
                  </a:lnTo>
                  <a:lnTo>
                    <a:pt x="475" y="717"/>
                  </a:lnTo>
                  <a:lnTo>
                    <a:pt x="478" y="717"/>
                  </a:lnTo>
                  <a:lnTo>
                    <a:pt x="481" y="717"/>
                  </a:lnTo>
                  <a:lnTo>
                    <a:pt x="481" y="719"/>
                  </a:lnTo>
                  <a:lnTo>
                    <a:pt x="482" y="719"/>
                  </a:lnTo>
                  <a:lnTo>
                    <a:pt x="484" y="719"/>
                  </a:lnTo>
                  <a:lnTo>
                    <a:pt x="493" y="717"/>
                  </a:lnTo>
                  <a:lnTo>
                    <a:pt x="503" y="713"/>
                  </a:lnTo>
                  <a:lnTo>
                    <a:pt x="512" y="711"/>
                  </a:lnTo>
                  <a:lnTo>
                    <a:pt x="523" y="707"/>
                  </a:lnTo>
                  <a:lnTo>
                    <a:pt x="530" y="705"/>
                  </a:lnTo>
                  <a:lnTo>
                    <a:pt x="539" y="699"/>
                  </a:lnTo>
                  <a:lnTo>
                    <a:pt x="547" y="695"/>
                  </a:lnTo>
                  <a:lnTo>
                    <a:pt x="554" y="692"/>
                  </a:lnTo>
                  <a:lnTo>
                    <a:pt x="562" y="686"/>
                  </a:lnTo>
                  <a:lnTo>
                    <a:pt x="571" y="681"/>
                  </a:lnTo>
                  <a:lnTo>
                    <a:pt x="584" y="669"/>
                  </a:lnTo>
                  <a:lnTo>
                    <a:pt x="601" y="657"/>
                  </a:lnTo>
                  <a:lnTo>
                    <a:pt x="616" y="644"/>
                  </a:lnTo>
                  <a:lnTo>
                    <a:pt x="620" y="639"/>
                  </a:lnTo>
                  <a:lnTo>
                    <a:pt x="625" y="638"/>
                  </a:lnTo>
                  <a:lnTo>
                    <a:pt x="629" y="635"/>
                  </a:lnTo>
                  <a:lnTo>
                    <a:pt x="635" y="633"/>
                  </a:lnTo>
                  <a:lnTo>
                    <a:pt x="644" y="629"/>
                  </a:lnTo>
                  <a:lnTo>
                    <a:pt x="650" y="629"/>
                  </a:lnTo>
                  <a:lnTo>
                    <a:pt x="655" y="627"/>
                  </a:lnTo>
                  <a:lnTo>
                    <a:pt x="659" y="626"/>
                  </a:lnTo>
                  <a:lnTo>
                    <a:pt x="662" y="623"/>
                  </a:lnTo>
                  <a:lnTo>
                    <a:pt x="667" y="623"/>
                  </a:lnTo>
                  <a:lnTo>
                    <a:pt x="671" y="621"/>
                  </a:lnTo>
                  <a:lnTo>
                    <a:pt x="674" y="621"/>
                  </a:lnTo>
                  <a:lnTo>
                    <a:pt x="677" y="620"/>
                  </a:lnTo>
                  <a:lnTo>
                    <a:pt x="677" y="620"/>
                  </a:lnTo>
                  <a:lnTo>
                    <a:pt x="679" y="620"/>
                  </a:lnTo>
                  <a:lnTo>
                    <a:pt x="677" y="611"/>
                  </a:lnTo>
                  <a:lnTo>
                    <a:pt x="677" y="605"/>
                  </a:lnTo>
                  <a:lnTo>
                    <a:pt x="677" y="599"/>
                  </a:lnTo>
                  <a:lnTo>
                    <a:pt x="677" y="593"/>
                  </a:lnTo>
                  <a:lnTo>
                    <a:pt x="677" y="587"/>
                  </a:lnTo>
                  <a:lnTo>
                    <a:pt x="679" y="579"/>
                  </a:lnTo>
                  <a:lnTo>
                    <a:pt x="682" y="573"/>
                  </a:lnTo>
                  <a:lnTo>
                    <a:pt x="683" y="567"/>
                  </a:lnTo>
                  <a:lnTo>
                    <a:pt x="685" y="533"/>
                  </a:lnTo>
                  <a:lnTo>
                    <a:pt x="686" y="515"/>
                  </a:lnTo>
                  <a:lnTo>
                    <a:pt x="689" y="498"/>
                  </a:lnTo>
                  <a:lnTo>
                    <a:pt x="689" y="482"/>
                  </a:lnTo>
                  <a:lnTo>
                    <a:pt x="692" y="465"/>
                  </a:lnTo>
                  <a:lnTo>
                    <a:pt x="695" y="447"/>
                  </a:lnTo>
                  <a:lnTo>
                    <a:pt x="700" y="431"/>
                  </a:lnTo>
                  <a:lnTo>
                    <a:pt x="700" y="428"/>
                  </a:lnTo>
                  <a:lnTo>
                    <a:pt x="698" y="423"/>
                  </a:lnTo>
                  <a:lnTo>
                    <a:pt x="698" y="419"/>
                  </a:lnTo>
                  <a:lnTo>
                    <a:pt x="697" y="414"/>
                  </a:lnTo>
                  <a:lnTo>
                    <a:pt x="695" y="405"/>
                  </a:lnTo>
                  <a:lnTo>
                    <a:pt x="692" y="393"/>
                  </a:lnTo>
                  <a:lnTo>
                    <a:pt x="689" y="384"/>
                  </a:lnTo>
                  <a:lnTo>
                    <a:pt x="688" y="380"/>
                  </a:lnTo>
                  <a:lnTo>
                    <a:pt x="685" y="375"/>
                  </a:lnTo>
                  <a:lnTo>
                    <a:pt x="682" y="371"/>
                  </a:lnTo>
                  <a:lnTo>
                    <a:pt x="679" y="368"/>
                  </a:lnTo>
                  <a:lnTo>
                    <a:pt x="676" y="365"/>
                  </a:lnTo>
                  <a:lnTo>
                    <a:pt x="671" y="363"/>
                  </a:lnTo>
                  <a:lnTo>
                    <a:pt x="668" y="362"/>
                  </a:lnTo>
                  <a:lnTo>
                    <a:pt x="665" y="362"/>
                  </a:lnTo>
                  <a:lnTo>
                    <a:pt x="659" y="360"/>
                  </a:lnTo>
                  <a:lnTo>
                    <a:pt x="653" y="360"/>
                  </a:lnTo>
                  <a:lnTo>
                    <a:pt x="650" y="359"/>
                  </a:lnTo>
                  <a:lnTo>
                    <a:pt x="647" y="359"/>
                  </a:lnTo>
                  <a:lnTo>
                    <a:pt x="641" y="357"/>
                  </a:lnTo>
                  <a:lnTo>
                    <a:pt x="635" y="354"/>
                  </a:lnTo>
                  <a:lnTo>
                    <a:pt x="629" y="351"/>
                  </a:lnTo>
                  <a:lnTo>
                    <a:pt x="623" y="350"/>
                  </a:lnTo>
                  <a:lnTo>
                    <a:pt x="617" y="347"/>
                  </a:lnTo>
                  <a:lnTo>
                    <a:pt x="611" y="344"/>
                  </a:lnTo>
                  <a:lnTo>
                    <a:pt x="607" y="341"/>
                  </a:lnTo>
                  <a:lnTo>
                    <a:pt x="601" y="339"/>
                  </a:lnTo>
                  <a:lnTo>
                    <a:pt x="596" y="335"/>
                  </a:lnTo>
                  <a:lnTo>
                    <a:pt x="595" y="330"/>
                  </a:lnTo>
                  <a:lnTo>
                    <a:pt x="593" y="327"/>
                  </a:lnTo>
                  <a:lnTo>
                    <a:pt x="592" y="323"/>
                  </a:lnTo>
                  <a:lnTo>
                    <a:pt x="589" y="315"/>
                  </a:lnTo>
                  <a:lnTo>
                    <a:pt x="587" y="306"/>
                  </a:lnTo>
                  <a:lnTo>
                    <a:pt x="586" y="297"/>
                  </a:lnTo>
                  <a:lnTo>
                    <a:pt x="584" y="288"/>
                  </a:lnTo>
                  <a:lnTo>
                    <a:pt x="583" y="279"/>
                  </a:lnTo>
                  <a:lnTo>
                    <a:pt x="580" y="270"/>
                  </a:lnTo>
                  <a:lnTo>
                    <a:pt x="581" y="266"/>
                  </a:lnTo>
                  <a:lnTo>
                    <a:pt x="583" y="261"/>
                  </a:lnTo>
                  <a:lnTo>
                    <a:pt x="589" y="252"/>
                  </a:lnTo>
                  <a:lnTo>
                    <a:pt x="592" y="245"/>
                  </a:lnTo>
                  <a:lnTo>
                    <a:pt x="595" y="239"/>
                  </a:lnTo>
                  <a:lnTo>
                    <a:pt x="595" y="234"/>
                  </a:lnTo>
                  <a:lnTo>
                    <a:pt x="595" y="228"/>
                  </a:lnTo>
                  <a:lnTo>
                    <a:pt x="595" y="222"/>
                  </a:lnTo>
                  <a:lnTo>
                    <a:pt x="595" y="216"/>
                  </a:lnTo>
                  <a:lnTo>
                    <a:pt x="595" y="212"/>
                  </a:lnTo>
                  <a:lnTo>
                    <a:pt x="595" y="206"/>
                  </a:lnTo>
                  <a:lnTo>
                    <a:pt x="595" y="201"/>
                  </a:lnTo>
                  <a:lnTo>
                    <a:pt x="595" y="192"/>
                  </a:lnTo>
                  <a:lnTo>
                    <a:pt x="593" y="185"/>
                  </a:lnTo>
                  <a:lnTo>
                    <a:pt x="590" y="174"/>
                  </a:lnTo>
                  <a:lnTo>
                    <a:pt x="589" y="170"/>
                  </a:lnTo>
                  <a:lnTo>
                    <a:pt x="589" y="165"/>
                  </a:lnTo>
                  <a:lnTo>
                    <a:pt x="586" y="161"/>
                  </a:lnTo>
                  <a:lnTo>
                    <a:pt x="583" y="155"/>
                  </a:lnTo>
                  <a:lnTo>
                    <a:pt x="583" y="153"/>
                  </a:lnTo>
                  <a:lnTo>
                    <a:pt x="581" y="150"/>
                  </a:lnTo>
                  <a:lnTo>
                    <a:pt x="578" y="149"/>
                  </a:lnTo>
                  <a:lnTo>
                    <a:pt x="577" y="147"/>
                  </a:lnTo>
                  <a:lnTo>
                    <a:pt x="571" y="143"/>
                  </a:lnTo>
                  <a:lnTo>
                    <a:pt x="565" y="141"/>
                  </a:lnTo>
                  <a:lnTo>
                    <a:pt x="560" y="138"/>
                  </a:lnTo>
                  <a:lnTo>
                    <a:pt x="559" y="137"/>
                  </a:lnTo>
                  <a:lnTo>
                    <a:pt x="556" y="137"/>
                  </a:lnTo>
                  <a:lnTo>
                    <a:pt x="554" y="137"/>
                  </a:lnTo>
                  <a:lnTo>
                    <a:pt x="553" y="135"/>
                  </a:lnTo>
                  <a:lnTo>
                    <a:pt x="548" y="126"/>
                  </a:lnTo>
                  <a:lnTo>
                    <a:pt x="545" y="120"/>
                  </a:lnTo>
                  <a:lnTo>
                    <a:pt x="541" y="114"/>
                  </a:lnTo>
                  <a:lnTo>
                    <a:pt x="538" y="108"/>
                  </a:lnTo>
                  <a:lnTo>
                    <a:pt x="533" y="102"/>
                  </a:lnTo>
                  <a:lnTo>
                    <a:pt x="529" y="99"/>
                  </a:lnTo>
                  <a:lnTo>
                    <a:pt x="523" y="96"/>
                  </a:lnTo>
                  <a:lnTo>
                    <a:pt x="518" y="93"/>
                  </a:lnTo>
                  <a:lnTo>
                    <a:pt x="512" y="90"/>
                  </a:lnTo>
                  <a:lnTo>
                    <a:pt x="506" y="89"/>
                  </a:lnTo>
                  <a:lnTo>
                    <a:pt x="500" y="86"/>
                  </a:lnTo>
                  <a:lnTo>
                    <a:pt x="493" y="84"/>
                  </a:lnTo>
                  <a:lnTo>
                    <a:pt x="487" y="83"/>
                  </a:lnTo>
                  <a:lnTo>
                    <a:pt x="479" y="80"/>
                  </a:lnTo>
                  <a:lnTo>
                    <a:pt x="472" y="78"/>
                  </a:lnTo>
                  <a:lnTo>
                    <a:pt x="463" y="75"/>
                  </a:lnTo>
                  <a:lnTo>
                    <a:pt x="458" y="69"/>
                  </a:lnTo>
                  <a:lnTo>
                    <a:pt x="454" y="63"/>
                  </a:lnTo>
                  <a:lnTo>
                    <a:pt x="449" y="57"/>
                  </a:lnTo>
                  <a:lnTo>
                    <a:pt x="445" y="51"/>
                  </a:lnTo>
                  <a:lnTo>
                    <a:pt x="437" y="39"/>
                  </a:lnTo>
                  <a:lnTo>
                    <a:pt x="433" y="33"/>
                  </a:lnTo>
                  <a:lnTo>
                    <a:pt x="427" y="27"/>
                  </a:lnTo>
                  <a:lnTo>
                    <a:pt x="425" y="24"/>
                  </a:lnTo>
                  <a:lnTo>
                    <a:pt x="422" y="23"/>
                  </a:lnTo>
                  <a:lnTo>
                    <a:pt x="418" y="18"/>
                  </a:lnTo>
                  <a:lnTo>
                    <a:pt x="412" y="12"/>
                  </a:lnTo>
                  <a:lnTo>
                    <a:pt x="406" y="8"/>
                  </a:lnTo>
                  <a:lnTo>
                    <a:pt x="400" y="5"/>
                  </a:lnTo>
                  <a:lnTo>
                    <a:pt x="397" y="3"/>
                  </a:lnTo>
                  <a:lnTo>
                    <a:pt x="395" y="2"/>
                  </a:lnTo>
                  <a:lnTo>
                    <a:pt x="394" y="0"/>
                  </a:lnTo>
                  <a:lnTo>
                    <a:pt x="392" y="0"/>
                  </a:lnTo>
                  <a:lnTo>
                    <a:pt x="391" y="0"/>
                  </a:lnTo>
                  <a:lnTo>
                    <a:pt x="384" y="0"/>
                  </a:lnTo>
                  <a:lnTo>
                    <a:pt x="375" y="0"/>
                  </a:lnTo>
                  <a:lnTo>
                    <a:pt x="372" y="0"/>
                  </a:lnTo>
                  <a:lnTo>
                    <a:pt x="367" y="0"/>
                  </a:lnTo>
                  <a:lnTo>
                    <a:pt x="363" y="2"/>
                  </a:lnTo>
                  <a:lnTo>
                    <a:pt x="360" y="3"/>
                  </a:lnTo>
                  <a:lnTo>
                    <a:pt x="358" y="5"/>
                  </a:lnTo>
                  <a:lnTo>
                    <a:pt x="357" y="5"/>
                  </a:lnTo>
                  <a:lnTo>
                    <a:pt x="355" y="8"/>
                  </a:lnTo>
                  <a:lnTo>
                    <a:pt x="355" y="12"/>
                  </a:lnTo>
                  <a:lnTo>
                    <a:pt x="354" y="15"/>
                  </a:lnTo>
                  <a:lnTo>
                    <a:pt x="354" y="18"/>
                  </a:lnTo>
                  <a:lnTo>
                    <a:pt x="352" y="23"/>
                  </a:lnTo>
                  <a:lnTo>
                    <a:pt x="349" y="26"/>
                  </a:lnTo>
                  <a:lnTo>
                    <a:pt x="349" y="26"/>
                  </a:lnTo>
                  <a:lnTo>
                    <a:pt x="348" y="27"/>
                  </a:lnTo>
                  <a:lnTo>
                    <a:pt x="343" y="29"/>
                  </a:lnTo>
                  <a:lnTo>
                    <a:pt x="337" y="30"/>
                  </a:lnTo>
                  <a:lnTo>
                    <a:pt x="331" y="30"/>
                  </a:lnTo>
                  <a:lnTo>
                    <a:pt x="325" y="30"/>
                  </a:lnTo>
                  <a:lnTo>
                    <a:pt x="315" y="30"/>
                  </a:lnTo>
                  <a:lnTo>
                    <a:pt x="309" y="30"/>
                  </a:lnTo>
                  <a:lnTo>
                    <a:pt x="303" y="30"/>
                  </a:lnTo>
                  <a:lnTo>
                    <a:pt x="301" y="33"/>
                  </a:lnTo>
                  <a:lnTo>
                    <a:pt x="301" y="36"/>
                  </a:lnTo>
                  <a:lnTo>
                    <a:pt x="297" y="42"/>
                  </a:lnTo>
                  <a:lnTo>
                    <a:pt x="295" y="51"/>
                  </a:lnTo>
                  <a:lnTo>
                    <a:pt x="292" y="59"/>
                  </a:lnTo>
                  <a:lnTo>
                    <a:pt x="289" y="65"/>
                  </a:lnTo>
                  <a:lnTo>
                    <a:pt x="289" y="68"/>
                  </a:lnTo>
                  <a:lnTo>
                    <a:pt x="289" y="71"/>
                  </a:lnTo>
                  <a:lnTo>
                    <a:pt x="289" y="72"/>
                  </a:lnTo>
                  <a:lnTo>
                    <a:pt x="288" y="74"/>
                  </a:lnTo>
                  <a:lnTo>
                    <a:pt x="288" y="75"/>
                  </a:lnTo>
                  <a:lnTo>
                    <a:pt x="264" y="72"/>
                  </a:lnTo>
                  <a:lnTo>
                    <a:pt x="261" y="71"/>
                  </a:lnTo>
                  <a:lnTo>
                    <a:pt x="259" y="69"/>
                  </a:lnTo>
                  <a:lnTo>
                    <a:pt x="255" y="68"/>
                  </a:lnTo>
                  <a:lnTo>
                    <a:pt x="253" y="66"/>
                  </a:lnTo>
                  <a:lnTo>
                    <a:pt x="250" y="66"/>
                  </a:lnTo>
                  <a:lnTo>
                    <a:pt x="247" y="66"/>
                  </a:lnTo>
                  <a:lnTo>
                    <a:pt x="246" y="66"/>
                  </a:lnTo>
                  <a:lnTo>
                    <a:pt x="244" y="66"/>
                  </a:lnTo>
                  <a:lnTo>
                    <a:pt x="243" y="66"/>
                  </a:lnTo>
                  <a:lnTo>
                    <a:pt x="241" y="69"/>
                  </a:lnTo>
                  <a:lnTo>
                    <a:pt x="241" y="72"/>
                  </a:lnTo>
                  <a:lnTo>
                    <a:pt x="241" y="75"/>
                  </a:lnTo>
                  <a:lnTo>
                    <a:pt x="241" y="78"/>
                  </a:lnTo>
                  <a:lnTo>
                    <a:pt x="243" y="83"/>
                  </a:lnTo>
                  <a:lnTo>
                    <a:pt x="244" y="86"/>
                  </a:lnTo>
                  <a:lnTo>
                    <a:pt x="246" y="89"/>
                  </a:lnTo>
                  <a:lnTo>
                    <a:pt x="247" y="90"/>
                  </a:lnTo>
                  <a:lnTo>
                    <a:pt x="249" y="93"/>
                  </a:lnTo>
                  <a:lnTo>
                    <a:pt x="252" y="93"/>
                  </a:lnTo>
                  <a:lnTo>
                    <a:pt x="253" y="95"/>
                  </a:lnTo>
                  <a:lnTo>
                    <a:pt x="256" y="95"/>
                  </a:lnTo>
                  <a:lnTo>
                    <a:pt x="262" y="95"/>
                  </a:lnTo>
                  <a:lnTo>
                    <a:pt x="265" y="95"/>
                  </a:lnTo>
                  <a:lnTo>
                    <a:pt x="267" y="96"/>
                  </a:lnTo>
                  <a:lnTo>
                    <a:pt x="271" y="96"/>
                  </a:lnTo>
                  <a:lnTo>
                    <a:pt x="274" y="96"/>
                  </a:lnTo>
                  <a:lnTo>
                    <a:pt x="279" y="98"/>
                  </a:lnTo>
                  <a:lnTo>
                    <a:pt x="283" y="101"/>
                  </a:lnTo>
                  <a:lnTo>
                    <a:pt x="286" y="102"/>
                  </a:lnTo>
                  <a:lnTo>
                    <a:pt x="289" y="102"/>
                  </a:lnTo>
                  <a:lnTo>
                    <a:pt x="289" y="102"/>
                  </a:lnTo>
                  <a:lnTo>
                    <a:pt x="291" y="102"/>
                  </a:lnTo>
                  <a:lnTo>
                    <a:pt x="289" y="117"/>
                  </a:lnTo>
                  <a:lnTo>
                    <a:pt x="289" y="125"/>
                  </a:lnTo>
                  <a:lnTo>
                    <a:pt x="288" y="131"/>
                  </a:lnTo>
                  <a:lnTo>
                    <a:pt x="286" y="137"/>
                  </a:lnTo>
                  <a:lnTo>
                    <a:pt x="283" y="143"/>
                  </a:lnTo>
                  <a:lnTo>
                    <a:pt x="283" y="149"/>
                  </a:lnTo>
                  <a:lnTo>
                    <a:pt x="280" y="153"/>
                  </a:lnTo>
                  <a:lnTo>
                    <a:pt x="277" y="156"/>
                  </a:lnTo>
                  <a:lnTo>
                    <a:pt x="276" y="161"/>
                  </a:lnTo>
                  <a:lnTo>
                    <a:pt x="271" y="162"/>
                  </a:lnTo>
                  <a:lnTo>
                    <a:pt x="268" y="165"/>
                  </a:lnTo>
                  <a:lnTo>
                    <a:pt x="265" y="167"/>
                  </a:lnTo>
                  <a:lnTo>
                    <a:pt x="261" y="168"/>
                  </a:lnTo>
                  <a:lnTo>
                    <a:pt x="256" y="171"/>
                  </a:lnTo>
                  <a:lnTo>
                    <a:pt x="252" y="171"/>
                  </a:lnTo>
                  <a:lnTo>
                    <a:pt x="247" y="173"/>
                  </a:lnTo>
                  <a:lnTo>
                    <a:pt x="241" y="173"/>
                  </a:lnTo>
                  <a:lnTo>
                    <a:pt x="235" y="174"/>
                  </a:lnTo>
                  <a:lnTo>
                    <a:pt x="228" y="174"/>
                  </a:lnTo>
                  <a:lnTo>
                    <a:pt x="229" y="189"/>
                  </a:lnTo>
                  <a:lnTo>
                    <a:pt x="229" y="201"/>
                  </a:lnTo>
                  <a:lnTo>
                    <a:pt x="231" y="207"/>
                  </a:lnTo>
                  <a:lnTo>
                    <a:pt x="231" y="213"/>
                  </a:lnTo>
                  <a:lnTo>
                    <a:pt x="231" y="219"/>
                  </a:lnTo>
                  <a:lnTo>
                    <a:pt x="229" y="224"/>
                  </a:lnTo>
                  <a:lnTo>
                    <a:pt x="229" y="230"/>
                  </a:lnTo>
                  <a:lnTo>
                    <a:pt x="228" y="234"/>
                  </a:lnTo>
                  <a:lnTo>
                    <a:pt x="225" y="239"/>
                  </a:lnTo>
                  <a:lnTo>
                    <a:pt x="223" y="243"/>
                  </a:lnTo>
                  <a:lnTo>
                    <a:pt x="219" y="248"/>
                  </a:lnTo>
                  <a:lnTo>
                    <a:pt x="216" y="251"/>
                  </a:lnTo>
                  <a:lnTo>
                    <a:pt x="210" y="255"/>
                  </a:lnTo>
                  <a:lnTo>
                    <a:pt x="204" y="258"/>
                  </a:lnTo>
                  <a:lnTo>
                    <a:pt x="202" y="261"/>
                  </a:lnTo>
                  <a:lnTo>
                    <a:pt x="201" y="263"/>
                  </a:lnTo>
                  <a:lnTo>
                    <a:pt x="199" y="264"/>
                  </a:lnTo>
                  <a:lnTo>
                    <a:pt x="199" y="266"/>
                  </a:lnTo>
                  <a:lnTo>
                    <a:pt x="198" y="267"/>
                  </a:lnTo>
                  <a:lnTo>
                    <a:pt x="196" y="269"/>
                  </a:lnTo>
                  <a:lnTo>
                    <a:pt x="195" y="269"/>
                  </a:lnTo>
                  <a:lnTo>
                    <a:pt x="195" y="270"/>
                  </a:lnTo>
                  <a:lnTo>
                    <a:pt x="195" y="273"/>
                  </a:lnTo>
                  <a:lnTo>
                    <a:pt x="195" y="273"/>
                  </a:lnTo>
                  <a:lnTo>
                    <a:pt x="195" y="275"/>
                  </a:lnTo>
                  <a:lnTo>
                    <a:pt x="195" y="275"/>
                  </a:lnTo>
                  <a:close/>
                </a:path>
              </a:pathLst>
            </a:custGeom>
            <a:solidFill>
              <a:schemeClr val="accent1">
                <a:lumMod val="60000"/>
                <a:lumOff val="40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44" name="Freeform 12"/>
            <p:cNvSpPr>
              <a:spLocks/>
            </p:cNvSpPr>
            <p:nvPr/>
          </p:nvSpPr>
          <p:spPr bwMode="auto">
            <a:xfrm>
              <a:off x="8807450" y="4765675"/>
              <a:ext cx="449263" cy="527050"/>
            </a:xfrm>
            <a:custGeom>
              <a:avLst/>
              <a:gdLst>
                <a:gd name="T0" fmla="*/ 17 w 567"/>
                <a:gd name="T1" fmla="*/ 202 h 665"/>
                <a:gd name="T2" fmla="*/ 35 w 567"/>
                <a:gd name="T3" fmla="*/ 237 h 665"/>
                <a:gd name="T4" fmla="*/ 12 w 567"/>
                <a:gd name="T5" fmla="*/ 270 h 665"/>
                <a:gd name="T6" fmla="*/ 5 w 567"/>
                <a:gd name="T7" fmla="*/ 297 h 665"/>
                <a:gd name="T8" fmla="*/ 2 w 567"/>
                <a:gd name="T9" fmla="*/ 339 h 665"/>
                <a:gd name="T10" fmla="*/ 23 w 567"/>
                <a:gd name="T11" fmla="*/ 381 h 665"/>
                <a:gd name="T12" fmla="*/ 57 w 567"/>
                <a:gd name="T13" fmla="*/ 417 h 665"/>
                <a:gd name="T14" fmla="*/ 80 w 567"/>
                <a:gd name="T15" fmla="*/ 435 h 665"/>
                <a:gd name="T16" fmla="*/ 95 w 567"/>
                <a:gd name="T17" fmla="*/ 456 h 665"/>
                <a:gd name="T18" fmla="*/ 98 w 567"/>
                <a:gd name="T19" fmla="*/ 483 h 665"/>
                <a:gd name="T20" fmla="*/ 92 w 567"/>
                <a:gd name="T21" fmla="*/ 502 h 665"/>
                <a:gd name="T22" fmla="*/ 86 w 567"/>
                <a:gd name="T23" fmla="*/ 531 h 665"/>
                <a:gd name="T24" fmla="*/ 111 w 567"/>
                <a:gd name="T25" fmla="*/ 556 h 665"/>
                <a:gd name="T26" fmla="*/ 146 w 567"/>
                <a:gd name="T27" fmla="*/ 573 h 665"/>
                <a:gd name="T28" fmla="*/ 158 w 567"/>
                <a:gd name="T29" fmla="*/ 616 h 665"/>
                <a:gd name="T30" fmla="*/ 195 w 567"/>
                <a:gd name="T31" fmla="*/ 645 h 665"/>
                <a:gd name="T32" fmla="*/ 272 w 567"/>
                <a:gd name="T33" fmla="*/ 657 h 665"/>
                <a:gd name="T34" fmla="*/ 315 w 567"/>
                <a:gd name="T35" fmla="*/ 579 h 665"/>
                <a:gd name="T36" fmla="*/ 345 w 567"/>
                <a:gd name="T37" fmla="*/ 562 h 665"/>
                <a:gd name="T38" fmla="*/ 347 w 567"/>
                <a:gd name="T39" fmla="*/ 543 h 665"/>
                <a:gd name="T40" fmla="*/ 302 w 567"/>
                <a:gd name="T41" fmla="*/ 531 h 665"/>
                <a:gd name="T42" fmla="*/ 263 w 567"/>
                <a:gd name="T43" fmla="*/ 504 h 665"/>
                <a:gd name="T44" fmla="*/ 249 w 567"/>
                <a:gd name="T45" fmla="*/ 477 h 665"/>
                <a:gd name="T46" fmla="*/ 261 w 567"/>
                <a:gd name="T47" fmla="*/ 456 h 665"/>
                <a:gd name="T48" fmla="*/ 281 w 567"/>
                <a:gd name="T49" fmla="*/ 438 h 665"/>
                <a:gd name="T50" fmla="*/ 284 w 567"/>
                <a:gd name="T51" fmla="*/ 400 h 665"/>
                <a:gd name="T52" fmla="*/ 281 w 567"/>
                <a:gd name="T53" fmla="*/ 381 h 665"/>
                <a:gd name="T54" fmla="*/ 269 w 567"/>
                <a:gd name="T55" fmla="*/ 375 h 665"/>
                <a:gd name="T56" fmla="*/ 254 w 567"/>
                <a:gd name="T57" fmla="*/ 351 h 665"/>
                <a:gd name="T58" fmla="*/ 257 w 567"/>
                <a:gd name="T59" fmla="*/ 327 h 665"/>
                <a:gd name="T60" fmla="*/ 279 w 567"/>
                <a:gd name="T61" fmla="*/ 321 h 665"/>
                <a:gd name="T62" fmla="*/ 293 w 567"/>
                <a:gd name="T63" fmla="*/ 309 h 665"/>
                <a:gd name="T64" fmla="*/ 305 w 567"/>
                <a:gd name="T65" fmla="*/ 279 h 665"/>
                <a:gd name="T66" fmla="*/ 333 w 567"/>
                <a:gd name="T67" fmla="*/ 273 h 665"/>
                <a:gd name="T68" fmla="*/ 374 w 567"/>
                <a:gd name="T69" fmla="*/ 243 h 665"/>
                <a:gd name="T70" fmla="*/ 440 w 567"/>
                <a:gd name="T71" fmla="*/ 208 h 665"/>
                <a:gd name="T72" fmla="*/ 449 w 567"/>
                <a:gd name="T73" fmla="*/ 234 h 665"/>
                <a:gd name="T74" fmla="*/ 478 w 567"/>
                <a:gd name="T75" fmla="*/ 249 h 665"/>
                <a:gd name="T76" fmla="*/ 501 w 567"/>
                <a:gd name="T77" fmla="*/ 232 h 665"/>
                <a:gd name="T78" fmla="*/ 513 w 567"/>
                <a:gd name="T79" fmla="*/ 214 h 665"/>
                <a:gd name="T80" fmla="*/ 523 w 567"/>
                <a:gd name="T81" fmla="*/ 177 h 665"/>
                <a:gd name="T82" fmla="*/ 531 w 567"/>
                <a:gd name="T83" fmla="*/ 138 h 665"/>
                <a:gd name="T84" fmla="*/ 555 w 567"/>
                <a:gd name="T85" fmla="*/ 120 h 665"/>
                <a:gd name="T86" fmla="*/ 567 w 567"/>
                <a:gd name="T87" fmla="*/ 93 h 665"/>
                <a:gd name="T88" fmla="*/ 531 w 567"/>
                <a:gd name="T89" fmla="*/ 78 h 665"/>
                <a:gd name="T90" fmla="*/ 487 w 567"/>
                <a:gd name="T91" fmla="*/ 64 h 665"/>
                <a:gd name="T92" fmla="*/ 472 w 567"/>
                <a:gd name="T93" fmla="*/ 51 h 665"/>
                <a:gd name="T94" fmla="*/ 443 w 567"/>
                <a:gd name="T95" fmla="*/ 36 h 665"/>
                <a:gd name="T96" fmla="*/ 431 w 567"/>
                <a:gd name="T97" fmla="*/ 10 h 665"/>
                <a:gd name="T98" fmla="*/ 407 w 567"/>
                <a:gd name="T99" fmla="*/ 3 h 665"/>
                <a:gd name="T100" fmla="*/ 377 w 567"/>
                <a:gd name="T101" fmla="*/ 10 h 665"/>
                <a:gd name="T102" fmla="*/ 369 w 567"/>
                <a:gd name="T103" fmla="*/ 30 h 665"/>
                <a:gd name="T104" fmla="*/ 339 w 567"/>
                <a:gd name="T105" fmla="*/ 30 h 665"/>
                <a:gd name="T106" fmla="*/ 327 w 567"/>
                <a:gd name="T107" fmla="*/ 16 h 665"/>
                <a:gd name="T108" fmla="*/ 311 w 567"/>
                <a:gd name="T109" fmla="*/ 3 h 665"/>
                <a:gd name="T110" fmla="*/ 291 w 567"/>
                <a:gd name="T111" fmla="*/ 36 h 665"/>
                <a:gd name="T112" fmla="*/ 257 w 567"/>
                <a:gd name="T113" fmla="*/ 57 h 665"/>
                <a:gd name="T114" fmla="*/ 237 w 567"/>
                <a:gd name="T115" fmla="*/ 46 h 665"/>
                <a:gd name="T116" fmla="*/ 212 w 567"/>
                <a:gd name="T117" fmla="*/ 46 h 665"/>
                <a:gd name="T118" fmla="*/ 189 w 567"/>
                <a:gd name="T119" fmla="*/ 70 h 665"/>
                <a:gd name="T120" fmla="*/ 144 w 567"/>
                <a:gd name="T121" fmla="*/ 84 h 665"/>
                <a:gd name="T122" fmla="*/ 71 w 567"/>
                <a:gd name="T123" fmla="*/ 142 h 665"/>
                <a:gd name="T124" fmla="*/ 21 w 567"/>
                <a:gd name="T125" fmla="*/ 168 h 66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567" h="665">
                  <a:moveTo>
                    <a:pt x="24" y="150"/>
                  </a:moveTo>
                  <a:lnTo>
                    <a:pt x="23" y="160"/>
                  </a:lnTo>
                  <a:lnTo>
                    <a:pt x="20" y="168"/>
                  </a:lnTo>
                  <a:lnTo>
                    <a:pt x="17" y="178"/>
                  </a:lnTo>
                  <a:lnTo>
                    <a:pt x="17" y="184"/>
                  </a:lnTo>
                  <a:lnTo>
                    <a:pt x="17" y="189"/>
                  </a:lnTo>
                  <a:lnTo>
                    <a:pt x="17" y="192"/>
                  </a:lnTo>
                  <a:lnTo>
                    <a:pt x="17" y="198"/>
                  </a:lnTo>
                  <a:lnTo>
                    <a:pt x="17" y="202"/>
                  </a:lnTo>
                  <a:lnTo>
                    <a:pt x="18" y="207"/>
                  </a:lnTo>
                  <a:lnTo>
                    <a:pt x="21" y="210"/>
                  </a:lnTo>
                  <a:lnTo>
                    <a:pt x="24" y="214"/>
                  </a:lnTo>
                  <a:lnTo>
                    <a:pt x="29" y="219"/>
                  </a:lnTo>
                  <a:lnTo>
                    <a:pt x="33" y="222"/>
                  </a:lnTo>
                  <a:lnTo>
                    <a:pt x="35" y="226"/>
                  </a:lnTo>
                  <a:lnTo>
                    <a:pt x="35" y="228"/>
                  </a:lnTo>
                  <a:lnTo>
                    <a:pt x="35" y="234"/>
                  </a:lnTo>
                  <a:lnTo>
                    <a:pt x="35" y="237"/>
                  </a:lnTo>
                  <a:lnTo>
                    <a:pt x="35" y="240"/>
                  </a:lnTo>
                  <a:lnTo>
                    <a:pt x="35" y="243"/>
                  </a:lnTo>
                  <a:lnTo>
                    <a:pt x="33" y="246"/>
                  </a:lnTo>
                  <a:lnTo>
                    <a:pt x="32" y="249"/>
                  </a:lnTo>
                  <a:lnTo>
                    <a:pt x="30" y="252"/>
                  </a:lnTo>
                  <a:lnTo>
                    <a:pt x="29" y="255"/>
                  </a:lnTo>
                  <a:lnTo>
                    <a:pt x="24" y="261"/>
                  </a:lnTo>
                  <a:lnTo>
                    <a:pt x="18" y="264"/>
                  </a:lnTo>
                  <a:lnTo>
                    <a:pt x="12" y="270"/>
                  </a:lnTo>
                  <a:lnTo>
                    <a:pt x="11" y="274"/>
                  </a:lnTo>
                  <a:lnTo>
                    <a:pt x="9" y="279"/>
                  </a:lnTo>
                  <a:lnTo>
                    <a:pt x="8" y="282"/>
                  </a:lnTo>
                  <a:lnTo>
                    <a:pt x="6" y="285"/>
                  </a:lnTo>
                  <a:lnTo>
                    <a:pt x="6" y="286"/>
                  </a:lnTo>
                  <a:lnTo>
                    <a:pt x="5" y="288"/>
                  </a:lnTo>
                  <a:lnTo>
                    <a:pt x="5" y="291"/>
                  </a:lnTo>
                  <a:lnTo>
                    <a:pt x="5" y="294"/>
                  </a:lnTo>
                  <a:lnTo>
                    <a:pt x="5" y="297"/>
                  </a:lnTo>
                  <a:lnTo>
                    <a:pt x="3" y="297"/>
                  </a:lnTo>
                  <a:lnTo>
                    <a:pt x="3" y="300"/>
                  </a:lnTo>
                  <a:lnTo>
                    <a:pt x="2" y="303"/>
                  </a:lnTo>
                  <a:lnTo>
                    <a:pt x="2" y="306"/>
                  </a:lnTo>
                  <a:lnTo>
                    <a:pt x="0" y="309"/>
                  </a:lnTo>
                  <a:lnTo>
                    <a:pt x="0" y="321"/>
                  </a:lnTo>
                  <a:lnTo>
                    <a:pt x="2" y="330"/>
                  </a:lnTo>
                  <a:lnTo>
                    <a:pt x="2" y="334"/>
                  </a:lnTo>
                  <a:lnTo>
                    <a:pt x="2" y="339"/>
                  </a:lnTo>
                  <a:lnTo>
                    <a:pt x="3" y="345"/>
                  </a:lnTo>
                  <a:lnTo>
                    <a:pt x="5" y="351"/>
                  </a:lnTo>
                  <a:lnTo>
                    <a:pt x="5" y="352"/>
                  </a:lnTo>
                  <a:lnTo>
                    <a:pt x="6" y="354"/>
                  </a:lnTo>
                  <a:lnTo>
                    <a:pt x="9" y="357"/>
                  </a:lnTo>
                  <a:lnTo>
                    <a:pt x="11" y="360"/>
                  </a:lnTo>
                  <a:lnTo>
                    <a:pt x="12" y="364"/>
                  </a:lnTo>
                  <a:lnTo>
                    <a:pt x="17" y="372"/>
                  </a:lnTo>
                  <a:lnTo>
                    <a:pt x="23" y="381"/>
                  </a:lnTo>
                  <a:lnTo>
                    <a:pt x="24" y="384"/>
                  </a:lnTo>
                  <a:lnTo>
                    <a:pt x="27" y="388"/>
                  </a:lnTo>
                  <a:lnTo>
                    <a:pt x="29" y="393"/>
                  </a:lnTo>
                  <a:lnTo>
                    <a:pt x="30" y="394"/>
                  </a:lnTo>
                  <a:lnTo>
                    <a:pt x="32" y="396"/>
                  </a:lnTo>
                  <a:lnTo>
                    <a:pt x="33" y="399"/>
                  </a:lnTo>
                  <a:lnTo>
                    <a:pt x="38" y="402"/>
                  </a:lnTo>
                  <a:lnTo>
                    <a:pt x="44" y="408"/>
                  </a:lnTo>
                  <a:lnTo>
                    <a:pt x="57" y="417"/>
                  </a:lnTo>
                  <a:lnTo>
                    <a:pt x="59" y="420"/>
                  </a:lnTo>
                  <a:lnTo>
                    <a:pt x="63" y="423"/>
                  </a:lnTo>
                  <a:lnTo>
                    <a:pt x="68" y="426"/>
                  </a:lnTo>
                  <a:lnTo>
                    <a:pt x="71" y="429"/>
                  </a:lnTo>
                  <a:lnTo>
                    <a:pt x="75" y="430"/>
                  </a:lnTo>
                  <a:lnTo>
                    <a:pt x="77" y="432"/>
                  </a:lnTo>
                  <a:lnTo>
                    <a:pt x="78" y="432"/>
                  </a:lnTo>
                  <a:lnTo>
                    <a:pt x="80" y="432"/>
                  </a:lnTo>
                  <a:lnTo>
                    <a:pt x="80" y="435"/>
                  </a:lnTo>
                  <a:lnTo>
                    <a:pt x="81" y="435"/>
                  </a:lnTo>
                  <a:lnTo>
                    <a:pt x="83" y="438"/>
                  </a:lnTo>
                  <a:lnTo>
                    <a:pt x="87" y="442"/>
                  </a:lnTo>
                  <a:lnTo>
                    <a:pt x="89" y="444"/>
                  </a:lnTo>
                  <a:lnTo>
                    <a:pt x="90" y="447"/>
                  </a:lnTo>
                  <a:lnTo>
                    <a:pt x="92" y="450"/>
                  </a:lnTo>
                  <a:lnTo>
                    <a:pt x="93" y="450"/>
                  </a:lnTo>
                  <a:lnTo>
                    <a:pt x="95" y="454"/>
                  </a:lnTo>
                  <a:lnTo>
                    <a:pt x="95" y="456"/>
                  </a:lnTo>
                  <a:lnTo>
                    <a:pt x="96" y="456"/>
                  </a:lnTo>
                  <a:lnTo>
                    <a:pt x="96" y="459"/>
                  </a:lnTo>
                  <a:lnTo>
                    <a:pt x="98" y="460"/>
                  </a:lnTo>
                  <a:lnTo>
                    <a:pt x="98" y="462"/>
                  </a:lnTo>
                  <a:lnTo>
                    <a:pt x="99" y="466"/>
                  </a:lnTo>
                  <a:lnTo>
                    <a:pt x="101" y="471"/>
                  </a:lnTo>
                  <a:lnTo>
                    <a:pt x="101" y="474"/>
                  </a:lnTo>
                  <a:lnTo>
                    <a:pt x="99" y="478"/>
                  </a:lnTo>
                  <a:lnTo>
                    <a:pt x="98" y="483"/>
                  </a:lnTo>
                  <a:lnTo>
                    <a:pt x="98" y="484"/>
                  </a:lnTo>
                  <a:lnTo>
                    <a:pt x="98" y="486"/>
                  </a:lnTo>
                  <a:lnTo>
                    <a:pt x="96" y="489"/>
                  </a:lnTo>
                  <a:lnTo>
                    <a:pt x="96" y="490"/>
                  </a:lnTo>
                  <a:lnTo>
                    <a:pt x="95" y="495"/>
                  </a:lnTo>
                  <a:lnTo>
                    <a:pt x="95" y="495"/>
                  </a:lnTo>
                  <a:lnTo>
                    <a:pt x="95" y="498"/>
                  </a:lnTo>
                  <a:lnTo>
                    <a:pt x="93" y="501"/>
                  </a:lnTo>
                  <a:lnTo>
                    <a:pt x="92" y="502"/>
                  </a:lnTo>
                  <a:lnTo>
                    <a:pt x="90" y="508"/>
                  </a:lnTo>
                  <a:lnTo>
                    <a:pt x="89" y="513"/>
                  </a:lnTo>
                  <a:lnTo>
                    <a:pt x="89" y="514"/>
                  </a:lnTo>
                  <a:lnTo>
                    <a:pt x="87" y="516"/>
                  </a:lnTo>
                  <a:lnTo>
                    <a:pt x="86" y="520"/>
                  </a:lnTo>
                  <a:lnTo>
                    <a:pt x="86" y="522"/>
                  </a:lnTo>
                  <a:lnTo>
                    <a:pt x="84" y="525"/>
                  </a:lnTo>
                  <a:lnTo>
                    <a:pt x="84" y="525"/>
                  </a:lnTo>
                  <a:lnTo>
                    <a:pt x="86" y="531"/>
                  </a:lnTo>
                  <a:lnTo>
                    <a:pt x="89" y="537"/>
                  </a:lnTo>
                  <a:lnTo>
                    <a:pt x="90" y="540"/>
                  </a:lnTo>
                  <a:lnTo>
                    <a:pt x="92" y="544"/>
                  </a:lnTo>
                  <a:lnTo>
                    <a:pt x="95" y="549"/>
                  </a:lnTo>
                  <a:lnTo>
                    <a:pt x="98" y="550"/>
                  </a:lnTo>
                  <a:lnTo>
                    <a:pt x="101" y="552"/>
                  </a:lnTo>
                  <a:lnTo>
                    <a:pt x="104" y="555"/>
                  </a:lnTo>
                  <a:lnTo>
                    <a:pt x="107" y="556"/>
                  </a:lnTo>
                  <a:lnTo>
                    <a:pt x="111" y="556"/>
                  </a:lnTo>
                  <a:lnTo>
                    <a:pt x="114" y="556"/>
                  </a:lnTo>
                  <a:lnTo>
                    <a:pt x="119" y="558"/>
                  </a:lnTo>
                  <a:lnTo>
                    <a:pt x="125" y="561"/>
                  </a:lnTo>
                  <a:lnTo>
                    <a:pt x="129" y="561"/>
                  </a:lnTo>
                  <a:lnTo>
                    <a:pt x="135" y="561"/>
                  </a:lnTo>
                  <a:lnTo>
                    <a:pt x="141" y="561"/>
                  </a:lnTo>
                  <a:lnTo>
                    <a:pt x="141" y="564"/>
                  </a:lnTo>
                  <a:lnTo>
                    <a:pt x="144" y="568"/>
                  </a:lnTo>
                  <a:lnTo>
                    <a:pt x="146" y="573"/>
                  </a:lnTo>
                  <a:lnTo>
                    <a:pt x="147" y="574"/>
                  </a:lnTo>
                  <a:lnTo>
                    <a:pt x="147" y="580"/>
                  </a:lnTo>
                  <a:lnTo>
                    <a:pt x="149" y="586"/>
                  </a:lnTo>
                  <a:lnTo>
                    <a:pt x="150" y="592"/>
                  </a:lnTo>
                  <a:lnTo>
                    <a:pt x="152" y="598"/>
                  </a:lnTo>
                  <a:lnTo>
                    <a:pt x="153" y="606"/>
                  </a:lnTo>
                  <a:lnTo>
                    <a:pt x="155" y="610"/>
                  </a:lnTo>
                  <a:lnTo>
                    <a:pt x="156" y="615"/>
                  </a:lnTo>
                  <a:lnTo>
                    <a:pt x="158" y="616"/>
                  </a:lnTo>
                  <a:lnTo>
                    <a:pt x="159" y="618"/>
                  </a:lnTo>
                  <a:lnTo>
                    <a:pt x="162" y="622"/>
                  </a:lnTo>
                  <a:lnTo>
                    <a:pt x="167" y="627"/>
                  </a:lnTo>
                  <a:lnTo>
                    <a:pt x="171" y="629"/>
                  </a:lnTo>
                  <a:lnTo>
                    <a:pt x="177" y="633"/>
                  </a:lnTo>
                  <a:lnTo>
                    <a:pt x="183" y="635"/>
                  </a:lnTo>
                  <a:lnTo>
                    <a:pt x="188" y="635"/>
                  </a:lnTo>
                  <a:lnTo>
                    <a:pt x="192" y="639"/>
                  </a:lnTo>
                  <a:lnTo>
                    <a:pt x="195" y="645"/>
                  </a:lnTo>
                  <a:lnTo>
                    <a:pt x="198" y="648"/>
                  </a:lnTo>
                  <a:lnTo>
                    <a:pt x="203" y="651"/>
                  </a:lnTo>
                  <a:lnTo>
                    <a:pt x="207" y="657"/>
                  </a:lnTo>
                  <a:lnTo>
                    <a:pt x="213" y="657"/>
                  </a:lnTo>
                  <a:lnTo>
                    <a:pt x="219" y="663"/>
                  </a:lnTo>
                  <a:lnTo>
                    <a:pt x="231" y="665"/>
                  </a:lnTo>
                  <a:lnTo>
                    <a:pt x="245" y="663"/>
                  </a:lnTo>
                  <a:lnTo>
                    <a:pt x="257" y="659"/>
                  </a:lnTo>
                  <a:lnTo>
                    <a:pt x="272" y="657"/>
                  </a:lnTo>
                  <a:lnTo>
                    <a:pt x="285" y="653"/>
                  </a:lnTo>
                  <a:lnTo>
                    <a:pt x="287" y="645"/>
                  </a:lnTo>
                  <a:lnTo>
                    <a:pt x="291" y="635"/>
                  </a:lnTo>
                  <a:lnTo>
                    <a:pt x="299" y="616"/>
                  </a:lnTo>
                  <a:lnTo>
                    <a:pt x="305" y="598"/>
                  </a:lnTo>
                  <a:lnTo>
                    <a:pt x="309" y="591"/>
                  </a:lnTo>
                  <a:lnTo>
                    <a:pt x="311" y="580"/>
                  </a:lnTo>
                  <a:lnTo>
                    <a:pt x="314" y="580"/>
                  </a:lnTo>
                  <a:lnTo>
                    <a:pt x="315" y="579"/>
                  </a:lnTo>
                  <a:lnTo>
                    <a:pt x="315" y="579"/>
                  </a:lnTo>
                  <a:lnTo>
                    <a:pt x="317" y="576"/>
                  </a:lnTo>
                  <a:lnTo>
                    <a:pt x="321" y="574"/>
                  </a:lnTo>
                  <a:lnTo>
                    <a:pt x="323" y="573"/>
                  </a:lnTo>
                  <a:lnTo>
                    <a:pt x="329" y="570"/>
                  </a:lnTo>
                  <a:lnTo>
                    <a:pt x="335" y="568"/>
                  </a:lnTo>
                  <a:lnTo>
                    <a:pt x="341" y="567"/>
                  </a:lnTo>
                  <a:lnTo>
                    <a:pt x="344" y="564"/>
                  </a:lnTo>
                  <a:lnTo>
                    <a:pt x="345" y="562"/>
                  </a:lnTo>
                  <a:lnTo>
                    <a:pt x="347" y="562"/>
                  </a:lnTo>
                  <a:lnTo>
                    <a:pt x="347" y="561"/>
                  </a:lnTo>
                  <a:lnTo>
                    <a:pt x="350" y="556"/>
                  </a:lnTo>
                  <a:lnTo>
                    <a:pt x="351" y="555"/>
                  </a:lnTo>
                  <a:lnTo>
                    <a:pt x="351" y="550"/>
                  </a:lnTo>
                  <a:lnTo>
                    <a:pt x="351" y="549"/>
                  </a:lnTo>
                  <a:lnTo>
                    <a:pt x="350" y="546"/>
                  </a:lnTo>
                  <a:lnTo>
                    <a:pt x="347" y="544"/>
                  </a:lnTo>
                  <a:lnTo>
                    <a:pt x="347" y="543"/>
                  </a:lnTo>
                  <a:lnTo>
                    <a:pt x="345" y="543"/>
                  </a:lnTo>
                  <a:lnTo>
                    <a:pt x="341" y="543"/>
                  </a:lnTo>
                  <a:lnTo>
                    <a:pt x="339" y="540"/>
                  </a:lnTo>
                  <a:lnTo>
                    <a:pt x="333" y="540"/>
                  </a:lnTo>
                  <a:lnTo>
                    <a:pt x="327" y="538"/>
                  </a:lnTo>
                  <a:lnTo>
                    <a:pt x="321" y="537"/>
                  </a:lnTo>
                  <a:lnTo>
                    <a:pt x="314" y="537"/>
                  </a:lnTo>
                  <a:lnTo>
                    <a:pt x="308" y="532"/>
                  </a:lnTo>
                  <a:lnTo>
                    <a:pt x="302" y="531"/>
                  </a:lnTo>
                  <a:lnTo>
                    <a:pt x="296" y="531"/>
                  </a:lnTo>
                  <a:lnTo>
                    <a:pt x="290" y="526"/>
                  </a:lnTo>
                  <a:lnTo>
                    <a:pt x="284" y="525"/>
                  </a:lnTo>
                  <a:lnTo>
                    <a:pt x="279" y="520"/>
                  </a:lnTo>
                  <a:lnTo>
                    <a:pt x="273" y="519"/>
                  </a:lnTo>
                  <a:lnTo>
                    <a:pt x="269" y="513"/>
                  </a:lnTo>
                  <a:lnTo>
                    <a:pt x="267" y="508"/>
                  </a:lnTo>
                  <a:lnTo>
                    <a:pt x="263" y="507"/>
                  </a:lnTo>
                  <a:lnTo>
                    <a:pt x="263" y="504"/>
                  </a:lnTo>
                  <a:lnTo>
                    <a:pt x="261" y="502"/>
                  </a:lnTo>
                  <a:lnTo>
                    <a:pt x="257" y="502"/>
                  </a:lnTo>
                  <a:lnTo>
                    <a:pt x="255" y="501"/>
                  </a:lnTo>
                  <a:lnTo>
                    <a:pt x="255" y="501"/>
                  </a:lnTo>
                  <a:lnTo>
                    <a:pt x="254" y="498"/>
                  </a:lnTo>
                  <a:lnTo>
                    <a:pt x="251" y="498"/>
                  </a:lnTo>
                  <a:lnTo>
                    <a:pt x="251" y="490"/>
                  </a:lnTo>
                  <a:lnTo>
                    <a:pt x="249" y="483"/>
                  </a:lnTo>
                  <a:lnTo>
                    <a:pt x="249" y="477"/>
                  </a:lnTo>
                  <a:lnTo>
                    <a:pt x="249" y="472"/>
                  </a:lnTo>
                  <a:lnTo>
                    <a:pt x="249" y="468"/>
                  </a:lnTo>
                  <a:lnTo>
                    <a:pt x="249" y="465"/>
                  </a:lnTo>
                  <a:lnTo>
                    <a:pt x="249" y="462"/>
                  </a:lnTo>
                  <a:lnTo>
                    <a:pt x="251" y="460"/>
                  </a:lnTo>
                  <a:lnTo>
                    <a:pt x="254" y="459"/>
                  </a:lnTo>
                  <a:lnTo>
                    <a:pt x="255" y="459"/>
                  </a:lnTo>
                  <a:lnTo>
                    <a:pt x="257" y="456"/>
                  </a:lnTo>
                  <a:lnTo>
                    <a:pt x="261" y="456"/>
                  </a:lnTo>
                  <a:lnTo>
                    <a:pt x="263" y="456"/>
                  </a:lnTo>
                  <a:lnTo>
                    <a:pt x="267" y="456"/>
                  </a:lnTo>
                  <a:lnTo>
                    <a:pt x="272" y="454"/>
                  </a:lnTo>
                  <a:lnTo>
                    <a:pt x="275" y="453"/>
                  </a:lnTo>
                  <a:lnTo>
                    <a:pt x="279" y="450"/>
                  </a:lnTo>
                  <a:lnTo>
                    <a:pt x="279" y="447"/>
                  </a:lnTo>
                  <a:lnTo>
                    <a:pt x="281" y="444"/>
                  </a:lnTo>
                  <a:lnTo>
                    <a:pt x="281" y="441"/>
                  </a:lnTo>
                  <a:lnTo>
                    <a:pt x="281" y="438"/>
                  </a:lnTo>
                  <a:lnTo>
                    <a:pt x="281" y="436"/>
                  </a:lnTo>
                  <a:lnTo>
                    <a:pt x="281" y="432"/>
                  </a:lnTo>
                  <a:lnTo>
                    <a:pt x="281" y="429"/>
                  </a:lnTo>
                  <a:lnTo>
                    <a:pt x="281" y="423"/>
                  </a:lnTo>
                  <a:lnTo>
                    <a:pt x="281" y="417"/>
                  </a:lnTo>
                  <a:lnTo>
                    <a:pt x="284" y="414"/>
                  </a:lnTo>
                  <a:lnTo>
                    <a:pt x="285" y="411"/>
                  </a:lnTo>
                  <a:lnTo>
                    <a:pt x="284" y="405"/>
                  </a:lnTo>
                  <a:lnTo>
                    <a:pt x="284" y="400"/>
                  </a:lnTo>
                  <a:lnTo>
                    <a:pt x="281" y="396"/>
                  </a:lnTo>
                  <a:lnTo>
                    <a:pt x="281" y="393"/>
                  </a:lnTo>
                  <a:lnTo>
                    <a:pt x="281" y="390"/>
                  </a:lnTo>
                  <a:lnTo>
                    <a:pt x="281" y="388"/>
                  </a:lnTo>
                  <a:lnTo>
                    <a:pt x="281" y="387"/>
                  </a:lnTo>
                  <a:lnTo>
                    <a:pt x="281" y="384"/>
                  </a:lnTo>
                  <a:lnTo>
                    <a:pt x="281" y="384"/>
                  </a:lnTo>
                  <a:lnTo>
                    <a:pt x="281" y="382"/>
                  </a:lnTo>
                  <a:lnTo>
                    <a:pt x="281" y="381"/>
                  </a:lnTo>
                  <a:lnTo>
                    <a:pt x="281" y="381"/>
                  </a:lnTo>
                  <a:lnTo>
                    <a:pt x="281" y="381"/>
                  </a:lnTo>
                  <a:lnTo>
                    <a:pt x="279" y="382"/>
                  </a:lnTo>
                  <a:lnTo>
                    <a:pt x="279" y="382"/>
                  </a:lnTo>
                  <a:lnTo>
                    <a:pt x="278" y="381"/>
                  </a:lnTo>
                  <a:lnTo>
                    <a:pt x="275" y="381"/>
                  </a:lnTo>
                  <a:lnTo>
                    <a:pt x="273" y="378"/>
                  </a:lnTo>
                  <a:lnTo>
                    <a:pt x="272" y="378"/>
                  </a:lnTo>
                  <a:lnTo>
                    <a:pt x="269" y="375"/>
                  </a:lnTo>
                  <a:lnTo>
                    <a:pt x="267" y="375"/>
                  </a:lnTo>
                  <a:lnTo>
                    <a:pt x="266" y="370"/>
                  </a:lnTo>
                  <a:lnTo>
                    <a:pt x="263" y="366"/>
                  </a:lnTo>
                  <a:lnTo>
                    <a:pt x="261" y="363"/>
                  </a:lnTo>
                  <a:lnTo>
                    <a:pt x="257" y="358"/>
                  </a:lnTo>
                  <a:lnTo>
                    <a:pt x="255" y="354"/>
                  </a:lnTo>
                  <a:lnTo>
                    <a:pt x="255" y="352"/>
                  </a:lnTo>
                  <a:lnTo>
                    <a:pt x="254" y="351"/>
                  </a:lnTo>
                  <a:lnTo>
                    <a:pt x="254" y="351"/>
                  </a:lnTo>
                  <a:lnTo>
                    <a:pt x="251" y="351"/>
                  </a:lnTo>
                  <a:lnTo>
                    <a:pt x="254" y="345"/>
                  </a:lnTo>
                  <a:lnTo>
                    <a:pt x="255" y="340"/>
                  </a:lnTo>
                  <a:lnTo>
                    <a:pt x="255" y="336"/>
                  </a:lnTo>
                  <a:lnTo>
                    <a:pt x="257" y="334"/>
                  </a:lnTo>
                  <a:lnTo>
                    <a:pt x="257" y="333"/>
                  </a:lnTo>
                  <a:lnTo>
                    <a:pt x="257" y="330"/>
                  </a:lnTo>
                  <a:lnTo>
                    <a:pt x="257" y="328"/>
                  </a:lnTo>
                  <a:lnTo>
                    <a:pt x="257" y="327"/>
                  </a:lnTo>
                  <a:lnTo>
                    <a:pt x="261" y="327"/>
                  </a:lnTo>
                  <a:lnTo>
                    <a:pt x="261" y="324"/>
                  </a:lnTo>
                  <a:lnTo>
                    <a:pt x="263" y="324"/>
                  </a:lnTo>
                  <a:lnTo>
                    <a:pt x="263" y="322"/>
                  </a:lnTo>
                  <a:lnTo>
                    <a:pt x="267" y="321"/>
                  </a:lnTo>
                  <a:lnTo>
                    <a:pt x="269" y="321"/>
                  </a:lnTo>
                  <a:lnTo>
                    <a:pt x="273" y="318"/>
                  </a:lnTo>
                  <a:lnTo>
                    <a:pt x="275" y="318"/>
                  </a:lnTo>
                  <a:lnTo>
                    <a:pt x="279" y="321"/>
                  </a:lnTo>
                  <a:lnTo>
                    <a:pt x="279" y="321"/>
                  </a:lnTo>
                  <a:lnTo>
                    <a:pt x="281" y="321"/>
                  </a:lnTo>
                  <a:lnTo>
                    <a:pt x="284" y="321"/>
                  </a:lnTo>
                  <a:lnTo>
                    <a:pt x="285" y="321"/>
                  </a:lnTo>
                  <a:lnTo>
                    <a:pt x="287" y="321"/>
                  </a:lnTo>
                  <a:lnTo>
                    <a:pt x="290" y="318"/>
                  </a:lnTo>
                  <a:lnTo>
                    <a:pt x="291" y="316"/>
                  </a:lnTo>
                  <a:lnTo>
                    <a:pt x="291" y="315"/>
                  </a:lnTo>
                  <a:lnTo>
                    <a:pt x="293" y="309"/>
                  </a:lnTo>
                  <a:lnTo>
                    <a:pt x="293" y="303"/>
                  </a:lnTo>
                  <a:lnTo>
                    <a:pt x="296" y="297"/>
                  </a:lnTo>
                  <a:lnTo>
                    <a:pt x="297" y="291"/>
                  </a:lnTo>
                  <a:lnTo>
                    <a:pt x="297" y="288"/>
                  </a:lnTo>
                  <a:lnTo>
                    <a:pt x="297" y="285"/>
                  </a:lnTo>
                  <a:lnTo>
                    <a:pt x="299" y="282"/>
                  </a:lnTo>
                  <a:lnTo>
                    <a:pt x="299" y="282"/>
                  </a:lnTo>
                  <a:lnTo>
                    <a:pt x="303" y="280"/>
                  </a:lnTo>
                  <a:lnTo>
                    <a:pt x="305" y="279"/>
                  </a:lnTo>
                  <a:lnTo>
                    <a:pt x="309" y="279"/>
                  </a:lnTo>
                  <a:lnTo>
                    <a:pt x="315" y="276"/>
                  </a:lnTo>
                  <a:lnTo>
                    <a:pt x="320" y="276"/>
                  </a:lnTo>
                  <a:lnTo>
                    <a:pt x="326" y="274"/>
                  </a:lnTo>
                  <a:lnTo>
                    <a:pt x="327" y="274"/>
                  </a:lnTo>
                  <a:lnTo>
                    <a:pt x="329" y="274"/>
                  </a:lnTo>
                  <a:lnTo>
                    <a:pt x="329" y="273"/>
                  </a:lnTo>
                  <a:lnTo>
                    <a:pt x="332" y="273"/>
                  </a:lnTo>
                  <a:lnTo>
                    <a:pt x="333" y="273"/>
                  </a:lnTo>
                  <a:lnTo>
                    <a:pt x="357" y="258"/>
                  </a:lnTo>
                  <a:lnTo>
                    <a:pt x="357" y="256"/>
                  </a:lnTo>
                  <a:lnTo>
                    <a:pt x="359" y="255"/>
                  </a:lnTo>
                  <a:lnTo>
                    <a:pt x="363" y="252"/>
                  </a:lnTo>
                  <a:lnTo>
                    <a:pt x="365" y="252"/>
                  </a:lnTo>
                  <a:lnTo>
                    <a:pt x="368" y="250"/>
                  </a:lnTo>
                  <a:lnTo>
                    <a:pt x="369" y="249"/>
                  </a:lnTo>
                  <a:lnTo>
                    <a:pt x="371" y="246"/>
                  </a:lnTo>
                  <a:lnTo>
                    <a:pt x="374" y="243"/>
                  </a:lnTo>
                  <a:lnTo>
                    <a:pt x="377" y="240"/>
                  </a:lnTo>
                  <a:lnTo>
                    <a:pt x="381" y="237"/>
                  </a:lnTo>
                  <a:lnTo>
                    <a:pt x="389" y="228"/>
                  </a:lnTo>
                  <a:lnTo>
                    <a:pt x="398" y="222"/>
                  </a:lnTo>
                  <a:lnTo>
                    <a:pt x="407" y="219"/>
                  </a:lnTo>
                  <a:lnTo>
                    <a:pt x="419" y="214"/>
                  </a:lnTo>
                  <a:lnTo>
                    <a:pt x="428" y="208"/>
                  </a:lnTo>
                  <a:lnTo>
                    <a:pt x="437" y="207"/>
                  </a:lnTo>
                  <a:lnTo>
                    <a:pt x="440" y="208"/>
                  </a:lnTo>
                  <a:lnTo>
                    <a:pt x="443" y="210"/>
                  </a:lnTo>
                  <a:lnTo>
                    <a:pt x="446" y="214"/>
                  </a:lnTo>
                  <a:lnTo>
                    <a:pt x="447" y="216"/>
                  </a:lnTo>
                  <a:lnTo>
                    <a:pt x="449" y="219"/>
                  </a:lnTo>
                  <a:lnTo>
                    <a:pt x="449" y="220"/>
                  </a:lnTo>
                  <a:lnTo>
                    <a:pt x="449" y="225"/>
                  </a:lnTo>
                  <a:lnTo>
                    <a:pt x="449" y="226"/>
                  </a:lnTo>
                  <a:lnTo>
                    <a:pt x="449" y="231"/>
                  </a:lnTo>
                  <a:lnTo>
                    <a:pt x="449" y="234"/>
                  </a:lnTo>
                  <a:lnTo>
                    <a:pt x="449" y="237"/>
                  </a:lnTo>
                  <a:lnTo>
                    <a:pt x="452" y="238"/>
                  </a:lnTo>
                  <a:lnTo>
                    <a:pt x="452" y="243"/>
                  </a:lnTo>
                  <a:lnTo>
                    <a:pt x="455" y="243"/>
                  </a:lnTo>
                  <a:lnTo>
                    <a:pt x="455" y="244"/>
                  </a:lnTo>
                  <a:lnTo>
                    <a:pt x="459" y="246"/>
                  </a:lnTo>
                  <a:lnTo>
                    <a:pt x="463" y="246"/>
                  </a:lnTo>
                  <a:lnTo>
                    <a:pt x="469" y="246"/>
                  </a:lnTo>
                  <a:lnTo>
                    <a:pt x="478" y="249"/>
                  </a:lnTo>
                  <a:lnTo>
                    <a:pt x="483" y="249"/>
                  </a:lnTo>
                  <a:lnTo>
                    <a:pt x="487" y="249"/>
                  </a:lnTo>
                  <a:lnTo>
                    <a:pt x="489" y="249"/>
                  </a:lnTo>
                  <a:lnTo>
                    <a:pt x="493" y="246"/>
                  </a:lnTo>
                  <a:lnTo>
                    <a:pt x="495" y="243"/>
                  </a:lnTo>
                  <a:lnTo>
                    <a:pt x="496" y="240"/>
                  </a:lnTo>
                  <a:lnTo>
                    <a:pt x="499" y="237"/>
                  </a:lnTo>
                  <a:lnTo>
                    <a:pt x="501" y="234"/>
                  </a:lnTo>
                  <a:lnTo>
                    <a:pt x="501" y="232"/>
                  </a:lnTo>
                  <a:lnTo>
                    <a:pt x="501" y="228"/>
                  </a:lnTo>
                  <a:lnTo>
                    <a:pt x="501" y="226"/>
                  </a:lnTo>
                  <a:lnTo>
                    <a:pt x="501" y="225"/>
                  </a:lnTo>
                  <a:lnTo>
                    <a:pt x="501" y="222"/>
                  </a:lnTo>
                  <a:lnTo>
                    <a:pt x="502" y="220"/>
                  </a:lnTo>
                  <a:lnTo>
                    <a:pt x="505" y="220"/>
                  </a:lnTo>
                  <a:lnTo>
                    <a:pt x="507" y="216"/>
                  </a:lnTo>
                  <a:lnTo>
                    <a:pt x="511" y="216"/>
                  </a:lnTo>
                  <a:lnTo>
                    <a:pt x="513" y="214"/>
                  </a:lnTo>
                  <a:lnTo>
                    <a:pt x="514" y="214"/>
                  </a:lnTo>
                  <a:lnTo>
                    <a:pt x="517" y="210"/>
                  </a:lnTo>
                  <a:lnTo>
                    <a:pt x="519" y="207"/>
                  </a:lnTo>
                  <a:lnTo>
                    <a:pt x="520" y="202"/>
                  </a:lnTo>
                  <a:lnTo>
                    <a:pt x="520" y="198"/>
                  </a:lnTo>
                  <a:lnTo>
                    <a:pt x="523" y="196"/>
                  </a:lnTo>
                  <a:lnTo>
                    <a:pt x="523" y="192"/>
                  </a:lnTo>
                  <a:lnTo>
                    <a:pt x="523" y="184"/>
                  </a:lnTo>
                  <a:lnTo>
                    <a:pt x="523" y="177"/>
                  </a:lnTo>
                  <a:lnTo>
                    <a:pt x="520" y="168"/>
                  </a:lnTo>
                  <a:lnTo>
                    <a:pt x="520" y="162"/>
                  </a:lnTo>
                  <a:lnTo>
                    <a:pt x="523" y="159"/>
                  </a:lnTo>
                  <a:lnTo>
                    <a:pt x="523" y="154"/>
                  </a:lnTo>
                  <a:lnTo>
                    <a:pt x="523" y="150"/>
                  </a:lnTo>
                  <a:lnTo>
                    <a:pt x="525" y="148"/>
                  </a:lnTo>
                  <a:lnTo>
                    <a:pt x="525" y="144"/>
                  </a:lnTo>
                  <a:lnTo>
                    <a:pt x="529" y="142"/>
                  </a:lnTo>
                  <a:lnTo>
                    <a:pt x="531" y="138"/>
                  </a:lnTo>
                  <a:lnTo>
                    <a:pt x="535" y="135"/>
                  </a:lnTo>
                  <a:lnTo>
                    <a:pt x="541" y="130"/>
                  </a:lnTo>
                  <a:lnTo>
                    <a:pt x="547" y="126"/>
                  </a:lnTo>
                  <a:lnTo>
                    <a:pt x="549" y="126"/>
                  </a:lnTo>
                  <a:lnTo>
                    <a:pt x="550" y="124"/>
                  </a:lnTo>
                  <a:lnTo>
                    <a:pt x="553" y="124"/>
                  </a:lnTo>
                  <a:lnTo>
                    <a:pt x="555" y="123"/>
                  </a:lnTo>
                  <a:lnTo>
                    <a:pt x="555" y="123"/>
                  </a:lnTo>
                  <a:lnTo>
                    <a:pt x="555" y="120"/>
                  </a:lnTo>
                  <a:lnTo>
                    <a:pt x="559" y="118"/>
                  </a:lnTo>
                  <a:lnTo>
                    <a:pt x="561" y="112"/>
                  </a:lnTo>
                  <a:lnTo>
                    <a:pt x="562" y="108"/>
                  </a:lnTo>
                  <a:lnTo>
                    <a:pt x="565" y="106"/>
                  </a:lnTo>
                  <a:lnTo>
                    <a:pt x="567" y="102"/>
                  </a:lnTo>
                  <a:lnTo>
                    <a:pt x="567" y="100"/>
                  </a:lnTo>
                  <a:lnTo>
                    <a:pt x="567" y="96"/>
                  </a:lnTo>
                  <a:lnTo>
                    <a:pt x="567" y="94"/>
                  </a:lnTo>
                  <a:lnTo>
                    <a:pt x="567" y="93"/>
                  </a:lnTo>
                  <a:lnTo>
                    <a:pt x="567" y="90"/>
                  </a:lnTo>
                  <a:lnTo>
                    <a:pt x="565" y="87"/>
                  </a:lnTo>
                  <a:lnTo>
                    <a:pt x="562" y="84"/>
                  </a:lnTo>
                  <a:lnTo>
                    <a:pt x="559" y="82"/>
                  </a:lnTo>
                  <a:lnTo>
                    <a:pt x="555" y="81"/>
                  </a:lnTo>
                  <a:lnTo>
                    <a:pt x="549" y="78"/>
                  </a:lnTo>
                  <a:lnTo>
                    <a:pt x="543" y="78"/>
                  </a:lnTo>
                  <a:lnTo>
                    <a:pt x="537" y="78"/>
                  </a:lnTo>
                  <a:lnTo>
                    <a:pt x="531" y="78"/>
                  </a:lnTo>
                  <a:lnTo>
                    <a:pt x="525" y="78"/>
                  </a:lnTo>
                  <a:lnTo>
                    <a:pt x="511" y="78"/>
                  </a:lnTo>
                  <a:lnTo>
                    <a:pt x="508" y="76"/>
                  </a:lnTo>
                  <a:lnTo>
                    <a:pt x="505" y="75"/>
                  </a:lnTo>
                  <a:lnTo>
                    <a:pt x="499" y="72"/>
                  </a:lnTo>
                  <a:lnTo>
                    <a:pt x="493" y="70"/>
                  </a:lnTo>
                  <a:lnTo>
                    <a:pt x="489" y="66"/>
                  </a:lnTo>
                  <a:lnTo>
                    <a:pt x="487" y="66"/>
                  </a:lnTo>
                  <a:lnTo>
                    <a:pt x="487" y="64"/>
                  </a:lnTo>
                  <a:lnTo>
                    <a:pt x="487" y="63"/>
                  </a:lnTo>
                  <a:lnTo>
                    <a:pt x="487" y="60"/>
                  </a:lnTo>
                  <a:lnTo>
                    <a:pt x="487" y="58"/>
                  </a:lnTo>
                  <a:lnTo>
                    <a:pt x="484" y="57"/>
                  </a:lnTo>
                  <a:lnTo>
                    <a:pt x="484" y="54"/>
                  </a:lnTo>
                  <a:lnTo>
                    <a:pt x="484" y="54"/>
                  </a:lnTo>
                  <a:lnTo>
                    <a:pt x="481" y="52"/>
                  </a:lnTo>
                  <a:lnTo>
                    <a:pt x="475" y="52"/>
                  </a:lnTo>
                  <a:lnTo>
                    <a:pt x="472" y="51"/>
                  </a:lnTo>
                  <a:lnTo>
                    <a:pt x="469" y="51"/>
                  </a:lnTo>
                  <a:lnTo>
                    <a:pt x="460" y="51"/>
                  </a:lnTo>
                  <a:lnTo>
                    <a:pt x="455" y="51"/>
                  </a:lnTo>
                  <a:lnTo>
                    <a:pt x="452" y="48"/>
                  </a:lnTo>
                  <a:lnTo>
                    <a:pt x="452" y="48"/>
                  </a:lnTo>
                  <a:lnTo>
                    <a:pt x="449" y="46"/>
                  </a:lnTo>
                  <a:lnTo>
                    <a:pt x="449" y="46"/>
                  </a:lnTo>
                  <a:lnTo>
                    <a:pt x="446" y="40"/>
                  </a:lnTo>
                  <a:lnTo>
                    <a:pt x="443" y="36"/>
                  </a:lnTo>
                  <a:lnTo>
                    <a:pt x="440" y="33"/>
                  </a:lnTo>
                  <a:lnTo>
                    <a:pt x="437" y="28"/>
                  </a:lnTo>
                  <a:lnTo>
                    <a:pt x="434" y="24"/>
                  </a:lnTo>
                  <a:lnTo>
                    <a:pt x="434" y="22"/>
                  </a:lnTo>
                  <a:lnTo>
                    <a:pt x="431" y="22"/>
                  </a:lnTo>
                  <a:lnTo>
                    <a:pt x="431" y="18"/>
                  </a:lnTo>
                  <a:lnTo>
                    <a:pt x="431" y="18"/>
                  </a:lnTo>
                  <a:lnTo>
                    <a:pt x="431" y="12"/>
                  </a:lnTo>
                  <a:lnTo>
                    <a:pt x="431" y="10"/>
                  </a:lnTo>
                  <a:lnTo>
                    <a:pt x="429" y="6"/>
                  </a:lnTo>
                  <a:lnTo>
                    <a:pt x="428" y="6"/>
                  </a:lnTo>
                  <a:lnTo>
                    <a:pt x="428" y="4"/>
                  </a:lnTo>
                  <a:lnTo>
                    <a:pt x="425" y="4"/>
                  </a:lnTo>
                  <a:lnTo>
                    <a:pt x="422" y="3"/>
                  </a:lnTo>
                  <a:lnTo>
                    <a:pt x="419" y="3"/>
                  </a:lnTo>
                  <a:lnTo>
                    <a:pt x="416" y="0"/>
                  </a:lnTo>
                  <a:lnTo>
                    <a:pt x="411" y="3"/>
                  </a:lnTo>
                  <a:lnTo>
                    <a:pt x="407" y="3"/>
                  </a:lnTo>
                  <a:lnTo>
                    <a:pt x="398" y="3"/>
                  </a:lnTo>
                  <a:lnTo>
                    <a:pt x="393" y="3"/>
                  </a:lnTo>
                  <a:lnTo>
                    <a:pt x="389" y="4"/>
                  </a:lnTo>
                  <a:lnTo>
                    <a:pt x="386" y="4"/>
                  </a:lnTo>
                  <a:lnTo>
                    <a:pt x="380" y="6"/>
                  </a:lnTo>
                  <a:lnTo>
                    <a:pt x="380" y="6"/>
                  </a:lnTo>
                  <a:lnTo>
                    <a:pt x="377" y="6"/>
                  </a:lnTo>
                  <a:lnTo>
                    <a:pt x="377" y="10"/>
                  </a:lnTo>
                  <a:lnTo>
                    <a:pt x="377" y="10"/>
                  </a:lnTo>
                  <a:lnTo>
                    <a:pt x="377" y="15"/>
                  </a:lnTo>
                  <a:lnTo>
                    <a:pt x="377" y="16"/>
                  </a:lnTo>
                  <a:lnTo>
                    <a:pt x="377" y="18"/>
                  </a:lnTo>
                  <a:lnTo>
                    <a:pt x="375" y="21"/>
                  </a:lnTo>
                  <a:lnTo>
                    <a:pt x="374" y="22"/>
                  </a:lnTo>
                  <a:lnTo>
                    <a:pt x="374" y="24"/>
                  </a:lnTo>
                  <a:lnTo>
                    <a:pt x="371" y="24"/>
                  </a:lnTo>
                  <a:lnTo>
                    <a:pt x="371" y="28"/>
                  </a:lnTo>
                  <a:lnTo>
                    <a:pt x="369" y="30"/>
                  </a:lnTo>
                  <a:lnTo>
                    <a:pt x="368" y="30"/>
                  </a:lnTo>
                  <a:lnTo>
                    <a:pt x="365" y="30"/>
                  </a:lnTo>
                  <a:lnTo>
                    <a:pt x="362" y="33"/>
                  </a:lnTo>
                  <a:lnTo>
                    <a:pt x="359" y="33"/>
                  </a:lnTo>
                  <a:lnTo>
                    <a:pt x="357" y="34"/>
                  </a:lnTo>
                  <a:lnTo>
                    <a:pt x="351" y="34"/>
                  </a:lnTo>
                  <a:lnTo>
                    <a:pt x="345" y="33"/>
                  </a:lnTo>
                  <a:lnTo>
                    <a:pt x="341" y="33"/>
                  </a:lnTo>
                  <a:lnTo>
                    <a:pt x="339" y="30"/>
                  </a:lnTo>
                  <a:lnTo>
                    <a:pt x="335" y="30"/>
                  </a:lnTo>
                  <a:lnTo>
                    <a:pt x="333" y="30"/>
                  </a:lnTo>
                  <a:lnTo>
                    <a:pt x="332" y="28"/>
                  </a:lnTo>
                  <a:lnTo>
                    <a:pt x="329" y="28"/>
                  </a:lnTo>
                  <a:lnTo>
                    <a:pt x="329" y="24"/>
                  </a:lnTo>
                  <a:lnTo>
                    <a:pt x="329" y="21"/>
                  </a:lnTo>
                  <a:lnTo>
                    <a:pt x="329" y="18"/>
                  </a:lnTo>
                  <a:lnTo>
                    <a:pt x="329" y="18"/>
                  </a:lnTo>
                  <a:lnTo>
                    <a:pt x="327" y="16"/>
                  </a:lnTo>
                  <a:lnTo>
                    <a:pt x="327" y="12"/>
                  </a:lnTo>
                  <a:lnTo>
                    <a:pt x="326" y="10"/>
                  </a:lnTo>
                  <a:lnTo>
                    <a:pt x="323" y="10"/>
                  </a:lnTo>
                  <a:lnTo>
                    <a:pt x="323" y="6"/>
                  </a:lnTo>
                  <a:lnTo>
                    <a:pt x="321" y="6"/>
                  </a:lnTo>
                  <a:lnTo>
                    <a:pt x="320" y="4"/>
                  </a:lnTo>
                  <a:lnTo>
                    <a:pt x="317" y="4"/>
                  </a:lnTo>
                  <a:lnTo>
                    <a:pt x="314" y="4"/>
                  </a:lnTo>
                  <a:lnTo>
                    <a:pt x="311" y="3"/>
                  </a:lnTo>
                  <a:lnTo>
                    <a:pt x="309" y="0"/>
                  </a:lnTo>
                  <a:lnTo>
                    <a:pt x="303" y="4"/>
                  </a:lnTo>
                  <a:lnTo>
                    <a:pt x="299" y="9"/>
                  </a:lnTo>
                  <a:lnTo>
                    <a:pt x="297" y="12"/>
                  </a:lnTo>
                  <a:lnTo>
                    <a:pt x="296" y="16"/>
                  </a:lnTo>
                  <a:lnTo>
                    <a:pt x="293" y="18"/>
                  </a:lnTo>
                  <a:lnTo>
                    <a:pt x="293" y="22"/>
                  </a:lnTo>
                  <a:lnTo>
                    <a:pt x="291" y="30"/>
                  </a:lnTo>
                  <a:lnTo>
                    <a:pt x="291" y="36"/>
                  </a:lnTo>
                  <a:lnTo>
                    <a:pt x="291" y="40"/>
                  </a:lnTo>
                  <a:lnTo>
                    <a:pt x="290" y="45"/>
                  </a:lnTo>
                  <a:lnTo>
                    <a:pt x="287" y="48"/>
                  </a:lnTo>
                  <a:lnTo>
                    <a:pt x="285" y="51"/>
                  </a:lnTo>
                  <a:lnTo>
                    <a:pt x="281" y="54"/>
                  </a:lnTo>
                  <a:lnTo>
                    <a:pt x="275" y="58"/>
                  </a:lnTo>
                  <a:lnTo>
                    <a:pt x="272" y="58"/>
                  </a:lnTo>
                  <a:lnTo>
                    <a:pt x="267" y="58"/>
                  </a:lnTo>
                  <a:lnTo>
                    <a:pt x="257" y="57"/>
                  </a:lnTo>
                  <a:lnTo>
                    <a:pt x="254" y="57"/>
                  </a:lnTo>
                  <a:lnTo>
                    <a:pt x="249" y="57"/>
                  </a:lnTo>
                  <a:lnTo>
                    <a:pt x="245" y="54"/>
                  </a:lnTo>
                  <a:lnTo>
                    <a:pt x="240" y="54"/>
                  </a:lnTo>
                  <a:lnTo>
                    <a:pt x="239" y="52"/>
                  </a:lnTo>
                  <a:lnTo>
                    <a:pt x="239" y="52"/>
                  </a:lnTo>
                  <a:lnTo>
                    <a:pt x="237" y="48"/>
                  </a:lnTo>
                  <a:lnTo>
                    <a:pt x="237" y="48"/>
                  </a:lnTo>
                  <a:lnTo>
                    <a:pt x="237" y="46"/>
                  </a:lnTo>
                  <a:lnTo>
                    <a:pt x="237" y="45"/>
                  </a:lnTo>
                  <a:lnTo>
                    <a:pt x="237" y="42"/>
                  </a:lnTo>
                  <a:lnTo>
                    <a:pt x="237" y="42"/>
                  </a:lnTo>
                  <a:lnTo>
                    <a:pt x="233" y="40"/>
                  </a:lnTo>
                  <a:lnTo>
                    <a:pt x="230" y="40"/>
                  </a:lnTo>
                  <a:lnTo>
                    <a:pt x="225" y="42"/>
                  </a:lnTo>
                  <a:lnTo>
                    <a:pt x="222" y="42"/>
                  </a:lnTo>
                  <a:lnTo>
                    <a:pt x="215" y="45"/>
                  </a:lnTo>
                  <a:lnTo>
                    <a:pt x="212" y="46"/>
                  </a:lnTo>
                  <a:lnTo>
                    <a:pt x="207" y="46"/>
                  </a:lnTo>
                  <a:lnTo>
                    <a:pt x="207" y="48"/>
                  </a:lnTo>
                  <a:lnTo>
                    <a:pt x="206" y="52"/>
                  </a:lnTo>
                  <a:lnTo>
                    <a:pt x="201" y="60"/>
                  </a:lnTo>
                  <a:lnTo>
                    <a:pt x="201" y="63"/>
                  </a:lnTo>
                  <a:lnTo>
                    <a:pt x="198" y="66"/>
                  </a:lnTo>
                  <a:lnTo>
                    <a:pt x="195" y="69"/>
                  </a:lnTo>
                  <a:lnTo>
                    <a:pt x="192" y="70"/>
                  </a:lnTo>
                  <a:lnTo>
                    <a:pt x="189" y="70"/>
                  </a:lnTo>
                  <a:lnTo>
                    <a:pt x="188" y="70"/>
                  </a:lnTo>
                  <a:lnTo>
                    <a:pt x="182" y="72"/>
                  </a:lnTo>
                  <a:lnTo>
                    <a:pt x="176" y="75"/>
                  </a:lnTo>
                  <a:lnTo>
                    <a:pt x="168" y="76"/>
                  </a:lnTo>
                  <a:lnTo>
                    <a:pt x="161" y="78"/>
                  </a:lnTo>
                  <a:lnTo>
                    <a:pt x="155" y="81"/>
                  </a:lnTo>
                  <a:lnTo>
                    <a:pt x="149" y="82"/>
                  </a:lnTo>
                  <a:lnTo>
                    <a:pt x="147" y="84"/>
                  </a:lnTo>
                  <a:lnTo>
                    <a:pt x="144" y="84"/>
                  </a:lnTo>
                  <a:lnTo>
                    <a:pt x="135" y="93"/>
                  </a:lnTo>
                  <a:lnTo>
                    <a:pt x="125" y="100"/>
                  </a:lnTo>
                  <a:lnTo>
                    <a:pt x="116" y="106"/>
                  </a:lnTo>
                  <a:lnTo>
                    <a:pt x="107" y="112"/>
                  </a:lnTo>
                  <a:lnTo>
                    <a:pt x="98" y="118"/>
                  </a:lnTo>
                  <a:lnTo>
                    <a:pt x="89" y="126"/>
                  </a:lnTo>
                  <a:lnTo>
                    <a:pt x="81" y="132"/>
                  </a:lnTo>
                  <a:lnTo>
                    <a:pt x="72" y="142"/>
                  </a:lnTo>
                  <a:lnTo>
                    <a:pt x="71" y="142"/>
                  </a:lnTo>
                  <a:lnTo>
                    <a:pt x="71" y="142"/>
                  </a:lnTo>
                  <a:lnTo>
                    <a:pt x="66" y="144"/>
                  </a:lnTo>
                  <a:lnTo>
                    <a:pt x="65" y="144"/>
                  </a:lnTo>
                  <a:lnTo>
                    <a:pt x="60" y="144"/>
                  </a:lnTo>
                  <a:lnTo>
                    <a:pt x="48" y="150"/>
                  </a:lnTo>
                  <a:lnTo>
                    <a:pt x="36" y="159"/>
                  </a:lnTo>
                  <a:lnTo>
                    <a:pt x="32" y="162"/>
                  </a:lnTo>
                  <a:lnTo>
                    <a:pt x="26" y="166"/>
                  </a:lnTo>
                  <a:lnTo>
                    <a:pt x="21" y="168"/>
                  </a:lnTo>
                  <a:lnTo>
                    <a:pt x="17" y="174"/>
                  </a:lnTo>
                  <a:lnTo>
                    <a:pt x="24" y="150"/>
                  </a:lnTo>
                  <a:lnTo>
                    <a:pt x="24" y="150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45" name="Freeform 13"/>
            <p:cNvSpPr>
              <a:spLocks/>
            </p:cNvSpPr>
            <p:nvPr/>
          </p:nvSpPr>
          <p:spPr bwMode="auto">
            <a:xfrm>
              <a:off x="8407400" y="4840288"/>
              <a:ext cx="536575" cy="463550"/>
            </a:xfrm>
            <a:custGeom>
              <a:avLst/>
              <a:gdLst>
                <a:gd name="T0" fmla="*/ 240 w 674"/>
                <a:gd name="T1" fmla="*/ 50 h 584"/>
                <a:gd name="T2" fmla="*/ 195 w 674"/>
                <a:gd name="T3" fmla="*/ 17 h 584"/>
                <a:gd name="T4" fmla="*/ 132 w 674"/>
                <a:gd name="T5" fmla="*/ 5 h 584"/>
                <a:gd name="T6" fmla="*/ 118 w 674"/>
                <a:gd name="T7" fmla="*/ 23 h 584"/>
                <a:gd name="T8" fmla="*/ 91 w 674"/>
                <a:gd name="T9" fmla="*/ 48 h 584"/>
                <a:gd name="T10" fmla="*/ 72 w 674"/>
                <a:gd name="T11" fmla="*/ 65 h 584"/>
                <a:gd name="T12" fmla="*/ 67 w 674"/>
                <a:gd name="T13" fmla="*/ 62 h 584"/>
                <a:gd name="T14" fmla="*/ 49 w 674"/>
                <a:gd name="T15" fmla="*/ 80 h 584"/>
                <a:gd name="T16" fmla="*/ 37 w 674"/>
                <a:gd name="T17" fmla="*/ 90 h 584"/>
                <a:gd name="T18" fmla="*/ 27 w 674"/>
                <a:gd name="T19" fmla="*/ 102 h 584"/>
                <a:gd name="T20" fmla="*/ 13 w 674"/>
                <a:gd name="T21" fmla="*/ 131 h 584"/>
                <a:gd name="T22" fmla="*/ 1 w 674"/>
                <a:gd name="T23" fmla="*/ 150 h 584"/>
                <a:gd name="T24" fmla="*/ 7 w 674"/>
                <a:gd name="T25" fmla="*/ 218 h 584"/>
                <a:gd name="T26" fmla="*/ 49 w 674"/>
                <a:gd name="T27" fmla="*/ 206 h 584"/>
                <a:gd name="T28" fmla="*/ 73 w 674"/>
                <a:gd name="T29" fmla="*/ 245 h 584"/>
                <a:gd name="T30" fmla="*/ 79 w 674"/>
                <a:gd name="T31" fmla="*/ 305 h 584"/>
                <a:gd name="T32" fmla="*/ 66 w 674"/>
                <a:gd name="T33" fmla="*/ 296 h 584"/>
                <a:gd name="T34" fmla="*/ 70 w 674"/>
                <a:gd name="T35" fmla="*/ 344 h 584"/>
                <a:gd name="T36" fmla="*/ 90 w 674"/>
                <a:gd name="T37" fmla="*/ 366 h 584"/>
                <a:gd name="T38" fmla="*/ 112 w 674"/>
                <a:gd name="T39" fmla="*/ 377 h 584"/>
                <a:gd name="T40" fmla="*/ 169 w 674"/>
                <a:gd name="T41" fmla="*/ 398 h 584"/>
                <a:gd name="T42" fmla="*/ 160 w 674"/>
                <a:gd name="T43" fmla="*/ 473 h 584"/>
                <a:gd name="T44" fmla="*/ 195 w 674"/>
                <a:gd name="T45" fmla="*/ 504 h 584"/>
                <a:gd name="T46" fmla="*/ 220 w 674"/>
                <a:gd name="T47" fmla="*/ 566 h 584"/>
                <a:gd name="T48" fmla="*/ 244 w 674"/>
                <a:gd name="T49" fmla="*/ 583 h 584"/>
                <a:gd name="T50" fmla="*/ 262 w 674"/>
                <a:gd name="T51" fmla="*/ 569 h 584"/>
                <a:gd name="T52" fmla="*/ 307 w 674"/>
                <a:gd name="T53" fmla="*/ 545 h 584"/>
                <a:gd name="T54" fmla="*/ 352 w 674"/>
                <a:gd name="T55" fmla="*/ 506 h 584"/>
                <a:gd name="T56" fmla="*/ 381 w 674"/>
                <a:gd name="T57" fmla="*/ 497 h 584"/>
                <a:gd name="T58" fmla="*/ 409 w 674"/>
                <a:gd name="T59" fmla="*/ 512 h 584"/>
                <a:gd name="T60" fmla="*/ 424 w 674"/>
                <a:gd name="T61" fmla="*/ 535 h 584"/>
                <a:gd name="T62" fmla="*/ 437 w 674"/>
                <a:gd name="T63" fmla="*/ 545 h 584"/>
                <a:gd name="T64" fmla="*/ 481 w 674"/>
                <a:gd name="T65" fmla="*/ 539 h 584"/>
                <a:gd name="T66" fmla="*/ 485 w 674"/>
                <a:gd name="T67" fmla="*/ 510 h 584"/>
                <a:gd name="T68" fmla="*/ 472 w 674"/>
                <a:gd name="T69" fmla="*/ 503 h 584"/>
                <a:gd name="T70" fmla="*/ 520 w 674"/>
                <a:gd name="T71" fmla="*/ 516 h 584"/>
                <a:gd name="T72" fmla="*/ 524 w 674"/>
                <a:gd name="T73" fmla="*/ 527 h 584"/>
                <a:gd name="T74" fmla="*/ 545 w 674"/>
                <a:gd name="T75" fmla="*/ 547 h 584"/>
                <a:gd name="T76" fmla="*/ 571 w 674"/>
                <a:gd name="T77" fmla="*/ 566 h 584"/>
                <a:gd name="T78" fmla="*/ 610 w 674"/>
                <a:gd name="T79" fmla="*/ 572 h 584"/>
                <a:gd name="T80" fmla="*/ 673 w 674"/>
                <a:gd name="T81" fmla="*/ 535 h 584"/>
                <a:gd name="T82" fmla="*/ 652 w 674"/>
                <a:gd name="T83" fmla="*/ 521 h 584"/>
                <a:gd name="T84" fmla="*/ 640 w 674"/>
                <a:gd name="T85" fmla="*/ 464 h 584"/>
                <a:gd name="T86" fmla="*/ 605 w 674"/>
                <a:gd name="T87" fmla="*/ 443 h 584"/>
                <a:gd name="T88" fmla="*/ 584 w 674"/>
                <a:gd name="T89" fmla="*/ 422 h 584"/>
                <a:gd name="T90" fmla="*/ 614 w 674"/>
                <a:gd name="T91" fmla="*/ 377 h 584"/>
                <a:gd name="T92" fmla="*/ 607 w 674"/>
                <a:gd name="T93" fmla="*/ 341 h 584"/>
                <a:gd name="T94" fmla="*/ 574 w 674"/>
                <a:gd name="T95" fmla="*/ 329 h 584"/>
                <a:gd name="T96" fmla="*/ 548 w 674"/>
                <a:gd name="T97" fmla="*/ 299 h 584"/>
                <a:gd name="T98" fmla="*/ 529 w 674"/>
                <a:gd name="T99" fmla="*/ 263 h 584"/>
                <a:gd name="T100" fmla="*/ 508 w 674"/>
                <a:gd name="T101" fmla="*/ 233 h 584"/>
                <a:gd name="T102" fmla="*/ 526 w 674"/>
                <a:gd name="T103" fmla="*/ 176 h 584"/>
                <a:gd name="T104" fmla="*/ 557 w 674"/>
                <a:gd name="T105" fmla="*/ 137 h 584"/>
                <a:gd name="T106" fmla="*/ 529 w 674"/>
                <a:gd name="T107" fmla="*/ 101 h 584"/>
                <a:gd name="T108" fmla="*/ 500 w 674"/>
                <a:gd name="T109" fmla="*/ 54 h 584"/>
                <a:gd name="T110" fmla="*/ 469 w 674"/>
                <a:gd name="T111" fmla="*/ 32 h 584"/>
                <a:gd name="T112" fmla="*/ 394 w 674"/>
                <a:gd name="T113" fmla="*/ 38 h 584"/>
                <a:gd name="T114" fmla="*/ 378 w 674"/>
                <a:gd name="T115" fmla="*/ 72 h 584"/>
                <a:gd name="T116" fmla="*/ 349 w 674"/>
                <a:gd name="T117" fmla="*/ 86 h 584"/>
                <a:gd name="T118" fmla="*/ 328 w 674"/>
                <a:gd name="T119" fmla="*/ 66 h 584"/>
                <a:gd name="T120" fmla="*/ 286 w 674"/>
                <a:gd name="T121" fmla="*/ 36 h 584"/>
                <a:gd name="T122" fmla="*/ 244 w 674"/>
                <a:gd name="T123" fmla="*/ 44 h 58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674" h="584">
                  <a:moveTo>
                    <a:pt x="267" y="32"/>
                  </a:moveTo>
                  <a:lnTo>
                    <a:pt x="262" y="36"/>
                  </a:lnTo>
                  <a:lnTo>
                    <a:pt x="258" y="38"/>
                  </a:lnTo>
                  <a:lnTo>
                    <a:pt x="255" y="42"/>
                  </a:lnTo>
                  <a:lnTo>
                    <a:pt x="252" y="42"/>
                  </a:lnTo>
                  <a:lnTo>
                    <a:pt x="250" y="44"/>
                  </a:lnTo>
                  <a:lnTo>
                    <a:pt x="249" y="47"/>
                  </a:lnTo>
                  <a:lnTo>
                    <a:pt x="244" y="48"/>
                  </a:lnTo>
                  <a:lnTo>
                    <a:pt x="243" y="48"/>
                  </a:lnTo>
                  <a:lnTo>
                    <a:pt x="241" y="48"/>
                  </a:lnTo>
                  <a:lnTo>
                    <a:pt x="240" y="50"/>
                  </a:lnTo>
                  <a:lnTo>
                    <a:pt x="238" y="50"/>
                  </a:lnTo>
                  <a:lnTo>
                    <a:pt x="234" y="50"/>
                  </a:lnTo>
                  <a:lnTo>
                    <a:pt x="231" y="50"/>
                  </a:lnTo>
                  <a:lnTo>
                    <a:pt x="226" y="53"/>
                  </a:lnTo>
                  <a:lnTo>
                    <a:pt x="222" y="48"/>
                  </a:lnTo>
                  <a:lnTo>
                    <a:pt x="219" y="44"/>
                  </a:lnTo>
                  <a:lnTo>
                    <a:pt x="211" y="35"/>
                  </a:lnTo>
                  <a:lnTo>
                    <a:pt x="208" y="30"/>
                  </a:lnTo>
                  <a:lnTo>
                    <a:pt x="202" y="24"/>
                  </a:lnTo>
                  <a:lnTo>
                    <a:pt x="199" y="20"/>
                  </a:lnTo>
                  <a:lnTo>
                    <a:pt x="195" y="17"/>
                  </a:lnTo>
                  <a:lnTo>
                    <a:pt x="187" y="12"/>
                  </a:lnTo>
                  <a:lnTo>
                    <a:pt x="180" y="8"/>
                  </a:lnTo>
                  <a:lnTo>
                    <a:pt x="172" y="5"/>
                  </a:lnTo>
                  <a:lnTo>
                    <a:pt x="166" y="0"/>
                  </a:lnTo>
                  <a:lnTo>
                    <a:pt x="162" y="0"/>
                  </a:lnTo>
                  <a:lnTo>
                    <a:pt x="157" y="0"/>
                  </a:lnTo>
                  <a:lnTo>
                    <a:pt x="148" y="0"/>
                  </a:lnTo>
                  <a:lnTo>
                    <a:pt x="145" y="2"/>
                  </a:lnTo>
                  <a:lnTo>
                    <a:pt x="139" y="2"/>
                  </a:lnTo>
                  <a:lnTo>
                    <a:pt x="135" y="2"/>
                  </a:lnTo>
                  <a:lnTo>
                    <a:pt x="132" y="5"/>
                  </a:lnTo>
                  <a:lnTo>
                    <a:pt x="130" y="6"/>
                  </a:lnTo>
                  <a:lnTo>
                    <a:pt x="129" y="6"/>
                  </a:lnTo>
                  <a:lnTo>
                    <a:pt x="129" y="8"/>
                  </a:lnTo>
                  <a:lnTo>
                    <a:pt x="127" y="11"/>
                  </a:lnTo>
                  <a:lnTo>
                    <a:pt x="127" y="14"/>
                  </a:lnTo>
                  <a:lnTo>
                    <a:pt x="127" y="14"/>
                  </a:lnTo>
                  <a:lnTo>
                    <a:pt x="127" y="17"/>
                  </a:lnTo>
                  <a:lnTo>
                    <a:pt x="126" y="18"/>
                  </a:lnTo>
                  <a:lnTo>
                    <a:pt x="124" y="18"/>
                  </a:lnTo>
                  <a:lnTo>
                    <a:pt x="121" y="20"/>
                  </a:lnTo>
                  <a:lnTo>
                    <a:pt x="118" y="23"/>
                  </a:lnTo>
                  <a:lnTo>
                    <a:pt x="115" y="24"/>
                  </a:lnTo>
                  <a:lnTo>
                    <a:pt x="112" y="26"/>
                  </a:lnTo>
                  <a:lnTo>
                    <a:pt x="109" y="30"/>
                  </a:lnTo>
                  <a:lnTo>
                    <a:pt x="105" y="32"/>
                  </a:lnTo>
                  <a:lnTo>
                    <a:pt x="102" y="36"/>
                  </a:lnTo>
                  <a:lnTo>
                    <a:pt x="99" y="41"/>
                  </a:lnTo>
                  <a:lnTo>
                    <a:pt x="97" y="42"/>
                  </a:lnTo>
                  <a:lnTo>
                    <a:pt x="96" y="44"/>
                  </a:lnTo>
                  <a:lnTo>
                    <a:pt x="94" y="44"/>
                  </a:lnTo>
                  <a:lnTo>
                    <a:pt x="94" y="47"/>
                  </a:lnTo>
                  <a:lnTo>
                    <a:pt x="91" y="48"/>
                  </a:lnTo>
                  <a:lnTo>
                    <a:pt x="91" y="48"/>
                  </a:lnTo>
                  <a:lnTo>
                    <a:pt x="91" y="48"/>
                  </a:lnTo>
                  <a:lnTo>
                    <a:pt x="88" y="50"/>
                  </a:lnTo>
                  <a:lnTo>
                    <a:pt x="85" y="50"/>
                  </a:lnTo>
                  <a:lnTo>
                    <a:pt x="84" y="50"/>
                  </a:lnTo>
                  <a:lnTo>
                    <a:pt x="79" y="53"/>
                  </a:lnTo>
                  <a:lnTo>
                    <a:pt x="76" y="56"/>
                  </a:lnTo>
                  <a:lnTo>
                    <a:pt x="75" y="59"/>
                  </a:lnTo>
                  <a:lnTo>
                    <a:pt x="73" y="60"/>
                  </a:lnTo>
                  <a:lnTo>
                    <a:pt x="73" y="62"/>
                  </a:lnTo>
                  <a:lnTo>
                    <a:pt x="72" y="65"/>
                  </a:lnTo>
                  <a:lnTo>
                    <a:pt x="70" y="66"/>
                  </a:lnTo>
                  <a:lnTo>
                    <a:pt x="70" y="66"/>
                  </a:lnTo>
                  <a:lnTo>
                    <a:pt x="69" y="66"/>
                  </a:lnTo>
                  <a:lnTo>
                    <a:pt x="70" y="66"/>
                  </a:lnTo>
                  <a:lnTo>
                    <a:pt x="70" y="66"/>
                  </a:lnTo>
                  <a:lnTo>
                    <a:pt x="72" y="65"/>
                  </a:lnTo>
                  <a:lnTo>
                    <a:pt x="72" y="62"/>
                  </a:lnTo>
                  <a:lnTo>
                    <a:pt x="72" y="62"/>
                  </a:lnTo>
                  <a:lnTo>
                    <a:pt x="70" y="62"/>
                  </a:lnTo>
                  <a:lnTo>
                    <a:pt x="69" y="62"/>
                  </a:lnTo>
                  <a:lnTo>
                    <a:pt x="67" y="62"/>
                  </a:lnTo>
                  <a:lnTo>
                    <a:pt x="66" y="65"/>
                  </a:lnTo>
                  <a:lnTo>
                    <a:pt x="63" y="66"/>
                  </a:lnTo>
                  <a:lnTo>
                    <a:pt x="61" y="66"/>
                  </a:lnTo>
                  <a:lnTo>
                    <a:pt x="58" y="68"/>
                  </a:lnTo>
                  <a:lnTo>
                    <a:pt x="57" y="71"/>
                  </a:lnTo>
                  <a:lnTo>
                    <a:pt x="55" y="72"/>
                  </a:lnTo>
                  <a:lnTo>
                    <a:pt x="54" y="74"/>
                  </a:lnTo>
                  <a:lnTo>
                    <a:pt x="51" y="74"/>
                  </a:lnTo>
                  <a:lnTo>
                    <a:pt x="49" y="77"/>
                  </a:lnTo>
                  <a:lnTo>
                    <a:pt x="49" y="78"/>
                  </a:lnTo>
                  <a:lnTo>
                    <a:pt x="49" y="80"/>
                  </a:lnTo>
                  <a:lnTo>
                    <a:pt x="49" y="80"/>
                  </a:lnTo>
                  <a:lnTo>
                    <a:pt x="49" y="80"/>
                  </a:lnTo>
                  <a:lnTo>
                    <a:pt x="51" y="80"/>
                  </a:lnTo>
                  <a:lnTo>
                    <a:pt x="49" y="80"/>
                  </a:lnTo>
                  <a:lnTo>
                    <a:pt x="48" y="83"/>
                  </a:lnTo>
                  <a:lnTo>
                    <a:pt x="45" y="83"/>
                  </a:lnTo>
                  <a:lnTo>
                    <a:pt x="43" y="84"/>
                  </a:lnTo>
                  <a:lnTo>
                    <a:pt x="42" y="84"/>
                  </a:lnTo>
                  <a:lnTo>
                    <a:pt x="39" y="84"/>
                  </a:lnTo>
                  <a:lnTo>
                    <a:pt x="37" y="86"/>
                  </a:lnTo>
                  <a:lnTo>
                    <a:pt x="37" y="90"/>
                  </a:lnTo>
                  <a:lnTo>
                    <a:pt x="37" y="90"/>
                  </a:lnTo>
                  <a:lnTo>
                    <a:pt x="37" y="92"/>
                  </a:lnTo>
                  <a:lnTo>
                    <a:pt x="36" y="95"/>
                  </a:lnTo>
                  <a:lnTo>
                    <a:pt x="36" y="96"/>
                  </a:lnTo>
                  <a:lnTo>
                    <a:pt x="36" y="96"/>
                  </a:lnTo>
                  <a:lnTo>
                    <a:pt x="36" y="96"/>
                  </a:lnTo>
                  <a:lnTo>
                    <a:pt x="33" y="96"/>
                  </a:lnTo>
                  <a:lnTo>
                    <a:pt x="31" y="96"/>
                  </a:lnTo>
                  <a:lnTo>
                    <a:pt x="31" y="98"/>
                  </a:lnTo>
                  <a:lnTo>
                    <a:pt x="30" y="101"/>
                  </a:lnTo>
                  <a:lnTo>
                    <a:pt x="27" y="102"/>
                  </a:lnTo>
                  <a:lnTo>
                    <a:pt x="25" y="104"/>
                  </a:lnTo>
                  <a:lnTo>
                    <a:pt x="25" y="107"/>
                  </a:lnTo>
                  <a:lnTo>
                    <a:pt x="24" y="108"/>
                  </a:lnTo>
                  <a:lnTo>
                    <a:pt x="24" y="110"/>
                  </a:lnTo>
                  <a:lnTo>
                    <a:pt x="21" y="110"/>
                  </a:lnTo>
                  <a:lnTo>
                    <a:pt x="19" y="114"/>
                  </a:lnTo>
                  <a:lnTo>
                    <a:pt x="19" y="116"/>
                  </a:lnTo>
                  <a:lnTo>
                    <a:pt x="19" y="120"/>
                  </a:lnTo>
                  <a:lnTo>
                    <a:pt x="18" y="125"/>
                  </a:lnTo>
                  <a:lnTo>
                    <a:pt x="15" y="128"/>
                  </a:lnTo>
                  <a:lnTo>
                    <a:pt x="13" y="131"/>
                  </a:lnTo>
                  <a:lnTo>
                    <a:pt x="12" y="132"/>
                  </a:lnTo>
                  <a:lnTo>
                    <a:pt x="12" y="134"/>
                  </a:lnTo>
                  <a:lnTo>
                    <a:pt x="9" y="138"/>
                  </a:lnTo>
                  <a:lnTo>
                    <a:pt x="7" y="140"/>
                  </a:lnTo>
                  <a:lnTo>
                    <a:pt x="6" y="143"/>
                  </a:lnTo>
                  <a:lnTo>
                    <a:pt x="6" y="143"/>
                  </a:lnTo>
                  <a:lnTo>
                    <a:pt x="3" y="143"/>
                  </a:lnTo>
                  <a:lnTo>
                    <a:pt x="3" y="144"/>
                  </a:lnTo>
                  <a:lnTo>
                    <a:pt x="1" y="146"/>
                  </a:lnTo>
                  <a:lnTo>
                    <a:pt x="1" y="149"/>
                  </a:lnTo>
                  <a:lnTo>
                    <a:pt x="1" y="150"/>
                  </a:lnTo>
                  <a:lnTo>
                    <a:pt x="1" y="152"/>
                  </a:lnTo>
                  <a:lnTo>
                    <a:pt x="0" y="155"/>
                  </a:lnTo>
                  <a:lnTo>
                    <a:pt x="0" y="156"/>
                  </a:lnTo>
                  <a:lnTo>
                    <a:pt x="0" y="162"/>
                  </a:lnTo>
                  <a:lnTo>
                    <a:pt x="0" y="167"/>
                  </a:lnTo>
                  <a:lnTo>
                    <a:pt x="1" y="176"/>
                  </a:lnTo>
                  <a:lnTo>
                    <a:pt x="1" y="185"/>
                  </a:lnTo>
                  <a:lnTo>
                    <a:pt x="3" y="194"/>
                  </a:lnTo>
                  <a:lnTo>
                    <a:pt x="6" y="203"/>
                  </a:lnTo>
                  <a:lnTo>
                    <a:pt x="7" y="210"/>
                  </a:lnTo>
                  <a:lnTo>
                    <a:pt x="7" y="218"/>
                  </a:lnTo>
                  <a:lnTo>
                    <a:pt x="12" y="228"/>
                  </a:lnTo>
                  <a:lnTo>
                    <a:pt x="18" y="227"/>
                  </a:lnTo>
                  <a:lnTo>
                    <a:pt x="21" y="224"/>
                  </a:lnTo>
                  <a:lnTo>
                    <a:pt x="25" y="222"/>
                  </a:lnTo>
                  <a:lnTo>
                    <a:pt x="30" y="221"/>
                  </a:lnTo>
                  <a:lnTo>
                    <a:pt x="33" y="216"/>
                  </a:lnTo>
                  <a:lnTo>
                    <a:pt x="36" y="212"/>
                  </a:lnTo>
                  <a:lnTo>
                    <a:pt x="39" y="209"/>
                  </a:lnTo>
                  <a:lnTo>
                    <a:pt x="43" y="204"/>
                  </a:lnTo>
                  <a:lnTo>
                    <a:pt x="46" y="206"/>
                  </a:lnTo>
                  <a:lnTo>
                    <a:pt x="49" y="206"/>
                  </a:lnTo>
                  <a:lnTo>
                    <a:pt x="51" y="209"/>
                  </a:lnTo>
                  <a:lnTo>
                    <a:pt x="54" y="209"/>
                  </a:lnTo>
                  <a:lnTo>
                    <a:pt x="55" y="212"/>
                  </a:lnTo>
                  <a:lnTo>
                    <a:pt x="58" y="215"/>
                  </a:lnTo>
                  <a:lnTo>
                    <a:pt x="61" y="218"/>
                  </a:lnTo>
                  <a:lnTo>
                    <a:pt x="61" y="222"/>
                  </a:lnTo>
                  <a:lnTo>
                    <a:pt x="64" y="227"/>
                  </a:lnTo>
                  <a:lnTo>
                    <a:pt x="67" y="233"/>
                  </a:lnTo>
                  <a:lnTo>
                    <a:pt x="69" y="236"/>
                  </a:lnTo>
                  <a:lnTo>
                    <a:pt x="72" y="239"/>
                  </a:lnTo>
                  <a:lnTo>
                    <a:pt x="73" y="245"/>
                  </a:lnTo>
                  <a:lnTo>
                    <a:pt x="76" y="248"/>
                  </a:lnTo>
                  <a:lnTo>
                    <a:pt x="79" y="251"/>
                  </a:lnTo>
                  <a:lnTo>
                    <a:pt x="81" y="254"/>
                  </a:lnTo>
                  <a:lnTo>
                    <a:pt x="82" y="257"/>
                  </a:lnTo>
                  <a:lnTo>
                    <a:pt x="82" y="263"/>
                  </a:lnTo>
                  <a:lnTo>
                    <a:pt x="82" y="269"/>
                  </a:lnTo>
                  <a:lnTo>
                    <a:pt x="82" y="281"/>
                  </a:lnTo>
                  <a:lnTo>
                    <a:pt x="82" y="287"/>
                  </a:lnTo>
                  <a:lnTo>
                    <a:pt x="82" y="293"/>
                  </a:lnTo>
                  <a:lnTo>
                    <a:pt x="81" y="299"/>
                  </a:lnTo>
                  <a:lnTo>
                    <a:pt x="79" y="305"/>
                  </a:lnTo>
                  <a:lnTo>
                    <a:pt x="79" y="305"/>
                  </a:lnTo>
                  <a:lnTo>
                    <a:pt x="78" y="305"/>
                  </a:lnTo>
                  <a:lnTo>
                    <a:pt x="76" y="305"/>
                  </a:lnTo>
                  <a:lnTo>
                    <a:pt x="75" y="305"/>
                  </a:lnTo>
                  <a:lnTo>
                    <a:pt x="73" y="302"/>
                  </a:lnTo>
                  <a:lnTo>
                    <a:pt x="73" y="299"/>
                  </a:lnTo>
                  <a:lnTo>
                    <a:pt x="70" y="299"/>
                  </a:lnTo>
                  <a:lnTo>
                    <a:pt x="69" y="296"/>
                  </a:lnTo>
                  <a:lnTo>
                    <a:pt x="67" y="296"/>
                  </a:lnTo>
                  <a:lnTo>
                    <a:pt x="67" y="296"/>
                  </a:lnTo>
                  <a:lnTo>
                    <a:pt x="66" y="296"/>
                  </a:lnTo>
                  <a:lnTo>
                    <a:pt x="64" y="299"/>
                  </a:lnTo>
                  <a:lnTo>
                    <a:pt x="64" y="299"/>
                  </a:lnTo>
                  <a:lnTo>
                    <a:pt x="64" y="302"/>
                  </a:lnTo>
                  <a:lnTo>
                    <a:pt x="63" y="305"/>
                  </a:lnTo>
                  <a:lnTo>
                    <a:pt x="63" y="308"/>
                  </a:lnTo>
                  <a:lnTo>
                    <a:pt x="64" y="317"/>
                  </a:lnTo>
                  <a:lnTo>
                    <a:pt x="66" y="326"/>
                  </a:lnTo>
                  <a:lnTo>
                    <a:pt x="67" y="332"/>
                  </a:lnTo>
                  <a:lnTo>
                    <a:pt x="67" y="336"/>
                  </a:lnTo>
                  <a:lnTo>
                    <a:pt x="69" y="341"/>
                  </a:lnTo>
                  <a:lnTo>
                    <a:pt x="70" y="344"/>
                  </a:lnTo>
                  <a:lnTo>
                    <a:pt x="72" y="347"/>
                  </a:lnTo>
                  <a:lnTo>
                    <a:pt x="73" y="347"/>
                  </a:lnTo>
                  <a:lnTo>
                    <a:pt x="75" y="347"/>
                  </a:lnTo>
                  <a:lnTo>
                    <a:pt x="76" y="347"/>
                  </a:lnTo>
                  <a:lnTo>
                    <a:pt x="79" y="347"/>
                  </a:lnTo>
                  <a:lnTo>
                    <a:pt x="81" y="347"/>
                  </a:lnTo>
                  <a:lnTo>
                    <a:pt x="82" y="348"/>
                  </a:lnTo>
                  <a:lnTo>
                    <a:pt x="85" y="350"/>
                  </a:lnTo>
                  <a:lnTo>
                    <a:pt x="85" y="354"/>
                  </a:lnTo>
                  <a:lnTo>
                    <a:pt x="87" y="360"/>
                  </a:lnTo>
                  <a:lnTo>
                    <a:pt x="90" y="366"/>
                  </a:lnTo>
                  <a:lnTo>
                    <a:pt x="91" y="372"/>
                  </a:lnTo>
                  <a:lnTo>
                    <a:pt x="91" y="374"/>
                  </a:lnTo>
                  <a:lnTo>
                    <a:pt x="91" y="377"/>
                  </a:lnTo>
                  <a:lnTo>
                    <a:pt x="93" y="380"/>
                  </a:lnTo>
                  <a:lnTo>
                    <a:pt x="94" y="383"/>
                  </a:lnTo>
                  <a:lnTo>
                    <a:pt x="94" y="383"/>
                  </a:lnTo>
                  <a:lnTo>
                    <a:pt x="94" y="384"/>
                  </a:lnTo>
                  <a:lnTo>
                    <a:pt x="99" y="383"/>
                  </a:lnTo>
                  <a:lnTo>
                    <a:pt x="103" y="380"/>
                  </a:lnTo>
                  <a:lnTo>
                    <a:pt x="109" y="378"/>
                  </a:lnTo>
                  <a:lnTo>
                    <a:pt x="112" y="377"/>
                  </a:lnTo>
                  <a:lnTo>
                    <a:pt x="117" y="377"/>
                  </a:lnTo>
                  <a:lnTo>
                    <a:pt x="121" y="374"/>
                  </a:lnTo>
                  <a:lnTo>
                    <a:pt x="127" y="374"/>
                  </a:lnTo>
                  <a:lnTo>
                    <a:pt x="132" y="374"/>
                  </a:lnTo>
                  <a:lnTo>
                    <a:pt x="136" y="377"/>
                  </a:lnTo>
                  <a:lnTo>
                    <a:pt x="139" y="377"/>
                  </a:lnTo>
                  <a:lnTo>
                    <a:pt x="145" y="378"/>
                  </a:lnTo>
                  <a:lnTo>
                    <a:pt x="150" y="380"/>
                  </a:lnTo>
                  <a:lnTo>
                    <a:pt x="157" y="383"/>
                  </a:lnTo>
                  <a:lnTo>
                    <a:pt x="166" y="389"/>
                  </a:lnTo>
                  <a:lnTo>
                    <a:pt x="169" y="398"/>
                  </a:lnTo>
                  <a:lnTo>
                    <a:pt x="172" y="407"/>
                  </a:lnTo>
                  <a:lnTo>
                    <a:pt x="172" y="414"/>
                  </a:lnTo>
                  <a:lnTo>
                    <a:pt x="172" y="422"/>
                  </a:lnTo>
                  <a:lnTo>
                    <a:pt x="172" y="431"/>
                  </a:lnTo>
                  <a:lnTo>
                    <a:pt x="171" y="438"/>
                  </a:lnTo>
                  <a:lnTo>
                    <a:pt x="169" y="446"/>
                  </a:lnTo>
                  <a:lnTo>
                    <a:pt x="166" y="456"/>
                  </a:lnTo>
                  <a:lnTo>
                    <a:pt x="166" y="461"/>
                  </a:lnTo>
                  <a:lnTo>
                    <a:pt x="165" y="462"/>
                  </a:lnTo>
                  <a:lnTo>
                    <a:pt x="163" y="467"/>
                  </a:lnTo>
                  <a:lnTo>
                    <a:pt x="160" y="473"/>
                  </a:lnTo>
                  <a:lnTo>
                    <a:pt x="160" y="474"/>
                  </a:lnTo>
                  <a:lnTo>
                    <a:pt x="160" y="479"/>
                  </a:lnTo>
                  <a:lnTo>
                    <a:pt x="159" y="479"/>
                  </a:lnTo>
                  <a:lnTo>
                    <a:pt x="159" y="480"/>
                  </a:lnTo>
                  <a:lnTo>
                    <a:pt x="163" y="485"/>
                  </a:lnTo>
                  <a:lnTo>
                    <a:pt x="166" y="486"/>
                  </a:lnTo>
                  <a:lnTo>
                    <a:pt x="172" y="491"/>
                  </a:lnTo>
                  <a:lnTo>
                    <a:pt x="175" y="492"/>
                  </a:lnTo>
                  <a:lnTo>
                    <a:pt x="184" y="498"/>
                  </a:lnTo>
                  <a:lnTo>
                    <a:pt x="190" y="500"/>
                  </a:lnTo>
                  <a:lnTo>
                    <a:pt x="195" y="504"/>
                  </a:lnTo>
                  <a:lnTo>
                    <a:pt x="196" y="510"/>
                  </a:lnTo>
                  <a:lnTo>
                    <a:pt x="199" y="516"/>
                  </a:lnTo>
                  <a:lnTo>
                    <a:pt x="204" y="528"/>
                  </a:lnTo>
                  <a:lnTo>
                    <a:pt x="210" y="541"/>
                  </a:lnTo>
                  <a:lnTo>
                    <a:pt x="213" y="547"/>
                  </a:lnTo>
                  <a:lnTo>
                    <a:pt x="214" y="553"/>
                  </a:lnTo>
                  <a:lnTo>
                    <a:pt x="214" y="553"/>
                  </a:lnTo>
                  <a:lnTo>
                    <a:pt x="214" y="554"/>
                  </a:lnTo>
                  <a:lnTo>
                    <a:pt x="216" y="557"/>
                  </a:lnTo>
                  <a:lnTo>
                    <a:pt x="219" y="563"/>
                  </a:lnTo>
                  <a:lnTo>
                    <a:pt x="220" y="566"/>
                  </a:lnTo>
                  <a:lnTo>
                    <a:pt x="220" y="569"/>
                  </a:lnTo>
                  <a:lnTo>
                    <a:pt x="222" y="575"/>
                  </a:lnTo>
                  <a:lnTo>
                    <a:pt x="222" y="575"/>
                  </a:lnTo>
                  <a:lnTo>
                    <a:pt x="222" y="575"/>
                  </a:lnTo>
                  <a:lnTo>
                    <a:pt x="226" y="577"/>
                  </a:lnTo>
                  <a:lnTo>
                    <a:pt x="229" y="578"/>
                  </a:lnTo>
                  <a:lnTo>
                    <a:pt x="234" y="581"/>
                  </a:lnTo>
                  <a:lnTo>
                    <a:pt x="238" y="581"/>
                  </a:lnTo>
                  <a:lnTo>
                    <a:pt x="241" y="581"/>
                  </a:lnTo>
                  <a:lnTo>
                    <a:pt x="244" y="583"/>
                  </a:lnTo>
                  <a:lnTo>
                    <a:pt x="244" y="583"/>
                  </a:lnTo>
                  <a:lnTo>
                    <a:pt x="246" y="584"/>
                  </a:lnTo>
                  <a:lnTo>
                    <a:pt x="250" y="583"/>
                  </a:lnTo>
                  <a:lnTo>
                    <a:pt x="253" y="583"/>
                  </a:lnTo>
                  <a:lnTo>
                    <a:pt x="256" y="581"/>
                  </a:lnTo>
                  <a:lnTo>
                    <a:pt x="258" y="581"/>
                  </a:lnTo>
                  <a:lnTo>
                    <a:pt x="259" y="581"/>
                  </a:lnTo>
                  <a:lnTo>
                    <a:pt x="261" y="577"/>
                  </a:lnTo>
                  <a:lnTo>
                    <a:pt x="261" y="575"/>
                  </a:lnTo>
                  <a:lnTo>
                    <a:pt x="261" y="571"/>
                  </a:lnTo>
                  <a:lnTo>
                    <a:pt x="262" y="569"/>
                  </a:lnTo>
                  <a:lnTo>
                    <a:pt x="262" y="569"/>
                  </a:lnTo>
                  <a:lnTo>
                    <a:pt x="267" y="565"/>
                  </a:lnTo>
                  <a:lnTo>
                    <a:pt x="270" y="563"/>
                  </a:lnTo>
                  <a:lnTo>
                    <a:pt x="274" y="563"/>
                  </a:lnTo>
                  <a:lnTo>
                    <a:pt x="280" y="563"/>
                  </a:lnTo>
                  <a:lnTo>
                    <a:pt x="289" y="563"/>
                  </a:lnTo>
                  <a:lnTo>
                    <a:pt x="294" y="560"/>
                  </a:lnTo>
                  <a:lnTo>
                    <a:pt x="298" y="560"/>
                  </a:lnTo>
                  <a:lnTo>
                    <a:pt x="300" y="557"/>
                  </a:lnTo>
                  <a:lnTo>
                    <a:pt x="303" y="551"/>
                  </a:lnTo>
                  <a:lnTo>
                    <a:pt x="304" y="547"/>
                  </a:lnTo>
                  <a:lnTo>
                    <a:pt x="307" y="545"/>
                  </a:lnTo>
                  <a:lnTo>
                    <a:pt x="310" y="541"/>
                  </a:lnTo>
                  <a:lnTo>
                    <a:pt x="315" y="539"/>
                  </a:lnTo>
                  <a:lnTo>
                    <a:pt x="318" y="539"/>
                  </a:lnTo>
                  <a:lnTo>
                    <a:pt x="322" y="535"/>
                  </a:lnTo>
                  <a:lnTo>
                    <a:pt x="328" y="533"/>
                  </a:lnTo>
                  <a:lnTo>
                    <a:pt x="337" y="528"/>
                  </a:lnTo>
                  <a:lnTo>
                    <a:pt x="346" y="527"/>
                  </a:lnTo>
                  <a:lnTo>
                    <a:pt x="355" y="524"/>
                  </a:lnTo>
                  <a:lnTo>
                    <a:pt x="354" y="516"/>
                  </a:lnTo>
                  <a:lnTo>
                    <a:pt x="352" y="510"/>
                  </a:lnTo>
                  <a:lnTo>
                    <a:pt x="352" y="506"/>
                  </a:lnTo>
                  <a:lnTo>
                    <a:pt x="352" y="503"/>
                  </a:lnTo>
                  <a:lnTo>
                    <a:pt x="352" y="498"/>
                  </a:lnTo>
                  <a:lnTo>
                    <a:pt x="352" y="497"/>
                  </a:lnTo>
                  <a:lnTo>
                    <a:pt x="354" y="497"/>
                  </a:lnTo>
                  <a:lnTo>
                    <a:pt x="355" y="494"/>
                  </a:lnTo>
                  <a:lnTo>
                    <a:pt x="358" y="492"/>
                  </a:lnTo>
                  <a:lnTo>
                    <a:pt x="361" y="492"/>
                  </a:lnTo>
                  <a:lnTo>
                    <a:pt x="364" y="494"/>
                  </a:lnTo>
                  <a:lnTo>
                    <a:pt x="370" y="494"/>
                  </a:lnTo>
                  <a:lnTo>
                    <a:pt x="375" y="497"/>
                  </a:lnTo>
                  <a:lnTo>
                    <a:pt x="381" y="497"/>
                  </a:lnTo>
                  <a:lnTo>
                    <a:pt x="388" y="498"/>
                  </a:lnTo>
                  <a:lnTo>
                    <a:pt x="394" y="500"/>
                  </a:lnTo>
                  <a:lnTo>
                    <a:pt x="399" y="503"/>
                  </a:lnTo>
                  <a:lnTo>
                    <a:pt x="400" y="504"/>
                  </a:lnTo>
                  <a:lnTo>
                    <a:pt x="403" y="504"/>
                  </a:lnTo>
                  <a:lnTo>
                    <a:pt x="405" y="506"/>
                  </a:lnTo>
                  <a:lnTo>
                    <a:pt x="406" y="509"/>
                  </a:lnTo>
                  <a:lnTo>
                    <a:pt x="406" y="509"/>
                  </a:lnTo>
                  <a:lnTo>
                    <a:pt x="409" y="510"/>
                  </a:lnTo>
                  <a:lnTo>
                    <a:pt x="409" y="510"/>
                  </a:lnTo>
                  <a:lnTo>
                    <a:pt x="409" y="512"/>
                  </a:lnTo>
                  <a:lnTo>
                    <a:pt x="411" y="515"/>
                  </a:lnTo>
                  <a:lnTo>
                    <a:pt x="411" y="516"/>
                  </a:lnTo>
                  <a:lnTo>
                    <a:pt x="412" y="521"/>
                  </a:lnTo>
                  <a:lnTo>
                    <a:pt x="412" y="522"/>
                  </a:lnTo>
                  <a:lnTo>
                    <a:pt x="412" y="527"/>
                  </a:lnTo>
                  <a:lnTo>
                    <a:pt x="415" y="533"/>
                  </a:lnTo>
                  <a:lnTo>
                    <a:pt x="415" y="533"/>
                  </a:lnTo>
                  <a:lnTo>
                    <a:pt x="416" y="535"/>
                  </a:lnTo>
                  <a:lnTo>
                    <a:pt x="418" y="535"/>
                  </a:lnTo>
                  <a:lnTo>
                    <a:pt x="419" y="535"/>
                  </a:lnTo>
                  <a:lnTo>
                    <a:pt x="424" y="535"/>
                  </a:lnTo>
                  <a:lnTo>
                    <a:pt x="424" y="535"/>
                  </a:lnTo>
                  <a:lnTo>
                    <a:pt x="427" y="536"/>
                  </a:lnTo>
                  <a:lnTo>
                    <a:pt x="430" y="539"/>
                  </a:lnTo>
                  <a:lnTo>
                    <a:pt x="430" y="539"/>
                  </a:lnTo>
                  <a:lnTo>
                    <a:pt x="433" y="541"/>
                  </a:lnTo>
                  <a:lnTo>
                    <a:pt x="434" y="541"/>
                  </a:lnTo>
                  <a:lnTo>
                    <a:pt x="436" y="541"/>
                  </a:lnTo>
                  <a:lnTo>
                    <a:pt x="437" y="542"/>
                  </a:lnTo>
                  <a:lnTo>
                    <a:pt x="439" y="545"/>
                  </a:lnTo>
                  <a:lnTo>
                    <a:pt x="439" y="545"/>
                  </a:lnTo>
                  <a:lnTo>
                    <a:pt x="437" y="545"/>
                  </a:lnTo>
                  <a:lnTo>
                    <a:pt x="439" y="545"/>
                  </a:lnTo>
                  <a:lnTo>
                    <a:pt x="440" y="545"/>
                  </a:lnTo>
                  <a:lnTo>
                    <a:pt x="442" y="545"/>
                  </a:lnTo>
                  <a:lnTo>
                    <a:pt x="445" y="547"/>
                  </a:lnTo>
                  <a:lnTo>
                    <a:pt x="448" y="547"/>
                  </a:lnTo>
                  <a:lnTo>
                    <a:pt x="449" y="547"/>
                  </a:lnTo>
                  <a:lnTo>
                    <a:pt x="452" y="547"/>
                  </a:lnTo>
                  <a:lnTo>
                    <a:pt x="454" y="548"/>
                  </a:lnTo>
                  <a:lnTo>
                    <a:pt x="478" y="541"/>
                  </a:lnTo>
                  <a:lnTo>
                    <a:pt x="479" y="541"/>
                  </a:lnTo>
                  <a:lnTo>
                    <a:pt x="481" y="539"/>
                  </a:lnTo>
                  <a:lnTo>
                    <a:pt x="482" y="536"/>
                  </a:lnTo>
                  <a:lnTo>
                    <a:pt x="484" y="535"/>
                  </a:lnTo>
                  <a:lnTo>
                    <a:pt x="484" y="533"/>
                  </a:lnTo>
                  <a:lnTo>
                    <a:pt x="485" y="527"/>
                  </a:lnTo>
                  <a:lnTo>
                    <a:pt x="487" y="522"/>
                  </a:lnTo>
                  <a:lnTo>
                    <a:pt x="487" y="521"/>
                  </a:lnTo>
                  <a:lnTo>
                    <a:pt x="487" y="518"/>
                  </a:lnTo>
                  <a:lnTo>
                    <a:pt x="487" y="516"/>
                  </a:lnTo>
                  <a:lnTo>
                    <a:pt x="487" y="516"/>
                  </a:lnTo>
                  <a:lnTo>
                    <a:pt x="485" y="512"/>
                  </a:lnTo>
                  <a:lnTo>
                    <a:pt x="485" y="510"/>
                  </a:lnTo>
                  <a:lnTo>
                    <a:pt x="484" y="506"/>
                  </a:lnTo>
                  <a:lnTo>
                    <a:pt x="484" y="504"/>
                  </a:lnTo>
                  <a:lnTo>
                    <a:pt x="481" y="503"/>
                  </a:lnTo>
                  <a:lnTo>
                    <a:pt x="479" y="503"/>
                  </a:lnTo>
                  <a:lnTo>
                    <a:pt x="478" y="500"/>
                  </a:lnTo>
                  <a:lnTo>
                    <a:pt x="476" y="498"/>
                  </a:lnTo>
                  <a:lnTo>
                    <a:pt x="473" y="498"/>
                  </a:lnTo>
                  <a:lnTo>
                    <a:pt x="472" y="498"/>
                  </a:lnTo>
                  <a:lnTo>
                    <a:pt x="472" y="498"/>
                  </a:lnTo>
                  <a:lnTo>
                    <a:pt x="472" y="500"/>
                  </a:lnTo>
                  <a:lnTo>
                    <a:pt x="472" y="503"/>
                  </a:lnTo>
                  <a:lnTo>
                    <a:pt x="472" y="503"/>
                  </a:lnTo>
                  <a:lnTo>
                    <a:pt x="473" y="504"/>
                  </a:lnTo>
                  <a:lnTo>
                    <a:pt x="475" y="504"/>
                  </a:lnTo>
                  <a:lnTo>
                    <a:pt x="478" y="509"/>
                  </a:lnTo>
                  <a:lnTo>
                    <a:pt x="484" y="509"/>
                  </a:lnTo>
                  <a:lnTo>
                    <a:pt x="487" y="510"/>
                  </a:lnTo>
                  <a:lnTo>
                    <a:pt x="491" y="510"/>
                  </a:lnTo>
                  <a:lnTo>
                    <a:pt x="502" y="512"/>
                  </a:lnTo>
                  <a:lnTo>
                    <a:pt x="509" y="515"/>
                  </a:lnTo>
                  <a:lnTo>
                    <a:pt x="514" y="515"/>
                  </a:lnTo>
                  <a:lnTo>
                    <a:pt x="520" y="516"/>
                  </a:lnTo>
                  <a:lnTo>
                    <a:pt x="520" y="518"/>
                  </a:lnTo>
                  <a:lnTo>
                    <a:pt x="520" y="521"/>
                  </a:lnTo>
                  <a:lnTo>
                    <a:pt x="521" y="522"/>
                  </a:lnTo>
                  <a:lnTo>
                    <a:pt x="521" y="527"/>
                  </a:lnTo>
                  <a:lnTo>
                    <a:pt x="521" y="527"/>
                  </a:lnTo>
                  <a:lnTo>
                    <a:pt x="523" y="528"/>
                  </a:lnTo>
                  <a:lnTo>
                    <a:pt x="523" y="528"/>
                  </a:lnTo>
                  <a:lnTo>
                    <a:pt x="523" y="528"/>
                  </a:lnTo>
                  <a:lnTo>
                    <a:pt x="523" y="527"/>
                  </a:lnTo>
                  <a:lnTo>
                    <a:pt x="523" y="527"/>
                  </a:lnTo>
                  <a:lnTo>
                    <a:pt x="524" y="527"/>
                  </a:lnTo>
                  <a:lnTo>
                    <a:pt x="526" y="527"/>
                  </a:lnTo>
                  <a:lnTo>
                    <a:pt x="526" y="527"/>
                  </a:lnTo>
                  <a:lnTo>
                    <a:pt x="529" y="527"/>
                  </a:lnTo>
                  <a:lnTo>
                    <a:pt x="532" y="528"/>
                  </a:lnTo>
                  <a:lnTo>
                    <a:pt x="532" y="530"/>
                  </a:lnTo>
                  <a:lnTo>
                    <a:pt x="535" y="533"/>
                  </a:lnTo>
                  <a:lnTo>
                    <a:pt x="538" y="535"/>
                  </a:lnTo>
                  <a:lnTo>
                    <a:pt x="541" y="539"/>
                  </a:lnTo>
                  <a:lnTo>
                    <a:pt x="542" y="541"/>
                  </a:lnTo>
                  <a:lnTo>
                    <a:pt x="544" y="545"/>
                  </a:lnTo>
                  <a:lnTo>
                    <a:pt x="545" y="547"/>
                  </a:lnTo>
                  <a:lnTo>
                    <a:pt x="547" y="548"/>
                  </a:lnTo>
                  <a:lnTo>
                    <a:pt x="548" y="553"/>
                  </a:lnTo>
                  <a:lnTo>
                    <a:pt x="550" y="554"/>
                  </a:lnTo>
                  <a:lnTo>
                    <a:pt x="551" y="557"/>
                  </a:lnTo>
                  <a:lnTo>
                    <a:pt x="553" y="557"/>
                  </a:lnTo>
                  <a:lnTo>
                    <a:pt x="554" y="559"/>
                  </a:lnTo>
                  <a:lnTo>
                    <a:pt x="556" y="563"/>
                  </a:lnTo>
                  <a:lnTo>
                    <a:pt x="560" y="563"/>
                  </a:lnTo>
                  <a:lnTo>
                    <a:pt x="562" y="563"/>
                  </a:lnTo>
                  <a:lnTo>
                    <a:pt x="568" y="565"/>
                  </a:lnTo>
                  <a:lnTo>
                    <a:pt x="571" y="566"/>
                  </a:lnTo>
                  <a:lnTo>
                    <a:pt x="580" y="569"/>
                  </a:lnTo>
                  <a:lnTo>
                    <a:pt x="583" y="569"/>
                  </a:lnTo>
                  <a:lnTo>
                    <a:pt x="586" y="569"/>
                  </a:lnTo>
                  <a:lnTo>
                    <a:pt x="590" y="572"/>
                  </a:lnTo>
                  <a:lnTo>
                    <a:pt x="593" y="575"/>
                  </a:lnTo>
                  <a:lnTo>
                    <a:pt x="598" y="575"/>
                  </a:lnTo>
                  <a:lnTo>
                    <a:pt x="601" y="575"/>
                  </a:lnTo>
                  <a:lnTo>
                    <a:pt x="601" y="575"/>
                  </a:lnTo>
                  <a:lnTo>
                    <a:pt x="602" y="575"/>
                  </a:lnTo>
                  <a:lnTo>
                    <a:pt x="604" y="575"/>
                  </a:lnTo>
                  <a:lnTo>
                    <a:pt x="610" y="572"/>
                  </a:lnTo>
                  <a:lnTo>
                    <a:pt x="616" y="569"/>
                  </a:lnTo>
                  <a:lnTo>
                    <a:pt x="628" y="563"/>
                  </a:lnTo>
                  <a:lnTo>
                    <a:pt x="638" y="557"/>
                  </a:lnTo>
                  <a:lnTo>
                    <a:pt x="644" y="553"/>
                  </a:lnTo>
                  <a:lnTo>
                    <a:pt x="650" y="548"/>
                  </a:lnTo>
                  <a:lnTo>
                    <a:pt x="655" y="547"/>
                  </a:lnTo>
                  <a:lnTo>
                    <a:pt x="658" y="545"/>
                  </a:lnTo>
                  <a:lnTo>
                    <a:pt x="662" y="541"/>
                  </a:lnTo>
                  <a:lnTo>
                    <a:pt x="665" y="539"/>
                  </a:lnTo>
                  <a:lnTo>
                    <a:pt x="668" y="536"/>
                  </a:lnTo>
                  <a:lnTo>
                    <a:pt x="673" y="535"/>
                  </a:lnTo>
                  <a:lnTo>
                    <a:pt x="674" y="533"/>
                  </a:lnTo>
                  <a:lnTo>
                    <a:pt x="674" y="533"/>
                  </a:lnTo>
                  <a:lnTo>
                    <a:pt x="674" y="533"/>
                  </a:lnTo>
                  <a:lnTo>
                    <a:pt x="668" y="528"/>
                  </a:lnTo>
                  <a:lnTo>
                    <a:pt x="665" y="527"/>
                  </a:lnTo>
                  <a:lnTo>
                    <a:pt x="662" y="524"/>
                  </a:lnTo>
                  <a:lnTo>
                    <a:pt x="662" y="522"/>
                  </a:lnTo>
                  <a:lnTo>
                    <a:pt x="659" y="522"/>
                  </a:lnTo>
                  <a:lnTo>
                    <a:pt x="656" y="522"/>
                  </a:lnTo>
                  <a:lnTo>
                    <a:pt x="653" y="522"/>
                  </a:lnTo>
                  <a:lnTo>
                    <a:pt x="652" y="521"/>
                  </a:lnTo>
                  <a:lnTo>
                    <a:pt x="650" y="521"/>
                  </a:lnTo>
                  <a:lnTo>
                    <a:pt x="649" y="516"/>
                  </a:lnTo>
                  <a:lnTo>
                    <a:pt x="647" y="510"/>
                  </a:lnTo>
                  <a:lnTo>
                    <a:pt x="646" y="509"/>
                  </a:lnTo>
                  <a:lnTo>
                    <a:pt x="646" y="503"/>
                  </a:lnTo>
                  <a:lnTo>
                    <a:pt x="644" y="492"/>
                  </a:lnTo>
                  <a:lnTo>
                    <a:pt x="644" y="488"/>
                  </a:lnTo>
                  <a:lnTo>
                    <a:pt x="643" y="485"/>
                  </a:lnTo>
                  <a:lnTo>
                    <a:pt x="641" y="476"/>
                  </a:lnTo>
                  <a:lnTo>
                    <a:pt x="641" y="468"/>
                  </a:lnTo>
                  <a:lnTo>
                    <a:pt x="640" y="464"/>
                  </a:lnTo>
                  <a:lnTo>
                    <a:pt x="638" y="461"/>
                  </a:lnTo>
                  <a:lnTo>
                    <a:pt x="638" y="455"/>
                  </a:lnTo>
                  <a:lnTo>
                    <a:pt x="637" y="452"/>
                  </a:lnTo>
                  <a:lnTo>
                    <a:pt x="634" y="449"/>
                  </a:lnTo>
                  <a:lnTo>
                    <a:pt x="632" y="449"/>
                  </a:lnTo>
                  <a:lnTo>
                    <a:pt x="629" y="444"/>
                  </a:lnTo>
                  <a:lnTo>
                    <a:pt x="626" y="444"/>
                  </a:lnTo>
                  <a:lnTo>
                    <a:pt x="622" y="444"/>
                  </a:lnTo>
                  <a:lnTo>
                    <a:pt x="617" y="443"/>
                  </a:lnTo>
                  <a:lnTo>
                    <a:pt x="611" y="443"/>
                  </a:lnTo>
                  <a:lnTo>
                    <a:pt x="605" y="443"/>
                  </a:lnTo>
                  <a:lnTo>
                    <a:pt x="598" y="440"/>
                  </a:lnTo>
                  <a:lnTo>
                    <a:pt x="592" y="440"/>
                  </a:lnTo>
                  <a:lnTo>
                    <a:pt x="589" y="437"/>
                  </a:lnTo>
                  <a:lnTo>
                    <a:pt x="586" y="434"/>
                  </a:lnTo>
                  <a:lnTo>
                    <a:pt x="586" y="432"/>
                  </a:lnTo>
                  <a:lnTo>
                    <a:pt x="584" y="431"/>
                  </a:lnTo>
                  <a:lnTo>
                    <a:pt x="583" y="431"/>
                  </a:lnTo>
                  <a:lnTo>
                    <a:pt x="583" y="428"/>
                  </a:lnTo>
                  <a:lnTo>
                    <a:pt x="583" y="426"/>
                  </a:lnTo>
                  <a:lnTo>
                    <a:pt x="584" y="425"/>
                  </a:lnTo>
                  <a:lnTo>
                    <a:pt x="584" y="422"/>
                  </a:lnTo>
                  <a:lnTo>
                    <a:pt x="586" y="420"/>
                  </a:lnTo>
                  <a:lnTo>
                    <a:pt x="589" y="414"/>
                  </a:lnTo>
                  <a:lnTo>
                    <a:pt x="592" y="410"/>
                  </a:lnTo>
                  <a:lnTo>
                    <a:pt x="596" y="407"/>
                  </a:lnTo>
                  <a:lnTo>
                    <a:pt x="601" y="402"/>
                  </a:lnTo>
                  <a:lnTo>
                    <a:pt x="604" y="398"/>
                  </a:lnTo>
                  <a:lnTo>
                    <a:pt x="605" y="398"/>
                  </a:lnTo>
                  <a:lnTo>
                    <a:pt x="607" y="396"/>
                  </a:lnTo>
                  <a:lnTo>
                    <a:pt x="610" y="389"/>
                  </a:lnTo>
                  <a:lnTo>
                    <a:pt x="611" y="383"/>
                  </a:lnTo>
                  <a:lnTo>
                    <a:pt x="614" y="377"/>
                  </a:lnTo>
                  <a:lnTo>
                    <a:pt x="616" y="371"/>
                  </a:lnTo>
                  <a:lnTo>
                    <a:pt x="616" y="365"/>
                  </a:lnTo>
                  <a:lnTo>
                    <a:pt x="616" y="362"/>
                  </a:lnTo>
                  <a:lnTo>
                    <a:pt x="616" y="359"/>
                  </a:lnTo>
                  <a:lnTo>
                    <a:pt x="616" y="356"/>
                  </a:lnTo>
                  <a:lnTo>
                    <a:pt x="614" y="353"/>
                  </a:lnTo>
                  <a:lnTo>
                    <a:pt x="613" y="348"/>
                  </a:lnTo>
                  <a:lnTo>
                    <a:pt x="610" y="344"/>
                  </a:lnTo>
                  <a:lnTo>
                    <a:pt x="610" y="342"/>
                  </a:lnTo>
                  <a:lnTo>
                    <a:pt x="608" y="341"/>
                  </a:lnTo>
                  <a:lnTo>
                    <a:pt x="607" y="341"/>
                  </a:lnTo>
                  <a:lnTo>
                    <a:pt x="604" y="338"/>
                  </a:lnTo>
                  <a:lnTo>
                    <a:pt x="602" y="338"/>
                  </a:lnTo>
                  <a:lnTo>
                    <a:pt x="598" y="336"/>
                  </a:lnTo>
                  <a:lnTo>
                    <a:pt x="592" y="335"/>
                  </a:lnTo>
                  <a:lnTo>
                    <a:pt x="586" y="332"/>
                  </a:lnTo>
                  <a:lnTo>
                    <a:pt x="583" y="330"/>
                  </a:lnTo>
                  <a:lnTo>
                    <a:pt x="580" y="330"/>
                  </a:lnTo>
                  <a:lnTo>
                    <a:pt x="578" y="329"/>
                  </a:lnTo>
                  <a:lnTo>
                    <a:pt x="577" y="329"/>
                  </a:lnTo>
                  <a:lnTo>
                    <a:pt x="575" y="329"/>
                  </a:lnTo>
                  <a:lnTo>
                    <a:pt x="574" y="329"/>
                  </a:lnTo>
                  <a:lnTo>
                    <a:pt x="572" y="326"/>
                  </a:lnTo>
                  <a:lnTo>
                    <a:pt x="568" y="323"/>
                  </a:lnTo>
                  <a:lnTo>
                    <a:pt x="563" y="320"/>
                  </a:lnTo>
                  <a:lnTo>
                    <a:pt x="560" y="318"/>
                  </a:lnTo>
                  <a:lnTo>
                    <a:pt x="556" y="317"/>
                  </a:lnTo>
                  <a:lnTo>
                    <a:pt x="554" y="314"/>
                  </a:lnTo>
                  <a:lnTo>
                    <a:pt x="553" y="314"/>
                  </a:lnTo>
                  <a:lnTo>
                    <a:pt x="551" y="312"/>
                  </a:lnTo>
                  <a:lnTo>
                    <a:pt x="550" y="312"/>
                  </a:lnTo>
                  <a:lnTo>
                    <a:pt x="550" y="305"/>
                  </a:lnTo>
                  <a:lnTo>
                    <a:pt x="548" y="299"/>
                  </a:lnTo>
                  <a:lnTo>
                    <a:pt x="547" y="293"/>
                  </a:lnTo>
                  <a:lnTo>
                    <a:pt x="545" y="288"/>
                  </a:lnTo>
                  <a:lnTo>
                    <a:pt x="544" y="282"/>
                  </a:lnTo>
                  <a:lnTo>
                    <a:pt x="542" y="281"/>
                  </a:lnTo>
                  <a:lnTo>
                    <a:pt x="541" y="278"/>
                  </a:lnTo>
                  <a:lnTo>
                    <a:pt x="538" y="275"/>
                  </a:lnTo>
                  <a:lnTo>
                    <a:pt x="536" y="272"/>
                  </a:lnTo>
                  <a:lnTo>
                    <a:pt x="533" y="270"/>
                  </a:lnTo>
                  <a:lnTo>
                    <a:pt x="532" y="269"/>
                  </a:lnTo>
                  <a:lnTo>
                    <a:pt x="530" y="266"/>
                  </a:lnTo>
                  <a:lnTo>
                    <a:pt x="529" y="263"/>
                  </a:lnTo>
                  <a:lnTo>
                    <a:pt x="527" y="260"/>
                  </a:lnTo>
                  <a:lnTo>
                    <a:pt x="526" y="260"/>
                  </a:lnTo>
                  <a:lnTo>
                    <a:pt x="524" y="257"/>
                  </a:lnTo>
                  <a:lnTo>
                    <a:pt x="520" y="254"/>
                  </a:lnTo>
                  <a:lnTo>
                    <a:pt x="517" y="251"/>
                  </a:lnTo>
                  <a:lnTo>
                    <a:pt x="514" y="248"/>
                  </a:lnTo>
                  <a:lnTo>
                    <a:pt x="512" y="246"/>
                  </a:lnTo>
                  <a:lnTo>
                    <a:pt x="511" y="245"/>
                  </a:lnTo>
                  <a:lnTo>
                    <a:pt x="508" y="242"/>
                  </a:lnTo>
                  <a:lnTo>
                    <a:pt x="508" y="240"/>
                  </a:lnTo>
                  <a:lnTo>
                    <a:pt x="508" y="233"/>
                  </a:lnTo>
                  <a:lnTo>
                    <a:pt x="508" y="224"/>
                  </a:lnTo>
                  <a:lnTo>
                    <a:pt x="508" y="218"/>
                  </a:lnTo>
                  <a:lnTo>
                    <a:pt x="509" y="212"/>
                  </a:lnTo>
                  <a:lnTo>
                    <a:pt x="509" y="206"/>
                  </a:lnTo>
                  <a:lnTo>
                    <a:pt x="511" y="200"/>
                  </a:lnTo>
                  <a:lnTo>
                    <a:pt x="512" y="197"/>
                  </a:lnTo>
                  <a:lnTo>
                    <a:pt x="514" y="191"/>
                  </a:lnTo>
                  <a:lnTo>
                    <a:pt x="517" y="188"/>
                  </a:lnTo>
                  <a:lnTo>
                    <a:pt x="520" y="182"/>
                  </a:lnTo>
                  <a:lnTo>
                    <a:pt x="523" y="179"/>
                  </a:lnTo>
                  <a:lnTo>
                    <a:pt x="526" y="176"/>
                  </a:lnTo>
                  <a:lnTo>
                    <a:pt x="532" y="173"/>
                  </a:lnTo>
                  <a:lnTo>
                    <a:pt x="538" y="170"/>
                  </a:lnTo>
                  <a:lnTo>
                    <a:pt x="544" y="167"/>
                  </a:lnTo>
                  <a:lnTo>
                    <a:pt x="550" y="164"/>
                  </a:lnTo>
                  <a:lnTo>
                    <a:pt x="554" y="161"/>
                  </a:lnTo>
                  <a:lnTo>
                    <a:pt x="556" y="155"/>
                  </a:lnTo>
                  <a:lnTo>
                    <a:pt x="556" y="152"/>
                  </a:lnTo>
                  <a:lnTo>
                    <a:pt x="557" y="149"/>
                  </a:lnTo>
                  <a:lnTo>
                    <a:pt x="557" y="143"/>
                  </a:lnTo>
                  <a:lnTo>
                    <a:pt x="557" y="140"/>
                  </a:lnTo>
                  <a:lnTo>
                    <a:pt x="557" y="137"/>
                  </a:lnTo>
                  <a:lnTo>
                    <a:pt x="556" y="132"/>
                  </a:lnTo>
                  <a:lnTo>
                    <a:pt x="554" y="131"/>
                  </a:lnTo>
                  <a:lnTo>
                    <a:pt x="553" y="126"/>
                  </a:lnTo>
                  <a:lnTo>
                    <a:pt x="550" y="125"/>
                  </a:lnTo>
                  <a:lnTo>
                    <a:pt x="547" y="120"/>
                  </a:lnTo>
                  <a:lnTo>
                    <a:pt x="544" y="119"/>
                  </a:lnTo>
                  <a:lnTo>
                    <a:pt x="539" y="116"/>
                  </a:lnTo>
                  <a:lnTo>
                    <a:pt x="535" y="114"/>
                  </a:lnTo>
                  <a:lnTo>
                    <a:pt x="532" y="113"/>
                  </a:lnTo>
                  <a:lnTo>
                    <a:pt x="529" y="107"/>
                  </a:lnTo>
                  <a:lnTo>
                    <a:pt x="529" y="101"/>
                  </a:lnTo>
                  <a:lnTo>
                    <a:pt x="526" y="86"/>
                  </a:lnTo>
                  <a:lnTo>
                    <a:pt x="526" y="80"/>
                  </a:lnTo>
                  <a:lnTo>
                    <a:pt x="524" y="74"/>
                  </a:lnTo>
                  <a:lnTo>
                    <a:pt x="521" y="68"/>
                  </a:lnTo>
                  <a:lnTo>
                    <a:pt x="520" y="65"/>
                  </a:lnTo>
                  <a:lnTo>
                    <a:pt x="518" y="62"/>
                  </a:lnTo>
                  <a:lnTo>
                    <a:pt x="517" y="62"/>
                  </a:lnTo>
                  <a:lnTo>
                    <a:pt x="514" y="60"/>
                  </a:lnTo>
                  <a:lnTo>
                    <a:pt x="509" y="59"/>
                  </a:lnTo>
                  <a:lnTo>
                    <a:pt x="505" y="56"/>
                  </a:lnTo>
                  <a:lnTo>
                    <a:pt x="500" y="54"/>
                  </a:lnTo>
                  <a:lnTo>
                    <a:pt x="496" y="50"/>
                  </a:lnTo>
                  <a:lnTo>
                    <a:pt x="493" y="50"/>
                  </a:lnTo>
                  <a:lnTo>
                    <a:pt x="491" y="48"/>
                  </a:lnTo>
                  <a:lnTo>
                    <a:pt x="490" y="48"/>
                  </a:lnTo>
                  <a:lnTo>
                    <a:pt x="487" y="47"/>
                  </a:lnTo>
                  <a:lnTo>
                    <a:pt x="484" y="44"/>
                  </a:lnTo>
                  <a:lnTo>
                    <a:pt x="479" y="42"/>
                  </a:lnTo>
                  <a:lnTo>
                    <a:pt x="476" y="38"/>
                  </a:lnTo>
                  <a:lnTo>
                    <a:pt x="472" y="36"/>
                  </a:lnTo>
                  <a:lnTo>
                    <a:pt x="469" y="35"/>
                  </a:lnTo>
                  <a:lnTo>
                    <a:pt x="469" y="32"/>
                  </a:lnTo>
                  <a:lnTo>
                    <a:pt x="467" y="32"/>
                  </a:lnTo>
                  <a:lnTo>
                    <a:pt x="466" y="32"/>
                  </a:lnTo>
                  <a:lnTo>
                    <a:pt x="451" y="32"/>
                  </a:lnTo>
                  <a:lnTo>
                    <a:pt x="434" y="35"/>
                  </a:lnTo>
                  <a:lnTo>
                    <a:pt x="418" y="35"/>
                  </a:lnTo>
                  <a:lnTo>
                    <a:pt x="411" y="36"/>
                  </a:lnTo>
                  <a:lnTo>
                    <a:pt x="403" y="36"/>
                  </a:lnTo>
                  <a:lnTo>
                    <a:pt x="400" y="36"/>
                  </a:lnTo>
                  <a:lnTo>
                    <a:pt x="399" y="38"/>
                  </a:lnTo>
                  <a:lnTo>
                    <a:pt x="396" y="38"/>
                  </a:lnTo>
                  <a:lnTo>
                    <a:pt x="394" y="38"/>
                  </a:lnTo>
                  <a:lnTo>
                    <a:pt x="393" y="42"/>
                  </a:lnTo>
                  <a:lnTo>
                    <a:pt x="391" y="44"/>
                  </a:lnTo>
                  <a:lnTo>
                    <a:pt x="390" y="47"/>
                  </a:lnTo>
                  <a:lnTo>
                    <a:pt x="390" y="50"/>
                  </a:lnTo>
                  <a:lnTo>
                    <a:pt x="388" y="54"/>
                  </a:lnTo>
                  <a:lnTo>
                    <a:pt x="387" y="56"/>
                  </a:lnTo>
                  <a:lnTo>
                    <a:pt x="384" y="60"/>
                  </a:lnTo>
                  <a:lnTo>
                    <a:pt x="382" y="65"/>
                  </a:lnTo>
                  <a:lnTo>
                    <a:pt x="381" y="68"/>
                  </a:lnTo>
                  <a:lnTo>
                    <a:pt x="379" y="71"/>
                  </a:lnTo>
                  <a:lnTo>
                    <a:pt x="378" y="72"/>
                  </a:lnTo>
                  <a:lnTo>
                    <a:pt x="376" y="74"/>
                  </a:lnTo>
                  <a:lnTo>
                    <a:pt x="375" y="78"/>
                  </a:lnTo>
                  <a:lnTo>
                    <a:pt x="372" y="80"/>
                  </a:lnTo>
                  <a:lnTo>
                    <a:pt x="369" y="83"/>
                  </a:lnTo>
                  <a:lnTo>
                    <a:pt x="367" y="84"/>
                  </a:lnTo>
                  <a:lnTo>
                    <a:pt x="364" y="84"/>
                  </a:lnTo>
                  <a:lnTo>
                    <a:pt x="363" y="86"/>
                  </a:lnTo>
                  <a:lnTo>
                    <a:pt x="358" y="89"/>
                  </a:lnTo>
                  <a:lnTo>
                    <a:pt x="355" y="86"/>
                  </a:lnTo>
                  <a:lnTo>
                    <a:pt x="352" y="86"/>
                  </a:lnTo>
                  <a:lnTo>
                    <a:pt x="349" y="86"/>
                  </a:lnTo>
                  <a:lnTo>
                    <a:pt x="346" y="84"/>
                  </a:lnTo>
                  <a:lnTo>
                    <a:pt x="346" y="84"/>
                  </a:lnTo>
                  <a:lnTo>
                    <a:pt x="345" y="84"/>
                  </a:lnTo>
                  <a:lnTo>
                    <a:pt x="342" y="83"/>
                  </a:lnTo>
                  <a:lnTo>
                    <a:pt x="340" y="80"/>
                  </a:lnTo>
                  <a:lnTo>
                    <a:pt x="340" y="78"/>
                  </a:lnTo>
                  <a:lnTo>
                    <a:pt x="339" y="78"/>
                  </a:lnTo>
                  <a:lnTo>
                    <a:pt x="336" y="74"/>
                  </a:lnTo>
                  <a:lnTo>
                    <a:pt x="334" y="72"/>
                  </a:lnTo>
                  <a:lnTo>
                    <a:pt x="331" y="68"/>
                  </a:lnTo>
                  <a:lnTo>
                    <a:pt x="328" y="66"/>
                  </a:lnTo>
                  <a:lnTo>
                    <a:pt x="322" y="60"/>
                  </a:lnTo>
                  <a:lnTo>
                    <a:pt x="316" y="56"/>
                  </a:lnTo>
                  <a:lnTo>
                    <a:pt x="310" y="53"/>
                  </a:lnTo>
                  <a:lnTo>
                    <a:pt x="304" y="48"/>
                  </a:lnTo>
                  <a:lnTo>
                    <a:pt x="298" y="44"/>
                  </a:lnTo>
                  <a:lnTo>
                    <a:pt x="297" y="44"/>
                  </a:lnTo>
                  <a:lnTo>
                    <a:pt x="295" y="42"/>
                  </a:lnTo>
                  <a:lnTo>
                    <a:pt x="292" y="38"/>
                  </a:lnTo>
                  <a:lnTo>
                    <a:pt x="289" y="38"/>
                  </a:lnTo>
                  <a:lnTo>
                    <a:pt x="288" y="38"/>
                  </a:lnTo>
                  <a:lnTo>
                    <a:pt x="286" y="36"/>
                  </a:lnTo>
                  <a:lnTo>
                    <a:pt x="282" y="36"/>
                  </a:lnTo>
                  <a:lnTo>
                    <a:pt x="277" y="36"/>
                  </a:lnTo>
                  <a:lnTo>
                    <a:pt x="268" y="38"/>
                  </a:lnTo>
                  <a:lnTo>
                    <a:pt x="264" y="38"/>
                  </a:lnTo>
                  <a:lnTo>
                    <a:pt x="259" y="38"/>
                  </a:lnTo>
                  <a:lnTo>
                    <a:pt x="255" y="38"/>
                  </a:lnTo>
                  <a:lnTo>
                    <a:pt x="250" y="41"/>
                  </a:lnTo>
                  <a:lnTo>
                    <a:pt x="249" y="42"/>
                  </a:lnTo>
                  <a:lnTo>
                    <a:pt x="247" y="42"/>
                  </a:lnTo>
                  <a:lnTo>
                    <a:pt x="246" y="44"/>
                  </a:lnTo>
                  <a:lnTo>
                    <a:pt x="244" y="44"/>
                  </a:lnTo>
                  <a:lnTo>
                    <a:pt x="244" y="48"/>
                  </a:lnTo>
                  <a:lnTo>
                    <a:pt x="244" y="48"/>
                  </a:lnTo>
                  <a:lnTo>
                    <a:pt x="246" y="50"/>
                  </a:lnTo>
                  <a:lnTo>
                    <a:pt x="246" y="53"/>
                  </a:lnTo>
                  <a:lnTo>
                    <a:pt x="244" y="50"/>
                  </a:lnTo>
                  <a:lnTo>
                    <a:pt x="244" y="50"/>
                  </a:lnTo>
                  <a:lnTo>
                    <a:pt x="243" y="48"/>
                  </a:lnTo>
                  <a:lnTo>
                    <a:pt x="267" y="32"/>
                  </a:lnTo>
                  <a:lnTo>
                    <a:pt x="267" y="32"/>
                  </a:lnTo>
                  <a:close/>
                </a:path>
              </a:pathLst>
            </a:custGeom>
            <a:solidFill>
              <a:schemeClr val="bg1">
                <a:lumMod val="85000"/>
                <a:alpha val="73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46" name="Freeform 14"/>
            <p:cNvSpPr>
              <a:spLocks/>
            </p:cNvSpPr>
            <p:nvPr/>
          </p:nvSpPr>
          <p:spPr bwMode="auto">
            <a:xfrm>
              <a:off x="8412163" y="6118225"/>
              <a:ext cx="293688" cy="187325"/>
            </a:xfrm>
            <a:custGeom>
              <a:avLst/>
              <a:gdLst>
                <a:gd name="T0" fmla="*/ 103 w 369"/>
                <a:gd name="T1" fmla="*/ 54 h 236"/>
                <a:gd name="T2" fmla="*/ 97 w 369"/>
                <a:gd name="T3" fmla="*/ 60 h 236"/>
                <a:gd name="T4" fmla="*/ 76 w 369"/>
                <a:gd name="T5" fmla="*/ 68 h 236"/>
                <a:gd name="T6" fmla="*/ 73 w 369"/>
                <a:gd name="T7" fmla="*/ 80 h 236"/>
                <a:gd name="T8" fmla="*/ 55 w 369"/>
                <a:gd name="T9" fmla="*/ 86 h 236"/>
                <a:gd name="T10" fmla="*/ 46 w 369"/>
                <a:gd name="T11" fmla="*/ 92 h 236"/>
                <a:gd name="T12" fmla="*/ 37 w 369"/>
                <a:gd name="T13" fmla="*/ 99 h 236"/>
                <a:gd name="T14" fmla="*/ 27 w 369"/>
                <a:gd name="T15" fmla="*/ 96 h 236"/>
                <a:gd name="T16" fmla="*/ 7 w 369"/>
                <a:gd name="T17" fmla="*/ 116 h 236"/>
                <a:gd name="T18" fmla="*/ 0 w 369"/>
                <a:gd name="T19" fmla="*/ 147 h 236"/>
                <a:gd name="T20" fmla="*/ 3 w 369"/>
                <a:gd name="T21" fmla="*/ 174 h 236"/>
                <a:gd name="T22" fmla="*/ 19 w 369"/>
                <a:gd name="T23" fmla="*/ 198 h 236"/>
                <a:gd name="T24" fmla="*/ 31 w 369"/>
                <a:gd name="T25" fmla="*/ 212 h 236"/>
                <a:gd name="T26" fmla="*/ 43 w 369"/>
                <a:gd name="T27" fmla="*/ 219 h 236"/>
                <a:gd name="T28" fmla="*/ 52 w 369"/>
                <a:gd name="T29" fmla="*/ 231 h 236"/>
                <a:gd name="T30" fmla="*/ 61 w 369"/>
                <a:gd name="T31" fmla="*/ 236 h 236"/>
                <a:gd name="T32" fmla="*/ 69 w 369"/>
                <a:gd name="T33" fmla="*/ 225 h 236"/>
                <a:gd name="T34" fmla="*/ 72 w 369"/>
                <a:gd name="T35" fmla="*/ 201 h 236"/>
                <a:gd name="T36" fmla="*/ 81 w 369"/>
                <a:gd name="T37" fmla="*/ 195 h 236"/>
                <a:gd name="T38" fmla="*/ 99 w 369"/>
                <a:gd name="T39" fmla="*/ 201 h 236"/>
                <a:gd name="T40" fmla="*/ 108 w 369"/>
                <a:gd name="T41" fmla="*/ 204 h 236"/>
                <a:gd name="T42" fmla="*/ 117 w 369"/>
                <a:gd name="T43" fmla="*/ 201 h 236"/>
                <a:gd name="T44" fmla="*/ 133 w 369"/>
                <a:gd name="T45" fmla="*/ 182 h 236"/>
                <a:gd name="T46" fmla="*/ 156 w 369"/>
                <a:gd name="T47" fmla="*/ 180 h 236"/>
                <a:gd name="T48" fmla="*/ 177 w 369"/>
                <a:gd name="T49" fmla="*/ 195 h 236"/>
                <a:gd name="T50" fmla="*/ 190 w 369"/>
                <a:gd name="T51" fmla="*/ 206 h 236"/>
                <a:gd name="T52" fmla="*/ 198 w 369"/>
                <a:gd name="T53" fmla="*/ 204 h 236"/>
                <a:gd name="T54" fmla="*/ 195 w 369"/>
                <a:gd name="T55" fmla="*/ 200 h 236"/>
                <a:gd name="T56" fmla="*/ 201 w 369"/>
                <a:gd name="T57" fmla="*/ 192 h 236"/>
                <a:gd name="T58" fmla="*/ 222 w 369"/>
                <a:gd name="T59" fmla="*/ 183 h 236"/>
                <a:gd name="T60" fmla="*/ 243 w 369"/>
                <a:gd name="T61" fmla="*/ 180 h 236"/>
                <a:gd name="T62" fmla="*/ 255 w 369"/>
                <a:gd name="T63" fmla="*/ 177 h 236"/>
                <a:gd name="T64" fmla="*/ 268 w 369"/>
                <a:gd name="T65" fmla="*/ 177 h 236"/>
                <a:gd name="T66" fmla="*/ 280 w 369"/>
                <a:gd name="T67" fmla="*/ 159 h 236"/>
                <a:gd name="T68" fmla="*/ 292 w 369"/>
                <a:gd name="T69" fmla="*/ 150 h 236"/>
                <a:gd name="T70" fmla="*/ 312 w 369"/>
                <a:gd name="T71" fmla="*/ 140 h 236"/>
                <a:gd name="T72" fmla="*/ 322 w 369"/>
                <a:gd name="T73" fmla="*/ 129 h 236"/>
                <a:gd name="T74" fmla="*/ 325 w 369"/>
                <a:gd name="T75" fmla="*/ 126 h 236"/>
                <a:gd name="T76" fmla="*/ 336 w 369"/>
                <a:gd name="T77" fmla="*/ 120 h 236"/>
                <a:gd name="T78" fmla="*/ 343 w 369"/>
                <a:gd name="T79" fmla="*/ 105 h 236"/>
                <a:gd name="T80" fmla="*/ 361 w 369"/>
                <a:gd name="T81" fmla="*/ 93 h 236"/>
                <a:gd name="T82" fmla="*/ 369 w 369"/>
                <a:gd name="T83" fmla="*/ 80 h 236"/>
                <a:gd name="T84" fmla="*/ 364 w 369"/>
                <a:gd name="T85" fmla="*/ 63 h 236"/>
                <a:gd name="T86" fmla="*/ 352 w 369"/>
                <a:gd name="T87" fmla="*/ 56 h 236"/>
                <a:gd name="T88" fmla="*/ 339 w 369"/>
                <a:gd name="T89" fmla="*/ 33 h 236"/>
                <a:gd name="T90" fmla="*/ 325 w 369"/>
                <a:gd name="T91" fmla="*/ 23 h 236"/>
                <a:gd name="T92" fmla="*/ 310 w 369"/>
                <a:gd name="T93" fmla="*/ 11 h 236"/>
                <a:gd name="T94" fmla="*/ 294 w 369"/>
                <a:gd name="T95" fmla="*/ 2 h 236"/>
                <a:gd name="T96" fmla="*/ 282 w 369"/>
                <a:gd name="T97" fmla="*/ 3 h 236"/>
                <a:gd name="T98" fmla="*/ 268 w 369"/>
                <a:gd name="T99" fmla="*/ 17 h 236"/>
                <a:gd name="T100" fmla="*/ 232 w 369"/>
                <a:gd name="T101" fmla="*/ 27 h 236"/>
                <a:gd name="T102" fmla="*/ 199 w 369"/>
                <a:gd name="T103" fmla="*/ 17 h 236"/>
                <a:gd name="T104" fmla="*/ 184 w 369"/>
                <a:gd name="T105" fmla="*/ 23 h 236"/>
                <a:gd name="T106" fmla="*/ 163 w 369"/>
                <a:gd name="T107" fmla="*/ 26 h 236"/>
                <a:gd name="T108" fmla="*/ 133 w 369"/>
                <a:gd name="T109" fmla="*/ 24 h 236"/>
                <a:gd name="T110" fmla="*/ 111 w 369"/>
                <a:gd name="T111" fmla="*/ 29 h 236"/>
                <a:gd name="T112" fmla="*/ 103 w 369"/>
                <a:gd name="T113" fmla="*/ 44 h 236"/>
                <a:gd name="T114" fmla="*/ 100 w 369"/>
                <a:gd name="T115" fmla="*/ 47 h 23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369" h="236">
                  <a:moveTo>
                    <a:pt x="100" y="44"/>
                  </a:moveTo>
                  <a:lnTo>
                    <a:pt x="102" y="48"/>
                  </a:lnTo>
                  <a:lnTo>
                    <a:pt x="103" y="50"/>
                  </a:lnTo>
                  <a:lnTo>
                    <a:pt x="103" y="53"/>
                  </a:lnTo>
                  <a:lnTo>
                    <a:pt x="103" y="54"/>
                  </a:lnTo>
                  <a:lnTo>
                    <a:pt x="103" y="57"/>
                  </a:lnTo>
                  <a:lnTo>
                    <a:pt x="102" y="59"/>
                  </a:lnTo>
                  <a:lnTo>
                    <a:pt x="100" y="60"/>
                  </a:lnTo>
                  <a:lnTo>
                    <a:pt x="99" y="60"/>
                  </a:lnTo>
                  <a:lnTo>
                    <a:pt x="97" y="60"/>
                  </a:lnTo>
                  <a:lnTo>
                    <a:pt x="94" y="60"/>
                  </a:lnTo>
                  <a:lnTo>
                    <a:pt x="90" y="62"/>
                  </a:lnTo>
                  <a:lnTo>
                    <a:pt x="84" y="62"/>
                  </a:lnTo>
                  <a:lnTo>
                    <a:pt x="76" y="63"/>
                  </a:lnTo>
                  <a:lnTo>
                    <a:pt x="76" y="68"/>
                  </a:lnTo>
                  <a:lnTo>
                    <a:pt x="76" y="72"/>
                  </a:lnTo>
                  <a:lnTo>
                    <a:pt x="75" y="74"/>
                  </a:lnTo>
                  <a:lnTo>
                    <a:pt x="75" y="77"/>
                  </a:lnTo>
                  <a:lnTo>
                    <a:pt x="73" y="78"/>
                  </a:lnTo>
                  <a:lnTo>
                    <a:pt x="73" y="80"/>
                  </a:lnTo>
                  <a:lnTo>
                    <a:pt x="70" y="81"/>
                  </a:lnTo>
                  <a:lnTo>
                    <a:pt x="67" y="84"/>
                  </a:lnTo>
                  <a:lnTo>
                    <a:pt x="61" y="84"/>
                  </a:lnTo>
                  <a:lnTo>
                    <a:pt x="58" y="86"/>
                  </a:lnTo>
                  <a:lnTo>
                    <a:pt x="55" y="86"/>
                  </a:lnTo>
                  <a:lnTo>
                    <a:pt x="51" y="87"/>
                  </a:lnTo>
                  <a:lnTo>
                    <a:pt x="49" y="87"/>
                  </a:lnTo>
                  <a:lnTo>
                    <a:pt x="49" y="87"/>
                  </a:lnTo>
                  <a:lnTo>
                    <a:pt x="48" y="90"/>
                  </a:lnTo>
                  <a:lnTo>
                    <a:pt x="46" y="92"/>
                  </a:lnTo>
                  <a:lnTo>
                    <a:pt x="43" y="95"/>
                  </a:lnTo>
                  <a:lnTo>
                    <a:pt x="42" y="96"/>
                  </a:lnTo>
                  <a:lnTo>
                    <a:pt x="39" y="98"/>
                  </a:lnTo>
                  <a:lnTo>
                    <a:pt x="37" y="99"/>
                  </a:lnTo>
                  <a:lnTo>
                    <a:pt x="37" y="99"/>
                  </a:lnTo>
                  <a:lnTo>
                    <a:pt x="36" y="99"/>
                  </a:lnTo>
                  <a:lnTo>
                    <a:pt x="34" y="98"/>
                  </a:lnTo>
                  <a:lnTo>
                    <a:pt x="31" y="98"/>
                  </a:lnTo>
                  <a:lnTo>
                    <a:pt x="30" y="96"/>
                  </a:lnTo>
                  <a:lnTo>
                    <a:pt x="27" y="96"/>
                  </a:lnTo>
                  <a:lnTo>
                    <a:pt x="25" y="98"/>
                  </a:lnTo>
                  <a:lnTo>
                    <a:pt x="21" y="99"/>
                  </a:lnTo>
                  <a:lnTo>
                    <a:pt x="18" y="101"/>
                  </a:lnTo>
                  <a:lnTo>
                    <a:pt x="13" y="104"/>
                  </a:lnTo>
                  <a:lnTo>
                    <a:pt x="7" y="116"/>
                  </a:lnTo>
                  <a:lnTo>
                    <a:pt x="6" y="126"/>
                  </a:lnTo>
                  <a:lnTo>
                    <a:pt x="1" y="132"/>
                  </a:lnTo>
                  <a:lnTo>
                    <a:pt x="1" y="138"/>
                  </a:lnTo>
                  <a:lnTo>
                    <a:pt x="0" y="141"/>
                  </a:lnTo>
                  <a:lnTo>
                    <a:pt x="0" y="147"/>
                  </a:lnTo>
                  <a:lnTo>
                    <a:pt x="0" y="153"/>
                  </a:lnTo>
                  <a:lnTo>
                    <a:pt x="0" y="158"/>
                  </a:lnTo>
                  <a:lnTo>
                    <a:pt x="0" y="162"/>
                  </a:lnTo>
                  <a:lnTo>
                    <a:pt x="1" y="168"/>
                  </a:lnTo>
                  <a:lnTo>
                    <a:pt x="3" y="174"/>
                  </a:lnTo>
                  <a:lnTo>
                    <a:pt x="7" y="180"/>
                  </a:lnTo>
                  <a:lnTo>
                    <a:pt x="12" y="186"/>
                  </a:lnTo>
                  <a:lnTo>
                    <a:pt x="18" y="192"/>
                  </a:lnTo>
                  <a:lnTo>
                    <a:pt x="18" y="195"/>
                  </a:lnTo>
                  <a:lnTo>
                    <a:pt x="19" y="198"/>
                  </a:lnTo>
                  <a:lnTo>
                    <a:pt x="19" y="201"/>
                  </a:lnTo>
                  <a:lnTo>
                    <a:pt x="21" y="204"/>
                  </a:lnTo>
                  <a:lnTo>
                    <a:pt x="24" y="206"/>
                  </a:lnTo>
                  <a:lnTo>
                    <a:pt x="27" y="210"/>
                  </a:lnTo>
                  <a:lnTo>
                    <a:pt x="31" y="212"/>
                  </a:lnTo>
                  <a:lnTo>
                    <a:pt x="36" y="213"/>
                  </a:lnTo>
                  <a:lnTo>
                    <a:pt x="39" y="216"/>
                  </a:lnTo>
                  <a:lnTo>
                    <a:pt x="42" y="218"/>
                  </a:lnTo>
                  <a:lnTo>
                    <a:pt x="43" y="219"/>
                  </a:lnTo>
                  <a:lnTo>
                    <a:pt x="43" y="219"/>
                  </a:lnTo>
                  <a:lnTo>
                    <a:pt x="45" y="219"/>
                  </a:lnTo>
                  <a:lnTo>
                    <a:pt x="46" y="222"/>
                  </a:lnTo>
                  <a:lnTo>
                    <a:pt x="49" y="225"/>
                  </a:lnTo>
                  <a:lnTo>
                    <a:pt x="49" y="228"/>
                  </a:lnTo>
                  <a:lnTo>
                    <a:pt x="52" y="231"/>
                  </a:lnTo>
                  <a:lnTo>
                    <a:pt x="55" y="234"/>
                  </a:lnTo>
                  <a:lnTo>
                    <a:pt x="55" y="234"/>
                  </a:lnTo>
                  <a:lnTo>
                    <a:pt x="58" y="234"/>
                  </a:lnTo>
                  <a:lnTo>
                    <a:pt x="60" y="236"/>
                  </a:lnTo>
                  <a:lnTo>
                    <a:pt x="61" y="236"/>
                  </a:lnTo>
                  <a:lnTo>
                    <a:pt x="64" y="234"/>
                  </a:lnTo>
                  <a:lnTo>
                    <a:pt x="66" y="234"/>
                  </a:lnTo>
                  <a:lnTo>
                    <a:pt x="67" y="231"/>
                  </a:lnTo>
                  <a:lnTo>
                    <a:pt x="67" y="228"/>
                  </a:lnTo>
                  <a:lnTo>
                    <a:pt x="69" y="225"/>
                  </a:lnTo>
                  <a:lnTo>
                    <a:pt x="70" y="218"/>
                  </a:lnTo>
                  <a:lnTo>
                    <a:pt x="72" y="210"/>
                  </a:lnTo>
                  <a:lnTo>
                    <a:pt x="72" y="207"/>
                  </a:lnTo>
                  <a:lnTo>
                    <a:pt x="72" y="204"/>
                  </a:lnTo>
                  <a:lnTo>
                    <a:pt x="72" y="201"/>
                  </a:lnTo>
                  <a:lnTo>
                    <a:pt x="73" y="200"/>
                  </a:lnTo>
                  <a:lnTo>
                    <a:pt x="73" y="198"/>
                  </a:lnTo>
                  <a:lnTo>
                    <a:pt x="75" y="198"/>
                  </a:lnTo>
                  <a:lnTo>
                    <a:pt x="78" y="195"/>
                  </a:lnTo>
                  <a:lnTo>
                    <a:pt x="81" y="195"/>
                  </a:lnTo>
                  <a:lnTo>
                    <a:pt x="85" y="195"/>
                  </a:lnTo>
                  <a:lnTo>
                    <a:pt x="90" y="198"/>
                  </a:lnTo>
                  <a:lnTo>
                    <a:pt x="93" y="198"/>
                  </a:lnTo>
                  <a:lnTo>
                    <a:pt x="97" y="200"/>
                  </a:lnTo>
                  <a:lnTo>
                    <a:pt x="99" y="201"/>
                  </a:lnTo>
                  <a:lnTo>
                    <a:pt x="102" y="201"/>
                  </a:lnTo>
                  <a:lnTo>
                    <a:pt x="103" y="201"/>
                  </a:lnTo>
                  <a:lnTo>
                    <a:pt x="105" y="204"/>
                  </a:lnTo>
                  <a:lnTo>
                    <a:pt x="106" y="204"/>
                  </a:lnTo>
                  <a:lnTo>
                    <a:pt x="108" y="204"/>
                  </a:lnTo>
                  <a:lnTo>
                    <a:pt x="109" y="204"/>
                  </a:lnTo>
                  <a:lnTo>
                    <a:pt x="111" y="204"/>
                  </a:lnTo>
                  <a:lnTo>
                    <a:pt x="112" y="201"/>
                  </a:lnTo>
                  <a:lnTo>
                    <a:pt x="115" y="201"/>
                  </a:lnTo>
                  <a:lnTo>
                    <a:pt x="117" y="201"/>
                  </a:lnTo>
                  <a:lnTo>
                    <a:pt x="121" y="200"/>
                  </a:lnTo>
                  <a:lnTo>
                    <a:pt x="123" y="194"/>
                  </a:lnTo>
                  <a:lnTo>
                    <a:pt x="127" y="188"/>
                  </a:lnTo>
                  <a:lnTo>
                    <a:pt x="130" y="183"/>
                  </a:lnTo>
                  <a:lnTo>
                    <a:pt x="133" y="182"/>
                  </a:lnTo>
                  <a:lnTo>
                    <a:pt x="139" y="180"/>
                  </a:lnTo>
                  <a:lnTo>
                    <a:pt x="144" y="177"/>
                  </a:lnTo>
                  <a:lnTo>
                    <a:pt x="147" y="177"/>
                  </a:lnTo>
                  <a:lnTo>
                    <a:pt x="151" y="177"/>
                  </a:lnTo>
                  <a:lnTo>
                    <a:pt x="156" y="180"/>
                  </a:lnTo>
                  <a:lnTo>
                    <a:pt x="160" y="182"/>
                  </a:lnTo>
                  <a:lnTo>
                    <a:pt x="166" y="183"/>
                  </a:lnTo>
                  <a:lnTo>
                    <a:pt x="169" y="188"/>
                  </a:lnTo>
                  <a:lnTo>
                    <a:pt x="172" y="192"/>
                  </a:lnTo>
                  <a:lnTo>
                    <a:pt x="177" y="195"/>
                  </a:lnTo>
                  <a:lnTo>
                    <a:pt x="178" y="201"/>
                  </a:lnTo>
                  <a:lnTo>
                    <a:pt x="180" y="207"/>
                  </a:lnTo>
                  <a:lnTo>
                    <a:pt x="184" y="207"/>
                  </a:lnTo>
                  <a:lnTo>
                    <a:pt x="187" y="206"/>
                  </a:lnTo>
                  <a:lnTo>
                    <a:pt x="190" y="206"/>
                  </a:lnTo>
                  <a:lnTo>
                    <a:pt x="192" y="204"/>
                  </a:lnTo>
                  <a:lnTo>
                    <a:pt x="193" y="204"/>
                  </a:lnTo>
                  <a:lnTo>
                    <a:pt x="196" y="204"/>
                  </a:lnTo>
                  <a:lnTo>
                    <a:pt x="196" y="204"/>
                  </a:lnTo>
                  <a:lnTo>
                    <a:pt x="198" y="204"/>
                  </a:lnTo>
                  <a:lnTo>
                    <a:pt x="196" y="204"/>
                  </a:lnTo>
                  <a:lnTo>
                    <a:pt x="196" y="204"/>
                  </a:lnTo>
                  <a:lnTo>
                    <a:pt x="195" y="201"/>
                  </a:lnTo>
                  <a:lnTo>
                    <a:pt x="193" y="201"/>
                  </a:lnTo>
                  <a:lnTo>
                    <a:pt x="195" y="200"/>
                  </a:lnTo>
                  <a:lnTo>
                    <a:pt x="195" y="198"/>
                  </a:lnTo>
                  <a:lnTo>
                    <a:pt x="196" y="195"/>
                  </a:lnTo>
                  <a:lnTo>
                    <a:pt x="196" y="195"/>
                  </a:lnTo>
                  <a:lnTo>
                    <a:pt x="198" y="194"/>
                  </a:lnTo>
                  <a:lnTo>
                    <a:pt x="201" y="192"/>
                  </a:lnTo>
                  <a:lnTo>
                    <a:pt x="204" y="189"/>
                  </a:lnTo>
                  <a:lnTo>
                    <a:pt x="208" y="186"/>
                  </a:lnTo>
                  <a:lnTo>
                    <a:pt x="213" y="186"/>
                  </a:lnTo>
                  <a:lnTo>
                    <a:pt x="217" y="186"/>
                  </a:lnTo>
                  <a:lnTo>
                    <a:pt x="222" y="183"/>
                  </a:lnTo>
                  <a:lnTo>
                    <a:pt x="226" y="183"/>
                  </a:lnTo>
                  <a:lnTo>
                    <a:pt x="232" y="183"/>
                  </a:lnTo>
                  <a:lnTo>
                    <a:pt x="237" y="183"/>
                  </a:lnTo>
                  <a:lnTo>
                    <a:pt x="240" y="182"/>
                  </a:lnTo>
                  <a:lnTo>
                    <a:pt x="243" y="180"/>
                  </a:lnTo>
                  <a:lnTo>
                    <a:pt x="244" y="177"/>
                  </a:lnTo>
                  <a:lnTo>
                    <a:pt x="247" y="177"/>
                  </a:lnTo>
                  <a:lnTo>
                    <a:pt x="250" y="177"/>
                  </a:lnTo>
                  <a:lnTo>
                    <a:pt x="250" y="177"/>
                  </a:lnTo>
                  <a:lnTo>
                    <a:pt x="255" y="177"/>
                  </a:lnTo>
                  <a:lnTo>
                    <a:pt x="256" y="177"/>
                  </a:lnTo>
                  <a:lnTo>
                    <a:pt x="261" y="177"/>
                  </a:lnTo>
                  <a:lnTo>
                    <a:pt x="262" y="177"/>
                  </a:lnTo>
                  <a:lnTo>
                    <a:pt x="265" y="177"/>
                  </a:lnTo>
                  <a:lnTo>
                    <a:pt x="268" y="177"/>
                  </a:lnTo>
                  <a:lnTo>
                    <a:pt x="273" y="176"/>
                  </a:lnTo>
                  <a:lnTo>
                    <a:pt x="274" y="170"/>
                  </a:lnTo>
                  <a:lnTo>
                    <a:pt x="276" y="165"/>
                  </a:lnTo>
                  <a:lnTo>
                    <a:pt x="277" y="162"/>
                  </a:lnTo>
                  <a:lnTo>
                    <a:pt x="280" y="159"/>
                  </a:lnTo>
                  <a:lnTo>
                    <a:pt x="280" y="156"/>
                  </a:lnTo>
                  <a:lnTo>
                    <a:pt x="283" y="156"/>
                  </a:lnTo>
                  <a:lnTo>
                    <a:pt x="286" y="153"/>
                  </a:lnTo>
                  <a:lnTo>
                    <a:pt x="288" y="153"/>
                  </a:lnTo>
                  <a:lnTo>
                    <a:pt x="292" y="150"/>
                  </a:lnTo>
                  <a:lnTo>
                    <a:pt x="298" y="147"/>
                  </a:lnTo>
                  <a:lnTo>
                    <a:pt x="301" y="147"/>
                  </a:lnTo>
                  <a:lnTo>
                    <a:pt x="304" y="144"/>
                  </a:lnTo>
                  <a:lnTo>
                    <a:pt x="309" y="141"/>
                  </a:lnTo>
                  <a:lnTo>
                    <a:pt x="312" y="140"/>
                  </a:lnTo>
                  <a:lnTo>
                    <a:pt x="316" y="138"/>
                  </a:lnTo>
                  <a:lnTo>
                    <a:pt x="316" y="135"/>
                  </a:lnTo>
                  <a:lnTo>
                    <a:pt x="319" y="134"/>
                  </a:lnTo>
                  <a:lnTo>
                    <a:pt x="321" y="132"/>
                  </a:lnTo>
                  <a:lnTo>
                    <a:pt x="322" y="129"/>
                  </a:lnTo>
                  <a:lnTo>
                    <a:pt x="325" y="128"/>
                  </a:lnTo>
                  <a:lnTo>
                    <a:pt x="325" y="126"/>
                  </a:lnTo>
                  <a:lnTo>
                    <a:pt x="325" y="128"/>
                  </a:lnTo>
                  <a:lnTo>
                    <a:pt x="324" y="128"/>
                  </a:lnTo>
                  <a:lnTo>
                    <a:pt x="325" y="126"/>
                  </a:lnTo>
                  <a:lnTo>
                    <a:pt x="328" y="126"/>
                  </a:lnTo>
                  <a:lnTo>
                    <a:pt x="330" y="125"/>
                  </a:lnTo>
                  <a:lnTo>
                    <a:pt x="331" y="123"/>
                  </a:lnTo>
                  <a:lnTo>
                    <a:pt x="334" y="120"/>
                  </a:lnTo>
                  <a:lnTo>
                    <a:pt x="336" y="120"/>
                  </a:lnTo>
                  <a:lnTo>
                    <a:pt x="337" y="116"/>
                  </a:lnTo>
                  <a:lnTo>
                    <a:pt x="339" y="114"/>
                  </a:lnTo>
                  <a:lnTo>
                    <a:pt x="339" y="110"/>
                  </a:lnTo>
                  <a:lnTo>
                    <a:pt x="340" y="108"/>
                  </a:lnTo>
                  <a:lnTo>
                    <a:pt x="343" y="105"/>
                  </a:lnTo>
                  <a:lnTo>
                    <a:pt x="346" y="102"/>
                  </a:lnTo>
                  <a:lnTo>
                    <a:pt x="351" y="99"/>
                  </a:lnTo>
                  <a:lnTo>
                    <a:pt x="355" y="96"/>
                  </a:lnTo>
                  <a:lnTo>
                    <a:pt x="358" y="95"/>
                  </a:lnTo>
                  <a:lnTo>
                    <a:pt x="361" y="93"/>
                  </a:lnTo>
                  <a:lnTo>
                    <a:pt x="363" y="92"/>
                  </a:lnTo>
                  <a:lnTo>
                    <a:pt x="364" y="92"/>
                  </a:lnTo>
                  <a:lnTo>
                    <a:pt x="364" y="92"/>
                  </a:lnTo>
                  <a:lnTo>
                    <a:pt x="366" y="84"/>
                  </a:lnTo>
                  <a:lnTo>
                    <a:pt x="369" y="80"/>
                  </a:lnTo>
                  <a:lnTo>
                    <a:pt x="369" y="74"/>
                  </a:lnTo>
                  <a:lnTo>
                    <a:pt x="369" y="69"/>
                  </a:lnTo>
                  <a:lnTo>
                    <a:pt x="367" y="66"/>
                  </a:lnTo>
                  <a:lnTo>
                    <a:pt x="366" y="66"/>
                  </a:lnTo>
                  <a:lnTo>
                    <a:pt x="364" y="63"/>
                  </a:lnTo>
                  <a:lnTo>
                    <a:pt x="364" y="62"/>
                  </a:lnTo>
                  <a:lnTo>
                    <a:pt x="361" y="60"/>
                  </a:lnTo>
                  <a:lnTo>
                    <a:pt x="358" y="59"/>
                  </a:lnTo>
                  <a:lnTo>
                    <a:pt x="355" y="57"/>
                  </a:lnTo>
                  <a:lnTo>
                    <a:pt x="352" y="56"/>
                  </a:lnTo>
                  <a:lnTo>
                    <a:pt x="351" y="51"/>
                  </a:lnTo>
                  <a:lnTo>
                    <a:pt x="348" y="48"/>
                  </a:lnTo>
                  <a:lnTo>
                    <a:pt x="345" y="42"/>
                  </a:lnTo>
                  <a:lnTo>
                    <a:pt x="342" y="36"/>
                  </a:lnTo>
                  <a:lnTo>
                    <a:pt x="339" y="33"/>
                  </a:lnTo>
                  <a:lnTo>
                    <a:pt x="336" y="30"/>
                  </a:lnTo>
                  <a:lnTo>
                    <a:pt x="334" y="27"/>
                  </a:lnTo>
                  <a:lnTo>
                    <a:pt x="331" y="26"/>
                  </a:lnTo>
                  <a:lnTo>
                    <a:pt x="328" y="24"/>
                  </a:lnTo>
                  <a:lnTo>
                    <a:pt x="325" y="23"/>
                  </a:lnTo>
                  <a:lnTo>
                    <a:pt x="321" y="21"/>
                  </a:lnTo>
                  <a:lnTo>
                    <a:pt x="316" y="20"/>
                  </a:lnTo>
                  <a:lnTo>
                    <a:pt x="315" y="17"/>
                  </a:lnTo>
                  <a:lnTo>
                    <a:pt x="313" y="14"/>
                  </a:lnTo>
                  <a:lnTo>
                    <a:pt x="310" y="11"/>
                  </a:lnTo>
                  <a:lnTo>
                    <a:pt x="309" y="8"/>
                  </a:lnTo>
                  <a:lnTo>
                    <a:pt x="304" y="6"/>
                  </a:lnTo>
                  <a:lnTo>
                    <a:pt x="301" y="5"/>
                  </a:lnTo>
                  <a:lnTo>
                    <a:pt x="298" y="3"/>
                  </a:lnTo>
                  <a:lnTo>
                    <a:pt x="294" y="2"/>
                  </a:lnTo>
                  <a:lnTo>
                    <a:pt x="291" y="2"/>
                  </a:lnTo>
                  <a:lnTo>
                    <a:pt x="286" y="0"/>
                  </a:lnTo>
                  <a:lnTo>
                    <a:pt x="286" y="0"/>
                  </a:lnTo>
                  <a:lnTo>
                    <a:pt x="285" y="0"/>
                  </a:lnTo>
                  <a:lnTo>
                    <a:pt x="282" y="3"/>
                  </a:lnTo>
                  <a:lnTo>
                    <a:pt x="280" y="8"/>
                  </a:lnTo>
                  <a:lnTo>
                    <a:pt x="276" y="9"/>
                  </a:lnTo>
                  <a:lnTo>
                    <a:pt x="274" y="12"/>
                  </a:lnTo>
                  <a:lnTo>
                    <a:pt x="271" y="14"/>
                  </a:lnTo>
                  <a:lnTo>
                    <a:pt x="268" y="17"/>
                  </a:lnTo>
                  <a:lnTo>
                    <a:pt x="262" y="18"/>
                  </a:lnTo>
                  <a:lnTo>
                    <a:pt x="256" y="23"/>
                  </a:lnTo>
                  <a:lnTo>
                    <a:pt x="249" y="24"/>
                  </a:lnTo>
                  <a:lnTo>
                    <a:pt x="241" y="26"/>
                  </a:lnTo>
                  <a:lnTo>
                    <a:pt x="232" y="27"/>
                  </a:lnTo>
                  <a:lnTo>
                    <a:pt x="208" y="20"/>
                  </a:lnTo>
                  <a:lnTo>
                    <a:pt x="207" y="18"/>
                  </a:lnTo>
                  <a:lnTo>
                    <a:pt x="205" y="18"/>
                  </a:lnTo>
                  <a:lnTo>
                    <a:pt x="201" y="17"/>
                  </a:lnTo>
                  <a:lnTo>
                    <a:pt x="199" y="17"/>
                  </a:lnTo>
                  <a:lnTo>
                    <a:pt x="198" y="17"/>
                  </a:lnTo>
                  <a:lnTo>
                    <a:pt x="196" y="15"/>
                  </a:lnTo>
                  <a:lnTo>
                    <a:pt x="193" y="18"/>
                  </a:lnTo>
                  <a:lnTo>
                    <a:pt x="190" y="18"/>
                  </a:lnTo>
                  <a:lnTo>
                    <a:pt x="184" y="23"/>
                  </a:lnTo>
                  <a:lnTo>
                    <a:pt x="180" y="24"/>
                  </a:lnTo>
                  <a:lnTo>
                    <a:pt x="175" y="26"/>
                  </a:lnTo>
                  <a:lnTo>
                    <a:pt x="172" y="26"/>
                  </a:lnTo>
                  <a:lnTo>
                    <a:pt x="166" y="26"/>
                  </a:lnTo>
                  <a:lnTo>
                    <a:pt x="163" y="26"/>
                  </a:lnTo>
                  <a:lnTo>
                    <a:pt x="160" y="24"/>
                  </a:lnTo>
                  <a:lnTo>
                    <a:pt x="156" y="24"/>
                  </a:lnTo>
                  <a:lnTo>
                    <a:pt x="153" y="24"/>
                  </a:lnTo>
                  <a:lnTo>
                    <a:pt x="142" y="24"/>
                  </a:lnTo>
                  <a:lnTo>
                    <a:pt x="133" y="24"/>
                  </a:lnTo>
                  <a:lnTo>
                    <a:pt x="127" y="24"/>
                  </a:lnTo>
                  <a:lnTo>
                    <a:pt x="123" y="24"/>
                  </a:lnTo>
                  <a:lnTo>
                    <a:pt x="117" y="26"/>
                  </a:lnTo>
                  <a:lnTo>
                    <a:pt x="112" y="27"/>
                  </a:lnTo>
                  <a:lnTo>
                    <a:pt x="111" y="29"/>
                  </a:lnTo>
                  <a:lnTo>
                    <a:pt x="109" y="30"/>
                  </a:lnTo>
                  <a:lnTo>
                    <a:pt x="109" y="32"/>
                  </a:lnTo>
                  <a:lnTo>
                    <a:pt x="108" y="35"/>
                  </a:lnTo>
                  <a:lnTo>
                    <a:pt x="105" y="39"/>
                  </a:lnTo>
                  <a:lnTo>
                    <a:pt x="103" y="44"/>
                  </a:lnTo>
                  <a:lnTo>
                    <a:pt x="103" y="47"/>
                  </a:lnTo>
                  <a:lnTo>
                    <a:pt x="103" y="48"/>
                  </a:lnTo>
                  <a:lnTo>
                    <a:pt x="102" y="50"/>
                  </a:lnTo>
                  <a:lnTo>
                    <a:pt x="102" y="48"/>
                  </a:lnTo>
                  <a:lnTo>
                    <a:pt x="100" y="47"/>
                  </a:lnTo>
                  <a:lnTo>
                    <a:pt x="100" y="45"/>
                  </a:lnTo>
                  <a:lnTo>
                    <a:pt x="100" y="44"/>
                  </a:lnTo>
                  <a:lnTo>
                    <a:pt x="100" y="4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47" name="Freeform 15"/>
            <p:cNvSpPr>
              <a:spLocks/>
            </p:cNvSpPr>
            <p:nvPr/>
          </p:nvSpPr>
          <p:spPr bwMode="auto">
            <a:xfrm>
              <a:off x="8355013" y="4732338"/>
              <a:ext cx="209550" cy="96837"/>
            </a:xfrm>
            <a:custGeom>
              <a:avLst/>
              <a:gdLst>
                <a:gd name="T0" fmla="*/ 121 w 264"/>
                <a:gd name="T1" fmla="*/ 16 h 123"/>
                <a:gd name="T2" fmla="*/ 120 w 264"/>
                <a:gd name="T3" fmla="*/ 24 h 123"/>
                <a:gd name="T4" fmla="*/ 115 w 264"/>
                <a:gd name="T5" fmla="*/ 28 h 123"/>
                <a:gd name="T6" fmla="*/ 105 w 264"/>
                <a:gd name="T7" fmla="*/ 33 h 123"/>
                <a:gd name="T8" fmla="*/ 97 w 264"/>
                <a:gd name="T9" fmla="*/ 21 h 123"/>
                <a:gd name="T10" fmla="*/ 84 w 264"/>
                <a:gd name="T11" fmla="*/ 15 h 123"/>
                <a:gd name="T12" fmla="*/ 73 w 264"/>
                <a:gd name="T13" fmla="*/ 12 h 123"/>
                <a:gd name="T14" fmla="*/ 48 w 264"/>
                <a:gd name="T15" fmla="*/ 12 h 123"/>
                <a:gd name="T16" fmla="*/ 31 w 264"/>
                <a:gd name="T17" fmla="*/ 16 h 123"/>
                <a:gd name="T18" fmla="*/ 31 w 264"/>
                <a:gd name="T19" fmla="*/ 24 h 123"/>
                <a:gd name="T20" fmla="*/ 25 w 264"/>
                <a:gd name="T21" fmla="*/ 33 h 123"/>
                <a:gd name="T22" fmla="*/ 18 w 264"/>
                <a:gd name="T23" fmla="*/ 40 h 123"/>
                <a:gd name="T24" fmla="*/ 3 w 264"/>
                <a:gd name="T25" fmla="*/ 46 h 123"/>
                <a:gd name="T26" fmla="*/ 0 w 264"/>
                <a:gd name="T27" fmla="*/ 57 h 123"/>
                <a:gd name="T28" fmla="*/ 0 w 264"/>
                <a:gd name="T29" fmla="*/ 64 h 123"/>
                <a:gd name="T30" fmla="*/ 6 w 264"/>
                <a:gd name="T31" fmla="*/ 70 h 123"/>
                <a:gd name="T32" fmla="*/ 13 w 264"/>
                <a:gd name="T33" fmla="*/ 78 h 123"/>
                <a:gd name="T34" fmla="*/ 18 w 264"/>
                <a:gd name="T35" fmla="*/ 96 h 123"/>
                <a:gd name="T36" fmla="*/ 30 w 264"/>
                <a:gd name="T37" fmla="*/ 106 h 123"/>
                <a:gd name="T38" fmla="*/ 43 w 264"/>
                <a:gd name="T39" fmla="*/ 114 h 123"/>
                <a:gd name="T40" fmla="*/ 49 w 264"/>
                <a:gd name="T41" fmla="*/ 112 h 123"/>
                <a:gd name="T42" fmla="*/ 60 w 264"/>
                <a:gd name="T43" fmla="*/ 102 h 123"/>
                <a:gd name="T44" fmla="*/ 73 w 264"/>
                <a:gd name="T45" fmla="*/ 99 h 123"/>
                <a:gd name="T46" fmla="*/ 90 w 264"/>
                <a:gd name="T47" fmla="*/ 100 h 123"/>
                <a:gd name="T48" fmla="*/ 90 w 264"/>
                <a:gd name="T49" fmla="*/ 114 h 123"/>
                <a:gd name="T50" fmla="*/ 97 w 264"/>
                <a:gd name="T51" fmla="*/ 120 h 123"/>
                <a:gd name="T52" fmla="*/ 121 w 264"/>
                <a:gd name="T53" fmla="*/ 120 h 123"/>
                <a:gd name="T54" fmla="*/ 160 w 264"/>
                <a:gd name="T55" fmla="*/ 111 h 123"/>
                <a:gd name="T56" fmla="*/ 175 w 264"/>
                <a:gd name="T57" fmla="*/ 82 h 123"/>
                <a:gd name="T58" fmla="*/ 187 w 264"/>
                <a:gd name="T59" fmla="*/ 66 h 123"/>
                <a:gd name="T60" fmla="*/ 204 w 264"/>
                <a:gd name="T61" fmla="*/ 58 h 123"/>
                <a:gd name="T62" fmla="*/ 217 w 264"/>
                <a:gd name="T63" fmla="*/ 60 h 123"/>
                <a:gd name="T64" fmla="*/ 228 w 264"/>
                <a:gd name="T65" fmla="*/ 58 h 123"/>
                <a:gd name="T66" fmla="*/ 243 w 264"/>
                <a:gd name="T67" fmla="*/ 52 h 123"/>
                <a:gd name="T68" fmla="*/ 247 w 264"/>
                <a:gd name="T69" fmla="*/ 54 h 123"/>
                <a:gd name="T70" fmla="*/ 256 w 264"/>
                <a:gd name="T71" fmla="*/ 57 h 123"/>
                <a:gd name="T72" fmla="*/ 262 w 264"/>
                <a:gd name="T73" fmla="*/ 46 h 123"/>
                <a:gd name="T74" fmla="*/ 264 w 264"/>
                <a:gd name="T75" fmla="*/ 34 h 123"/>
                <a:gd name="T76" fmla="*/ 262 w 264"/>
                <a:gd name="T77" fmla="*/ 22 h 123"/>
                <a:gd name="T78" fmla="*/ 256 w 264"/>
                <a:gd name="T79" fmla="*/ 12 h 123"/>
                <a:gd name="T80" fmla="*/ 249 w 264"/>
                <a:gd name="T81" fmla="*/ 9 h 123"/>
                <a:gd name="T82" fmla="*/ 234 w 264"/>
                <a:gd name="T83" fmla="*/ 3 h 123"/>
                <a:gd name="T84" fmla="*/ 226 w 264"/>
                <a:gd name="T85" fmla="*/ 0 h 123"/>
                <a:gd name="T86" fmla="*/ 210 w 264"/>
                <a:gd name="T87" fmla="*/ 1 h 123"/>
                <a:gd name="T88" fmla="*/ 199 w 264"/>
                <a:gd name="T89" fmla="*/ 4 h 123"/>
                <a:gd name="T90" fmla="*/ 198 w 264"/>
                <a:gd name="T91" fmla="*/ 16 h 123"/>
                <a:gd name="T92" fmla="*/ 187 w 264"/>
                <a:gd name="T93" fmla="*/ 18 h 123"/>
                <a:gd name="T94" fmla="*/ 171 w 264"/>
                <a:gd name="T95" fmla="*/ 18 h 123"/>
                <a:gd name="T96" fmla="*/ 160 w 264"/>
                <a:gd name="T97" fmla="*/ 15 h 123"/>
                <a:gd name="T98" fmla="*/ 156 w 264"/>
                <a:gd name="T99" fmla="*/ 10 h 123"/>
                <a:gd name="T100" fmla="*/ 153 w 264"/>
                <a:gd name="T101" fmla="*/ 6 h 123"/>
                <a:gd name="T102" fmla="*/ 147 w 264"/>
                <a:gd name="T103" fmla="*/ 4 h 123"/>
                <a:gd name="T104" fmla="*/ 135 w 264"/>
                <a:gd name="T105" fmla="*/ 4 h 12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</a:cxnLst>
              <a:rect l="0" t="0" r="r" b="b"/>
              <a:pathLst>
                <a:path w="264" h="123">
                  <a:moveTo>
                    <a:pt x="126" y="4"/>
                  </a:moveTo>
                  <a:lnTo>
                    <a:pt x="123" y="10"/>
                  </a:lnTo>
                  <a:lnTo>
                    <a:pt x="121" y="12"/>
                  </a:lnTo>
                  <a:lnTo>
                    <a:pt x="121" y="16"/>
                  </a:lnTo>
                  <a:lnTo>
                    <a:pt x="121" y="18"/>
                  </a:lnTo>
                  <a:lnTo>
                    <a:pt x="121" y="22"/>
                  </a:lnTo>
                  <a:lnTo>
                    <a:pt x="120" y="24"/>
                  </a:lnTo>
                  <a:lnTo>
                    <a:pt x="120" y="24"/>
                  </a:lnTo>
                  <a:lnTo>
                    <a:pt x="120" y="27"/>
                  </a:lnTo>
                  <a:lnTo>
                    <a:pt x="118" y="28"/>
                  </a:lnTo>
                  <a:lnTo>
                    <a:pt x="117" y="28"/>
                  </a:lnTo>
                  <a:lnTo>
                    <a:pt x="115" y="28"/>
                  </a:lnTo>
                  <a:lnTo>
                    <a:pt x="114" y="30"/>
                  </a:lnTo>
                  <a:lnTo>
                    <a:pt x="111" y="30"/>
                  </a:lnTo>
                  <a:lnTo>
                    <a:pt x="109" y="30"/>
                  </a:lnTo>
                  <a:lnTo>
                    <a:pt x="105" y="33"/>
                  </a:lnTo>
                  <a:lnTo>
                    <a:pt x="103" y="28"/>
                  </a:lnTo>
                  <a:lnTo>
                    <a:pt x="102" y="24"/>
                  </a:lnTo>
                  <a:lnTo>
                    <a:pt x="99" y="22"/>
                  </a:lnTo>
                  <a:lnTo>
                    <a:pt x="97" y="21"/>
                  </a:lnTo>
                  <a:lnTo>
                    <a:pt x="96" y="18"/>
                  </a:lnTo>
                  <a:lnTo>
                    <a:pt x="91" y="16"/>
                  </a:lnTo>
                  <a:lnTo>
                    <a:pt x="85" y="16"/>
                  </a:lnTo>
                  <a:lnTo>
                    <a:pt x="84" y="15"/>
                  </a:lnTo>
                  <a:lnTo>
                    <a:pt x="79" y="12"/>
                  </a:lnTo>
                  <a:lnTo>
                    <a:pt x="78" y="12"/>
                  </a:lnTo>
                  <a:lnTo>
                    <a:pt x="75" y="12"/>
                  </a:lnTo>
                  <a:lnTo>
                    <a:pt x="73" y="12"/>
                  </a:lnTo>
                  <a:lnTo>
                    <a:pt x="73" y="12"/>
                  </a:lnTo>
                  <a:lnTo>
                    <a:pt x="63" y="12"/>
                  </a:lnTo>
                  <a:lnTo>
                    <a:pt x="54" y="12"/>
                  </a:lnTo>
                  <a:lnTo>
                    <a:pt x="48" y="12"/>
                  </a:lnTo>
                  <a:lnTo>
                    <a:pt x="43" y="15"/>
                  </a:lnTo>
                  <a:lnTo>
                    <a:pt x="37" y="15"/>
                  </a:lnTo>
                  <a:lnTo>
                    <a:pt x="33" y="16"/>
                  </a:lnTo>
                  <a:lnTo>
                    <a:pt x="31" y="16"/>
                  </a:lnTo>
                  <a:lnTo>
                    <a:pt x="31" y="18"/>
                  </a:lnTo>
                  <a:lnTo>
                    <a:pt x="31" y="18"/>
                  </a:lnTo>
                  <a:lnTo>
                    <a:pt x="31" y="22"/>
                  </a:lnTo>
                  <a:lnTo>
                    <a:pt x="31" y="24"/>
                  </a:lnTo>
                  <a:lnTo>
                    <a:pt x="30" y="27"/>
                  </a:lnTo>
                  <a:lnTo>
                    <a:pt x="30" y="28"/>
                  </a:lnTo>
                  <a:lnTo>
                    <a:pt x="27" y="30"/>
                  </a:lnTo>
                  <a:lnTo>
                    <a:pt x="25" y="33"/>
                  </a:lnTo>
                  <a:lnTo>
                    <a:pt x="24" y="36"/>
                  </a:lnTo>
                  <a:lnTo>
                    <a:pt x="21" y="39"/>
                  </a:lnTo>
                  <a:lnTo>
                    <a:pt x="19" y="40"/>
                  </a:lnTo>
                  <a:lnTo>
                    <a:pt x="18" y="40"/>
                  </a:lnTo>
                  <a:lnTo>
                    <a:pt x="13" y="42"/>
                  </a:lnTo>
                  <a:lnTo>
                    <a:pt x="9" y="42"/>
                  </a:lnTo>
                  <a:lnTo>
                    <a:pt x="6" y="45"/>
                  </a:lnTo>
                  <a:lnTo>
                    <a:pt x="3" y="46"/>
                  </a:lnTo>
                  <a:lnTo>
                    <a:pt x="1" y="51"/>
                  </a:lnTo>
                  <a:lnTo>
                    <a:pt x="1" y="52"/>
                  </a:lnTo>
                  <a:lnTo>
                    <a:pt x="0" y="54"/>
                  </a:lnTo>
                  <a:lnTo>
                    <a:pt x="0" y="57"/>
                  </a:lnTo>
                  <a:lnTo>
                    <a:pt x="0" y="58"/>
                  </a:lnTo>
                  <a:lnTo>
                    <a:pt x="0" y="60"/>
                  </a:lnTo>
                  <a:lnTo>
                    <a:pt x="0" y="63"/>
                  </a:lnTo>
                  <a:lnTo>
                    <a:pt x="0" y="64"/>
                  </a:lnTo>
                  <a:lnTo>
                    <a:pt x="1" y="66"/>
                  </a:lnTo>
                  <a:lnTo>
                    <a:pt x="1" y="66"/>
                  </a:lnTo>
                  <a:lnTo>
                    <a:pt x="3" y="70"/>
                  </a:lnTo>
                  <a:lnTo>
                    <a:pt x="6" y="70"/>
                  </a:lnTo>
                  <a:lnTo>
                    <a:pt x="7" y="72"/>
                  </a:lnTo>
                  <a:lnTo>
                    <a:pt x="12" y="75"/>
                  </a:lnTo>
                  <a:lnTo>
                    <a:pt x="13" y="76"/>
                  </a:lnTo>
                  <a:lnTo>
                    <a:pt x="13" y="78"/>
                  </a:lnTo>
                  <a:lnTo>
                    <a:pt x="13" y="82"/>
                  </a:lnTo>
                  <a:lnTo>
                    <a:pt x="15" y="90"/>
                  </a:lnTo>
                  <a:lnTo>
                    <a:pt x="18" y="93"/>
                  </a:lnTo>
                  <a:lnTo>
                    <a:pt x="18" y="96"/>
                  </a:lnTo>
                  <a:lnTo>
                    <a:pt x="19" y="99"/>
                  </a:lnTo>
                  <a:lnTo>
                    <a:pt x="21" y="100"/>
                  </a:lnTo>
                  <a:lnTo>
                    <a:pt x="25" y="102"/>
                  </a:lnTo>
                  <a:lnTo>
                    <a:pt x="30" y="106"/>
                  </a:lnTo>
                  <a:lnTo>
                    <a:pt x="31" y="108"/>
                  </a:lnTo>
                  <a:lnTo>
                    <a:pt x="36" y="111"/>
                  </a:lnTo>
                  <a:lnTo>
                    <a:pt x="39" y="112"/>
                  </a:lnTo>
                  <a:lnTo>
                    <a:pt x="43" y="114"/>
                  </a:lnTo>
                  <a:lnTo>
                    <a:pt x="43" y="114"/>
                  </a:lnTo>
                  <a:lnTo>
                    <a:pt x="43" y="117"/>
                  </a:lnTo>
                  <a:lnTo>
                    <a:pt x="45" y="117"/>
                  </a:lnTo>
                  <a:lnTo>
                    <a:pt x="49" y="112"/>
                  </a:lnTo>
                  <a:lnTo>
                    <a:pt x="51" y="111"/>
                  </a:lnTo>
                  <a:lnTo>
                    <a:pt x="54" y="108"/>
                  </a:lnTo>
                  <a:lnTo>
                    <a:pt x="55" y="106"/>
                  </a:lnTo>
                  <a:lnTo>
                    <a:pt x="60" y="102"/>
                  </a:lnTo>
                  <a:lnTo>
                    <a:pt x="66" y="100"/>
                  </a:lnTo>
                  <a:lnTo>
                    <a:pt x="69" y="99"/>
                  </a:lnTo>
                  <a:lnTo>
                    <a:pt x="72" y="99"/>
                  </a:lnTo>
                  <a:lnTo>
                    <a:pt x="73" y="99"/>
                  </a:lnTo>
                  <a:lnTo>
                    <a:pt x="78" y="99"/>
                  </a:lnTo>
                  <a:lnTo>
                    <a:pt x="81" y="99"/>
                  </a:lnTo>
                  <a:lnTo>
                    <a:pt x="85" y="100"/>
                  </a:lnTo>
                  <a:lnTo>
                    <a:pt x="90" y="100"/>
                  </a:lnTo>
                  <a:lnTo>
                    <a:pt x="90" y="102"/>
                  </a:lnTo>
                  <a:lnTo>
                    <a:pt x="90" y="106"/>
                  </a:lnTo>
                  <a:lnTo>
                    <a:pt x="90" y="112"/>
                  </a:lnTo>
                  <a:lnTo>
                    <a:pt x="90" y="114"/>
                  </a:lnTo>
                  <a:lnTo>
                    <a:pt x="90" y="118"/>
                  </a:lnTo>
                  <a:lnTo>
                    <a:pt x="91" y="118"/>
                  </a:lnTo>
                  <a:lnTo>
                    <a:pt x="93" y="120"/>
                  </a:lnTo>
                  <a:lnTo>
                    <a:pt x="97" y="120"/>
                  </a:lnTo>
                  <a:lnTo>
                    <a:pt x="102" y="123"/>
                  </a:lnTo>
                  <a:lnTo>
                    <a:pt x="106" y="123"/>
                  </a:lnTo>
                  <a:lnTo>
                    <a:pt x="111" y="123"/>
                  </a:lnTo>
                  <a:lnTo>
                    <a:pt x="121" y="120"/>
                  </a:lnTo>
                  <a:lnTo>
                    <a:pt x="132" y="118"/>
                  </a:lnTo>
                  <a:lnTo>
                    <a:pt x="141" y="117"/>
                  </a:lnTo>
                  <a:lnTo>
                    <a:pt x="151" y="114"/>
                  </a:lnTo>
                  <a:lnTo>
                    <a:pt x="160" y="111"/>
                  </a:lnTo>
                  <a:lnTo>
                    <a:pt x="169" y="108"/>
                  </a:lnTo>
                  <a:lnTo>
                    <a:pt x="171" y="99"/>
                  </a:lnTo>
                  <a:lnTo>
                    <a:pt x="174" y="88"/>
                  </a:lnTo>
                  <a:lnTo>
                    <a:pt x="175" y="82"/>
                  </a:lnTo>
                  <a:lnTo>
                    <a:pt x="180" y="75"/>
                  </a:lnTo>
                  <a:lnTo>
                    <a:pt x="181" y="72"/>
                  </a:lnTo>
                  <a:lnTo>
                    <a:pt x="184" y="69"/>
                  </a:lnTo>
                  <a:lnTo>
                    <a:pt x="187" y="66"/>
                  </a:lnTo>
                  <a:lnTo>
                    <a:pt x="192" y="64"/>
                  </a:lnTo>
                  <a:lnTo>
                    <a:pt x="195" y="60"/>
                  </a:lnTo>
                  <a:lnTo>
                    <a:pt x="199" y="60"/>
                  </a:lnTo>
                  <a:lnTo>
                    <a:pt x="204" y="58"/>
                  </a:lnTo>
                  <a:lnTo>
                    <a:pt x="210" y="57"/>
                  </a:lnTo>
                  <a:lnTo>
                    <a:pt x="211" y="58"/>
                  </a:lnTo>
                  <a:lnTo>
                    <a:pt x="216" y="58"/>
                  </a:lnTo>
                  <a:lnTo>
                    <a:pt x="217" y="60"/>
                  </a:lnTo>
                  <a:lnTo>
                    <a:pt x="219" y="60"/>
                  </a:lnTo>
                  <a:lnTo>
                    <a:pt x="220" y="60"/>
                  </a:lnTo>
                  <a:lnTo>
                    <a:pt x="225" y="60"/>
                  </a:lnTo>
                  <a:lnTo>
                    <a:pt x="228" y="58"/>
                  </a:lnTo>
                  <a:lnTo>
                    <a:pt x="232" y="58"/>
                  </a:lnTo>
                  <a:lnTo>
                    <a:pt x="235" y="57"/>
                  </a:lnTo>
                  <a:lnTo>
                    <a:pt x="238" y="54"/>
                  </a:lnTo>
                  <a:lnTo>
                    <a:pt x="243" y="52"/>
                  </a:lnTo>
                  <a:lnTo>
                    <a:pt x="244" y="52"/>
                  </a:lnTo>
                  <a:lnTo>
                    <a:pt x="244" y="52"/>
                  </a:lnTo>
                  <a:lnTo>
                    <a:pt x="246" y="52"/>
                  </a:lnTo>
                  <a:lnTo>
                    <a:pt x="247" y="54"/>
                  </a:lnTo>
                  <a:lnTo>
                    <a:pt x="250" y="54"/>
                  </a:lnTo>
                  <a:lnTo>
                    <a:pt x="252" y="57"/>
                  </a:lnTo>
                  <a:lnTo>
                    <a:pt x="255" y="57"/>
                  </a:lnTo>
                  <a:lnTo>
                    <a:pt x="256" y="57"/>
                  </a:lnTo>
                  <a:lnTo>
                    <a:pt x="256" y="57"/>
                  </a:lnTo>
                  <a:lnTo>
                    <a:pt x="258" y="54"/>
                  </a:lnTo>
                  <a:lnTo>
                    <a:pt x="261" y="51"/>
                  </a:lnTo>
                  <a:lnTo>
                    <a:pt x="262" y="46"/>
                  </a:lnTo>
                  <a:lnTo>
                    <a:pt x="262" y="42"/>
                  </a:lnTo>
                  <a:lnTo>
                    <a:pt x="264" y="39"/>
                  </a:lnTo>
                  <a:lnTo>
                    <a:pt x="264" y="34"/>
                  </a:lnTo>
                  <a:lnTo>
                    <a:pt x="264" y="34"/>
                  </a:lnTo>
                  <a:lnTo>
                    <a:pt x="264" y="33"/>
                  </a:lnTo>
                  <a:lnTo>
                    <a:pt x="264" y="28"/>
                  </a:lnTo>
                  <a:lnTo>
                    <a:pt x="262" y="27"/>
                  </a:lnTo>
                  <a:lnTo>
                    <a:pt x="262" y="22"/>
                  </a:lnTo>
                  <a:lnTo>
                    <a:pt x="262" y="18"/>
                  </a:lnTo>
                  <a:lnTo>
                    <a:pt x="261" y="16"/>
                  </a:lnTo>
                  <a:lnTo>
                    <a:pt x="259" y="15"/>
                  </a:lnTo>
                  <a:lnTo>
                    <a:pt x="256" y="12"/>
                  </a:lnTo>
                  <a:lnTo>
                    <a:pt x="256" y="12"/>
                  </a:lnTo>
                  <a:lnTo>
                    <a:pt x="253" y="10"/>
                  </a:lnTo>
                  <a:lnTo>
                    <a:pt x="250" y="10"/>
                  </a:lnTo>
                  <a:lnTo>
                    <a:pt x="249" y="9"/>
                  </a:lnTo>
                  <a:lnTo>
                    <a:pt x="244" y="7"/>
                  </a:lnTo>
                  <a:lnTo>
                    <a:pt x="241" y="6"/>
                  </a:lnTo>
                  <a:lnTo>
                    <a:pt x="238" y="4"/>
                  </a:lnTo>
                  <a:lnTo>
                    <a:pt x="234" y="3"/>
                  </a:lnTo>
                  <a:lnTo>
                    <a:pt x="231" y="3"/>
                  </a:lnTo>
                  <a:lnTo>
                    <a:pt x="226" y="1"/>
                  </a:lnTo>
                  <a:lnTo>
                    <a:pt x="226" y="1"/>
                  </a:lnTo>
                  <a:lnTo>
                    <a:pt x="226" y="0"/>
                  </a:lnTo>
                  <a:lnTo>
                    <a:pt x="225" y="0"/>
                  </a:lnTo>
                  <a:lnTo>
                    <a:pt x="219" y="1"/>
                  </a:lnTo>
                  <a:lnTo>
                    <a:pt x="213" y="1"/>
                  </a:lnTo>
                  <a:lnTo>
                    <a:pt x="210" y="1"/>
                  </a:lnTo>
                  <a:lnTo>
                    <a:pt x="207" y="3"/>
                  </a:lnTo>
                  <a:lnTo>
                    <a:pt x="204" y="3"/>
                  </a:lnTo>
                  <a:lnTo>
                    <a:pt x="201" y="4"/>
                  </a:lnTo>
                  <a:lnTo>
                    <a:pt x="199" y="4"/>
                  </a:lnTo>
                  <a:lnTo>
                    <a:pt x="199" y="6"/>
                  </a:lnTo>
                  <a:lnTo>
                    <a:pt x="199" y="10"/>
                  </a:lnTo>
                  <a:lnTo>
                    <a:pt x="199" y="12"/>
                  </a:lnTo>
                  <a:lnTo>
                    <a:pt x="198" y="16"/>
                  </a:lnTo>
                  <a:lnTo>
                    <a:pt x="198" y="16"/>
                  </a:lnTo>
                  <a:lnTo>
                    <a:pt x="195" y="18"/>
                  </a:lnTo>
                  <a:lnTo>
                    <a:pt x="192" y="18"/>
                  </a:lnTo>
                  <a:lnTo>
                    <a:pt x="187" y="18"/>
                  </a:lnTo>
                  <a:lnTo>
                    <a:pt x="186" y="21"/>
                  </a:lnTo>
                  <a:lnTo>
                    <a:pt x="180" y="18"/>
                  </a:lnTo>
                  <a:lnTo>
                    <a:pt x="175" y="18"/>
                  </a:lnTo>
                  <a:lnTo>
                    <a:pt x="171" y="18"/>
                  </a:lnTo>
                  <a:lnTo>
                    <a:pt x="168" y="16"/>
                  </a:lnTo>
                  <a:lnTo>
                    <a:pt x="165" y="16"/>
                  </a:lnTo>
                  <a:lnTo>
                    <a:pt x="163" y="16"/>
                  </a:lnTo>
                  <a:lnTo>
                    <a:pt x="160" y="15"/>
                  </a:lnTo>
                  <a:lnTo>
                    <a:pt x="159" y="15"/>
                  </a:lnTo>
                  <a:lnTo>
                    <a:pt x="157" y="12"/>
                  </a:lnTo>
                  <a:lnTo>
                    <a:pt x="157" y="12"/>
                  </a:lnTo>
                  <a:lnTo>
                    <a:pt x="156" y="10"/>
                  </a:lnTo>
                  <a:lnTo>
                    <a:pt x="154" y="10"/>
                  </a:lnTo>
                  <a:lnTo>
                    <a:pt x="154" y="9"/>
                  </a:lnTo>
                  <a:lnTo>
                    <a:pt x="154" y="7"/>
                  </a:lnTo>
                  <a:lnTo>
                    <a:pt x="153" y="6"/>
                  </a:lnTo>
                  <a:lnTo>
                    <a:pt x="151" y="6"/>
                  </a:lnTo>
                  <a:lnTo>
                    <a:pt x="151" y="6"/>
                  </a:lnTo>
                  <a:lnTo>
                    <a:pt x="150" y="4"/>
                  </a:lnTo>
                  <a:lnTo>
                    <a:pt x="147" y="4"/>
                  </a:lnTo>
                  <a:lnTo>
                    <a:pt x="145" y="4"/>
                  </a:lnTo>
                  <a:lnTo>
                    <a:pt x="142" y="4"/>
                  </a:lnTo>
                  <a:lnTo>
                    <a:pt x="139" y="4"/>
                  </a:lnTo>
                  <a:lnTo>
                    <a:pt x="135" y="4"/>
                  </a:lnTo>
                  <a:lnTo>
                    <a:pt x="130" y="4"/>
                  </a:lnTo>
                  <a:lnTo>
                    <a:pt x="126" y="4"/>
                  </a:lnTo>
                  <a:lnTo>
                    <a:pt x="126" y="4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48" name="Freeform 16"/>
            <p:cNvSpPr>
              <a:spLocks/>
            </p:cNvSpPr>
            <p:nvPr/>
          </p:nvSpPr>
          <p:spPr bwMode="auto">
            <a:xfrm>
              <a:off x="8578850" y="4567238"/>
              <a:ext cx="157163" cy="115887"/>
            </a:xfrm>
            <a:custGeom>
              <a:avLst/>
              <a:gdLst>
                <a:gd name="T0" fmla="*/ 112 w 196"/>
                <a:gd name="T1" fmla="*/ 129 h 145"/>
                <a:gd name="T2" fmla="*/ 121 w 196"/>
                <a:gd name="T3" fmla="*/ 127 h 145"/>
                <a:gd name="T4" fmla="*/ 126 w 196"/>
                <a:gd name="T5" fmla="*/ 133 h 145"/>
                <a:gd name="T6" fmla="*/ 133 w 196"/>
                <a:gd name="T7" fmla="*/ 144 h 145"/>
                <a:gd name="T8" fmla="*/ 144 w 196"/>
                <a:gd name="T9" fmla="*/ 141 h 145"/>
                <a:gd name="T10" fmla="*/ 153 w 196"/>
                <a:gd name="T11" fmla="*/ 136 h 145"/>
                <a:gd name="T12" fmla="*/ 162 w 196"/>
                <a:gd name="T13" fmla="*/ 129 h 145"/>
                <a:gd name="T14" fmla="*/ 172 w 196"/>
                <a:gd name="T15" fmla="*/ 120 h 145"/>
                <a:gd name="T16" fmla="*/ 181 w 196"/>
                <a:gd name="T17" fmla="*/ 114 h 145"/>
                <a:gd name="T18" fmla="*/ 181 w 196"/>
                <a:gd name="T19" fmla="*/ 102 h 145"/>
                <a:gd name="T20" fmla="*/ 183 w 196"/>
                <a:gd name="T21" fmla="*/ 91 h 145"/>
                <a:gd name="T22" fmla="*/ 196 w 196"/>
                <a:gd name="T23" fmla="*/ 81 h 145"/>
                <a:gd name="T24" fmla="*/ 195 w 196"/>
                <a:gd name="T25" fmla="*/ 67 h 145"/>
                <a:gd name="T26" fmla="*/ 186 w 196"/>
                <a:gd name="T27" fmla="*/ 69 h 145"/>
                <a:gd name="T28" fmla="*/ 169 w 196"/>
                <a:gd name="T29" fmla="*/ 75 h 145"/>
                <a:gd name="T30" fmla="*/ 159 w 196"/>
                <a:gd name="T31" fmla="*/ 78 h 145"/>
                <a:gd name="T32" fmla="*/ 160 w 196"/>
                <a:gd name="T33" fmla="*/ 69 h 145"/>
                <a:gd name="T34" fmla="*/ 168 w 196"/>
                <a:gd name="T35" fmla="*/ 51 h 145"/>
                <a:gd name="T36" fmla="*/ 162 w 196"/>
                <a:gd name="T37" fmla="*/ 45 h 145"/>
                <a:gd name="T38" fmla="*/ 162 w 196"/>
                <a:gd name="T39" fmla="*/ 31 h 145"/>
                <a:gd name="T40" fmla="*/ 157 w 196"/>
                <a:gd name="T41" fmla="*/ 21 h 145"/>
                <a:gd name="T42" fmla="*/ 156 w 196"/>
                <a:gd name="T43" fmla="*/ 7 h 145"/>
                <a:gd name="T44" fmla="*/ 145 w 196"/>
                <a:gd name="T45" fmla="*/ 4 h 145"/>
                <a:gd name="T46" fmla="*/ 133 w 196"/>
                <a:gd name="T47" fmla="*/ 4 h 145"/>
                <a:gd name="T48" fmla="*/ 120 w 196"/>
                <a:gd name="T49" fmla="*/ 0 h 145"/>
                <a:gd name="T50" fmla="*/ 111 w 196"/>
                <a:gd name="T51" fmla="*/ 9 h 145"/>
                <a:gd name="T52" fmla="*/ 109 w 196"/>
                <a:gd name="T53" fmla="*/ 18 h 145"/>
                <a:gd name="T54" fmla="*/ 103 w 196"/>
                <a:gd name="T55" fmla="*/ 24 h 145"/>
                <a:gd name="T56" fmla="*/ 102 w 196"/>
                <a:gd name="T57" fmla="*/ 36 h 145"/>
                <a:gd name="T58" fmla="*/ 88 w 196"/>
                <a:gd name="T59" fmla="*/ 22 h 145"/>
                <a:gd name="T60" fmla="*/ 72 w 196"/>
                <a:gd name="T61" fmla="*/ 28 h 145"/>
                <a:gd name="T62" fmla="*/ 69 w 196"/>
                <a:gd name="T63" fmla="*/ 40 h 145"/>
                <a:gd name="T64" fmla="*/ 66 w 196"/>
                <a:gd name="T65" fmla="*/ 55 h 145"/>
                <a:gd name="T66" fmla="*/ 60 w 196"/>
                <a:gd name="T67" fmla="*/ 55 h 145"/>
                <a:gd name="T68" fmla="*/ 54 w 196"/>
                <a:gd name="T69" fmla="*/ 61 h 145"/>
                <a:gd name="T70" fmla="*/ 40 w 196"/>
                <a:gd name="T71" fmla="*/ 64 h 145"/>
                <a:gd name="T72" fmla="*/ 21 w 196"/>
                <a:gd name="T73" fmla="*/ 49 h 145"/>
                <a:gd name="T74" fmla="*/ 16 w 196"/>
                <a:gd name="T75" fmla="*/ 57 h 145"/>
                <a:gd name="T76" fmla="*/ 12 w 196"/>
                <a:gd name="T77" fmla="*/ 64 h 145"/>
                <a:gd name="T78" fmla="*/ 4 w 196"/>
                <a:gd name="T79" fmla="*/ 70 h 145"/>
                <a:gd name="T80" fmla="*/ 1 w 196"/>
                <a:gd name="T81" fmla="*/ 78 h 145"/>
                <a:gd name="T82" fmla="*/ 12 w 196"/>
                <a:gd name="T83" fmla="*/ 81 h 145"/>
                <a:gd name="T84" fmla="*/ 27 w 196"/>
                <a:gd name="T85" fmla="*/ 84 h 145"/>
                <a:gd name="T86" fmla="*/ 27 w 196"/>
                <a:gd name="T87" fmla="*/ 103 h 145"/>
                <a:gd name="T88" fmla="*/ 22 w 196"/>
                <a:gd name="T89" fmla="*/ 115 h 145"/>
                <a:gd name="T90" fmla="*/ 42 w 196"/>
                <a:gd name="T91" fmla="*/ 114 h 145"/>
                <a:gd name="T92" fmla="*/ 49 w 196"/>
                <a:gd name="T93" fmla="*/ 109 h 145"/>
                <a:gd name="T94" fmla="*/ 58 w 196"/>
                <a:gd name="T95" fmla="*/ 130 h 145"/>
                <a:gd name="T96" fmla="*/ 73 w 196"/>
                <a:gd name="T97" fmla="*/ 133 h 145"/>
                <a:gd name="T98" fmla="*/ 88 w 196"/>
                <a:gd name="T99" fmla="*/ 139 h 145"/>
                <a:gd name="T100" fmla="*/ 109 w 196"/>
                <a:gd name="T101" fmla="*/ 124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6" h="145">
                  <a:moveTo>
                    <a:pt x="109" y="124"/>
                  </a:moveTo>
                  <a:lnTo>
                    <a:pt x="111" y="126"/>
                  </a:lnTo>
                  <a:lnTo>
                    <a:pt x="112" y="129"/>
                  </a:lnTo>
                  <a:lnTo>
                    <a:pt x="114" y="129"/>
                  </a:lnTo>
                  <a:lnTo>
                    <a:pt x="117" y="129"/>
                  </a:lnTo>
                  <a:lnTo>
                    <a:pt x="121" y="127"/>
                  </a:lnTo>
                  <a:lnTo>
                    <a:pt x="123" y="127"/>
                  </a:lnTo>
                  <a:lnTo>
                    <a:pt x="124" y="129"/>
                  </a:lnTo>
                  <a:lnTo>
                    <a:pt x="126" y="133"/>
                  </a:lnTo>
                  <a:lnTo>
                    <a:pt x="126" y="139"/>
                  </a:lnTo>
                  <a:lnTo>
                    <a:pt x="127" y="141"/>
                  </a:lnTo>
                  <a:lnTo>
                    <a:pt x="133" y="144"/>
                  </a:lnTo>
                  <a:lnTo>
                    <a:pt x="139" y="145"/>
                  </a:lnTo>
                  <a:lnTo>
                    <a:pt x="142" y="144"/>
                  </a:lnTo>
                  <a:lnTo>
                    <a:pt x="144" y="141"/>
                  </a:lnTo>
                  <a:lnTo>
                    <a:pt x="145" y="139"/>
                  </a:lnTo>
                  <a:lnTo>
                    <a:pt x="148" y="139"/>
                  </a:lnTo>
                  <a:lnTo>
                    <a:pt x="153" y="136"/>
                  </a:lnTo>
                  <a:lnTo>
                    <a:pt x="156" y="129"/>
                  </a:lnTo>
                  <a:lnTo>
                    <a:pt x="157" y="129"/>
                  </a:lnTo>
                  <a:lnTo>
                    <a:pt x="162" y="129"/>
                  </a:lnTo>
                  <a:lnTo>
                    <a:pt x="171" y="126"/>
                  </a:lnTo>
                  <a:lnTo>
                    <a:pt x="172" y="121"/>
                  </a:lnTo>
                  <a:lnTo>
                    <a:pt x="172" y="120"/>
                  </a:lnTo>
                  <a:lnTo>
                    <a:pt x="177" y="121"/>
                  </a:lnTo>
                  <a:lnTo>
                    <a:pt x="178" y="118"/>
                  </a:lnTo>
                  <a:lnTo>
                    <a:pt x="181" y="114"/>
                  </a:lnTo>
                  <a:lnTo>
                    <a:pt x="184" y="111"/>
                  </a:lnTo>
                  <a:lnTo>
                    <a:pt x="184" y="106"/>
                  </a:lnTo>
                  <a:lnTo>
                    <a:pt x="181" y="102"/>
                  </a:lnTo>
                  <a:lnTo>
                    <a:pt x="180" y="100"/>
                  </a:lnTo>
                  <a:lnTo>
                    <a:pt x="180" y="99"/>
                  </a:lnTo>
                  <a:lnTo>
                    <a:pt x="183" y="91"/>
                  </a:lnTo>
                  <a:lnTo>
                    <a:pt x="187" y="87"/>
                  </a:lnTo>
                  <a:lnTo>
                    <a:pt x="193" y="84"/>
                  </a:lnTo>
                  <a:lnTo>
                    <a:pt x="196" y="81"/>
                  </a:lnTo>
                  <a:lnTo>
                    <a:pt x="196" y="76"/>
                  </a:lnTo>
                  <a:lnTo>
                    <a:pt x="195" y="70"/>
                  </a:lnTo>
                  <a:lnTo>
                    <a:pt x="195" y="67"/>
                  </a:lnTo>
                  <a:lnTo>
                    <a:pt x="190" y="66"/>
                  </a:lnTo>
                  <a:lnTo>
                    <a:pt x="189" y="66"/>
                  </a:lnTo>
                  <a:lnTo>
                    <a:pt x="186" y="69"/>
                  </a:lnTo>
                  <a:lnTo>
                    <a:pt x="181" y="72"/>
                  </a:lnTo>
                  <a:lnTo>
                    <a:pt x="175" y="72"/>
                  </a:lnTo>
                  <a:lnTo>
                    <a:pt x="169" y="75"/>
                  </a:lnTo>
                  <a:lnTo>
                    <a:pt x="165" y="78"/>
                  </a:lnTo>
                  <a:lnTo>
                    <a:pt x="162" y="78"/>
                  </a:lnTo>
                  <a:lnTo>
                    <a:pt x="159" y="78"/>
                  </a:lnTo>
                  <a:lnTo>
                    <a:pt x="159" y="76"/>
                  </a:lnTo>
                  <a:lnTo>
                    <a:pt x="162" y="75"/>
                  </a:lnTo>
                  <a:lnTo>
                    <a:pt x="160" y="69"/>
                  </a:lnTo>
                  <a:lnTo>
                    <a:pt x="163" y="61"/>
                  </a:lnTo>
                  <a:lnTo>
                    <a:pt x="168" y="57"/>
                  </a:lnTo>
                  <a:lnTo>
                    <a:pt x="168" y="51"/>
                  </a:lnTo>
                  <a:lnTo>
                    <a:pt x="168" y="46"/>
                  </a:lnTo>
                  <a:lnTo>
                    <a:pt x="165" y="45"/>
                  </a:lnTo>
                  <a:lnTo>
                    <a:pt x="162" y="45"/>
                  </a:lnTo>
                  <a:lnTo>
                    <a:pt x="162" y="39"/>
                  </a:lnTo>
                  <a:lnTo>
                    <a:pt x="165" y="34"/>
                  </a:lnTo>
                  <a:lnTo>
                    <a:pt x="162" y="31"/>
                  </a:lnTo>
                  <a:lnTo>
                    <a:pt x="157" y="28"/>
                  </a:lnTo>
                  <a:lnTo>
                    <a:pt x="156" y="25"/>
                  </a:lnTo>
                  <a:lnTo>
                    <a:pt x="157" y="21"/>
                  </a:lnTo>
                  <a:lnTo>
                    <a:pt x="156" y="13"/>
                  </a:lnTo>
                  <a:lnTo>
                    <a:pt x="157" y="9"/>
                  </a:lnTo>
                  <a:lnTo>
                    <a:pt x="156" y="7"/>
                  </a:lnTo>
                  <a:lnTo>
                    <a:pt x="151" y="6"/>
                  </a:lnTo>
                  <a:lnTo>
                    <a:pt x="147" y="4"/>
                  </a:lnTo>
                  <a:lnTo>
                    <a:pt x="145" y="4"/>
                  </a:lnTo>
                  <a:lnTo>
                    <a:pt x="141" y="7"/>
                  </a:lnTo>
                  <a:lnTo>
                    <a:pt x="136" y="7"/>
                  </a:lnTo>
                  <a:lnTo>
                    <a:pt x="133" y="4"/>
                  </a:lnTo>
                  <a:lnTo>
                    <a:pt x="129" y="4"/>
                  </a:lnTo>
                  <a:lnTo>
                    <a:pt x="123" y="1"/>
                  </a:lnTo>
                  <a:lnTo>
                    <a:pt x="120" y="0"/>
                  </a:lnTo>
                  <a:lnTo>
                    <a:pt x="117" y="6"/>
                  </a:lnTo>
                  <a:lnTo>
                    <a:pt x="115" y="9"/>
                  </a:lnTo>
                  <a:lnTo>
                    <a:pt x="111" y="9"/>
                  </a:lnTo>
                  <a:lnTo>
                    <a:pt x="109" y="10"/>
                  </a:lnTo>
                  <a:lnTo>
                    <a:pt x="108" y="13"/>
                  </a:lnTo>
                  <a:lnTo>
                    <a:pt x="109" y="18"/>
                  </a:lnTo>
                  <a:lnTo>
                    <a:pt x="109" y="19"/>
                  </a:lnTo>
                  <a:lnTo>
                    <a:pt x="105" y="22"/>
                  </a:lnTo>
                  <a:lnTo>
                    <a:pt x="103" y="24"/>
                  </a:lnTo>
                  <a:lnTo>
                    <a:pt x="106" y="31"/>
                  </a:lnTo>
                  <a:lnTo>
                    <a:pt x="105" y="34"/>
                  </a:lnTo>
                  <a:lnTo>
                    <a:pt x="102" y="36"/>
                  </a:lnTo>
                  <a:lnTo>
                    <a:pt x="99" y="34"/>
                  </a:lnTo>
                  <a:lnTo>
                    <a:pt x="91" y="25"/>
                  </a:lnTo>
                  <a:lnTo>
                    <a:pt x="88" y="22"/>
                  </a:lnTo>
                  <a:lnTo>
                    <a:pt x="84" y="24"/>
                  </a:lnTo>
                  <a:lnTo>
                    <a:pt x="76" y="28"/>
                  </a:lnTo>
                  <a:lnTo>
                    <a:pt x="72" y="28"/>
                  </a:lnTo>
                  <a:lnTo>
                    <a:pt x="70" y="30"/>
                  </a:lnTo>
                  <a:lnTo>
                    <a:pt x="70" y="34"/>
                  </a:lnTo>
                  <a:lnTo>
                    <a:pt x="69" y="40"/>
                  </a:lnTo>
                  <a:lnTo>
                    <a:pt x="67" y="45"/>
                  </a:lnTo>
                  <a:lnTo>
                    <a:pt x="67" y="51"/>
                  </a:lnTo>
                  <a:lnTo>
                    <a:pt x="66" y="55"/>
                  </a:lnTo>
                  <a:lnTo>
                    <a:pt x="63" y="58"/>
                  </a:lnTo>
                  <a:lnTo>
                    <a:pt x="60" y="57"/>
                  </a:lnTo>
                  <a:lnTo>
                    <a:pt x="60" y="55"/>
                  </a:lnTo>
                  <a:lnTo>
                    <a:pt x="57" y="55"/>
                  </a:lnTo>
                  <a:lnTo>
                    <a:pt x="55" y="58"/>
                  </a:lnTo>
                  <a:lnTo>
                    <a:pt x="54" y="61"/>
                  </a:lnTo>
                  <a:lnTo>
                    <a:pt x="51" y="63"/>
                  </a:lnTo>
                  <a:lnTo>
                    <a:pt x="43" y="66"/>
                  </a:lnTo>
                  <a:lnTo>
                    <a:pt x="40" y="64"/>
                  </a:lnTo>
                  <a:lnTo>
                    <a:pt x="30" y="57"/>
                  </a:lnTo>
                  <a:lnTo>
                    <a:pt x="24" y="52"/>
                  </a:lnTo>
                  <a:lnTo>
                    <a:pt x="21" y="49"/>
                  </a:lnTo>
                  <a:lnTo>
                    <a:pt x="19" y="48"/>
                  </a:lnTo>
                  <a:lnTo>
                    <a:pt x="16" y="51"/>
                  </a:lnTo>
                  <a:lnTo>
                    <a:pt x="16" y="57"/>
                  </a:lnTo>
                  <a:lnTo>
                    <a:pt x="15" y="58"/>
                  </a:lnTo>
                  <a:lnTo>
                    <a:pt x="12" y="61"/>
                  </a:lnTo>
                  <a:lnTo>
                    <a:pt x="12" y="64"/>
                  </a:lnTo>
                  <a:lnTo>
                    <a:pt x="7" y="66"/>
                  </a:lnTo>
                  <a:lnTo>
                    <a:pt x="6" y="67"/>
                  </a:lnTo>
                  <a:lnTo>
                    <a:pt x="4" y="70"/>
                  </a:lnTo>
                  <a:lnTo>
                    <a:pt x="1" y="75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7" y="79"/>
                  </a:lnTo>
                  <a:lnTo>
                    <a:pt x="10" y="79"/>
                  </a:lnTo>
                  <a:lnTo>
                    <a:pt x="12" y="81"/>
                  </a:lnTo>
                  <a:lnTo>
                    <a:pt x="16" y="82"/>
                  </a:lnTo>
                  <a:lnTo>
                    <a:pt x="22" y="82"/>
                  </a:lnTo>
                  <a:lnTo>
                    <a:pt x="27" y="84"/>
                  </a:lnTo>
                  <a:lnTo>
                    <a:pt x="30" y="87"/>
                  </a:lnTo>
                  <a:lnTo>
                    <a:pt x="28" y="93"/>
                  </a:lnTo>
                  <a:lnTo>
                    <a:pt x="27" y="103"/>
                  </a:lnTo>
                  <a:lnTo>
                    <a:pt x="24" y="106"/>
                  </a:lnTo>
                  <a:lnTo>
                    <a:pt x="24" y="111"/>
                  </a:lnTo>
                  <a:lnTo>
                    <a:pt x="22" y="115"/>
                  </a:lnTo>
                  <a:lnTo>
                    <a:pt x="24" y="117"/>
                  </a:lnTo>
                  <a:lnTo>
                    <a:pt x="34" y="117"/>
                  </a:lnTo>
                  <a:lnTo>
                    <a:pt x="42" y="114"/>
                  </a:lnTo>
                  <a:lnTo>
                    <a:pt x="45" y="112"/>
                  </a:lnTo>
                  <a:lnTo>
                    <a:pt x="48" y="109"/>
                  </a:lnTo>
                  <a:lnTo>
                    <a:pt x="49" y="109"/>
                  </a:lnTo>
                  <a:lnTo>
                    <a:pt x="51" y="112"/>
                  </a:lnTo>
                  <a:lnTo>
                    <a:pt x="55" y="123"/>
                  </a:lnTo>
                  <a:lnTo>
                    <a:pt x="58" y="130"/>
                  </a:lnTo>
                  <a:lnTo>
                    <a:pt x="63" y="138"/>
                  </a:lnTo>
                  <a:lnTo>
                    <a:pt x="69" y="139"/>
                  </a:lnTo>
                  <a:lnTo>
                    <a:pt x="73" y="133"/>
                  </a:lnTo>
                  <a:lnTo>
                    <a:pt x="78" y="133"/>
                  </a:lnTo>
                  <a:lnTo>
                    <a:pt x="79" y="139"/>
                  </a:lnTo>
                  <a:lnTo>
                    <a:pt x="88" y="139"/>
                  </a:lnTo>
                  <a:lnTo>
                    <a:pt x="93" y="138"/>
                  </a:lnTo>
                  <a:lnTo>
                    <a:pt x="103" y="129"/>
                  </a:lnTo>
                  <a:lnTo>
                    <a:pt x="109" y="124"/>
                  </a:lnTo>
                  <a:close/>
                </a:path>
              </a:pathLst>
            </a:custGeom>
            <a:solidFill>
              <a:srgbClr val="88C9CE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51" name="Freeform 17"/>
            <p:cNvSpPr>
              <a:spLocks/>
            </p:cNvSpPr>
            <p:nvPr/>
          </p:nvSpPr>
          <p:spPr bwMode="auto">
            <a:xfrm>
              <a:off x="8578850" y="4567238"/>
              <a:ext cx="157163" cy="115887"/>
            </a:xfrm>
            <a:custGeom>
              <a:avLst/>
              <a:gdLst>
                <a:gd name="T0" fmla="*/ 112 w 196"/>
                <a:gd name="T1" fmla="*/ 129 h 145"/>
                <a:gd name="T2" fmla="*/ 121 w 196"/>
                <a:gd name="T3" fmla="*/ 127 h 145"/>
                <a:gd name="T4" fmla="*/ 126 w 196"/>
                <a:gd name="T5" fmla="*/ 133 h 145"/>
                <a:gd name="T6" fmla="*/ 133 w 196"/>
                <a:gd name="T7" fmla="*/ 144 h 145"/>
                <a:gd name="T8" fmla="*/ 144 w 196"/>
                <a:gd name="T9" fmla="*/ 141 h 145"/>
                <a:gd name="T10" fmla="*/ 153 w 196"/>
                <a:gd name="T11" fmla="*/ 136 h 145"/>
                <a:gd name="T12" fmla="*/ 162 w 196"/>
                <a:gd name="T13" fmla="*/ 129 h 145"/>
                <a:gd name="T14" fmla="*/ 172 w 196"/>
                <a:gd name="T15" fmla="*/ 120 h 145"/>
                <a:gd name="T16" fmla="*/ 181 w 196"/>
                <a:gd name="T17" fmla="*/ 114 h 145"/>
                <a:gd name="T18" fmla="*/ 181 w 196"/>
                <a:gd name="T19" fmla="*/ 102 h 145"/>
                <a:gd name="T20" fmla="*/ 183 w 196"/>
                <a:gd name="T21" fmla="*/ 91 h 145"/>
                <a:gd name="T22" fmla="*/ 196 w 196"/>
                <a:gd name="T23" fmla="*/ 81 h 145"/>
                <a:gd name="T24" fmla="*/ 195 w 196"/>
                <a:gd name="T25" fmla="*/ 67 h 145"/>
                <a:gd name="T26" fmla="*/ 186 w 196"/>
                <a:gd name="T27" fmla="*/ 69 h 145"/>
                <a:gd name="T28" fmla="*/ 169 w 196"/>
                <a:gd name="T29" fmla="*/ 75 h 145"/>
                <a:gd name="T30" fmla="*/ 159 w 196"/>
                <a:gd name="T31" fmla="*/ 78 h 145"/>
                <a:gd name="T32" fmla="*/ 160 w 196"/>
                <a:gd name="T33" fmla="*/ 69 h 145"/>
                <a:gd name="T34" fmla="*/ 168 w 196"/>
                <a:gd name="T35" fmla="*/ 51 h 145"/>
                <a:gd name="T36" fmla="*/ 162 w 196"/>
                <a:gd name="T37" fmla="*/ 45 h 145"/>
                <a:gd name="T38" fmla="*/ 162 w 196"/>
                <a:gd name="T39" fmla="*/ 31 h 145"/>
                <a:gd name="T40" fmla="*/ 157 w 196"/>
                <a:gd name="T41" fmla="*/ 21 h 145"/>
                <a:gd name="T42" fmla="*/ 156 w 196"/>
                <a:gd name="T43" fmla="*/ 7 h 145"/>
                <a:gd name="T44" fmla="*/ 145 w 196"/>
                <a:gd name="T45" fmla="*/ 4 h 145"/>
                <a:gd name="T46" fmla="*/ 133 w 196"/>
                <a:gd name="T47" fmla="*/ 4 h 145"/>
                <a:gd name="T48" fmla="*/ 120 w 196"/>
                <a:gd name="T49" fmla="*/ 0 h 145"/>
                <a:gd name="T50" fmla="*/ 111 w 196"/>
                <a:gd name="T51" fmla="*/ 9 h 145"/>
                <a:gd name="T52" fmla="*/ 109 w 196"/>
                <a:gd name="T53" fmla="*/ 18 h 145"/>
                <a:gd name="T54" fmla="*/ 103 w 196"/>
                <a:gd name="T55" fmla="*/ 24 h 145"/>
                <a:gd name="T56" fmla="*/ 102 w 196"/>
                <a:gd name="T57" fmla="*/ 36 h 145"/>
                <a:gd name="T58" fmla="*/ 88 w 196"/>
                <a:gd name="T59" fmla="*/ 22 h 145"/>
                <a:gd name="T60" fmla="*/ 72 w 196"/>
                <a:gd name="T61" fmla="*/ 28 h 145"/>
                <a:gd name="T62" fmla="*/ 69 w 196"/>
                <a:gd name="T63" fmla="*/ 40 h 145"/>
                <a:gd name="T64" fmla="*/ 66 w 196"/>
                <a:gd name="T65" fmla="*/ 55 h 145"/>
                <a:gd name="T66" fmla="*/ 60 w 196"/>
                <a:gd name="T67" fmla="*/ 55 h 145"/>
                <a:gd name="T68" fmla="*/ 54 w 196"/>
                <a:gd name="T69" fmla="*/ 61 h 145"/>
                <a:gd name="T70" fmla="*/ 40 w 196"/>
                <a:gd name="T71" fmla="*/ 64 h 145"/>
                <a:gd name="T72" fmla="*/ 21 w 196"/>
                <a:gd name="T73" fmla="*/ 49 h 145"/>
                <a:gd name="T74" fmla="*/ 16 w 196"/>
                <a:gd name="T75" fmla="*/ 57 h 145"/>
                <a:gd name="T76" fmla="*/ 12 w 196"/>
                <a:gd name="T77" fmla="*/ 64 h 145"/>
                <a:gd name="T78" fmla="*/ 4 w 196"/>
                <a:gd name="T79" fmla="*/ 70 h 145"/>
                <a:gd name="T80" fmla="*/ 1 w 196"/>
                <a:gd name="T81" fmla="*/ 78 h 145"/>
                <a:gd name="T82" fmla="*/ 12 w 196"/>
                <a:gd name="T83" fmla="*/ 81 h 145"/>
                <a:gd name="T84" fmla="*/ 27 w 196"/>
                <a:gd name="T85" fmla="*/ 84 h 145"/>
                <a:gd name="T86" fmla="*/ 27 w 196"/>
                <a:gd name="T87" fmla="*/ 103 h 145"/>
                <a:gd name="T88" fmla="*/ 22 w 196"/>
                <a:gd name="T89" fmla="*/ 115 h 145"/>
                <a:gd name="T90" fmla="*/ 42 w 196"/>
                <a:gd name="T91" fmla="*/ 114 h 145"/>
                <a:gd name="T92" fmla="*/ 49 w 196"/>
                <a:gd name="T93" fmla="*/ 109 h 145"/>
                <a:gd name="T94" fmla="*/ 58 w 196"/>
                <a:gd name="T95" fmla="*/ 130 h 145"/>
                <a:gd name="T96" fmla="*/ 73 w 196"/>
                <a:gd name="T97" fmla="*/ 133 h 145"/>
                <a:gd name="T98" fmla="*/ 88 w 196"/>
                <a:gd name="T99" fmla="*/ 139 h 145"/>
                <a:gd name="T100" fmla="*/ 109 w 196"/>
                <a:gd name="T101" fmla="*/ 124 h 14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96" h="145">
                  <a:moveTo>
                    <a:pt x="109" y="124"/>
                  </a:moveTo>
                  <a:lnTo>
                    <a:pt x="111" y="126"/>
                  </a:lnTo>
                  <a:lnTo>
                    <a:pt x="112" y="129"/>
                  </a:lnTo>
                  <a:lnTo>
                    <a:pt x="114" y="129"/>
                  </a:lnTo>
                  <a:lnTo>
                    <a:pt x="117" y="129"/>
                  </a:lnTo>
                  <a:lnTo>
                    <a:pt x="121" y="127"/>
                  </a:lnTo>
                  <a:lnTo>
                    <a:pt x="123" y="127"/>
                  </a:lnTo>
                  <a:lnTo>
                    <a:pt x="124" y="129"/>
                  </a:lnTo>
                  <a:lnTo>
                    <a:pt x="126" y="133"/>
                  </a:lnTo>
                  <a:lnTo>
                    <a:pt x="126" y="139"/>
                  </a:lnTo>
                  <a:lnTo>
                    <a:pt x="127" y="141"/>
                  </a:lnTo>
                  <a:lnTo>
                    <a:pt x="133" y="144"/>
                  </a:lnTo>
                  <a:lnTo>
                    <a:pt x="139" y="145"/>
                  </a:lnTo>
                  <a:lnTo>
                    <a:pt x="142" y="144"/>
                  </a:lnTo>
                  <a:lnTo>
                    <a:pt x="144" y="141"/>
                  </a:lnTo>
                  <a:lnTo>
                    <a:pt x="145" y="139"/>
                  </a:lnTo>
                  <a:lnTo>
                    <a:pt x="148" y="139"/>
                  </a:lnTo>
                  <a:lnTo>
                    <a:pt x="153" y="136"/>
                  </a:lnTo>
                  <a:lnTo>
                    <a:pt x="156" y="129"/>
                  </a:lnTo>
                  <a:lnTo>
                    <a:pt x="157" y="129"/>
                  </a:lnTo>
                  <a:lnTo>
                    <a:pt x="162" y="129"/>
                  </a:lnTo>
                  <a:lnTo>
                    <a:pt x="171" y="126"/>
                  </a:lnTo>
                  <a:lnTo>
                    <a:pt x="172" y="121"/>
                  </a:lnTo>
                  <a:lnTo>
                    <a:pt x="172" y="120"/>
                  </a:lnTo>
                  <a:lnTo>
                    <a:pt x="177" y="121"/>
                  </a:lnTo>
                  <a:lnTo>
                    <a:pt x="178" y="118"/>
                  </a:lnTo>
                  <a:lnTo>
                    <a:pt x="181" y="114"/>
                  </a:lnTo>
                  <a:lnTo>
                    <a:pt x="184" y="111"/>
                  </a:lnTo>
                  <a:lnTo>
                    <a:pt x="184" y="106"/>
                  </a:lnTo>
                  <a:lnTo>
                    <a:pt x="181" y="102"/>
                  </a:lnTo>
                  <a:lnTo>
                    <a:pt x="180" y="100"/>
                  </a:lnTo>
                  <a:lnTo>
                    <a:pt x="180" y="99"/>
                  </a:lnTo>
                  <a:lnTo>
                    <a:pt x="183" y="91"/>
                  </a:lnTo>
                  <a:lnTo>
                    <a:pt x="187" y="87"/>
                  </a:lnTo>
                  <a:lnTo>
                    <a:pt x="193" y="84"/>
                  </a:lnTo>
                  <a:lnTo>
                    <a:pt x="196" y="81"/>
                  </a:lnTo>
                  <a:lnTo>
                    <a:pt x="196" y="76"/>
                  </a:lnTo>
                  <a:lnTo>
                    <a:pt x="195" y="70"/>
                  </a:lnTo>
                  <a:lnTo>
                    <a:pt x="195" y="67"/>
                  </a:lnTo>
                  <a:lnTo>
                    <a:pt x="190" y="66"/>
                  </a:lnTo>
                  <a:lnTo>
                    <a:pt x="189" y="66"/>
                  </a:lnTo>
                  <a:lnTo>
                    <a:pt x="186" y="69"/>
                  </a:lnTo>
                  <a:lnTo>
                    <a:pt x="181" y="72"/>
                  </a:lnTo>
                  <a:lnTo>
                    <a:pt x="175" y="72"/>
                  </a:lnTo>
                  <a:lnTo>
                    <a:pt x="169" y="75"/>
                  </a:lnTo>
                  <a:lnTo>
                    <a:pt x="165" y="78"/>
                  </a:lnTo>
                  <a:lnTo>
                    <a:pt x="162" y="78"/>
                  </a:lnTo>
                  <a:lnTo>
                    <a:pt x="159" y="78"/>
                  </a:lnTo>
                  <a:lnTo>
                    <a:pt x="159" y="76"/>
                  </a:lnTo>
                  <a:lnTo>
                    <a:pt x="162" y="75"/>
                  </a:lnTo>
                  <a:lnTo>
                    <a:pt x="160" y="69"/>
                  </a:lnTo>
                  <a:lnTo>
                    <a:pt x="163" y="61"/>
                  </a:lnTo>
                  <a:lnTo>
                    <a:pt x="168" y="57"/>
                  </a:lnTo>
                  <a:lnTo>
                    <a:pt x="168" y="51"/>
                  </a:lnTo>
                  <a:lnTo>
                    <a:pt x="168" y="46"/>
                  </a:lnTo>
                  <a:lnTo>
                    <a:pt x="165" y="45"/>
                  </a:lnTo>
                  <a:lnTo>
                    <a:pt x="162" y="45"/>
                  </a:lnTo>
                  <a:lnTo>
                    <a:pt x="162" y="39"/>
                  </a:lnTo>
                  <a:lnTo>
                    <a:pt x="165" y="34"/>
                  </a:lnTo>
                  <a:lnTo>
                    <a:pt x="162" y="31"/>
                  </a:lnTo>
                  <a:lnTo>
                    <a:pt x="157" y="28"/>
                  </a:lnTo>
                  <a:lnTo>
                    <a:pt x="156" y="25"/>
                  </a:lnTo>
                  <a:lnTo>
                    <a:pt x="157" y="21"/>
                  </a:lnTo>
                  <a:lnTo>
                    <a:pt x="156" y="13"/>
                  </a:lnTo>
                  <a:lnTo>
                    <a:pt x="157" y="9"/>
                  </a:lnTo>
                  <a:lnTo>
                    <a:pt x="156" y="7"/>
                  </a:lnTo>
                  <a:lnTo>
                    <a:pt x="151" y="6"/>
                  </a:lnTo>
                  <a:lnTo>
                    <a:pt x="147" y="4"/>
                  </a:lnTo>
                  <a:lnTo>
                    <a:pt x="145" y="4"/>
                  </a:lnTo>
                  <a:lnTo>
                    <a:pt x="141" y="7"/>
                  </a:lnTo>
                  <a:lnTo>
                    <a:pt x="136" y="7"/>
                  </a:lnTo>
                  <a:lnTo>
                    <a:pt x="133" y="4"/>
                  </a:lnTo>
                  <a:lnTo>
                    <a:pt x="129" y="4"/>
                  </a:lnTo>
                  <a:lnTo>
                    <a:pt x="123" y="1"/>
                  </a:lnTo>
                  <a:lnTo>
                    <a:pt x="120" y="0"/>
                  </a:lnTo>
                  <a:lnTo>
                    <a:pt x="117" y="6"/>
                  </a:lnTo>
                  <a:lnTo>
                    <a:pt x="115" y="9"/>
                  </a:lnTo>
                  <a:lnTo>
                    <a:pt x="111" y="9"/>
                  </a:lnTo>
                  <a:lnTo>
                    <a:pt x="109" y="10"/>
                  </a:lnTo>
                  <a:lnTo>
                    <a:pt x="108" y="13"/>
                  </a:lnTo>
                  <a:lnTo>
                    <a:pt x="109" y="18"/>
                  </a:lnTo>
                  <a:lnTo>
                    <a:pt x="109" y="19"/>
                  </a:lnTo>
                  <a:lnTo>
                    <a:pt x="105" y="22"/>
                  </a:lnTo>
                  <a:lnTo>
                    <a:pt x="103" y="24"/>
                  </a:lnTo>
                  <a:lnTo>
                    <a:pt x="106" y="31"/>
                  </a:lnTo>
                  <a:lnTo>
                    <a:pt x="105" y="34"/>
                  </a:lnTo>
                  <a:lnTo>
                    <a:pt x="102" y="36"/>
                  </a:lnTo>
                  <a:lnTo>
                    <a:pt x="99" y="34"/>
                  </a:lnTo>
                  <a:lnTo>
                    <a:pt x="91" y="25"/>
                  </a:lnTo>
                  <a:lnTo>
                    <a:pt x="88" y="22"/>
                  </a:lnTo>
                  <a:lnTo>
                    <a:pt x="84" y="24"/>
                  </a:lnTo>
                  <a:lnTo>
                    <a:pt x="76" y="28"/>
                  </a:lnTo>
                  <a:lnTo>
                    <a:pt x="72" y="28"/>
                  </a:lnTo>
                  <a:lnTo>
                    <a:pt x="70" y="30"/>
                  </a:lnTo>
                  <a:lnTo>
                    <a:pt x="70" y="34"/>
                  </a:lnTo>
                  <a:lnTo>
                    <a:pt x="69" y="40"/>
                  </a:lnTo>
                  <a:lnTo>
                    <a:pt x="67" y="45"/>
                  </a:lnTo>
                  <a:lnTo>
                    <a:pt x="67" y="51"/>
                  </a:lnTo>
                  <a:lnTo>
                    <a:pt x="66" y="55"/>
                  </a:lnTo>
                  <a:lnTo>
                    <a:pt x="63" y="58"/>
                  </a:lnTo>
                  <a:lnTo>
                    <a:pt x="60" y="57"/>
                  </a:lnTo>
                  <a:lnTo>
                    <a:pt x="60" y="55"/>
                  </a:lnTo>
                  <a:lnTo>
                    <a:pt x="57" y="55"/>
                  </a:lnTo>
                  <a:lnTo>
                    <a:pt x="55" y="58"/>
                  </a:lnTo>
                  <a:lnTo>
                    <a:pt x="54" y="61"/>
                  </a:lnTo>
                  <a:lnTo>
                    <a:pt x="51" y="63"/>
                  </a:lnTo>
                  <a:lnTo>
                    <a:pt x="43" y="66"/>
                  </a:lnTo>
                  <a:lnTo>
                    <a:pt x="40" y="64"/>
                  </a:lnTo>
                  <a:lnTo>
                    <a:pt x="30" y="57"/>
                  </a:lnTo>
                  <a:lnTo>
                    <a:pt x="24" y="52"/>
                  </a:lnTo>
                  <a:lnTo>
                    <a:pt x="21" y="49"/>
                  </a:lnTo>
                  <a:lnTo>
                    <a:pt x="19" y="48"/>
                  </a:lnTo>
                  <a:lnTo>
                    <a:pt x="16" y="51"/>
                  </a:lnTo>
                  <a:lnTo>
                    <a:pt x="16" y="57"/>
                  </a:lnTo>
                  <a:lnTo>
                    <a:pt x="15" y="58"/>
                  </a:lnTo>
                  <a:lnTo>
                    <a:pt x="12" y="61"/>
                  </a:lnTo>
                  <a:lnTo>
                    <a:pt x="12" y="64"/>
                  </a:lnTo>
                  <a:lnTo>
                    <a:pt x="7" y="66"/>
                  </a:lnTo>
                  <a:lnTo>
                    <a:pt x="6" y="67"/>
                  </a:lnTo>
                  <a:lnTo>
                    <a:pt x="4" y="70"/>
                  </a:lnTo>
                  <a:lnTo>
                    <a:pt x="1" y="75"/>
                  </a:lnTo>
                  <a:lnTo>
                    <a:pt x="0" y="76"/>
                  </a:lnTo>
                  <a:lnTo>
                    <a:pt x="1" y="78"/>
                  </a:lnTo>
                  <a:lnTo>
                    <a:pt x="7" y="79"/>
                  </a:lnTo>
                  <a:lnTo>
                    <a:pt x="10" y="79"/>
                  </a:lnTo>
                  <a:lnTo>
                    <a:pt x="12" y="81"/>
                  </a:lnTo>
                  <a:lnTo>
                    <a:pt x="16" y="82"/>
                  </a:lnTo>
                  <a:lnTo>
                    <a:pt x="22" y="82"/>
                  </a:lnTo>
                  <a:lnTo>
                    <a:pt x="27" y="84"/>
                  </a:lnTo>
                  <a:lnTo>
                    <a:pt x="30" y="87"/>
                  </a:lnTo>
                  <a:lnTo>
                    <a:pt x="28" y="93"/>
                  </a:lnTo>
                  <a:lnTo>
                    <a:pt x="27" y="103"/>
                  </a:lnTo>
                  <a:lnTo>
                    <a:pt x="24" y="106"/>
                  </a:lnTo>
                  <a:lnTo>
                    <a:pt x="24" y="111"/>
                  </a:lnTo>
                  <a:lnTo>
                    <a:pt x="22" y="115"/>
                  </a:lnTo>
                  <a:lnTo>
                    <a:pt x="24" y="117"/>
                  </a:lnTo>
                  <a:lnTo>
                    <a:pt x="34" y="117"/>
                  </a:lnTo>
                  <a:lnTo>
                    <a:pt x="42" y="114"/>
                  </a:lnTo>
                  <a:lnTo>
                    <a:pt x="45" y="112"/>
                  </a:lnTo>
                  <a:lnTo>
                    <a:pt x="48" y="109"/>
                  </a:lnTo>
                  <a:lnTo>
                    <a:pt x="49" y="109"/>
                  </a:lnTo>
                  <a:lnTo>
                    <a:pt x="51" y="112"/>
                  </a:lnTo>
                  <a:lnTo>
                    <a:pt x="55" y="123"/>
                  </a:lnTo>
                  <a:lnTo>
                    <a:pt x="58" y="130"/>
                  </a:lnTo>
                  <a:lnTo>
                    <a:pt x="63" y="138"/>
                  </a:lnTo>
                  <a:lnTo>
                    <a:pt x="69" y="139"/>
                  </a:lnTo>
                  <a:lnTo>
                    <a:pt x="73" y="133"/>
                  </a:lnTo>
                  <a:lnTo>
                    <a:pt x="78" y="133"/>
                  </a:lnTo>
                  <a:lnTo>
                    <a:pt x="79" y="139"/>
                  </a:lnTo>
                  <a:lnTo>
                    <a:pt x="88" y="139"/>
                  </a:lnTo>
                  <a:lnTo>
                    <a:pt x="93" y="138"/>
                  </a:lnTo>
                  <a:lnTo>
                    <a:pt x="103" y="129"/>
                  </a:lnTo>
                  <a:lnTo>
                    <a:pt x="109" y="124"/>
                  </a:lnTo>
                </a:path>
              </a:pathLst>
            </a:custGeom>
            <a:solidFill>
              <a:schemeClr val="accent1">
                <a:lumMod val="7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52" name="Freeform 18"/>
            <p:cNvSpPr>
              <a:spLocks/>
            </p:cNvSpPr>
            <p:nvPr/>
          </p:nvSpPr>
          <p:spPr bwMode="auto">
            <a:xfrm>
              <a:off x="9402763" y="5387975"/>
              <a:ext cx="192088" cy="192087"/>
            </a:xfrm>
            <a:custGeom>
              <a:avLst/>
              <a:gdLst>
                <a:gd name="T0" fmla="*/ 202 w 241"/>
                <a:gd name="T1" fmla="*/ 5 h 243"/>
                <a:gd name="T2" fmla="*/ 198 w 241"/>
                <a:gd name="T3" fmla="*/ 15 h 243"/>
                <a:gd name="T4" fmla="*/ 196 w 241"/>
                <a:gd name="T5" fmla="*/ 24 h 243"/>
                <a:gd name="T6" fmla="*/ 198 w 241"/>
                <a:gd name="T7" fmla="*/ 33 h 243"/>
                <a:gd name="T8" fmla="*/ 205 w 241"/>
                <a:gd name="T9" fmla="*/ 48 h 243"/>
                <a:gd name="T10" fmla="*/ 205 w 241"/>
                <a:gd name="T11" fmla="*/ 62 h 243"/>
                <a:gd name="T12" fmla="*/ 201 w 241"/>
                <a:gd name="T13" fmla="*/ 66 h 243"/>
                <a:gd name="T14" fmla="*/ 198 w 241"/>
                <a:gd name="T15" fmla="*/ 68 h 243"/>
                <a:gd name="T16" fmla="*/ 192 w 241"/>
                <a:gd name="T17" fmla="*/ 63 h 243"/>
                <a:gd name="T18" fmla="*/ 181 w 241"/>
                <a:gd name="T19" fmla="*/ 54 h 243"/>
                <a:gd name="T20" fmla="*/ 168 w 241"/>
                <a:gd name="T21" fmla="*/ 56 h 243"/>
                <a:gd name="T22" fmla="*/ 150 w 241"/>
                <a:gd name="T23" fmla="*/ 65 h 243"/>
                <a:gd name="T24" fmla="*/ 139 w 241"/>
                <a:gd name="T25" fmla="*/ 66 h 243"/>
                <a:gd name="T26" fmla="*/ 132 w 241"/>
                <a:gd name="T27" fmla="*/ 63 h 243"/>
                <a:gd name="T28" fmla="*/ 121 w 241"/>
                <a:gd name="T29" fmla="*/ 54 h 243"/>
                <a:gd name="T30" fmla="*/ 115 w 241"/>
                <a:gd name="T31" fmla="*/ 48 h 243"/>
                <a:gd name="T32" fmla="*/ 100 w 241"/>
                <a:gd name="T33" fmla="*/ 42 h 243"/>
                <a:gd name="T34" fmla="*/ 79 w 241"/>
                <a:gd name="T35" fmla="*/ 33 h 243"/>
                <a:gd name="T36" fmla="*/ 69 w 241"/>
                <a:gd name="T37" fmla="*/ 30 h 243"/>
                <a:gd name="T38" fmla="*/ 63 w 241"/>
                <a:gd name="T39" fmla="*/ 32 h 243"/>
                <a:gd name="T40" fmla="*/ 58 w 241"/>
                <a:gd name="T41" fmla="*/ 38 h 243"/>
                <a:gd name="T42" fmla="*/ 55 w 241"/>
                <a:gd name="T43" fmla="*/ 50 h 243"/>
                <a:gd name="T44" fmla="*/ 54 w 241"/>
                <a:gd name="T45" fmla="*/ 62 h 243"/>
                <a:gd name="T46" fmla="*/ 52 w 241"/>
                <a:gd name="T47" fmla="*/ 66 h 243"/>
                <a:gd name="T48" fmla="*/ 43 w 241"/>
                <a:gd name="T49" fmla="*/ 69 h 243"/>
                <a:gd name="T50" fmla="*/ 31 w 241"/>
                <a:gd name="T51" fmla="*/ 69 h 243"/>
                <a:gd name="T52" fmla="*/ 22 w 241"/>
                <a:gd name="T53" fmla="*/ 68 h 243"/>
                <a:gd name="T54" fmla="*/ 16 w 241"/>
                <a:gd name="T55" fmla="*/ 71 h 243"/>
                <a:gd name="T56" fmla="*/ 9 w 241"/>
                <a:gd name="T57" fmla="*/ 80 h 243"/>
                <a:gd name="T58" fmla="*/ 3 w 241"/>
                <a:gd name="T59" fmla="*/ 81 h 243"/>
                <a:gd name="T60" fmla="*/ 4 w 241"/>
                <a:gd name="T61" fmla="*/ 89 h 243"/>
                <a:gd name="T62" fmla="*/ 7 w 241"/>
                <a:gd name="T63" fmla="*/ 104 h 243"/>
                <a:gd name="T64" fmla="*/ 4 w 241"/>
                <a:gd name="T65" fmla="*/ 110 h 243"/>
                <a:gd name="T66" fmla="*/ 0 w 241"/>
                <a:gd name="T67" fmla="*/ 125 h 243"/>
                <a:gd name="T68" fmla="*/ 7 w 241"/>
                <a:gd name="T69" fmla="*/ 134 h 243"/>
                <a:gd name="T70" fmla="*/ 19 w 241"/>
                <a:gd name="T71" fmla="*/ 135 h 243"/>
                <a:gd name="T72" fmla="*/ 37 w 241"/>
                <a:gd name="T73" fmla="*/ 140 h 243"/>
                <a:gd name="T74" fmla="*/ 49 w 241"/>
                <a:gd name="T75" fmla="*/ 152 h 243"/>
                <a:gd name="T76" fmla="*/ 55 w 241"/>
                <a:gd name="T77" fmla="*/ 156 h 243"/>
                <a:gd name="T78" fmla="*/ 72 w 241"/>
                <a:gd name="T79" fmla="*/ 170 h 243"/>
                <a:gd name="T80" fmla="*/ 78 w 241"/>
                <a:gd name="T81" fmla="*/ 177 h 243"/>
                <a:gd name="T82" fmla="*/ 88 w 241"/>
                <a:gd name="T83" fmla="*/ 182 h 243"/>
                <a:gd name="T84" fmla="*/ 100 w 241"/>
                <a:gd name="T85" fmla="*/ 192 h 243"/>
                <a:gd name="T86" fmla="*/ 96 w 241"/>
                <a:gd name="T87" fmla="*/ 198 h 243"/>
                <a:gd name="T88" fmla="*/ 93 w 241"/>
                <a:gd name="T89" fmla="*/ 203 h 243"/>
                <a:gd name="T90" fmla="*/ 99 w 241"/>
                <a:gd name="T91" fmla="*/ 219 h 243"/>
                <a:gd name="T92" fmla="*/ 103 w 241"/>
                <a:gd name="T93" fmla="*/ 222 h 243"/>
                <a:gd name="T94" fmla="*/ 127 w 241"/>
                <a:gd name="T95" fmla="*/ 219 h 243"/>
                <a:gd name="T96" fmla="*/ 135 w 241"/>
                <a:gd name="T97" fmla="*/ 231 h 243"/>
                <a:gd name="T98" fmla="*/ 124 w 241"/>
                <a:gd name="T99" fmla="*/ 234 h 243"/>
                <a:gd name="T100" fmla="*/ 121 w 241"/>
                <a:gd name="T101" fmla="*/ 240 h 243"/>
                <a:gd name="T102" fmla="*/ 151 w 241"/>
                <a:gd name="T103" fmla="*/ 242 h 243"/>
                <a:gd name="T104" fmla="*/ 196 w 241"/>
                <a:gd name="T105" fmla="*/ 233 h 243"/>
                <a:gd name="T106" fmla="*/ 238 w 241"/>
                <a:gd name="T107" fmla="*/ 219 h 243"/>
                <a:gd name="T108" fmla="*/ 241 w 241"/>
                <a:gd name="T109" fmla="*/ 215 h 243"/>
                <a:gd name="T110" fmla="*/ 213 w 241"/>
                <a:gd name="T111" fmla="*/ 0 h 24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</a:cxnLst>
              <a:rect l="0" t="0" r="r" b="b"/>
              <a:pathLst>
                <a:path w="241" h="243">
                  <a:moveTo>
                    <a:pt x="210" y="2"/>
                  </a:moveTo>
                  <a:lnTo>
                    <a:pt x="205" y="3"/>
                  </a:lnTo>
                  <a:lnTo>
                    <a:pt x="202" y="5"/>
                  </a:lnTo>
                  <a:lnTo>
                    <a:pt x="201" y="8"/>
                  </a:lnTo>
                  <a:lnTo>
                    <a:pt x="199" y="12"/>
                  </a:lnTo>
                  <a:lnTo>
                    <a:pt x="198" y="15"/>
                  </a:lnTo>
                  <a:lnTo>
                    <a:pt x="196" y="18"/>
                  </a:lnTo>
                  <a:lnTo>
                    <a:pt x="196" y="21"/>
                  </a:lnTo>
                  <a:lnTo>
                    <a:pt x="196" y="24"/>
                  </a:lnTo>
                  <a:lnTo>
                    <a:pt x="196" y="27"/>
                  </a:lnTo>
                  <a:lnTo>
                    <a:pt x="198" y="30"/>
                  </a:lnTo>
                  <a:lnTo>
                    <a:pt x="198" y="33"/>
                  </a:lnTo>
                  <a:lnTo>
                    <a:pt x="199" y="38"/>
                  </a:lnTo>
                  <a:lnTo>
                    <a:pt x="204" y="44"/>
                  </a:lnTo>
                  <a:lnTo>
                    <a:pt x="205" y="48"/>
                  </a:lnTo>
                  <a:lnTo>
                    <a:pt x="208" y="56"/>
                  </a:lnTo>
                  <a:lnTo>
                    <a:pt x="207" y="60"/>
                  </a:lnTo>
                  <a:lnTo>
                    <a:pt x="205" y="62"/>
                  </a:lnTo>
                  <a:lnTo>
                    <a:pt x="204" y="65"/>
                  </a:lnTo>
                  <a:lnTo>
                    <a:pt x="202" y="66"/>
                  </a:lnTo>
                  <a:lnTo>
                    <a:pt x="201" y="66"/>
                  </a:lnTo>
                  <a:lnTo>
                    <a:pt x="199" y="68"/>
                  </a:lnTo>
                  <a:lnTo>
                    <a:pt x="199" y="68"/>
                  </a:lnTo>
                  <a:lnTo>
                    <a:pt x="198" y="68"/>
                  </a:lnTo>
                  <a:lnTo>
                    <a:pt x="195" y="66"/>
                  </a:lnTo>
                  <a:lnTo>
                    <a:pt x="193" y="65"/>
                  </a:lnTo>
                  <a:lnTo>
                    <a:pt x="192" y="63"/>
                  </a:lnTo>
                  <a:lnTo>
                    <a:pt x="189" y="60"/>
                  </a:lnTo>
                  <a:lnTo>
                    <a:pt x="186" y="59"/>
                  </a:lnTo>
                  <a:lnTo>
                    <a:pt x="181" y="54"/>
                  </a:lnTo>
                  <a:lnTo>
                    <a:pt x="177" y="51"/>
                  </a:lnTo>
                  <a:lnTo>
                    <a:pt x="172" y="54"/>
                  </a:lnTo>
                  <a:lnTo>
                    <a:pt x="168" y="56"/>
                  </a:lnTo>
                  <a:lnTo>
                    <a:pt x="160" y="60"/>
                  </a:lnTo>
                  <a:lnTo>
                    <a:pt x="153" y="63"/>
                  </a:lnTo>
                  <a:lnTo>
                    <a:pt x="150" y="65"/>
                  </a:lnTo>
                  <a:lnTo>
                    <a:pt x="147" y="66"/>
                  </a:lnTo>
                  <a:lnTo>
                    <a:pt x="144" y="66"/>
                  </a:lnTo>
                  <a:lnTo>
                    <a:pt x="139" y="66"/>
                  </a:lnTo>
                  <a:lnTo>
                    <a:pt x="138" y="66"/>
                  </a:lnTo>
                  <a:lnTo>
                    <a:pt x="133" y="66"/>
                  </a:lnTo>
                  <a:lnTo>
                    <a:pt x="132" y="63"/>
                  </a:lnTo>
                  <a:lnTo>
                    <a:pt x="127" y="60"/>
                  </a:lnTo>
                  <a:lnTo>
                    <a:pt x="124" y="57"/>
                  </a:lnTo>
                  <a:lnTo>
                    <a:pt x="121" y="54"/>
                  </a:lnTo>
                  <a:lnTo>
                    <a:pt x="121" y="51"/>
                  </a:lnTo>
                  <a:lnTo>
                    <a:pt x="118" y="50"/>
                  </a:lnTo>
                  <a:lnTo>
                    <a:pt x="115" y="48"/>
                  </a:lnTo>
                  <a:lnTo>
                    <a:pt x="112" y="48"/>
                  </a:lnTo>
                  <a:lnTo>
                    <a:pt x="109" y="45"/>
                  </a:lnTo>
                  <a:lnTo>
                    <a:pt x="100" y="42"/>
                  </a:lnTo>
                  <a:lnTo>
                    <a:pt x="91" y="38"/>
                  </a:lnTo>
                  <a:lnTo>
                    <a:pt x="84" y="36"/>
                  </a:lnTo>
                  <a:lnTo>
                    <a:pt x="79" y="33"/>
                  </a:lnTo>
                  <a:lnTo>
                    <a:pt x="75" y="32"/>
                  </a:lnTo>
                  <a:lnTo>
                    <a:pt x="73" y="32"/>
                  </a:lnTo>
                  <a:lnTo>
                    <a:pt x="69" y="30"/>
                  </a:lnTo>
                  <a:lnTo>
                    <a:pt x="67" y="30"/>
                  </a:lnTo>
                  <a:lnTo>
                    <a:pt x="64" y="32"/>
                  </a:lnTo>
                  <a:lnTo>
                    <a:pt x="63" y="32"/>
                  </a:lnTo>
                  <a:lnTo>
                    <a:pt x="61" y="35"/>
                  </a:lnTo>
                  <a:lnTo>
                    <a:pt x="60" y="36"/>
                  </a:lnTo>
                  <a:lnTo>
                    <a:pt x="58" y="38"/>
                  </a:lnTo>
                  <a:lnTo>
                    <a:pt x="57" y="41"/>
                  </a:lnTo>
                  <a:lnTo>
                    <a:pt x="55" y="44"/>
                  </a:lnTo>
                  <a:lnTo>
                    <a:pt x="55" y="50"/>
                  </a:lnTo>
                  <a:lnTo>
                    <a:pt x="54" y="56"/>
                  </a:lnTo>
                  <a:lnTo>
                    <a:pt x="54" y="59"/>
                  </a:lnTo>
                  <a:lnTo>
                    <a:pt x="54" y="62"/>
                  </a:lnTo>
                  <a:lnTo>
                    <a:pt x="54" y="63"/>
                  </a:lnTo>
                  <a:lnTo>
                    <a:pt x="52" y="66"/>
                  </a:lnTo>
                  <a:lnTo>
                    <a:pt x="52" y="66"/>
                  </a:lnTo>
                  <a:lnTo>
                    <a:pt x="52" y="68"/>
                  </a:lnTo>
                  <a:lnTo>
                    <a:pt x="49" y="69"/>
                  </a:lnTo>
                  <a:lnTo>
                    <a:pt x="43" y="69"/>
                  </a:lnTo>
                  <a:lnTo>
                    <a:pt x="40" y="69"/>
                  </a:lnTo>
                  <a:lnTo>
                    <a:pt x="37" y="69"/>
                  </a:lnTo>
                  <a:lnTo>
                    <a:pt x="31" y="69"/>
                  </a:lnTo>
                  <a:lnTo>
                    <a:pt x="27" y="68"/>
                  </a:lnTo>
                  <a:lnTo>
                    <a:pt x="25" y="68"/>
                  </a:lnTo>
                  <a:lnTo>
                    <a:pt x="22" y="68"/>
                  </a:lnTo>
                  <a:lnTo>
                    <a:pt x="21" y="68"/>
                  </a:lnTo>
                  <a:lnTo>
                    <a:pt x="19" y="69"/>
                  </a:lnTo>
                  <a:lnTo>
                    <a:pt x="16" y="71"/>
                  </a:lnTo>
                  <a:lnTo>
                    <a:pt x="15" y="72"/>
                  </a:lnTo>
                  <a:lnTo>
                    <a:pt x="12" y="77"/>
                  </a:lnTo>
                  <a:lnTo>
                    <a:pt x="9" y="80"/>
                  </a:lnTo>
                  <a:lnTo>
                    <a:pt x="7" y="78"/>
                  </a:lnTo>
                  <a:lnTo>
                    <a:pt x="7" y="78"/>
                  </a:lnTo>
                  <a:lnTo>
                    <a:pt x="3" y="81"/>
                  </a:lnTo>
                  <a:lnTo>
                    <a:pt x="1" y="81"/>
                  </a:lnTo>
                  <a:lnTo>
                    <a:pt x="1" y="81"/>
                  </a:lnTo>
                  <a:lnTo>
                    <a:pt x="4" y="89"/>
                  </a:lnTo>
                  <a:lnTo>
                    <a:pt x="4" y="89"/>
                  </a:lnTo>
                  <a:lnTo>
                    <a:pt x="7" y="98"/>
                  </a:lnTo>
                  <a:lnTo>
                    <a:pt x="7" y="104"/>
                  </a:lnTo>
                  <a:lnTo>
                    <a:pt x="6" y="107"/>
                  </a:lnTo>
                  <a:lnTo>
                    <a:pt x="4" y="110"/>
                  </a:lnTo>
                  <a:lnTo>
                    <a:pt x="4" y="110"/>
                  </a:lnTo>
                  <a:lnTo>
                    <a:pt x="1" y="117"/>
                  </a:lnTo>
                  <a:lnTo>
                    <a:pt x="0" y="125"/>
                  </a:lnTo>
                  <a:lnTo>
                    <a:pt x="0" y="125"/>
                  </a:lnTo>
                  <a:lnTo>
                    <a:pt x="0" y="128"/>
                  </a:lnTo>
                  <a:lnTo>
                    <a:pt x="3" y="131"/>
                  </a:lnTo>
                  <a:lnTo>
                    <a:pt x="7" y="134"/>
                  </a:lnTo>
                  <a:lnTo>
                    <a:pt x="13" y="135"/>
                  </a:lnTo>
                  <a:lnTo>
                    <a:pt x="13" y="135"/>
                  </a:lnTo>
                  <a:lnTo>
                    <a:pt x="19" y="135"/>
                  </a:lnTo>
                  <a:lnTo>
                    <a:pt x="24" y="135"/>
                  </a:lnTo>
                  <a:lnTo>
                    <a:pt x="30" y="137"/>
                  </a:lnTo>
                  <a:lnTo>
                    <a:pt x="37" y="140"/>
                  </a:lnTo>
                  <a:lnTo>
                    <a:pt x="37" y="140"/>
                  </a:lnTo>
                  <a:lnTo>
                    <a:pt x="46" y="149"/>
                  </a:lnTo>
                  <a:lnTo>
                    <a:pt x="49" y="152"/>
                  </a:lnTo>
                  <a:lnTo>
                    <a:pt x="49" y="152"/>
                  </a:lnTo>
                  <a:lnTo>
                    <a:pt x="51" y="155"/>
                  </a:lnTo>
                  <a:lnTo>
                    <a:pt x="55" y="156"/>
                  </a:lnTo>
                  <a:lnTo>
                    <a:pt x="64" y="162"/>
                  </a:lnTo>
                  <a:lnTo>
                    <a:pt x="64" y="162"/>
                  </a:lnTo>
                  <a:lnTo>
                    <a:pt x="72" y="170"/>
                  </a:lnTo>
                  <a:lnTo>
                    <a:pt x="76" y="176"/>
                  </a:lnTo>
                  <a:lnTo>
                    <a:pt x="76" y="176"/>
                  </a:lnTo>
                  <a:lnTo>
                    <a:pt x="78" y="177"/>
                  </a:lnTo>
                  <a:lnTo>
                    <a:pt x="81" y="179"/>
                  </a:lnTo>
                  <a:lnTo>
                    <a:pt x="88" y="182"/>
                  </a:lnTo>
                  <a:lnTo>
                    <a:pt x="88" y="182"/>
                  </a:lnTo>
                  <a:lnTo>
                    <a:pt x="96" y="185"/>
                  </a:lnTo>
                  <a:lnTo>
                    <a:pt x="99" y="188"/>
                  </a:lnTo>
                  <a:lnTo>
                    <a:pt x="100" y="192"/>
                  </a:lnTo>
                  <a:lnTo>
                    <a:pt x="100" y="192"/>
                  </a:lnTo>
                  <a:lnTo>
                    <a:pt x="99" y="195"/>
                  </a:lnTo>
                  <a:lnTo>
                    <a:pt x="96" y="198"/>
                  </a:lnTo>
                  <a:lnTo>
                    <a:pt x="94" y="200"/>
                  </a:lnTo>
                  <a:lnTo>
                    <a:pt x="93" y="203"/>
                  </a:lnTo>
                  <a:lnTo>
                    <a:pt x="93" y="203"/>
                  </a:lnTo>
                  <a:lnTo>
                    <a:pt x="94" y="212"/>
                  </a:lnTo>
                  <a:lnTo>
                    <a:pt x="96" y="215"/>
                  </a:lnTo>
                  <a:lnTo>
                    <a:pt x="99" y="219"/>
                  </a:lnTo>
                  <a:lnTo>
                    <a:pt x="99" y="219"/>
                  </a:lnTo>
                  <a:lnTo>
                    <a:pt x="100" y="221"/>
                  </a:lnTo>
                  <a:lnTo>
                    <a:pt x="103" y="222"/>
                  </a:lnTo>
                  <a:lnTo>
                    <a:pt x="112" y="221"/>
                  </a:lnTo>
                  <a:lnTo>
                    <a:pt x="118" y="219"/>
                  </a:lnTo>
                  <a:lnTo>
                    <a:pt x="127" y="219"/>
                  </a:lnTo>
                  <a:lnTo>
                    <a:pt x="132" y="222"/>
                  </a:lnTo>
                  <a:lnTo>
                    <a:pt x="135" y="230"/>
                  </a:lnTo>
                  <a:lnTo>
                    <a:pt x="135" y="231"/>
                  </a:lnTo>
                  <a:lnTo>
                    <a:pt x="132" y="231"/>
                  </a:lnTo>
                  <a:lnTo>
                    <a:pt x="127" y="233"/>
                  </a:lnTo>
                  <a:lnTo>
                    <a:pt x="124" y="234"/>
                  </a:lnTo>
                  <a:lnTo>
                    <a:pt x="121" y="237"/>
                  </a:lnTo>
                  <a:lnTo>
                    <a:pt x="121" y="239"/>
                  </a:lnTo>
                  <a:lnTo>
                    <a:pt x="121" y="240"/>
                  </a:lnTo>
                  <a:lnTo>
                    <a:pt x="120" y="243"/>
                  </a:lnTo>
                  <a:lnTo>
                    <a:pt x="120" y="243"/>
                  </a:lnTo>
                  <a:lnTo>
                    <a:pt x="151" y="242"/>
                  </a:lnTo>
                  <a:lnTo>
                    <a:pt x="151" y="242"/>
                  </a:lnTo>
                  <a:lnTo>
                    <a:pt x="166" y="240"/>
                  </a:lnTo>
                  <a:lnTo>
                    <a:pt x="196" y="233"/>
                  </a:lnTo>
                  <a:lnTo>
                    <a:pt x="213" y="228"/>
                  </a:lnTo>
                  <a:lnTo>
                    <a:pt x="228" y="224"/>
                  </a:lnTo>
                  <a:lnTo>
                    <a:pt x="238" y="219"/>
                  </a:lnTo>
                  <a:lnTo>
                    <a:pt x="240" y="216"/>
                  </a:lnTo>
                  <a:lnTo>
                    <a:pt x="241" y="215"/>
                  </a:lnTo>
                  <a:lnTo>
                    <a:pt x="241" y="215"/>
                  </a:lnTo>
                  <a:lnTo>
                    <a:pt x="238" y="51"/>
                  </a:lnTo>
                  <a:lnTo>
                    <a:pt x="216" y="0"/>
                  </a:lnTo>
                  <a:lnTo>
                    <a:pt x="213" y="0"/>
                  </a:lnTo>
                  <a:lnTo>
                    <a:pt x="210" y="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53" name="Freeform 19"/>
            <p:cNvSpPr>
              <a:spLocks/>
            </p:cNvSpPr>
            <p:nvPr/>
          </p:nvSpPr>
          <p:spPr bwMode="auto">
            <a:xfrm>
              <a:off x="9402763" y="5451475"/>
              <a:ext cx="1588" cy="0"/>
            </a:xfrm>
            <a:custGeom>
              <a:avLst/>
              <a:gdLst>
                <a:gd name="T0" fmla="*/ 1 w 1"/>
                <a:gd name="T1" fmla="*/ 1 w 1"/>
                <a:gd name="T2" fmla="*/ 0 w 1"/>
                <a:gd name="T3" fmla="*/ 1 w 1"/>
                <a:gd name="T4" fmla="*/ 1 w 1"/>
              </a:gdLst>
              <a:ahLst/>
              <a:cxnLst>
                <a:cxn ang="0">
                  <a:pos x="T0" y="0"/>
                </a:cxn>
                <a:cxn ang="0">
                  <a:pos x="T1" y="0"/>
                </a:cxn>
                <a:cxn ang="0">
                  <a:pos x="T2" y="0"/>
                </a:cxn>
                <a:cxn ang="0">
                  <a:pos x="T3" y="0"/>
                </a:cxn>
                <a:cxn ang="0">
                  <a:pos x="T4" y="0"/>
                </a:cxn>
              </a:cxnLst>
              <a:rect l="0" t="0" r="r" b="b"/>
              <a:pathLst>
                <a:path w="1">
                  <a:moveTo>
                    <a:pt x="1" y="0"/>
                  </a:moveTo>
                  <a:lnTo>
                    <a:pt x="1" y="0"/>
                  </a:lnTo>
                  <a:lnTo>
                    <a:pt x="0" y="0"/>
                  </a:lnTo>
                  <a:lnTo>
                    <a:pt x="1" y="0"/>
                  </a:lnTo>
                  <a:lnTo>
                    <a:pt x="1" y="0"/>
                  </a:lnTo>
                  <a:close/>
                </a:path>
              </a:pathLst>
            </a:custGeom>
            <a:solidFill>
              <a:srgbClr val="31C1C4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54" name="Freeform 20"/>
            <p:cNvSpPr>
              <a:spLocks/>
            </p:cNvSpPr>
            <p:nvPr/>
          </p:nvSpPr>
          <p:spPr bwMode="auto">
            <a:xfrm>
              <a:off x="9302750" y="5561013"/>
              <a:ext cx="206375" cy="169862"/>
            </a:xfrm>
            <a:custGeom>
              <a:avLst/>
              <a:gdLst>
                <a:gd name="T0" fmla="*/ 240 w 261"/>
                <a:gd name="T1" fmla="*/ 81 h 215"/>
                <a:gd name="T2" fmla="*/ 241 w 261"/>
                <a:gd name="T3" fmla="*/ 51 h 215"/>
                <a:gd name="T4" fmla="*/ 247 w 261"/>
                <a:gd name="T5" fmla="*/ 21 h 215"/>
                <a:gd name="T6" fmla="*/ 250 w 261"/>
                <a:gd name="T7" fmla="*/ 15 h 215"/>
                <a:gd name="T8" fmla="*/ 261 w 261"/>
                <a:gd name="T9" fmla="*/ 12 h 215"/>
                <a:gd name="T10" fmla="*/ 253 w 261"/>
                <a:gd name="T11" fmla="*/ 0 h 215"/>
                <a:gd name="T12" fmla="*/ 229 w 261"/>
                <a:gd name="T13" fmla="*/ 3 h 215"/>
                <a:gd name="T14" fmla="*/ 220 w 261"/>
                <a:gd name="T15" fmla="*/ 0 h 215"/>
                <a:gd name="T16" fmla="*/ 220 w 261"/>
                <a:gd name="T17" fmla="*/ 8 h 215"/>
                <a:gd name="T18" fmla="*/ 208 w 261"/>
                <a:gd name="T19" fmla="*/ 17 h 215"/>
                <a:gd name="T20" fmla="*/ 190 w 261"/>
                <a:gd name="T21" fmla="*/ 11 h 215"/>
                <a:gd name="T22" fmla="*/ 190 w 261"/>
                <a:gd name="T23" fmla="*/ 18 h 215"/>
                <a:gd name="T24" fmla="*/ 181 w 261"/>
                <a:gd name="T25" fmla="*/ 27 h 215"/>
                <a:gd name="T26" fmla="*/ 165 w 261"/>
                <a:gd name="T27" fmla="*/ 47 h 215"/>
                <a:gd name="T28" fmla="*/ 151 w 261"/>
                <a:gd name="T29" fmla="*/ 50 h 215"/>
                <a:gd name="T30" fmla="*/ 138 w 261"/>
                <a:gd name="T31" fmla="*/ 56 h 215"/>
                <a:gd name="T32" fmla="*/ 130 w 261"/>
                <a:gd name="T33" fmla="*/ 65 h 215"/>
                <a:gd name="T34" fmla="*/ 117 w 261"/>
                <a:gd name="T35" fmla="*/ 83 h 215"/>
                <a:gd name="T36" fmla="*/ 94 w 261"/>
                <a:gd name="T37" fmla="*/ 84 h 215"/>
                <a:gd name="T38" fmla="*/ 82 w 261"/>
                <a:gd name="T39" fmla="*/ 89 h 215"/>
                <a:gd name="T40" fmla="*/ 63 w 261"/>
                <a:gd name="T41" fmla="*/ 93 h 215"/>
                <a:gd name="T42" fmla="*/ 64 w 261"/>
                <a:gd name="T43" fmla="*/ 110 h 215"/>
                <a:gd name="T44" fmla="*/ 66 w 261"/>
                <a:gd name="T45" fmla="*/ 116 h 215"/>
                <a:gd name="T46" fmla="*/ 49 w 261"/>
                <a:gd name="T47" fmla="*/ 116 h 215"/>
                <a:gd name="T48" fmla="*/ 30 w 261"/>
                <a:gd name="T49" fmla="*/ 117 h 215"/>
                <a:gd name="T50" fmla="*/ 25 w 261"/>
                <a:gd name="T51" fmla="*/ 125 h 215"/>
                <a:gd name="T52" fmla="*/ 42 w 261"/>
                <a:gd name="T53" fmla="*/ 141 h 215"/>
                <a:gd name="T54" fmla="*/ 19 w 261"/>
                <a:gd name="T55" fmla="*/ 162 h 215"/>
                <a:gd name="T56" fmla="*/ 7 w 261"/>
                <a:gd name="T57" fmla="*/ 180 h 215"/>
                <a:gd name="T58" fmla="*/ 0 w 261"/>
                <a:gd name="T59" fmla="*/ 198 h 215"/>
                <a:gd name="T60" fmla="*/ 6 w 261"/>
                <a:gd name="T61" fmla="*/ 194 h 215"/>
                <a:gd name="T62" fmla="*/ 13 w 261"/>
                <a:gd name="T63" fmla="*/ 200 h 215"/>
                <a:gd name="T64" fmla="*/ 18 w 261"/>
                <a:gd name="T65" fmla="*/ 212 h 215"/>
                <a:gd name="T66" fmla="*/ 22 w 261"/>
                <a:gd name="T67" fmla="*/ 209 h 215"/>
                <a:gd name="T68" fmla="*/ 27 w 261"/>
                <a:gd name="T69" fmla="*/ 200 h 215"/>
                <a:gd name="T70" fmla="*/ 36 w 261"/>
                <a:gd name="T71" fmla="*/ 195 h 215"/>
                <a:gd name="T72" fmla="*/ 48 w 261"/>
                <a:gd name="T73" fmla="*/ 194 h 215"/>
                <a:gd name="T74" fmla="*/ 57 w 261"/>
                <a:gd name="T75" fmla="*/ 194 h 215"/>
                <a:gd name="T76" fmla="*/ 72 w 261"/>
                <a:gd name="T77" fmla="*/ 194 h 215"/>
                <a:gd name="T78" fmla="*/ 85 w 261"/>
                <a:gd name="T79" fmla="*/ 186 h 215"/>
                <a:gd name="T80" fmla="*/ 93 w 261"/>
                <a:gd name="T81" fmla="*/ 171 h 215"/>
                <a:gd name="T82" fmla="*/ 94 w 261"/>
                <a:gd name="T83" fmla="*/ 164 h 215"/>
                <a:gd name="T84" fmla="*/ 97 w 261"/>
                <a:gd name="T85" fmla="*/ 159 h 215"/>
                <a:gd name="T86" fmla="*/ 102 w 261"/>
                <a:gd name="T87" fmla="*/ 156 h 215"/>
                <a:gd name="T88" fmla="*/ 111 w 261"/>
                <a:gd name="T89" fmla="*/ 153 h 215"/>
                <a:gd name="T90" fmla="*/ 126 w 261"/>
                <a:gd name="T91" fmla="*/ 162 h 215"/>
                <a:gd name="T92" fmla="*/ 142 w 261"/>
                <a:gd name="T93" fmla="*/ 164 h 215"/>
                <a:gd name="T94" fmla="*/ 156 w 261"/>
                <a:gd name="T95" fmla="*/ 159 h 215"/>
                <a:gd name="T96" fmla="*/ 162 w 261"/>
                <a:gd name="T97" fmla="*/ 149 h 215"/>
                <a:gd name="T98" fmla="*/ 172 w 261"/>
                <a:gd name="T99" fmla="*/ 134 h 215"/>
                <a:gd name="T100" fmla="*/ 180 w 261"/>
                <a:gd name="T101" fmla="*/ 122 h 215"/>
                <a:gd name="T102" fmla="*/ 183 w 261"/>
                <a:gd name="T103" fmla="*/ 116 h 215"/>
                <a:gd name="T104" fmla="*/ 192 w 261"/>
                <a:gd name="T105" fmla="*/ 111 h 215"/>
                <a:gd name="T106" fmla="*/ 202 w 261"/>
                <a:gd name="T107" fmla="*/ 107 h 215"/>
                <a:gd name="T108" fmla="*/ 211 w 261"/>
                <a:gd name="T109" fmla="*/ 105 h 215"/>
                <a:gd name="T110" fmla="*/ 217 w 261"/>
                <a:gd name="T111" fmla="*/ 104 h 215"/>
                <a:gd name="T112" fmla="*/ 229 w 261"/>
                <a:gd name="T113" fmla="*/ 102 h 215"/>
                <a:gd name="T114" fmla="*/ 235 w 261"/>
                <a:gd name="T115" fmla="*/ 96 h 21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261" h="215">
                  <a:moveTo>
                    <a:pt x="235" y="96"/>
                  </a:moveTo>
                  <a:lnTo>
                    <a:pt x="237" y="92"/>
                  </a:lnTo>
                  <a:lnTo>
                    <a:pt x="240" y="81"/>
                  </a:lnTo>
                  <a:lnTo>
                    <a:pt x="241" y="71"/>
                  </a:lnTo>
                  <a:lnTo>
                    <a:pt x="241" y="62"/>
                  </a:lnTo>
                  <a:lnTo>
                    <a:pt x="241" y="51"/>
                  </a:lnTo>
                  <a:lnTo>
                    <a:pt x="243" y="42"/>
                  </a:lnTo>
                  <a:lnTo>
                    <a:pt x="244" y="32"/>
                  </a:lnTo>
                  <a:lnTo>
                    <a:pt x="247" y="21"/>
                  </a:lnTo>
                  <a:lnTo>
                    <a:pt x="247" y="20"/>
                  </a:lnTo>
                  <a:lnTo>
                    <a:pt x="247" y="18"/>
                  </a:lnTo>
                  <a:lnTo>
                    <a:pt x="250" y="15"/>
                  </a:lnTo>
                  <a:lnTo>
                    <a:pt x="253" y="14"/>
                  </a:lnTo>
                  <a:lnTo>
                    <a:pt x="258" y="12"/>
                  </a:lnTo>
                  <a:lnTo>
                    <a:pt x="261" y="12"/>
                  </a:lnTo>
                  <a:lnTo>
                    <a:pt x="261" y="11"/>
                  </a:lnTo>
                  <a:lnTo>
                    <a:pt x="258" y="3"/>
                  </a:lnTo>
                  <a:lnTo>
                    <a:pt x="253" y="0"/>
                  </a:lnTo>
                  <a:lnTo>
                    <a:pt x="244" y="0"/>
                  </a:lnTo>
                  <a:lnTo>
                    <a:pt x="238" y="2"/>
                  </a:lnTo>
                  <a:lnTo>
                    <a:pt x="229" y="3"/>
                  </a:lnTo>
                  <a:lnTo>
                    <a:pt x="226" y="2"/>
                  </a:lnTo>
                  <a:lnTo>
                    <a:pt x="225" y="0"/>
                  </a:lnTo>
                  <a:lnTo>
                    <a:pt x="220" y="0"/>
                  </a:lnTo>
                  <a:lnTo>
                    <a:pt x="219" y="2"/>
                  </a:lnTo>
                  <a:lnTo>
                    <a:pt x="220" y="3"/>
                  </a:lnTo>
                  <a:lnTo>
                    <a:pt x="220" y="8"/>
                  </a:lnTo>
                  <a:lnTo>
                    <a:pt x="217" y="12"/>
                  </a:lnTo>
                  <a:lnTo>
                    <a:pt x="214" y="17"/>
                  </a:lnTo>
                  <a:lnTo>
                    <a:pt x="208" y="17"/>
                  </a:lnTo>
                  <a:lnTo>
                    <a:pt x="204" y="15"/>
                  </a:lnTo>
                  <a:lnTo>
                    <a:pt x="196" y="12"/>
                  </a:lnTo>
                  <a:lnTo>
                    <a:pt x="190" y="11"/>
                  </a:lnTo>
                  <a:lnTo>
                    <a:pt x="190" y="12"/>
                  </a:lnTo>
                  <a:lnTo>
                    <a:pt x="190" y="14"/>
                  </a:lnTo>
                  <a:lnTo>
                    <a:pt x="190" y="18"/>
                  </a:lnTo>
                  <a:lnTo>
                    <a:pt x="189" y="21"/>
                  </a:lnTo>
                  <a:lnTo>
                    <a:pt x="184" y="24"/>
                  </a:lnTo>
                  <a:lnTo>
                    <a:pt x="181" y="27"/>
                  </a:lnTo>
                  <a:lnTo>
                    <a:pt x="178" y="38"/>
                  </a:lnTo>
                  <a:lnTo>
                    <a:pt x="175" y="41"/>
                  </a:lnTo>
                  <a:lnTo>
                    <a:pt x="165" y="47"/>
                  </a:lnTo>
                  <a:lnTo>
                    <a:pt x="160" y="48"/>
                  </a:lnTo>
                  <a:lnTo>
                    <a:pt x="154" y="48"/>
                  </a:lnTo>
                  <a:lnTo>
                    <a:pt x="151" y="50"/>
                  </a:lnTo>
                  <a:lnTo>
                    <a:pt x="148" y="54"/>
                  </a:lnTo>
                  <a:lnTo>
                    <a:pt x="145" y="56"/>
                  </a:lnTo>
                  <a:lnTo>
                    <a:pt x="138" y="56"/>
                  </a:lnTo>
                  <a:lnTo>
                    <a:pt x="133" y="57"/>
                  </a:lnTo>
                  <a:lnTo>
                    <a:pt x="132" y="57"/>
                  </a:lnTo>
                  <a:lnTo>
                    <a:pt x="130" y="65"/>
                  </a:lnTo>
                  <a:lnTo>
                    <a:pt x="127" y="69"/>
                  </a:lnTo>
                  <a:lnTo>
                    <a:pt x="121" y="77"/>
                  </a:lnTo>
                  <a:lnTo>
                    <a:pt x="117" y="83"/>
                  </a:lnTo>
                  <a:lnTo>
                    <a:pt x="114" y="83"/>
                  </a:lnTo>
                  <a:lnTo>
                    <a:pt x="99" y="84"/>
                  </a:lnTo>
                  <a:lnTo>
                    <a:pt x="94" y="84"/>
                  </a:lnTo>
                  <a:lnTo>
                    <a:pt x="91" y="87"/>
                  </a:lnTo>
                  <a:lnTo>
                    <a:pt x="87" y="89"/>
                  </a:lnTo>
                  <a:lnTo>
                    <a:pt x="82" y="89"/>
                  </a:lnTo>
                  <a:lnTo>
                    <a:pt x="75" y="90"/>
                  </a:lnTo>
                  <a:lnTo>
                    <a:pt x="67" y="90"/>
                  </a:lnTo>
                  <a:lnTo>
                    <a:pt x="63" y="93"/>
                  </a:lnTo>
                  <a:lnTo>
                    <a:pt x="60" y="95"/>
                  </a:lnTo>
                  <a:lnTo>
                    <a:pt x="61" y="102"/>
                  </a:lnTo>
                  <a:lnTo>
                    <a:pt x="64" y="110"/>
                  </a:lnTo>
                  <a:lnTo>
                    <a:pt x="67" y="114"/>
                  </a:lnTo>
                  <a:lnTo>
                    <a:pt x="67" y="116"/>
                  </a:lnTo>
                  <a:lnTo>
                    <a:pt x="66" y="116"/>
                  </a:lnTo>
                  <a:lnTo>
                    <a:pt x="63" y="116"/>
                  </a:lnTo>
                  <a:lnTo>
                    <a:pt x="55" y="114"/>
                  </a:lnTo>
                  <a:lnTo>
                    <a:pt x="49" y="116"/>
                  </a:lnTo>
                  <a:lnTo>
                    <a:pt x="43" y="119"/>
                  </a:lnTo>
                  <a:lnTo>
                    <a:pt x="39" y="119"/>
                  </a:lnTo>
                  <a:lnTo>
                    <a:pt x="30" y="117"/>
                  </a:lnTo>
                  <a:lnTo>
                    <a:pt x="24" y="119"/>
                  </a:lnTo>
                  <a:lnTo>
                    <a:pt x="24" y="122"/>
                  </a:lnTo>
                  <a:lnTo>
                    <a:pt x="25" y="125"/>
                  </a:lnTo>
                  <a:lnTo>
                    <a:pt x="34" y="132"/>
                  </a:lnTo>
                  <a:lnTo>
                    <a:pt x="40" y="137"/>
                  </a:lnTo>
                  <a:lnTo>
                    <a:pt x="42" y="141"/>
                  </a:lnTo>
                  <a:lnTo>
                    <a:pt x="37" y="146"/>
                  </a:lnTo>
                  <a:lnTo>
                    <a:pt x="27" y="156"/>
                  </a:lnTo>
                  <a:lnTo>
                    <a:pt x="19" y="162"/>
                  </a:lnTo>
                  <a:lnTo>
                    <a:pt x="16" y="167"/>
                  </a:lnTo>
                  <a:lnTo>
                    <a:pt x="15" y="173"/>
                  </a:lnTo>
                  <a:lnTo>
                    <a:pt x="7" y="180"/>
                  </a:lnTo>
                  <a:lnTo>
                    <a:pt x="4" y="183"/>
                  </a:lnTo>
                  <a:lnTo>
                    <a:pt x="3" y="189"/>
                  </a:lnTo>
                  <a:lnTo>
                    <a:pt x="0" y="198"/>
                  </a:lnTo>
                  <a:lnTo>
                    <a:pt x="0" y="198"/>
                  </a:lnTo>
                  <a:lnTo>
                    <a:pt x="1" y="197"/>
                  </a:lnTo>
                  <a:lnTo>
                    <a:pt x="6" y="194"/>
                  </a:lnTo>
                  <a:lnTo>
                    <a:pt x="9" y="194"/>
                  </a:lnTo>
                  <a:lnTo>
                    <a:pt x="10" y="195"/>
                  </a:lnTo>
                  <a:lnTo>
                    <a:pt x="13" y="200"/>
                  </a:lnTo>
                  <a:lnTo>
                    <a:pt x="16" y="207"/>
                  </a:lnTo>
                  <a:lnTo>
                    <a:pt x="16" y="207"/>
                  </a:lnTo>
                  <a:lnTo>
                    <a:pt x="18" y="212"/>
                  </a:lnTo>
                  <a:lnTo>
                    <a:pt x="22" y="215"/>
                  </a:lnTo>
                  <a:lnTo>
                    <a:pt x="22" y="213"/>
                  </a:lnTo>
                  <a:lnTo>
                    <a:pt x="22" y="209"/>
                  </a:lnTo>
                  <a:lnTo>
                    <a:pt x="24" y="206"/>
                  </a:lnTo>
                  <a:lnTo>
                    <a:pt x="27" y="201"/>
                  </a:lnTo>
                  <a:lnTo>
                    <a:pt x="27" y="200"/>
                  </a:lnTo>
                  <a:lnTo>
                    <a:pt x="28" y="198"/>
                  </a:lnTo>
                  <a:lnTo>
                    <a:pt x="33" y="197"/>
                  </a:lnTo>
                  <a:lnTo>
                    <a:pt x="36" y="195"/>
                  </a:lnTo>
                  <a:lnTo>
                    <a:pt x="40" y="194"/>
                  </a:lnTo>
                  <a:lnTo>
                    <a:pt x="45" y="194"/>
                  </a:lnTo>
                  <a:lnTo>
                    <a:pt x="48" y="194"/>
                  </a:lnTo>
                  <a:lnTo>
                    <a:pt x="49" y="194"/>
                  </a:lnTo>
                  <a:lnTo>
                    <a:pt x="51" y="194"/>
                  </a:lnTo>
                  <a:lnTo>
                    <a:pt x="57" y="194"/>
                  </a:lnTo>
                  <a:lnTo>
                    <a:pt x="63" y="195"/>
                  </a:lnTo>
                  <a:lnTo>
                    <a:pt x="69" y="195"/>
                  </a:lnTo>
                  <a:lnTo>
                    <a:pt x="72" y="194"/>
                  </a:lnTo>
                  <a:lnTo>
                    <a:pt x="76" y="194"/>
                  </a:lnTo>
                  <a:lnTo>
                    <a:pt x="81" y="189"/>
                  </a:lnTo>
                  <a:lnTo>
                    <a:pt x="85" y="186"/>
                  </a:lnTo>
                  <a:lnTo>
                    <a:pt x="91" y="182"/>
                  </a:lnTo>
                  <a:lnTo>
                    <a:pt x="93" y="177"/>
                  </a:lnTo>
                  <a:lnTo>
                    <a:pt x="93" y="171"/>
                  </a:lnTo>
                  <a:lnTo>
                    <a:pt x="94" y="168"/>
                  </a:lnTo>
                  <a:lnTo>
                    <a:pt x="94" y="165"/>
                  </a:lnTo>
                  <a:lnTo>
                    <a:pt x="94" y="164"/>
                  </a:lnTo>
                  <a:lnTo>
                    <a:pt x="96" y="162"/>
                  </a:lnTo>
                  <a:lnTo>
                    <a:pt x="96" y="159"/>
                  </a:lnTo>
                  <a:lnTo>
                    <a:pt x="97" y="159"/>
                  </a:lnTo>
                  <a:lnTo>
                    <a:pt x="99" y="158"/>
                  </a:lnTo>
                  <a:lnTo>
                    <a:pt x="100" y="156"/>
                  </a:lnTo>
                  <a:lnTo>
                    <a:pt x="102" y="156"/>
                  </a:lnTo>
                  <a:lnTo>
                    <a:pt x="105" y="155"/>
                  </a:lnTo>
                  <a:lnTo>
                    <a:pt x="106" y="153"/>
                  </a:lnTo>
                  <a:lnTo>
                    <a:pt x="111" y="153"/>
                  </a:lnTo>
                  <a:lnTo>
                    <a:pt x="117" y="156"/>
                  </a:lnTo>
                  <a:lnTo>
                    <a:pt x="121" y="159"/>
                  </a:lnTo>
                  <a:lnTo>
                    <a:pt x="126" y="162"/>
                  </a:lnTo>
                  <a:lnTo>
                    <a:pt x="132" y="164"/>
                  </a:lnTo>
                  <a:lnTo>
                    <a:pt x="136" y="164"/>
                  </a:lnTo>
                  <a:lnTo>
                    <a:pt x="142" y="164"/>
                  </a:lnTo>
                  <a:lnTo>
                    <a:pt x="148" y="164"/>
                  </a:lnTo>
                  <a:lnTo>
                    <a:pt x="154" y="161"/>
                  </a:lnTo>
                  <a:lnTo>
                    <a:pt x="156" y="159"/>
                  </a:lnTo>
                  <a:lnTo>
                    <a:pt x="157" y="159"/>
                  </a:lnTo>
                  <a:lnTo>
                    <a:pt x="159" y="153"/>
                  </a:lnTo>
                  <a:lnTo>
                    <a:pt x="162" y="149"/>
                  </a:lnTo>
                  <a:lnTo>
                    <a:pt x="165" y="144"/>
                  </a:lnTo>
                  <a:lnTo>
                    <a:pt x="169" y="140"/>
                  </a:lnTo>
                  <a:lnTo>
                    <a:pt x="172" y="134"/>
                  </a:lnTo>
                  <a:lnTo>
                    <a:pt x="175" y="129"/>
                  </a:lnTo>
                  <a:lnTo>
                    <a:pt x="178" y="125"/>
                  </a:lnTo>
                  <a:lnTo>
                    <a:pt x="180" y="122"/>
                  </a:lnTo>
                  <a:lnTo>
                    <a:pt x="181" y="117"/>
                  </a:lnTo>
                  <a:lnTo>
                    <a:pt x="181" y="117"/>
                  </a:lnTo>
                  <a:lnTo>
                    <a:pt x="183" y="116"/>
                  </a:lnTo>
                  <a:lnTo>
                    <a:pt x="184" y="114"/>
                  </a:lnTo>
                  <a:lnTo>
                    <a:pt x="187" y="113"/>
                  </a:lnTo>
                  <a:lnTo>
                    <a:pt x="192" y="111"/>
                  </a:lnTo>
                  <a:lnTo>
                    <a:pt x="196" y="110"/>
                  </a:lnTo>
                  <a:lnTo>
                    <a:pt x="199" y="108"/>
                  </a:lnTo>
                  <a:lnTo>
                    <a:pt x="202" y="107"/>
                  </a:lnTo>
                  <a:lnTo>
                    <a:pt x="205" y="107"/>
                  </a:lnTo>
                  <a:lnTo>
                    <a:pt x="207" y="105"/>
                  </a:lnTo>
                  <a:lnTo>
                    <a:pt x="211" y="105"/>
                  </a:lnTo>
                  <a:lnTo>
                    <a:pt x="213" y="105"/>
                  </a:lnTo>
                  <a:lnTo>
                    <a:pt x="216" y="105"/>
                  </a:lnTo>
                  <a:lnTo>
                    <a:pt x="217" y="104"/>
                  </a:lnTo>
                  <a:lnTo>
                    <a:pt x="220" y="104"/>
                  </a:lnTo>
                  <a:lnTo>
                    <a:pt x="223" y="102"/>
                  </a:lnTo>
                  <a:lnTo>
                    <a:pt x="229" y="102"/>
                  </a:lnTo>
                  <a:lnTo>
                    <a:pt x="232" y="101"/>
                  </a:lnTo>
                  <a:lnTo>
                    <a:pt x="235" y="96"/>
                  </a:lnTo>
                  <a:lnTo>
                    <a:pt x="235" y="96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55" name="Freeform 21"/>
            <p:cNvSpPr>
              <a:spLocks/>
            </p:cNvSpPr>
            <p:nvPr/>
          </p:nvSpPr>
          <p:spPr bwMode="auto">
            <a:xfrm>
              <a:off x="8988425" y="4795838"/>
              <a:ext cx="612775" cy="674687"/>
            </a:xfrm>
            <a:custGeom>
              <a:avLst/>
              <a:gdLst>
                <a:gd name="T0" fmla="*/ 285 w 772"/>
                <a:gd name="T1" fmla="*/ 109 h 849"/>
                <a:gd name="T2" fmla="*/ 268 w 772"/>
                <a:gd name="T3" fmla="*/ 165 h 849"/>
                <a:gd name="T4" fmla="*/ 244 w 772"/>
                <a:gd name="T5" fmla="*/ 198 h 849"/>
                <a:gd name="T6" fmla="*/ 218 w 772"/>
                <a:gd name="T7" fmla="*/ 171 h 849"/>
                <a:gd name="T8" fmla="*/ 164 w 772"/>
                <a:gd name="T9" fmla="*/ 169 h 849"/>
                <a:gd name="T10" fmla="*/ 161 w 772"/>
                <a:gd name="T11" fmla="*/ 175 h 849"/>
                <a:gd name="T12" fmla="*/ 131 w 772"/>
                <a:gd name="T13" fmla="*/ 198 h 849"/>
                <a:gd name="T14" fmla="*/ 99 w 772"/>
                <a:gd name="T15" fmla="*/ 213 h 849"/>
                <a:gd name="T16" fmla="*/ 63 w 772"/>
                <a:gd name="T17" fmla="*/ 240 h 849"/>
                <a:gd name="T18" fmla="*/ 47 w 772"/>
                <a:gd name="T19" fmla="*/ 288 h 849"/>
                <a:gd name="T20" fmla="*/ 14 w 772"/>
                <a:gd name="T21" fmla="*/ 309 h 849"/>
                <a:gd name="T22" fmla="*/ 35 w 772"/>
                <a:gd name="T23" fmla="*/ 378 h 849"/>
                <a:gd name="T24" fmla="*/ 15 w 772"/>
                <a:gd name="T25" fmla="*/ 417 h 849"/>
                <a:gd name="T26" fmla="*/ 8 w 772"/>
                <a:gd name="T27" fmla="*/ 487 h 849"/>
                <a:gd name="T28" fmla="*/ 65 w 772"/>
                <a:gd name="T29" fmla="*/ 510 h 849"/>
                <a:gd name="T30" fmla="*/ 59 w 772"/>
                <a:gd name="T31" fmla="*/ 565 h 849"/>
                <a:gd name="T32" fmla="*/ 33 w 772"/>
                <a:gd name="T33" fmla="*/ 612 h 849"/>
                <a:gd name="T34" fmla="*/ 29 w 772"/>
                <a:gd name="T35" fmla="*/ 656 h 849"/>
                <a:gd name="T36" fmla="*/ 26 w 772"/>
                <a:gd name="T37" fmla="*/ 692 h 849"/>
                <a:gd name="T38" fmla="*/ 47 w 772"/>
                <a:gd name="T39" fmla="*/ 699 h 849"/>
                <a:gd name="T40" fmla="*/ 81 w 772"/>
                <a:gd name="T41" fmla="*/ 714 h 849"/>
                <a:gd name="T42" fmla="*/ 147 w 772"/>
                <a:gd name="T43" fmla="*/ 708 h 849"/>
                <a:gd name="T44" fmla="*/ 164 w 772"/>
                <a:gd name="T45" fmla="*/ 791 h 849"/>
                <a:gd name="T46" fmla="*/ 188 w 772"/>
                <a:gd name="T47" fmla="*/ 816 h 849"/>
                <a:gd name="T48" fmla="*/ 227 w 772"/>
                <a:gd name="T49" fmla="*/ 834 h 849"/>
                <a:gd name="T50" fmla="*/ 313 w 772"/>
                <a:gd name="T51" fmla="*/ 810 h 849"/>
                <a:gd name="T52" fmla="*/ 328 w 772"/>
                <a:gd name="T53" fmla="*/ 846 h 849"/>
                <a:gd name="T54" fmla="*/ 364 w 772"/>
                <a:gd name="T55" fmla="*/ 842 h 849"/>
                <a:gd name="T56" fmla="*/ 448 w 772"/>
                <a:gd name="T57" fmla="*/ 836 h 849"/>
                <a:gd name="T58" fmla="*/ 489 w 772"/>
                <a:gd name="T59" fmla="*/ 804 h 849"/>
                <a:gd name="T60" fmla="*/ 528 w 772"/>
                <a:gd name="T61" fmla="*/ 822 h 849"/>
                <a:gd name="T62" fmla="*/ 562 w 772"/>
                <a:gd name="T63" fmla="*/ 813 h 849"/>
                <a:gd name="T64" fmla="*/ 580 w 772"/>
                <a:gd name="T65" fmla="*/ 782 h 849"/>
                <a:gd name="T66" fmla="*/ 631 w 772"/>
                <a:gd name="T67" fmla="*/ 789 h 849"/>
                <a:gd name="T68" fmla="*/ 669 w 772"/>
                <a:gd name="T69" fmla="*/ 810 h 849"/>
                <a:gd name="T70" fmla="*/ 720 w 772"/>
                <a:gd name="T71" fmla="*/ 812 h 849"/>
                <a:gd name="T72" fmla="*/ 720 w 772"/>
                <a:gd name="T73" fmla="*/ 774 h 849"/>
                <a:gd name="T74" fmla="*/ 747 w 772"/>
                <a:gd name="T75" fmla="*/ 744 h 849"/>
                <a:gd name="T76" fmla="*/ 745 w 772"/>
                <a:gd name="T77" fmla="*/ 699 h 849"/>
                <a:gd name="T78" fmla="*/ 757 w 772"/>
                <a:gd name="T79" fmla="*/ 648 h 849"/>
                <a:gd name="T80" fmla="*/ 772 w 772"/>
                <a:gd name="T81" fmla="*/ 583 h 849"/>
                <a:gd name="T82" fmla="*/ 741 w 772"/>
                <a:gd name="T83" fmla="*/ 565 h 849"/>
                <a:gd name="T84" fmla="*/ 726 w 772"/>
                <a:gd name="T85" fmla="*/ 590 h 849"/>
                <a:gd name="T86" fmla="*/ 681 w 772"/>
                <a:gd name="T87" fmla="*/ 576 h 849"/>
                <a:gd name="T88" fmla="*/ 700 w 772"/>
                <a:gd name="T89" fmla="*/ 547 h 849"/>
                <a:gd name="T90" fmla="*/ 673 w 772"/>
                <a:gd name="T91" fmla="*/ 513 h 849"/>
                <a:gd name="T92" fmla="*/ 679 w 772"/>
                <a:gd name="T93" fmla="*/ 408 h 849"/>
                <a:gd name="T94" fmla="*/ 697 w 772"/>
                <a:gd name="T95" fmla="*/ 261 h 849"/>
                <a:gd name="T96" fmla="*/ 720 w 772"/>
                <a:gd name="T97" fmla="*/ 225 h 849"/>
                <a:gd name="T98" fmla="*/ 709 w 772"/>
                <a:gd name="T99" fmla="*/ 162 h 849"/>
                <a:gd name="T100" fmla="*/ 682 w 772"/>
                <a:gd name="T101" fmla="*/ 139 h 849"/>
                <a:gd name="T102" fmla="*/ 688 w 772"/>
                <a:gd name="T103" fmla="*/ 102 h 849"/>
                <a:gd name="T104" fmla="*/ 694 w 772"/>
                <a:gd name="T105" fmla="*/ 69 h 849"/>
                <a:gd name="T106" fmla="*/ 675 w 772"/>
                <a:gd name="T107" fmla="*/ 36 h 849"/>
                <a:gd name="T108" fmla="*/ 637 w 772"/>
                <a:gd name="T109" fmla="*/ 1 h 849"/>
                <a:gd name="T110" fmla="*/ 553 w 772"/>
                <a:gd name="T111" fmla="*/ 33 h 849"/>
                <a:gd name="T112" fmla="*/ 471 w 772"/>
                <a:gd name="T113" fmla="*/ 31 h 849"/>
                <a:gd name="T114" fmla="*/ 436 w 772"/>
                <a:gd name="T115" fmla="*/ 45 h 849"/>
                <a:gd name="T116" fmla="*/ 405 w 772"/>
                <a:gd name="T117" fmla="*/ 33 h 849"/>
                <a:gd name="T118" fmla="*/ 382 w 772"/>
                <a:gd name="T119" fmla="*/ 57 h 849"/>
                <a:gd name="T120" fmla="*/ 322 w 772"/>
                <a:gd name="T121" fmla="*/ 72 h 8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72" h="849">
                  <a:moveTo>
                    <a:pt x="322" y="72"/>
                  </a:moveTo>
                  <a:lnTo>
                    <a:pt x="316" y="73"/>
                  </a:lnTo>
                  <a:lnTo>
                    <a:pt x="310" y="75"/>
                  </a:lnTo>
                  <a:lnTo>
                    <a:pt x="304" y="79"/>
                  </a:lnTo>
                  <a:lnTo>
                    <a:pt x="301" y="84"/>
                  </a:lnTo>
                  <a:lnTo>
                    <a:pt x="295" y="87"/>
                  </a:lnTo>
                  <a:lnTo>
                    <a:pt x="291" y="87"/>
                  </a:lnTo>
                  <a:lnTo>
                    <a:pt x="291" y="90"/>
                  </a:lnTo>
                  <a:lnTo>
                    <a:pt x="289" y="91"/>
                  </a:lnTo>
                  <a:lnTo>
                    <a:pt x="289" y="91"/>
                  </a:lnTo>
                  <a:lnTo>
                    <a:pt x="286" y="91"/>
                  </a:lnTo>
                  <a:lnTo>
                    <a:pt x="285" y="99"/>
                  </a:lnTo>
                  <a:lnTo>
                    <a:pt x="285" y="109"/>
                  </a:lnTo>
                  <a:lnTo>
                    <a:pt x="285" y="126"/>
                  </a:lnTo>
                  <a:lnTo>
                    <a:pt x="285" y="135"/>
                  </a:lnTo>
                  <a:lnTo>
                    <a:pt x="285" y="144"/>
                  </a:lnTo>
                  <a:lnTo>
                    <a:pt x="285" y="151"/>
                  </a:lnTo>
                  <a:lnTo>
                    <a:pt x="283" y="159"/>
                  </a:lnTo>
                  <a:lnTo>
                    <a:pt x="283" y="162"/>
                  </a:lnTo>
                  <a:lnTo>
                    <a:pt x="280" y="162"/>
                  </a:lnTo>
                  <a:lnTo>
                    <a:pt x="279" y="163"/>
                  </a:lnTo>
                  <a:lnTo>
                    <a:pt x="277" y="163"/>
                  </a:lnTo>
                  <a:lnTo>
                    <a:pt x="273" y="163"/>
                  </a:lnTo>
                  <a:lnTo>
                    <a:pt x="273" y="163"/>
                  </a:lnTo>
                  <a:lnTo>
                    <a:pt x="271" y="163"/>
                  </a:lnTo>
                  <a:lnTo>
                    <a:pt x="268" y="165"/>
                  </a:lnTo>
                  <a:lnTo>
                    <a:pt x="267" y="168"/>
                  </a:lnTo>
                  <a:lnTo>
                    <a:pt x="265" y="169"/>
                  </a:lnTo>
                  <a:lnTo>
                    <a:pt x="265" y="171"/>
                  </a:lnTo>
                  <a:lnTo>
                    <a:pt x="261" y="177"/>
                  </a:lnTo>
                  <a:lnTo>
                    <a:pt x="259" y="183"/>
                  </a:lnTo>
                  <a:lnTo>
                    <a:pt x="256" y="189"/>
                  </a:lnTo>
                  <a:lnTo>
                    <a:pt x="256" y="193"/>
                  </a:lnTo>
                  <a:lnTo>
                    <a:pt x="256" y="195"/>
                  </a:lnTo>
                  <a:lnTo>
                    <a:pt x="256" y="198"/>
                  </a:lnTo>
                  <a:lnTo>
                    <a:pt x="255" y="198"/>
                  </a:lnTo>
                  <a:lnTo>
                    <a:pt x="255" y="199"/>
                  </a:lnTo>
                  <a:lnTo>
                    <a:pt x="250" y="199"/>
                  </a:lnTo>
                  <a:lnTo>
                    <a:pt x="244" y="198"/>
                  </a:lnTo>
                  <a:lnTo>
                    <a:pt x="238" y="198"/>
                  </a:lnTo>
                  <a:lnTo>
                    <a:pt x="235" y="198"/>
                  </a:lnTo>
                  <a:lnTo>
                    <a:pt x="229" y="198"/>
                  </a:lnTo>
                  <a:lnTo>
                    <a:pt x="225" y="198"/>
                  </a:lnTo>
                  <a:lnTo>
                    <a:pt x="221" y="195"/>
                  </a:lnTo>
                  <a:lnTo>
                    <a:pt x="221" y="193"/>
                  </a:lnTo>
                  <a:lnTo>
                    <a:pt x="219" y="192"/>
                  </a:lnTo>
                  <a:lnTo>
                    <a:pt x="218" y="189"/>
                  </a:lnTo>
                  <a:lnTo>
                    <a:pt x="218" y="186"/>
                  </a:lnTo>
                  <a:lnTo>
                    <a:pt x="218" y="181"/>
                  </a:lnTo>
                  <a:lnTo>
                    <a:pt x="218" y="177"/>
                  </a:lnTo>
                  <a:lnTo>
                    <a:pt x="219" y="175"/>
                  </a:lnTo>
                  <a:lnTo>
                    <a:pt x="218" y="171"/>
                  </a:lnTo>
                  <a:lnTo>
                    <a:pt x="218" y="169"/>
                  </a:lnTo>
                  <a:lnTo>
                    <a:pt x="218" y="169"/>
                  </a:lnTo>
                  <a:lnTo>
                    <a:pt x="215" y="168"/>
                  </a:lnTo>
                  <a:lnTo>
                    <a:pt x="212" y="165"/>
                  </a:lnTo>
                  <a:lnTo>
                    <a:pt x="206" y="163"/>
                  </a:lnTo>
                  <a:lnTo>
                    <a:pt x="200" y="163"/>
                  </a:lnTo>
                  <a:lnTo>
                    <a:pt x="194" y="163"/>
                  </a:lnTo>
                  <a:lnTo>
                    <a:pt x="182" y="163"/>
                  </a:lnTo>
                  <a:lnTo>
                    <a:pt x="177" y="163"/>
                  </a:lnTo>
                  <a:lnTo>
                    <a:pt x="171" y="163"/>
                  </a:lnTo>
                  <a:lnTo>
                    <a:pt x="167" y="165"/>
                  </a:lnTo>
                  <a:lnTo>
                    <a:pt x="165" y="168"/>
                  </a:lnTo>
                  <a:lnTo>
                    <a:pt x="164" y="169"/>
                  </a:lnTo>
                  <a:lnTo>
                    <a:pt x="161" y="169"/>
                  </a:lnTo>
                  <a:lnTo>
                    <a:pt x="159" y="171"/>
                  </a:lnTo>
                  <a:lnTo>
                    <a:pt x="158" y="171"/>
                  </a:lnTo>
                  <a:lnTo>
                    <a:pt x="158" y="171"/>
                  </a:lnTo>
                  <a:lnTo>
                    <a:pt x="158" y="174"/>
                  </a:lnTo>
                  <a:lnTo>
                    <a:pt x="158" y="171"/>
                  </a:lnTo>
                  <a:lnTo>
                    <a:pt x="158" y="171"/>
                  </a:lnTo>
                  <a:lnTo>
                    <a:pt x="159" y="171"/>
                  </a:lnTo>
                  <a:lnTo>
                    <a:pt x="161" y="171"/>
                  </a:lnTo>
                  <a:lnTo>
                    <a:pt x="161" y="171"/>
                  </a:lnTo>
                  <a:lnTo>
                    <a:pt x="161" y="171"/>
                  </a:lnTo>
                  <a:lnTo>
                    <a:pt x="161" y="174"/>
                  </a:lnTo>
                  <a:lnTo>
                    <a:pt x="161" y="175"/>
                  </a:lnTo>
                  <a:lnTo>
                    <a:pt x="159" y="177"/>
                  </a:lnTo>
                  <a:lnTo>
                    <a:pt x="158" y="180"/>
                  </a:lnTo>
                  <a:lnTo>
                    <a:pt x="158" y="181"/>
                  </a:lnTo>
                  <a:lnTo>
                    <a:pt x="155" y="183"/>
                  </a:lnTo>
                  <a:lnTo>
                    <a:pt x="155" y="183"/>
                  </a:lnTo>
                  <a:lnTo>
                    <a:pt x="153" y="186"/>
                  </a:lnTo>
                  <a:lnTo>
                    <a:pt x="152" y="187"/>
                  </a:lnTo>
                  <a:lnTo>
                    <a:pt x="149" y="187"/>
                  </a:lnTo>
                  <a:lnTo>
                    <a:pt x="146" y="189"/>
                  </a:lnTo>
                  <a:lnTo>
                    <a:pt x="141" y="193"/>
                  </a:lnTo>
                  <a:lnTo>
                    <a:pt x="137" y="195"/>
                  </a:lnTo>
                  <a:lnTo>
                    <a:pt x="134" y="198"/>
                  </a:lnTo>
                  <a:lnTo>
                    <a:pt x="131" y="198"/>
                  </a:lnTo>
                  <a:lnTo>
                    <a:pt x="129" y="198"/>
                  </a:lnTo>
                  <a:lnTo>
                    <a:pt x="129" y="199"/>
                  </a:lnTo>
                  <a:lnTo>
                    <a:pt x="128" y="199"/>
                  </a:lnTo>
                  <a:lnTo>
                    <a:pt x="123" y="201"/>
                  </a:lnTo>
                  <a:lnTo>
                    <a:pt x="119" y="201"/>
                  </a:lnTo>
                  <a:lnTo>
                    <a:pt x="117" y="204"/>
                  </a:lnTo>
                  <a:lnTo>
                    <a:pt x="113" y="204"/>
                  </a:lnTo>
                  <a:lnTo>
                    <a:pt x="110" y="205"/>
                  </a:lnTo>
                  <a:lnTo>
                    <a:pt x="105" y="207"/>
                  </a:lnTo>
                  <a:lnTo>
                    <a:pt x="105" y="207"/>
                  </a:lnTo>
                  <a:lnTo>
                    <a:pt x="104" y="207"/>
                  </a:lnTo>
                  <a:lnTo>
                    <a:pt x="101" y="210"/>
                  </a:lnTo>
                  <a:lnTo>
                    <a:pt x="99" y="213"/>
                  </a:lnTo>
                  <a:lnTo>
                    <a:pt x="98" y="222"/>
                  </a:lnTo>
                  <a:lnTo>
                    <a:pt x="95" y="225"/>
                  </a:lnTo>
                  <a:lnTo>
                    <a:pt x="93" y="228"/>
                  </a:lnTo>
                  <a:lnTo>
                    <a:pt x="89" y="229"/>
                  </a:lnTo>
                  <a:lnTo>
                    <a:pt x="87" y="231"/>
                  </a:lnTo>
                  <a:lnTo>
                    <a:pt x="83" y="234"/>
                  </a:lnTo>
                  <a:lnTo>
                    <a:pt x="81" y="234"/>
                  </a:lnTo>
                  <a:lnTo>
                    <a:pt x="75" y="235"/>
                  </a:lnTo>
                  <a:lnTo>
                    <a:pt x="71" y="237"/>
                  </a:lnTo>
                  <a:lnTo>
                    <a:pt x="69" y="237"/>
                  </a:lnTo>
                  <a:lnTo>
                    <a:pt x="65" y="240"/>
                  </a:lnTo>
                  <a:lnTo>
                    <a:pt x="65" y="240"/>
                  </a:lnTo>
                  <a:lnTo>
                    <a:pt x="63" y="240"/>
                  </a:lnTo>
                  <a:lnTo>
                    <a:pt x="62" y="243"/>
                  </a:lnTo>
                  <a:lnTo>
                    <a:pt x="59" y="246"/>
                  </a:lnTo>
                  <a:lnTo>
                    <a:pt x="57" y="249"/>
                  </a:lnTo>
                  <a:lnTo>
                    <a:pt x="56" y="252"/>
                  </a:lnTo>
                  <a:lnTo>
                    <a:pt x="53" y="255"/>
                  </a:lnTo>
                  <a:lnTo>
                    <a:pt x="53" y="259"/>
                  </a:lnTo>
                  <a:lnTo>
                    <a:pt x="53" y="267"/>
                  </a:lnTo>
                  <a:lnTo>
                    <a:pt x="53" y="273"/>
                  </a:lnTo>
                  <a:lnTo>
                    <a:pt x="53" y="276"/>
                  </a:lnTo>
                  <a:lnTo>
                    <a:pt x="53" y="279"/>
                  </a:lnTo>
                  <a:lnTo>
                    <a:pt x="51" y="283"/>
                  </a:lnTo>
                  <a:lnTo>
                    <a:pt x="50" y="285"/>
                  </a:lnTo>
                  <a:lnTo>
                    <a:pt x="47" y="288"/>
                  </a:lnTo>
                  <a:lnTo>
                    <a:pt x="44" y="288"/>
                  </a:lnTo>
                  <a:lnTo>
                    <a:pt x="41" y="289"/>
                  </a:lnTo>
                  <a:lnTo>
                    <a:pt x="33" y="291"/>
                  </a:lnTo>
                  <a:lnTo>
                    <a:pt x="29" y="291"/>
                  </a:lnTo>
                  <a:lnTo>
                    <a:pt x="27" y="291"/>
                  </a:lnTo>
                  <a:lnTo>
                    <a:pt x="26" y="291"/>
                  </a:lnTo>
                  <a:lnTo>
                    <a:pt x="23" y="294"/>
                  </a:lnTo>
                  <a:lnTo>
                    <a:pt x="20" y="294"/>
                  </a:lnTo>
                  <a:lnTo>
                    <a:pt x="18" y="294"/>
                  </a:lnTo>
                  <a:lnTo>
                    <a:pt x="17" y="295"/>
                  </a:lnTo>
                  <a:lnTo>
                    <a:pt x="15" y="295"/>
                  </a:lnTo>
                  <a:lnTo>
                    <a:pt x="14" y="303"/>
                  </a:lnTo>
                  <a:lnTo>
                    <a:pt x="14" y="309"/>
                  </a:lnTo>
                  <a:lnTo>
                    <a:pt x="14" y="313"/>
                  </a:lnTo>
                  <a:lnTo>
                    <a:pt x="14" y="319"/>
                  </a:lnTo>
                  <a:lnTo>
                    <a:pt x="14" y="324"/>
                  </a:lnTo>
                  <a:lnTo>
                    <a:pt x="15" y="327"/>
                  </a:lnTo>
                  <a:lnTo>
                    <a:pt x="17" y="333"/>
                  </a:lnTo>
                  <a:lnTo>
                    <a:pt x="18" y="336"/>
                  </a:lnTo>
                  <a:lnTo>
                    <a:pt x="21" y="343"/>
                  </a:lnTo>
                  <a:lnTo>
                    <a:pt x="27" y="351"/>
                  </a:lnTo>
                  <a:lnTo>
                    <a:pt x="29" y="357"/>
                  </a:lnTo>
                  <a:lnTo>
                    <a:pt x="32" y="361"/>
                  </a:lnTo>
                  <a:lnTo>
                    <a:pt x="33" y="366"/>
                  </a:lnTo>
                  <a:lnTo>
                    <a:pt x="35" y="372"/>
                  </a:lnTo>
                  <a:lnTo>
                    <a:pt x="35" y="378"/>
                  </a:lnTo>
                  <a:lnTo>
                    <a:pt x="35" y="381"/>
                  </a:lnTo>
                  <a:lnTo>
                    <a:pt x="33" y="387"/>
                  </a:lnTo>
                  <a:lnTo>
                    <a:pt x="33" y="390"/>
                  </a:lnTo>
                  <a:lnTo>
                    <a:pt x="33" y="393"/>
                  </a:lnTo>
                  <a:lnTo>
                    <a:pt x="33" y="397"/>
                  </a:lnTo>
                  <a:lnTo>
                    <a:pt x="33" y="403"/>
                  </a:lnTo>
                  <a:lnTo>
                    <a:pt x="32" y="408"/>
                  </a:lnTo>
                  <a:lnTo>
                    <a:pt x="29" y="409"/>
                  </a:lnTo>
                  <a:lnTo>
                    <a:pt x="27" y="411"/>
                  </a:lnTo>
                  <a:lnTo>
                    <a:pt x="26" y="414"/>
                  </a:lnTo>
                  <a:lnTo>
                    <a:pt x="23" y="415"/>
                  </a:lnTo>
                  <a:lnTo>
                    <a:pt x="20" y="417"/>
                  </a:lnTo>
                  <a:lnTo>
                    <a:pt x="15" y="417"/>
                  </a:lnTo>
                  <a:lnTo>
                    <a:pt x="11" y="420"/>
                  </a:lnTo>
                  <a:lnTo>
                    <a:pt x="9" y="429"/>
                  </a:lnTo>
                  <a:lnTo>
                    <a:pt x="5" y="435"/>
                  </a:lnTo>
                  <a:lnTo>
                    <a:pt x="3" y="444"/>
                  </a:lnTo>
                  <a:lnTo>
                    <a:pt x="2" y="453"/>
                  </a:lnTo>
                  <a:lnTo>
                    <a:pt x="2" y="456"/>
                  </a:lnTo>
                  <a:lnTo>
                    <a:pt x="0" y="462"/>
                  </a:lnTo>
                  <a:lnTo>
                    <a:pt x="0" y="463"/>
                  </a:lnTo>
                  <a:lnTo>
                    <a:pt x="2" y="469"/>
                  </a:lnTo>
                  <a:lnTo>
                    <a:pt x="3" y="474"/>
                  </a:lnTo>
                  <a:lnTo>
                    <a:pt x="3" y="477"/>
                  </a:lnTo>
                  <a:lnTo>
                    <a:pt x="5" y="481"/>
                  </a:lnTo>
                  <a:lnTo>
                    <a:pt x="8" y="487"/>
                  </a:lnTo>
                  <a:lnTo>
                    <a:pt x="9" y="489"/>
                  </a:lnTo>
                  <a:lnTo>
                    <a:pt x="11" y="492"/>
                  </a:lnTo>
                  <a:lnTo>
                    <a:pt x="14" y="492"/>
                  </a:lnTo>
                  <a:lnTo>
                    <a:pt x="15" y="492"/>
                  </a:lnTo>
                  <a:lnTo>
                    <a:pt x="21" y="492"/>
                  </a:lnTo>
                  <a:lnTo>
                    <a:pt x="23" y="492"/>
                  </a:lnTo>
                  <a:lnTo>
                    <a:pt x="27" y="492"/>
                  </a:lnTo>
                  <a:lnTo>
                    <a:pt x="33" y="495"/>
                  </a:lnTo>
                  <a:lnTo>
                    <a:pt x="39" y="498"/>
                  </a:lnTo>
                  <a:lnTo>
                    <a:pt x="47" y="501"/>
                  </a:lnTo>
                  <a:lnTo>
                    <a:pt x="53" y="504"/>
                  </a:lnTo>
                  <a:lnTo>
                    <a:pt x="59" y="505"/>
                  </a:lnTo>
                  <a:lnTo>
                    <a:pt x="65" y="510"/>
                  </a:lnTo>
                  <a:lnTo>
                    <a:pt x="74" y="511"/>
                  </a:lnTo>
                  <a:lnTo>
                    <a:pt x="80" y="516"/>
                  </a:lnTo>
                  <a:lnTo>
                    <a:pt x="77" y="523"/>
                  </a:lnTo>
                  <a:lnTo>
                    <a:pt x="77" y="531"/>
                  </a:lnTo>
                  <a:lnTo>
                    <a:pt x="75" y="540"/>
                  </a:lnTo>
                  <a:lnTo>
                    <a:pt x="75" y="547"/>
                  </a:lnTo>
                  <a:lnTo>
                    <a:pt x="74" y="552"/>
                  </a:lnTo>
                  <a:lnTo>
                    <a:pt x="71" y="553"/>
                  </a:lnTo>
                  <a:lnTo>
                    <a:pt x="71" y="558"/>
                  </a:lnTo>
                  <a:lnTo>
                    <a:pt x="69" y="559"/>
                  </a:lnTo>
                  <a:lnTo>
                    <a:pt x="65" y="561"/>
                  </a:lnTo>
                  <a:lnTo>
                    <a:pt x="63" y="564"/>
                  </a:lnTo>
                  <a:lnTo>
                    <a:pt x="59" y="565"/>
                  </a:lnTo>
                  <a:lnTo>
                    <a:pt x="56" y="567"/>
                  </a:lnTo>
                  <a:lnTo>
                    <a:pt x="47" y="591"/>
                  </a:lnTo>
                  <a:lnTo>
                    <a:pt x="47" y="594"/>
                  </a:lnTo>
                  <a:lnTo>
                    <a:pt x="47" y="596"/>
                  </a:lnTo>
                  <a:lnTo>
                    <a:pt x="45" y="600"/>
                  </a:lnTo>
                  <a:lnTo>
                    <a:pt x="45" y="606"/>
                  </a:lnTo>
                  <a:lnTo>
                    <a:pt x="45" y="606"/>
                  </a:lnTo>
                  <a:lnTo>
                    <a:pt x="44" y="608"/>
                  </a:lnTo>
                  <a:lnTo>
                    <a:pt x="41" y="608"/>
                  </a:lnTo>
                  <a:lnTo>
                    <a:pt x="41" y="609"/>
                  </a:lnTo>
                  <a:lnTo>
                    <a:pt x="38" y="612"/>
                  </a:lnTo>
                  <a:lnTo>
                    <a:pt x="35" y="612"/>
                  </a:lnTo>
                  <a:lnTo>
                    <a:pt x="33" y="612"/>
                  </a:lnTo>
                  <a:lnTo>
                    <a:pt x="32" y="612"/>
                  </a:lnTo>
                  <a:lnTo>
                    <a:pt x="27" y="612"/>
                  </a:lnTo>
                  <a:lnTo>
                    <a:pt x="26" y="615"/>
                  </a:lnTo>
                  <a:lnTo>
                    <a:pt x="20" y="620"/>
                  </a:lnTo>
                  <a:lnTo>
                    <a:pt x="21" y="626"/>
                  </a:lnTo>
                  <a:lnTo>
                    <a:pt x="21" y="633"/>
                  </a:lnTo>
                  <a:lnTo>
                    <a:pt x="21" y="642"/>
                  </a:lnTo>
                  <a:lnTo>
                    <a:pt x="23" y="648"/>
                  </a:lnTo>
                  <a:lnTo>
                    <a:pt x="23" y="648"/>
                  </a:lnTo>
                  <a:lnTo>
                    <a:pt x="26" y="651"/>
                  </a:lnTo>
                  <a:lnTo>
                    <a:pt x="27" y="654"/>
                  </a:lnTo>
                  <a:lnTo>
                    <a:pt x="29" y="654"/>
                  </a:lnTo>
                  <a:lnTo>
                    <a:pt x="29" y="656"/>
                  </a:lnTo>
                  <a:lnTo>
                    <a:pt x="32" y="660"/>
                  </a:lnTo>
                  <a:lnTo>
                    <a:pt x="32" y="660"/>
                  </a:lnTo>
                  <a:lnTo>
                    <a:pt x="32" y="663"/>
                  </a:lnTo>
                  <a:lnTo>
                    <a:pt x="29" y="666"/>
                  </a:lnTo>
                  <a:lnTo>
                    <a:pt x="29" y="672"/>
                  </a:lnTo>
                  <a:lnTo>
                    <a:pt x="27" y="675"/>
                  </a:lnTo>
                  <a:lnTo>
                    <a:pt x="26" y="678"/>
                  </a:lnTo>
                  <a:lnTo>
                    <a:pt x="23" y="681"/>
                  </a:lnTo>
                  <a:lnTo>
                    <a:pt x="23" y="684"/>
                  </a:lnTo>
                  <a:lnTo>
                    <a:pt x="23" y="684"/>
                  </a:lnTo>
                  <a:lnTo>
                    <a:pt x="23" y="687"/>
                  </a:lnTo>
                  <a:lnTo>
                    <a:pt x="23" y="690"/>
                  </a:lnTo>
                  <a:lnTo>
                    <a:pt x="26" y="692"/>
                  </a:lnTo>
                  <a:lnTo>
                    <a:pt x="26" y="696"/>
                  </a:lnTo>
                  <a:lnTo>
                    <a:pt x="27" y="696"/>
                  </a:lnTo>
                  <a:lnTo>
                    <a:pt x="27" y="696"/>
                  </a:lnTo>
                  <a:lnTo>
                    <a:pt x="27" y="699"/>
                  </a:lnTo>
                  <a:lnTo>
                    <a:pt x="27" y="702"/>
                  </a:lnTo>
                  <a:lnTo>
                    <a:pt x="29" y="702"/>
                  </a:lnTo>
                  <a:lnTo>
                    <a:pt x="29" y="702"/>
                  </a:lnTo>
                  <a:lnTo>
                    <a:pt x="32" y="702"/>
                  </a:lnTo>
                  <a:lnTo>
                    <a:pt x="33" y="702"/>
                  </a:lnTo>
                  <a:lnTo>
                    <a:pt x="35" y="699"/>
                  </a:lnTo>
                  <a:lnTo>
                    <a:pt x="39" y="699"/>
                  </a:lnTo>
                  <a:lnTo>
                    <a:pt x="45" y="699"/>
                  </a:lnTo>
                  <a:lnTo>
                    <a:pt x="47" y="699"/>
                  </a:lnTo>
                  <a:lnTo>
                    <a:pt x="51" y="699"/>
                  </a:lnTo>
                  <a:lnTo>
                    <a:pt x="53" y="699"/>
                  </a:lnTo>
                  <a:lnTo>
                    <a:pt x="57" y="699"/>
                  </a:lnTo>
                  <a:lnTo>
                    <a:pt x="62" y="702"/>
                  </a:lnTo>
                  <a:lnTo>
                    <a:pt x="65" y="702"/>
                  </a:lnTo>
                  <a:lnTo>
                    <a:pt x="69" y="702"/>
                  </a:lnTo>
                  <a:lnTo>
                    <a:pt x="75" y="704"/>
                  </a:lnTo>
                  <a:lnTo>
                    <a:pt x="77" y="704"/>
                  </a:lnTo>
                  <a:lnTo>
                    <a:pt x="77" y="705"/>
                  </a:lnTo>
                  <a:lnTo>
                    <a:pt x="80" y="708"/>
                  </a:lnTo>
                  <a:lnTo>
                    <a:pt x="80" y="708"/>
                  </a:lnTo>
                  <a:lnTo>
                    <a:pt x="81" y="714"/>
                  </a:lnTo>
                  <a:lnTo>
                    <a:pt x="81" y="714"/>
                  </a:lnTo>
                  <a:lnTo>
                    <a:pt x="83" y="716"/>
                  </a:lnTo>
                  <a:lnTo>
                    <a:pt x="87" y="717"/>
                  </a:lnTo>
                  <a:lnTo>
                    <a:pt x="89" y="720"/>
                  </a:lnTo>
                  <a:lnTo>
                    <a:pt x="93" y="720"/>
                  </a:lnTo>
                  <a:lnTo>
                    <a:pt x="95" y="720"/>
                  </a:lnTo>
                  <a:lnTo>
                    <a:pt x="101" y="717"/>
                  </a:lnTo>
                  <a:lnTo>
                    <a:pt x="107" y="714"/>
                  </a:lnTo>
                  <a:lnTo>
                    <a:pt x="119" y="710"/>
                  </a:lnTo>
                  <a:lnTo>
                    <a:pt x="131" y="704"/>
                  </a:lnTo>
                  <a:lnTo>
                    <a:pt x="137" y="702"/>
                  </a:lnTo>
                  <a:lnTo>
                    <a:pt x="143" y="699"/>
                  </a:lnTo>
                  <a:lnTo>
                    <a:pt x="146" y="702"/>
                  </a:lnTo>
                  <a:lnTo>
                    <a:pt x="147" y="708"/>
                  </a:lnTo>
                  <a:lnTo>
                    <a:pt x="149" y="710"/>
                  </a:lnTo>
                  <a:lnTo>
                    <a:pt x="149" y="714"/>
                  </a:lnTo>
                  <a:lnTo>
                    <a:pt x="152" y="722"/>
                  </a:lnTo>
                  <a:lnTo>
                    <a:pt x="153" y="729"/>
                  </a:lnTo>
                  <a:lnTo>
                    <a:pt x="155" y="738"/>
                  </a:lnTo>
                  <a:lnTo>
                    <a:pt x="155" y="744"/>
                  </a:lnTo>
                  <a:lnTo>
                    <a:pt x="158" y="749"/>
                  </a:lnTo>
                  <a:lnTo>
                    <a:pt x="159" y="752"/>
                  </a:lnTo>
                  <a:lnTo>
                    <a:pt x="161" y="756"/>
                  </a:lnTo>
                  <a:lnTo>
                    <a:pt x="164" y="759"/>
                  </a:lnTo>
                  <a:lnTo>
                    <a:pt x="164" y="770"/>
                  </a:lnTo>
                  <a:lnTo>
                    <a:pt x="164" y="780"/>
                  </a:lnTo>
                  <a:lnTo>
                    <a:pt x="164" y="791"/>
                  </a:lnTo>
                  <a:lnTo>
                    <a:pt x="164" y="800"/>
                  </a:lnTo>
                  <a:lnTo>
                    <a:pt x="164" y="804"/>
                  </a:lnTo>
                  <a:lnTo>
                    <a:pt x="165" y="810"/>
                  </a:lnTo>
                  <a:lnTo>
                    <a:pt x="167" y="813"/>
                  </a:lnTo>
                  <a:lnTo>
                    <a:pt x="170" y="816"/>
                  </a:lnTo>
                  <a:lnTo>
                    <a:pt x="171" y="821"/>
                  </a:lnTo>
                  <a:lnTo>
                    <a:pt x="176" y="822"/>
                  </a:lnTo>
                  <a:lnTo>
                    <a:pt x="179" y="825"/>
                  </a:lnTo>
                  <a:lnTo>
                    <a:pt x="183" y="828"/>
                  </a:lnTo>
                  <a:lnTo>
                    <a:pt x="185" y="824"/>
                  </a:lnTo>
                  <a:lnTo>
                    <a:pt x="185" y="821"/>
                  </a:lnTo>
                  <a:lnTo>
                    <a:pt x="188" y="818"/>
                  </a:lnTo>
                  <a:lnTo>
                    <a:pt x="188" y="816"/>
                  </a:lnTo>
                  <a:lnTo>
                    <a:pt x="188" y="816"/>
                  </a:lnTo>
                  <a:lnTo>
                    <a:pt x="189" y="816"/>
                  </a:lnTo>
                  <a:lnTo>
                    <a:pt x="191" y="818"/>
                  </a:lnTo>
                  <a:lnTo>
                    <a:pt x="191" y="819"/>
                  </a:lnTo>
                  <a:lnTo>
                    <a:pt x="194" y="822"/>
                  </a:lnTo>
                  <a:lnTo>
                    <a:pt x="194" y="822"/>
                  </a:lnTo>
                  <a:lnTo>
                    <a:pt x="197" y="825"/>
                  </a:lnTo>
                  <a:lnTo>
                    <a:pt x="197" y="828"/>
                  </a:lnTo>
                  <a:lnTo>
                    <a:pt x="201" y="830"/>
                  </a:lnTo>
                  <a:lnTo>
                    <a:pt x="203" y="834"/>
                  </a:lnTo>
                  <a:lnTo>
                    <a:pt x="207" y="836"/>
                  </a:lnTo>
                  <a:lnTo>
                    <a:pt x="218" y="834"/>
                  </a:lnTo>
                  <a:lnTo>
                    <a:pt x="227" y="834"/>
                  </a:lnTo>
                  <a:lnTo>
                    <a:pt x="237" y="834"/>
                  </a:lnTo>
                  <a:lnTo>
                    <a:pt x="247" y="834"/>
                  </a:lnTo>
                  <a:lnTo>
                    <a:pt x="256" y="834"/>
                  </a:lnTo>
                  <a:lnTo>
                    <a:pt x="267" y="834"/>
                  </a:lnTo>
                  <a:lnTo>
                    <a:pt x="277" y="834"/>
                  </a:lnTo>
                  <a:lnTo>
                    <a:pt x="286" y="831"/>
                  </a:lnTo>
                  <a:lnTo>
                    <a:pt x="291" y="828"/>
                  </a:lnTo>
                  <a:lnTo>
                    <a:pt x="295" y="825"/>
                  </a:lnTo>
                  <a:lnTo>
                    <a:pt x="298" y="822"/>
                  </a:lnTo>
                  <a:lnTo>
                    <a:pt x="301" y="818"/>
                  </a:lnTo>
                  <a:lnTo>
                    <a:pt x="304" y="816"/>
                  </a:lnTo>
                  <a:lnTo>
                    <a:pt x="309" y="812"/>
                  </a:lnTo>
                  <a:lnTo>
                    <a:pt x="313" y="810"/>
                  </a:lnTo>
                  <a:lnTo>
                    <a:pt x="319" y="807"/>
                  </a:lnTo>
                  <a:lnTo>
                    <a:pt x="321" y="813"/>
                  </a:lnTo>
                  <a:lnTo>
                    <a:pt x="325" y="819"/>
                  </a:lnTo>
                  <a:lnTo>
                    <a:pt x="327" y="824"/>
                  </a:lnTo>
                  <a:lnTo>
                    <a:pt x="328" y="828"/>
                  </a:lnTo>
                  <a:lnTo>
                    <a:pt x="331" y="833"/>
                  </a:lnTo>
                  <a:lnTo>
                    <a:pt x="331" y="834"/>
                  </a:lnTo>
                  <a:lnTo>
                    <a:pt x="331" y="839"/>
                  </a:lnTo>
                  <a:lnTo>
                    <a:pt x="331" y="840"/>
                  </a:lnTo>
                  <a:lnTo>
                    <a:pt x="331" y="843"/>
                  </a:lnTo>
                  <a:lnTo>
                    <a:pt x="328" y="845"/>
                  </a:lnTo>
                  <a:lnTo>
                    <a:pt x="328" y="846"/>
                  </a:lnTo>
                  <a:lnTo>
                    <a:pt x="328" y="846"/>
                  </a:lnTo>
                  <a:lnTo>
                    <a:pt x="327" y="848"/>
                  </a:lnTo>
                  <a:lnTo>
                    <a:pt x="327" y="849"/>
                  </a:lnTo>
                  <a:lnTo>
                    <a:pt x="328" y="849"/>
                  </a:lnTo>
                  <a:lnTo>
                    <a:pt x="331" y="849"/>
                  </a:lnTo>
                  <a:lnTo>
                    <a:pt x="331" y="848"/>
                  </a:lnTo>
                  <a:lnTo>
                    <a:pt x="333" y="848"/>
                  </a:lnTo>
                  <a:lnTo>
                    <a:pt x="337" y="846"/>
                  </a:lnTo>
                  <a:lnTo>
                    <a:pt x="339" y="846"/>
                  </a:lnTo>
                  <a:lnTo>
                    <a:pt x="345" y="846"/>
                  </a:lnTo>
                  <a:lnTo>
                    <a:pt x="351" y="845"/>
                  </a:lnTo>
                  <a:lnTo>
                    <a:pt x="357" y="843"/>
                  </a:lnTo>
                  <a:lnTo>
                    <a:pt x="361" y="843"/>
                  </a:lnTo>
                  <a:lnTo>
                    <a:pt x="364" y="842"/>
                  </a:lnTo>
                  <a:lnTo>
                    <a:pt x="369" y="842"/>
                  </a:lnTo>
                  <a:lnTo>
                    <a:pt x="373" y="840"/>
                  </a:lnTo>
                  <a:lnTo>
                    <a:pt x="379" y="840"/>
                  </a:lnTo>
                  <a:lnTo>
                    <a:pt x="384" y="840"/>
                  </a:lnTo>
                  <a:lnTo>
                    <a:pt x="390" y="840"/>
                  </a:lnTo>
                  <a:lnTo>
                    <a:pt x="396" y="840"/>
                  </a:lnTo>
                  <a:lnTo>
                    <a:pt x="402" y="839"/>
                  </a:lnTo>
                  <a:lnTo>
                    <a:pt x="409" y="839"/>
                  </a:lnTo>
                  <a:lnTo>
                    <a:pt x="417" y="837"/>
                  </a:lnTo>
                  <a:lnTo>
                    <a:pt x="423" y="837"/>
                  </a:lnTo>
                  <a:lnTo>
                    <a:pt x="432" y="837"/>
                  </a:lnTo>
                  <a:lnTo>
                    <a:pt x="441" y="836"/>
                  </a:lnTo>
                  <a:lnTo>
                    <a:pt x="448" y="836"/>
                  </a:lnTo>
                  <a:lnTo>
                    <a:pt x="459" y="836"/>
                  </a:lnTo>
                  <a:lnTo>
                    <a:pt x="459" y="833"/>
                  </a:lnTo>
                  <a:lnTo>
                    <a:pt x="460" y="830"/>
                  </a:lnTo>
                  <a:lnTo>
                    <a:pt x="463" y="822"/>
                  </a:lnTo>
                  <a:lnTo>
                    <a:pt x="465" y="819"/>
                  </a:lnTo>
                  <a:lnTo>
                    <a:pt x="466" y="816"/>
                  </a:lnTo>
                  <a:lnTo>
                    <a:pt x="468" y="813"/>
                  </a:lnTo>
                  <a:lnTo>
                    <a:pt x="471" y="812"/>
                  </a:lnTo>
                  <a:lnTo>
                    <a:pt x="474" y="810"/>
                  </a:lnTo>
                  <a:lnTo>
                    <a:pt x="477" y="809"/>
                  </a:lnTo>
                  <a:lnTo>
                    <a:pt x="481" y="807"/>
                  </a:lnTo>
                  <a:lnTo>
                    <a:pt x="486" y="806"/>
                  </a:lnTo>
                  <a:lnTo>
                    <a:pt x="489" y="804"/>
                  </a:lnTo>
                  <a:lnTo>
                    <a:pt x="492" y="804"/>
                  </a:lnTo>
                  <a:lnTo>
                    <a:pt x="493" y="804"/>
                  </a:lnTo>
                  <a:lnTo>
                    <a:pt x="495" y="804"/>
                  </a:lnTo>
                  <a:lnTo>
                    <a:pt x="498" y="807"/>
                  </a:lnTo>
                  <a:lnTo>
                    <a:pt x="501" y="810"/>
                  </a:lnTo>
                  <a:lnTo>
                    <a:pt x="504" y="813"/>
                  </a:lnTo>
                  <a:lnTo>
                    <a:pt x="507" y="816"/>
                  </a:lnTo>
                  <a:lnTo>
                    <a:pt x="510" y="816"/>
                  </a:lnTo>
                  <a:lnTo>
                    <a:pt x="513" y="818"/>
                  </a:lnTo>
                  <a:lnTo>
                    <a:pt x="517" y="821"/>
                  </a:lnTo>
                  <a:lnTo>
                    <a:pt x="522" y="822"/>
                  </a:lnTo>
                  <a:lnTo>
                    <a:pt x="525" y="822"/>
                  </a:lnTo>
                  <a:lnTo>
                    <a:pt x="528" y="822"/>
                  </a:lnTo>
                  <a:lnTo>
                    <a:pt x="529" y="822"/>
                  </a:lnTo>
                  <a:lnTo>
                    <a:pt x="531" y="824"/>
                  </a:lnTo>
                  <a:lnTo>
                    <a:pt x="534" y="821"/>
                  </a:lnTo>
                  <a:lnTo>
                    <a:pt x="537" y="816"/>
                  </a:lnTo>
                  <a:lnTo>
                    <a:pt x="538" y="815"/>
                  </a:lnTo>
                  <a:lnTo>
                    <a:pt x="541" y="813"/>
                  </a:lnTo>
                  <a:lnTo>
                    <a:pt x="543" y="812"/>
                  </a:lnTo>
                  <a:lnTo>
                    <a:pt x="544" y="812"/>
                  </a:lnTo>
                  <a:lnTo>
                    <a:pt x="547" y="812"/>
                  </a:lnTo>
                  <a:lnTo>
                    <a:pt x="549" y="812"/>
                  </a:lnTo>
                  <a:lnTo>
                    <a:pt x="553" y="813"/>
                  </a:lnTo>
                  <a:lnTo>
                    <a:pt x="559" y="813"/>
                  </a:lnTo>
                  <a:lnTo>
                    <a:pt x="562" y="813"/>
                  </a:lnTo>
                  <a:lnTo>
                    <a:pt x="565" y="813"/>
                  </a:lnTo>
                  <a:lnTo>
                    <a:pt x="571" y="813"/>
                  </a:lnTo>
                  <a:lnTo>
                    <a:pt x="574" y="812"/>
                  </a:lnTo>
                  <a:lnTo>
                    <a:pt x="574" y="810"/>
                  </a:lnTo>
                  <a:lnTo>
                    <a:pt x="574" y="810"/>
                  </a:lnTo>
                  <a:lnTo>
                    <a:pt x="576" y="807"/>
                  </a:lnTo>
                  <a:lnTo>
                    <a:pt x="576" y="806"/>
                  </a:lnTo>
                  <a:lnTo>
                    <a:pt x="576" y="803"/>
                  </a:lnTo>
                  <a:lnTo>
                    <a:pt x="576" y="800"/>
                  </a:lnTo>
                  <a:lnTo>
                    <a:pt x="577" y="794"/>
                  </a:lnTo>
                  <a:lnTo>
                    <a:pt x="577" y="788"/>
                  </a:lnTo>
                  <a:lnTo>
                    <a:pt x="579" y="785"/>
                  </a:lnTo>
                  <a:lnTo>
                    <a:pt x="580" y="782"/>
                  </a:lnTo>
                  <a:lnTo>
                    <a:pt x="582" y="780"/>
                  </a:lnTo>
                  <a:lnTo>
                    <a:pt x="583" y="779"/>
                  </a:lnTo>
                  <a:lnTo>
                    <a:pt x="585" y="776"/>
                  </a:lnTo>
                  <a:lnTo>
                    <a:pt x="586" y="776"/>
                  </a:lnTo>
                  <a:lnTo>
                    <a:pt x="589" y="774"/>
                  </a:lnTo>
                  <a:lnTo>
                    <a:pt x="591" y="774"/>
                  </a:lnTo>
                  <a:lnTo>
                    <a:pt x="595" y="776"/>
                  </a:lnTo>
                  <a:lnTo>
                    <a:pt x="597" y="776"/>
                  </a:lnTo>
                  <a:lnTo>
                    <a:pt x="601" y="777"/>
                  </a:lnTo>
                  <a:lnTo>
                    <a:pt x="606" y="780"/>
                  </a:lnTo>
                  <a:lnTo>
                    <a:pt x="613" y="782"/>
                  </a:lnTo>
                  <a:lnTo>
                    <a:pt x="622" y="786"/>
                  </a:lnTo>
                  <a:lnTo>
                    <a:pt x="631" y="789"/>
                  </a:lnTo>
                  <a:lnTo>
                    <a:pt x="634" y="792"/>
                  </a:lnTo>
                  <a:lnTo>
                    <a:pt x="637" y="792"/>
                  </a:lnTo>
                  <a:lnTo>
                    <a:pt x="640" y="794"/>
                  </a:lnTo>
                  <a:lnTo>
                    <a:pt x="643" y="795"/>
                  </a:lnTo>
                  <a:lnTo>
                    <a:pt x="643" y="798"/>
                  </a:lnTo>
                  <a:lnTo>
                    <a:pt x="646" y="801"/>
                  </a:lnTo>
                  <a:lnTo>
                    <a:pt x="649" y="804"/>
                  </a:lnTo>
                  <a:lnTo>
                    <a:pt x="654" y="807"/>
                  </a:lnTo>
                  <a:lnTo>
                    <a:pt x="655" y="810"/>
                  </a:lnTo>
                  <a:lnTo>
                    <a:pt x="660" y="810"/>
                  </a:lnTo>
                  <a:lnTo>
                    <a:pt x="661" y="810"/>
                  </a:lnTo>
                  <a:lnTo>
                    <a:pt x="666" y="810"/>
                  </a:lnTo>
                  <a:lnTo>
                    <a:pt x="669" y="810"/>
                  </a:lnTo>
                  <a:lnTo>
                    <a:pt x="672" y="809"/>
                  </a:lnTo>
                  <a:lnTo>
                    <a:pt x="675" y="807"/>
                  </a:lnTo>
                  <a:lnTo>
                    <a:pt x="682" y="804"/>
                  </a:lnTo>
                  <a:lnTo>
                    <a:pt x="690" y="800"/>
                  </a:lnTo>
                  <a:lnTo>
                    <a:pt x="694" y="798"/>
                  </a:lnTo>
                  <a:lnTo>
                    <a:pt x="699" y="795"/>
                  </a:lnTo>
                  <a:lnTo>
                    <a:pt x="703" y="798"/>
                  </a:lnTo>
                  <a:lnTo>
                    <a:pt x="708" y="803"/>
                  </a:lnTo>
                  <a:lnTo>
                    <a:pt x="711" y="804"/>
                  </a:lnTo>
                  <a:lnTo>
                    <a:pt x="714" y="807"/>
                  </a:lnTo>
                  <a:lnTo>
                    <a:pt x="715" y="809"/>
                  </a:lnTo>
                  <a:lnTo>
                    <a:pt x="717" y="810"/>
                  </a:lnTo>
                  <a:lnTo>
                    <a:pt x="720" y="812"/>
                  </a:lnTo>
                  <a:lnTo>
                    <a:pt x="721" y="812"/>
                  </a:lnTo>
                  <a:lnTo>
                    <a:pt x="721" y="812"/>
                  </a:lnTo>
                  <a:lnTo>
                    <a:pt x="723" y="810"/>
                  </a:lnTo>
                  <a:lnTo>
                    <a:pt x="724" y="810"/>
                  </a:lnTo>
                  <a:lnTo>
                    <a:pt x="726" y="809"/>
                  </a:lnTo>
                  <a:lnTo>
                    <a:pt x="727" y="806"/>
                  </a:lnTo>
                  <a:lnTo>
                    <a:pt x="729" y="804"/>
                  </a:lnTo>
                  <a:lnTo>
                    <a:pt x="730" y="800"/>
                  </a:lnTo>
                  <a:lnTo>
                    <a:pt x="727" y="792"/>
                  </a:lnTo>
                  <a:lnTo>
                    <a:pt x="726" y="788"/>
                  </a:lnTo>
                  <a:lnTo>
                    <a:pt x="721" y="782"/>
                  </a:lnTo>
                  <a:lnTo>
                    <a:pt x="720" y="777"/>
                  </a:lnTo>
                  <a:lnTo>
                    <a:pt x="720" y="774"/>
                  </a:lnTo>
                  <a:lnTo>
                    <a:pt x="718" y="771"/>
                  </a:lnTo>
                  <a:lnTo>
                    <a:pt x="718" y="768"/>
                  </a:lnTo>
                  <a:lnTo>
                    <a:pt x="718" y="765"/>
                  </a:lnTo>
                  <a:lnTo>
                    <a:pt x="718" y="762"/>
                  </a:lnTo>
                  <a:lnTo>
                    <a:pt x="720" y="759"/>
                  </a:lnTo>
                  <a:lnTo>
                    <a:pt x="721" y="756"/>
                  </a:lnTo>
                  <a:lnTo>
                    <a:pt x="723" y="752"/>
                  </a:lnTo>
                  <a:lnTo>
                    <a:pt x="724" y="749"/>
                  </a:lnTo>
                  <a:lnTo>
                    <a:pt x="727" y="747"/>
                  </a:lnTo>
                  <a:lnTo>
                    <a:pt x="732" y="746"/>
                  </a:lnTo>
                  <a:lnTo>
                    <a:pt x="735" y="744"/>
                  </a:lnTo>
                  <a:lnTo>
                    <a:pt x="744" y="744"/>
                  </a:lnTo>
                  <a:lnTo>
                    <a:pt x="747" y="744"/>
                  </a:lnTo>
                  <a:lnTo>
                    <a:pt x="751" y="744"/>
                  </a:lnTo>
                  <a:lnTo>
                    <a:pt x="748" y="738"/>
                  </a:lnTo>
                  <a:lnTo>
                    <a:pt x="747" y="734"/>
                  </a:lnTo>
                  <a:lnTo>
                    <a:pt x="745" y="731"/>
                  </a:lnTo>
                  <a:lnTo>
                    <a:pt x="745" y="726"/>
                  </a:lnTo>
                  <a:lnTo>
                    <a:pt x="745" y="726"/>
                  </a:lnTo>
                  <a:lnTo>
                    <a:pt x="745" y="722"/>
                  </a:lnTo>
                  <a:lnTo>
                    <a:pt x="745" y="720"/>
                  </a:lnTo>
                  <a:lnTo>
                    <a:pt x="745" y="716"/>
                  </a:lnTo>
                  <a:lnTo>
                    <a:pt x="745" y="714"/>
                  </a:lnTo>
                  <a:lnTo>
                    <a:pt x="745" y="708"/>
                  </a:lnTo>
                  <a:lnTo>
                    <a:pt x="745" y="704"/>
                  </a:lnTo>
                  <a:lnTo>
                    <a:pt x="745" y="699"/>
                  </a:lnTo>
                  <a:lnTo>
                    <a:pt x="747" y="696"/>
                  </a:lnTo>
                  <a:lnTo>
                    <a:pt x="747" y="692"/>
                  </a:lnTo>
                  <a:lnTo>
                    <a:pt x="748" y="690"/>
                  </a:lnTo>
                  <a:lnTo>
                    <a:pt x="748" y="684"/>
                  </a:lnTo>
                  <a:lnTo>
                    <a:pt x="750" y="680"/>
                  </a:lnTo>
                  <a:lnTo>
                    <a:pt x="750" y="675"/>
                  </a:lnTo>
                  <a:lnTo>
                    <a:pt x="751" y="669"/>
                  </a:lnTo>
                  <a:lnTo>
                    <a:pt x="751" y="663"/>
                  </a:lnTo>
                  <a:lnTo>
                    <a:pt x="751" y="660"/>
                  </a:lnTo>
                  <a:lnTo>
                    <a:pt x="751" y="660"/>
                  </a:lnTo>
                  <a:lnTo>
                    <a:pt x="753" y="654"/>
                  </a:lnTo>
                  <a:lnTo>
                    <a:pt x="754" y="654"/>
                  </a:lnTo>
                  <a:lnTo>
                    <a:pt x="757" y="648"/>
                  </a:lnTo>
                  <a:lnTo>
                    <a:pt x="762" y="642"/>
                  </a:lnTo>
                  <a:lnTo>
                    <a:pt x="765" y="636"/>
                  </a:lnTo>
                  <a:lnTo>
                    <a:pt x="766" y="633"/>
                  </a:lnTo>
                  <a:lnTo>
                    <a:pt x="768" y="630"/>
                  </a:lnTo>
                  <a:lnTo>
                    <a:pt x="769" y="630"/>
                  </a:lnTo>
                  <a:lnTo>
                    <a:pt x="769" y="630"/>
                  </a:lnTo>
                  <a:lnTo>
                    <a:pt x="771" y="627"/>
                  </a:lnTo>
                  <a:lnTo>
                    <a:pt x="771" y="620"/>
                  </a:lnTo>
                  <a:lnTo>
                    <a:pt x="771" y="612"/>
                  </a:lnTo>
                  <a:lnTo>
                    <a:pt x="771" y="606"/>
                  </a:lnTo>
                  <a:lnTo>
                    <a:pt x="771" y="597"/>
                  </a:lnTo>
                  <a:lnTo>
                    <a:pt x="771" y="591"/>
                  </a:lnTo>
                  <a:lnTo>
                    <a:pt x="772" y="583"/>
                  </a:lnTo>
                  <a:lnTo>
                    <a:pt x="772" y="577"/>
                  </a:lnTo>
                  <a:lnTo>
                    <a:pt x="771" y="573"/>
                  </a:lnTo>
                  <a:lnTo>
                    <a:pt x="771" y="570"/>
                  </a:lnTo>
                  <a:lnTo>
                    <a:pt x="769" y="564"/>
                  </a:lnTo>
                  <a:lnTo>
                    <a:pt x="768" y="561"/>
                  </a:lnTo>
                  <a:lnTo>
                    <a:pt x="763" y="559"/>
                  </a:lnTo>
                  <a:lnTo>
                    <a:pt x="760" y="558"/>
                  </a:lnTo>
                  <a:lnTo>
                    <a:pt x="756" y="558"/>
                  </a:lnTo>
                  <a:lnTo>
                    <a:pt x="753" y="558"/>
                  </a:lnTo>
                  <a:lnTo>
                    <a:pt x="750" y="558"/>
                  </a:lnTo>
                  <a:lnTo>
                    <a:pt x="747" y="558"/>
                  </a:lnTo>
                  <a:lnTo>
                    <a:pt x="742" y="559"/>
                  </a:lnTo>
                  <a:lnTo>
                    <a:pt x="741" y="565"/>
                  </a:lnTo>
                  <a:lnTo>
                    <a:pt x="739" y="570"/>
                  </a:lnTo>
                  <a:lnTo>
                    <a:pt x="739" y="571"/>
                  </a:lnTo>
                  <a:lnTo>
                    <a:pt x="739" y="576"/>
                  </a:lnTo>
                  <a:lnTo>
                    <a:pt x="738" y="577"/>
                  </a:lnTo>
                  <a:lnTo>
                    <a:pt x="738" y="579"/>
                  </a:lnTo>
                  <a:lnTo>
                    <a:pt x="738" y="582"/>
                  </a:lnTo>
                  <a:lnTo>
                    <a:pt x="736" y="582"/>
                  </a:lnTo>
                  <a:lnTo>
                    <a:pt x="735" y="583"/>
                  </a:lnTo>
                  <a:lnTo>
                    <a:pt x="733" y="583"/>
                  </a:lnTo>
                  <a:lnTo>
                    <a:pt x="733" y="585"/>
                  </a:lnTo>
                  <a:lnTo>
                    <a:pt x="732" y="588"/>
                  </a:lnTo>
                  <a:lnTo>
                    <a:pt x="729" y="588"/>
                  </a:lnTo>
                  <a:lnTo>
                    <a:pt x="726" y="590"/>
                  </a:lnTo>
                  <a:lnTo>
                    <a:pt x="723" y="591"/>
                  </a:lnTo>
                  <a:lnTo>
                    <a:pt x="721" y="591"/>
                  </a:lnTo>
                  <a:lnTo>
                    <a:pt x="717" y="591"/>
                  </a:lnTo>
                  <a:lnTo>
                    <a:pt x="714" y="590"/>
                  </a:lnTo>
                  <a:lnTo>
                    <a:pt x="709" y="590"/>
                  </a:lnTo>
                  <a:lnTo>
                    <a:pt x="702" y="590"/>
                  </a:lnTo>
                  <a:lnTo>
                    <a:pt x="697" y="588"/>
                  </a:lnTo>
                  <a:lnTo>
                    <a:pt x="693" y="588"/>
                  </a:lnTo>
                  <a:lnTo>
                    <a:pt x="690" y="585"/>
                  </a:lnTo>
                  <a:lnTo>
                    <a:pt x="685" y="583"/>
                  </a:lnTo>
                  <a:lnTo>
                    <a:pt x="684" y="582"/>
                  </a:lnTo>
                  <a:lnTo>
                    <a:pt x="682" y="577"/>
                  </a:lnTo>
                  <a:lnTo>
                    <a:pt x="681" y="576"/>
                  </a:lnTo>
                  <a:lnTo>
                    <a:pt x="681" y="573"/>
                  </a:lnTo>
                  <a:lnTo>
                    <a:pt x="682" y="571"/>
                  </a:lnTo>
                  <a:lnTo>
                    <a:pt x="682" y="570"/>
                  </a:lnTo>
                  <a:lnTo>
                    <a:pt x="684" y="570"/>
                  </a:lnTo>
                  <a:lnTo>
                    <a:pt x="685" y="565"/>
                  </a:lnTo>
                  <a:lnTo>
                    <a:pt x="687" y="564"/>
                  </a:lnTo>
                  <a:lnTo>
                    <a:pt x="688" y="564"/>
                  </a:lnTo>
                  <a:lnTo>
                    <a:pt x="690" y="561"/>
                  </a:lnTo>
                  <a:lnTo>
                    <a:pt x="691" y="559"/>
                  </a:lnTo>
                  <a:lnTo>
                    <a:pt x="696" y="559"/>
                  </a:lnTo>
                  <a:lnTo>
                    <a:pt x="699" y="559"/>
                  </a:lnTo>
                  <a:lnTo>
                    <a:pt x="700" y="553"/>
                  </a:lnTo>
                  <a:lnTo>
                    <a:pt x="700" y="547"/>
                  </a:lnTo>
                  <a:lnTo>
                    <a:pt x="702" y="541"/>
                  </a:lnTo>
                  <a:lnTo>
                    <a:pt x="702" y="537"/>
                  </a:lnTo>
                  <a:lnTo>
                    <a:pt x="702" y="534"/>
                  </a:lnTo>
                  <a:lnTo>
                    <a:pt x="702" y="529"/>
                  </a:lnTo>
                  <a:lnTo>
                    <a:pt x="700" y="528"/>
                  </a:lnTo>
                  <a:lnTo>
                    <a:pt x="699" y="523"/>
                  </a:lnTo>
                  <a:lnTo>
                    <a:pt x="697" y="523"/>
                  </a:lnTo>
                  <a:lnTo>
                    <a:pt x="694" y="522"/>
                  </a:lnTo>
                  <a:lnTo>
                    <a:pt x="691" y="517"/>
                  </a:lnTo>
                  <a:lnTo>
                    <a:pt x="687" y="517"/>
                  </a:lnTo>
                  <a:lnTo>
                    <a:pt x="684" y="516"/>
                  </a:lnTo>
                  <a:lnTo>
                    <a:pt x="679" y="516"/>
                  </a:lnTo>
                  <a:lnTo>
                    <a:pt x="673" y="513"/>
                  </a:lnTo>
                  <a:lnTo>
                    <a:pt x="667" y="511"/>
                  </a:lnTo>
                  <a:lnTo>
                    <a:pt x="667" y="505"/>
                  </a:lnTo>
                  <a:lnTo>
                    <a:pt x="667" y="498"/>
                  </a:lnTo>
                  <a:lnTo>
                    <a:pt x="667" y="489"/>
                  </a:lnTo>
                  <a:lnTo>
                    <a:pt x="667" y="481"/>
                  </a:lnTo>
                  <a:lnTo>
                    <a:pt x="667" y="468"/>
                  </a:lnTo>
                  <a:lnTo>
                    <a:pt x="667" y="450"/>
                  </a:lnTo>
                  <a:lnTo>
                    <a:pt x="669" y="441"/>
                  </a:lnTo>
                  <a:lnTo>
                    <a:pt x="669" y="435"/>
                  </a:lnTo>
                  <a:lnTo>
                    <a:pt x="672" y="427"/>
                  </a:lnTo>
                  <a:lnTo>
                    <a:pt x="673" y="420"/>
                  </a:lnTo>
                  <a:lnTo>
                    <a:pt x="675" y="414"/>
                  </a:lnTo>
                  <a:lnTo>
                    <a:pt x="679" y="408"/>
                  </a:lnTo>
                  <a:lnTo>
                    <a:pt x="682" y="402"/>
                  </a:lnTo>
                  <a:lnTo>
                    <a:pt x="687" y="396"/>
                  </a:lnTo>
                  <a:lnTo>
                    <a:pt x="688" y="387"/>
                  </a:lnTo>
                  <a:lnTo>
                    <a:pt x="691" y="378"/>
                  </a:lnTo>
                  <a:lnTo>
                    <a:pt x="691" y="369"/>
                  </a:lnTo>
                  <a:lnTo>
                    <a:pt x="691" y="360"/>
                  </a:lnTo>
                  <a:lnTo>
                    <a:pt x="693" y="342"/>
                  </a:lnTo>
                  <a:lnTo>
                    <a:pt x="693" y="324"/>
                  </a:lnTo>
                  <a:lnTo>
                    <a:pt x="694" y="306"/>
                  </a:lnTo>
                  <a:lnTo>
                    <a:pt x="694" y="288"/>
                  </a:lnTo>
                  <a:lnTo>
                    <a:pt x="696" y="279"/>
                  </a:lnTo>
                  <a:lnTo>
                    <a:pt x="696" y="270"/>
                  </a:lnTo>
                  <a:lnTo>
                    <a:pt x="697" y="261"/>
                  </a:lnTo>
                  <a:lnTo>
                    <a:pt x="699" y="252"/>
                  </a:lnTo>
                  <a:lnTo>
                    <a:pt x="699" y="249"/>
                  </a:lnTo>
                  <a:lnTo>
                    <a:pt x="700" y="249"/>
                  </a:lnTo>
                  <a:lnTo>
                    <a:pt x="702" y="249"/>
                  </a:lnTo>
                  <a:lnTo>
                    <a:pt x="703" y="249"/>
                  </a:lnTo>
                  <a:lnTo>
                    <a:pt x="708" y="249"/>
                  </a:lnTo>
                  <a:lnTo>
                    <a:pt x="709" y="247"/>
                  </a:lnTo>
                  <a:lnTo>
                    <a:pt x="711" y="247"/>
                  </a:lnTo>
                  <a:lnTo>
                    <a:pt x="712" y="243"/>
                  </a:lnTo>
                  <a:lnTo>
                    <a:pt x="715" y="240"/>
                  </a:lnTo>
                  <a:lnTo>
                    <a:pt x="715" y="235"/>
                  </a:lnTo>
                  <a:lnTo>
                    <a:pt x="718" y="231"/>
                  </a:lnTo>
                  <a:lnTo>
                    <a:pt x="720" y="225"/>
                  </a:lnTo>
                  <a:lnTo>
                    <a:pt x="721" y="219"/>
                  </a:lnTo>
                  <a:lnTo>
                    <a:pt x="723" y="207"/>
                  </a:lnTo>
                  <a:lnTo>
                    <a:pt x="724" y="201"/>
                  </a:lnTo>
                  <a:lnTo>
                    <a:pt x="724" y="195"/>
                  </a:lnTo>
                  <a:lnTo>
                    <a:pt x="724" y="189"/>
                  </a:lnTo>
                  <a:lnTo>
                    <a:pt x="724" y="183"/>
                  </a:lnTo>
                  <a:lnTo>
                    <a:pt x="724" y="177"/>
                  </a:lnTo>
                  <a:lnTo>
                    <a:pt x="723" y="175"/>
                  </a:lnTo>
                  <a:lnTo>
                    <a:pt x="721" y="171"/>
                  </a:lnTo>
                  <a:lnTo>
                    <a:pt x="718" y="168"/>
                  </a:lnTo>
                  <a:lnTo>
                    <a:pt x="717" y="165"/>
                  </a:lnTo>
                  <a:lnTo>
                    <a:pt x="715" y="165"/>
                  </a:lnTo>
                  <a:lnTo>
                    <a:pt x="709" y="162"/>
                  </a:lnTo>
                  <a:lnTo>
                    <a:pt x="705" y="159"/>
                  </a:lnTo>
                  <a:lnTo>
                    <a:pt x="699" y="157"/>
                  </a:lnTo>
                  <a:lnTo>
                    <a:pt x="694" y="153"/>
                  </a:lnTo>
                  <a:lnTo>
                    <a:pt x="691" y="153"/>
                  </a:lnTo>
                  <a:lnTo>
                    <a:pt x="691" y="153"/>
                  </a:lnTo>
                  <a:lnTo>
                    <a:pt x="688" y="153"/>
                  </a:lnTo>
                  <a:lnTo>
                    <a:pt x="687" y="151"/>
                  </a:lnTo>
                  <a:lnTo>
                    <a:pt x="685" y="147"/>
                  </a:lnTo>
                  <a:lnTo>
                    <a:pt x="685" y="145"/>
                  </a:lnTo>
                  <a:lnTo>
                    <a:pt x="684" y="144"/>
                  </a:lnTo>
                  <a:lnTo>
                    <a:pt x="684" y="141"/>
                  </a:lnTo>
                  <a:lnTo>
                    <a:pt x="682" y="141"/>
                  </a:lnTo>
                  <a:lnTo>
                    <a:pt x="682" y="139"/>
                  </a:lnTo>
                  <a:lnTo>
                    <a:pt x="682" y="139"/>
                  </a:lnTo>
                  <a:lnTo>
                    <a:pt x="684" y="139"/>
                  </a:lnTo>
                  <a:lnTo>
                    <a:pt x="684" y="138"/>
                  </a:lnTo>
                  <a:lnTo>
                    <a:pt x="685" y="135"/>
                  </a:lnTo>
                  <a:lnTo>
                    <a:pt x="685" y="133"/>
                  </a:lnTo>
                  <a:lnTo>
                    <a:pt x="685" y="132"/>
                  </a:lnTo>
                  <a:lnTo>
                    <a:pt x="685" y="127"/>
                  </a:lnTo>
                  <a:lnTo>
                    <a:pt x="687" y="123"/>
                  </a:lnTo>
                  <a:lnTo>
                    <a:pt x="687" y="117"/>
                  </a:lnTo>
                  <a:lnTo>
                    <a:pt x="687" y="114"/>
                  </a:lnTo>
                  <a:lnTo>
                    <a:pt x="688" y="109"/>
                  </a:lnTo>
                  <a:lnTo>
                    <a:pt x="688" y="105"/>
                  </a:lnTo>
                  <a:lnTo>
                    <a:pt x="688" y="102"/>
                  </a:lnTo>
                  <a:lnTo>
                    <a:pt x="688" y="97"/>
                  </a:lnTo>
                  <a:lnTo>
                    <a:pt x="688" y="93"/>
                  </a:lnTo>
                  <a:lnTo>
                    <a:pt x="688" y="91"/>
                  </a:lnTo>
                  <a:lnTo>
                    <a:pt x="688" y="87"/>
                  </a:lnTo>
                  <a:lnTo>
                    <a:pt x="687" y="84"/>
                  </a:lnTo>
                  <a:lnTo>
                    <a:pt x="687" y="81"/>
                  </a:lnTo>
                  <a:lnTo>
                    <a:pt x="687" y="79"/>
                  </a:lnTo>
                  <a:lnTo>
                    <a:pt x="687" y="75"/>
                  </a:lnTo>
                  <a:lnTo>
                    <a:pt x="687" y="75"/>
                  </a:lnTo>
                  <a:lnTo>
                    <a:pt x="688" y="73"/>
                  </a:lnTo>
                  <a:lnTo>
                    <a:pt x="690" y="73"/>
                  </a:lnTo>
                  <a:lnTo>
                    <a:pt x="691" y="72"/>
                  </a:lnTo>
                  <a:lnTo>
                    <a:pt x="694" y="69"/>
                  </a:lnTo>
                  <a:lnTo>
                    <a:pt x="697" y="67"/>
                  </a:lnTo>
                  <a:lnTo>
                    <a:pt x="703" y="63"/>
                  </a:lnTo>
                  <a:lnTo>
                    <a:pt x="702" y="61"/>
                  </a:lnTo>
                  <a:lnTo>
                    <a:pt x="702" y="57"/>
                  </a:lnTo>
                  <a:lnTo>
                    <a:pt x="700" y="55"/>
                  </a:lnTo>
                  <a:lnTo>
                    <a:pt x="699" y="51"/>
                  </a:lnTo>
                  <a:lnTo>
                    <a:pt x="697" y="48"/>
                  </a:lnTo>
                  <a:lnTo>
                    <a:pt x="694" y="45"/>
                  </a:lnTo>
                  <a:lnTo>
                    <a:pt x="691" y="42"/>
                  </a:lnTo>
                  <a:lnTo>
                    <a:pt x="685" y="39"/>
                  </a:lnTo>
                  <a:lnTo>
                    <a:pt x="681" y="37"/>
                  </a:lnTo>
                  <a:lnTo>
                    <a:pt x="678" y="37"/>
                  </a:lnTo>
                  <a:lnTo>
                    <a:pt x="675" y="36"/>
                  </a:lnTo>
                  <a:lnTo>
                    <a:pt x="673" y="31"/>
                  </a:lnTo>
                  <a:lnTo>
                    <a:pt x="670" y="27"/>
                  </a:lnTo>
                  <a:lnTo>
                    <a:pt x="667" y="21"/>
                  </a:lnTo>
                  <a:lnTo>
                    <a:pt x="664" y="18"/>
                  </a:lnTo>
                  <a:lnTo>
                    <a:pt x="661" y="13"/>
                  </a:lnTo>
                  <a:lnTo>
                    <a:pt x="658" y="9"/>
                  </a:lnTo>
                  <a:lnTo>
                    <a:pt x="655" y="7"/>
                  </a:lnTo>
                  <a:lnTo>
                    <a:pt x="654" y="6"/>
                  </a:lnTo>
                  <a:lnTo>
                    <a:pt x="649" y="3"/>
                  </a:lnTo>
                  <a:lnTo>
                    <a:pt x="648" y="3"/>
                  </a:lnTo>
                  <a:lnTo>
                    <a:pt x="643" y="1"/>
                  </a:lnTo>
                  <a:lnTo>
                    <a:pt x="639" y="0"/>
                  </a:lnTo>
                  <a:lnTo>
                    <a:pt x="637" y="1"/>
                  </a:lnTo>
                  <a:lnTo>
                    <a:pt x="634" y="6"/>
                  </a:lnTo>
                  <a:lnTo>
                    <a:pt x="631" y="7"/>
                  </a:lnTo>
                  <a:lnTo>
                    <a:pt x="628" y="12"/>
                  </a:lnTo>
                  <a:lnTo>
                    <a:pt x="621" y="18"/>
                  </a:lnTo>
                  <a:lnTo>
                    <a:pt x="613" y="21"/>
                  </a:lnTo>
                  <a:lnTo>
                    <a:pt x="606" y="27"/>
                  </a:lnTo>
                  <a:lnTo>
                    <a:pt x="597" y="33"/>
                  </a:lnTo>
                  <a:lnTo>
                    <a:pt x="589" y="37"/>
                  </a:lnTo>
                  <a:lnTo>
                    <a:pt x="586" y="37"/>
                  </a:lnTo>
                  <a:lnTo>
                    <a:pt x="583" y="39"/>
                  </a:lnTo>
                  <a:lnTo>
                    <a:pt x="571" y="37"/>
                  </a:lnTo>
                  <a:lnTo>
                    <a:pt x="562" y="36"/>
                  </a:lnTo>
                  <a:lnTo>
                    <a:pt x="553" y="33"/>
                  </a:lnTo>
                  <a:lnTo>
                    <a:pt x="543" y="31"/>
                  </a:lnTo>
                  <a:lnTo>
                    <a:pt x="525" y="25"/>
                  </a:lnTo>
                  <a:lnTo>
                    <a:pt x="517" y="21"/>
                  </a:lnTo>
                  <a:lnTo>
                    <a:pt x="507" y="19"/>
                  </a:lnTo>
                  <a:lnTo>
                    <a:pt x="502" y="19"/>
                  </a:lnTo>
                  <a:lnTo>
                    <a:pt x="499" y="19"/>
                  </a:lnTo>
                  <a:lnTo>
                    <a:pt x="492" y="19"/>
                  </a:lnTo>
                  <a:lnTo>
                    <a:pt x="489" y="19"/>
                  </a:lnTo>
                  <a:lnTo>
                    <a:pt x="484" y="21"/>
                  </a:lnTo>
                  <a:lnTo>
                    <a:pt x="483" y="21"/>
                  </a:lnTo>
                  <a:lnTo>
                    <a:pt x="478" y="24"/>
                  </a:lnTo>
                  <a:lnTo>
                    <a:pt x="475" y="27"/>
                  </a:lnTo>
                  <a:lnTo>
                    <a:pt x="471" y="31"/>
                  </a:lnTo>
                  <a:lnTo>
                    <a:pt x="468" y="36"/>
                  </a:lnTo>
                  <a:lnTo>
                    <a:pt x="465" y="39"/>
                  </a:lnTo>
                  <a:lnTo>
                    <a:pt x="462" y="43"/>
                  </a:lnTo>
                  <a:lnTo>
                    <a:pt x="459" y="49"/>
                  </a:lnTo>
                  <a:lnTo>
                    <a:pt x="454" y="51"/>
                  </a:lnTo>
                  <a:lnTo>
                    <a:pt x="451" y="55"/>
                  </a:lnTo>
                  <a:lnTo>
                    <a:pt x="447" y="55"/>
                  </a:lnTo>
                  <a:lnTo>
                    <a:pt x="444" y="55"/>
                  </a:lnTo>
                  <a:lnTo>
                    <a:pt x="441" y="54"/>
                  </a:lnTo>
                  <a:lnTo>
                    <a:pt x="439" y="51"/>
                  </a:lnTo>
                  <a:lnTo>
                    <a:pt x="438" y="51"/>
                  </a:lnTo>
                  <a:lnTo>
                    <a:pt x="438" y="49"/>
                  </a:lnTo>
                  <a:lnTo>
                    <a:pt x="436" y="45"/>
                  </a:lnTo>
                  <a:lnTo>
                    <a:pt x="436" y="43"/>
                  </a:lnTo>
                  <a:lnTo>
                    <a:pt x="435" y="39"/>
                  </a:lnTo>
                  <a:lnTo>
                    <a:pt x="435" y="39"/>
                  </a:lnTo>
                  <a:lnTo>
                    <a:pt x="432" y="37"/>
                  </a:lnTo>
                  <a:lnTo>
                    <a:pt x="429" y="37"/>
                  </a:lnTo>
                  <a:lnTo>
                    <a:pt x="423" y="36"/>
                  </a:lnTo>
                  <a:lnTo>
                    <a:pt x="420" y="33"/>
                  </a:lnTo>
                  <a:lnTo>
                    <a:pt x="417" y="33"/>
                  </a:lnTo>
                  <a:lnTo>
                    <a:pt x="414" y="31"/>
                  </a:lnTo>
                  <a:lnTo>
                    <a:pt x="412" y="31"/>
                  </a:lnTo>
                  <a:lnTo>
                    <a:pt x="411" y="31"/>
                  </a:lnTo>
                  <a:lnTo>
                    <a:pt x="411" y="31"/>
                  </a:lnTo>
                  <a:lnTo>
                    <a:pt x="405" y="33"/>
                  </a:lnTo>
                  <a:lnTo>
                    <a:pt x="397" y="36"/>
                  </a:lnTo>
                  <a:lnTo>
                    <a:pt x="394" y="37"/>
                  </a:lnTo>
                  <a:lnTo>
                    <a:pt x="391" y="39"/>
                  </a:lnTo>
                  <a:lnTo>
                    <a:pt x="388" y="42"/>
                  </a:lnTo>
                  <a:lnTo>
                    <a:pt x="387" y="43"/>
                  </a:lnTo>
                  <a:lnTo>
                    <a:pt x="384" y="45"/>
                  </a:lnTo>
                  <a:lnTo>
                    <a:pt x="382" y="49"/>
                  </a:lnTo>
                  <a:lnTo>
                    <a:pt x="382" y="51"/>
                  </a:lnTo>
                  <a:lnTo>
                    <a:pt x="381" y="51"/>
                  </a:lnTo>
                  <a:lnTo>
                    <a:pt x="381" y="54"/>
                  </a:lnTo>
                  <a:lnTo>
                    <a:pt x="381" y="55"/>
                  </a:lnTo>
                  <a:lnTo>
                    <a:pt x="382" y="55"/>
                  </a:lnTo>
                  <a:lnTo>
                    <a:pt x="382" y="57"/>
                  </a:lnTo>
                  <a:lnTo>
                    <a:pt x="382" y="60"/>
                  </a:lnTo>
                  <a:lnTo>
                    <a:pt x="381" y="61"/>
                  </a:lnTo>
                  <a:lnTo>
                    <a:pt x="381" y="63"/>
                  </a:lnTo>
                  <a:lnTo>
                    <a:pt x="379" y="66"/>
                  </a:lnTo>
                  <a:lnTo>
                    <a:pt x="375" y="67"/>
                  </a:lnTo>
                  <a:lnTo>
                    <a:pt x="369" y="72"/>
                  </a:lnTo>
                  <a:lnTo>
                    <a:pt x="363" y="73"/>
                  </a:lnTo>
                  <a:lnTo>
                    <a:pt x="357" y="75"/>
                  </a:lnTo>
                  <a:lnTo>
                    <a:pt x="349" y="75"/>
                  </a:lnTo>
                  <a:lnTo>
                    <a:pt x="343" y="75"/>
                  </a:lnTo>
                  <a:lnTo>
                    <a:pt x="334" y="75"/>
                  </a:lnTo>
                  <a:lnTo>
                    <a:pt x="328" y="73"/>
                  </a:lnTo>
                  <a:lnTo>
                    <a:pt x="322" y="72"/>
                  </a:lnTo>
                  <a:lnTo>
                    <a:pt x="322" y="72"/>
                  </a:lnTo>
                  <a:close/>
                </a:path>
              </a:pathLst>
            </a:custGeom>
            <a:solidFill>
              <a:schemeClr val="bg1">
                <a:lumMod val="85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56" name="Freeform 22"/>
            <p:cNvSpPr>
              <a:spLocks/>
            </p:cNvSpPr>
            <p:nvPr/>
          </p:nvSpPr>
          <p:spPr bwMode="auto">
            <a:xfrm>
              <a:off x="9180513" y="5292725"/>
              <a:ext cx="141288" cy="166687"/>
            </a:xfrm>
            <a:custGeom>
              <a:avLst/>
              <a:gdLst>
                <a:gd name="T0" fmla="*/ 168 w 179"/>
                <a:gd name="T1" fmla="*/ 23 h 210"/>
                <a:gd name="T2" fmla="*/ 156 w 179"/>
                <a:gd name="T3" fmla="*/ 5 h 210"/>
                <a:gd name="T4" fmla="*/ 140 w 179"/>
                <a:gd name="T5" fmla="*/ 0 h 210"/>
                <a:gd name="T6" fmla="*/ 122 w 179"/>
                <a:gd name="T7" fmla="*/ 2 h 210"/>
                <a:gd name="T8" fmla="*/ 98 w 179"/>
                <a:gd name="T9" fmla="*/ 15 h 210"/>
                <a:gd name="T10" fmla="*/ 87 w 179"/>
                <a:gd name="T11" fmla="*/ 23 h 210"/>
                <a:gd name="T12" fmla="*/ 78 w 179"/>
                <a:gd name="T13" fmla="*/ 15 h 210"/>
                <a:gd name="T14" fmla="*/ 75 w 179"/>
                <a:gd name="T15" fmla="*/ 15 h 210"/>
                <a:gd name="T16" fmla="*/ 81 w 179"/>
                <a:gd name="T17" fmla="*/ 35 h 210"/>
                <a:gd name="T18" fmla="*/ 75 w 179"/>
                <a:gd name="T19" fmla="*/ 51 h 210"/>
                <a:gd name="T20" fmla="*/ 65 w 179"/>
                <a:gd name="T21" fmla="*/ 59 h 210"/>
                <a:gd name="T22" fmla="*/ 69 w 179"/>
                <a:gd name="T23" fmla="*/ 63 h 210"/>
                <a:gd name="T24" fmla="*/ 54 w 179"/>
                <a:gd name="T25" fmla="*/ 62 h 210"/>
                <a:gd name="T26" fmla="*/ 57 w 179"/>
                <a:gd name="T27" fmla="*/ 50 h 210"/>
                <a:gd name="T28" fmla="*/ 53 w 179"/>
                <a:gd name="T29" fmla="*/ 42 h 210"/>
                <a:gd name="T30" fmla="*/ 47 w 179"/>
                <a:gd name="T31" fmla="*/ 41 h 210"/>
                <a:gd name="T32" fmla="*/ 29 w 179"/>
                <a:gd name="T33" fmla="*/ 59 h 210"/>
                <a:gd name="T34" fmla="*/ 23 w 179"/>
                <a:gd name="T35" fmla="*/ 71 h 210"/>
                <a:gd name="T36" fmla="*/ 20 w 179"/>
                <a:gd name="T37" fmla="*/ 83 h 210"/>
                <a:gd name="T38" fmla="*/ 47 w 179"/>
                <a:gd name="T39" fmla="*/ 92 h 210"/>
                <a:gd name="T40" fmla="*/ 57 w 179"/>
                <a:gd name="T41" fmla="*/ 99 h 210"/>
                <a:gd name="T42" fmla="*/ 54 w 179"/>
                <a:gd name="T43" fmla="*/ 104 h 210"/>
                <a:gd name="T44" fmla="*/ 47 w 179"/>
                <a:gd name="T45" fmla="*/ 108 h 210"/>
                <a:gd name="T46" fmla="*/ 29 w 179"/>
                <a:gd name="T47" fmla="*/ 114 h 210"/>
                <a:gd name="T48" fmla="*/ 23 w 179"/>
                <a:gd name="T49" fmla="*/ 129 h 210"/>
                <a:gd name="T50" fmla="*/ 18 w 179"/>
                <a:gd name="T51" fmla="*/ 141 h 210"/>
                <a:gd name="T52" fmla="*/ 30 w 179"/>
                <a:gd name="T53" fmla="*/ 150 h 210"/>
                <a:gd name="T54" fmla="*/ 45 w 179"/>
                <a:gd name="T55" fmla="*/ 164 h 210"/>
                <a:gd name="T56" fmla="*/ 35 w 179"/>
                <a:gd name="T57" fmla="*/ 173 h 210"/>
                <a:gd name="T58" fmla="*/ 14 w 179"/>
                <a:gd name="T59" fmla="*/ 171 h 210"/>
                <a:gd name="T60" fmla="*/ 0 w 179"/>
                <a:gd name="T61" fmla="*/ 167 h 210"/>
                <a:gd name="T62" fmla="*/ 12 w 179"/>
                <a:gd name="T63" fmla="*/ 185 h 210"/>
                <a:gd name="T64" fmla="*/ 20 w 179"/>
                <a:gd name="T65" fmla="*/ 201 h 210"/>
                <a:gd name="T66" fmla="*/ 15 w 179"/>
                <a:gd name="T67" fmla="*/ 210 h 210"/>
                <a:gd name="T68" fmla="*/ 50 w 179"/>
                <a:gd name="T69" fmla="*/ 204 h 210"/>
                <a:gd name="T70" fmla="*/ 63 w 179"/>
                <a:gd name="T71" fmla="*/ 192 h 210"/>
                <a:gd name="T72" fmla="*/ 78 w 179"/>
                <a:gd name="T73" fmla="*/ 183 h 210"/>
                <a:gd name="T74" fmla="*/ 84 w 179"/>
                <a:gd name="T75" fmla="*/ 162 h 210"/>
                <a:gd name="T76" fmla="*/ 98 w 179"/>
                <a:gd name="T77" fmla="*/ 146 h 210"/>
                <a:gd name="T78" fmla="*/ 113 w 179"/>
                <a:gd name="T79" fmla="*/ 146 h 210"/>
                <a:gd name="T80" fmla="*/ 119 w 179"/>
                <a:gd name="T81" fmla="*/ 164 h 210"/>
                <a:gd name="T82" fmla="*/ 126 w 179"/>
                <a:gd name="T83" fmla="*/ 162 h 210"/>
                <a:gd name="T84" fmla="*/ 144 w 179"/>
                <a:gd name="T85" fmla="*/ 153 h 210"/>
                <a:gd name="T86" fmla="*/ 150 w 179"/>
                <a:gd name="T87" fmla="*/ 132 h 210"/>
                <a:gd name="T88" fmla="*/ 143 w 179"/>
                <a:gd name="T89" fmla="*/ 122 h 210"/>
                <a:gd name="T90" fmla="*/ 153 w 179"/>
                <a:gd name="T91" fmla="*/ 110 h 210"/>
                <a:gd name="T92" fmla="*/ 158 w 179"/>
                <a:gd name="T93" fmla="*/ 104 h 210"/>
                <a:gd name="T94" fmla="*/ 164 w 179"/>
                <a:gd name="T95" fmla="*/ 89 h 210"/>
                <a:gd name="T96" fmla="*/ 176 w 179"/>
                <a:gd name="T97" fmla="*/ 74 h 210"/>
                <a:gd name="T98" fmla="*/ 176 w 179"/>
                <a:gd name="T99" fmla="*/ 65 h 210"/>
                <a:gd name="T100" fmla="*/ 174 w 179"/>
                <a:gd name="T101" fmla="*/ 57 h 210"/>
                <a:gd name="T102" fmla="*/ 170 w 179"/>
                <a:gd name="T103" fmla="*/ 36 h 2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</a:cxnLst>
              <a:rect l="0" t="0" r="r" b="b"/>
              <a:pathLst>
                <a:path w="179" h="210">
                  <a:moveTo>
                    <a:pt x="170" y="36"/>
                  </a:moveTo>
                  <a:lnTo>
                    <a:pt x="170" y="36"/>
                  </a:lnTo>
                  <a:lnTo>
                    <a:pt x="170" y="27"/>
                  </a:lnTo>
                  <a:lnTo>
                    <a:pt x="168" y="23"/>
                  </a:lnTo>
                  <a:lnTo>
                    <a:pt x="164" y="15"/>
                  </a:lnTo>
                  <a:lnTo>
                    <a:pt x="164" y="15"/>
                  </a:lnTo>
                  <a:lnTo>
                    <a:pt x="158" y="6"/>
                  </a:lnTo>
                  <a:lnTo>
                    <a:pt x="156" y="5"/>
                  </a:lnTo>
                  <a:lnTo>
                    <a:pt x="150" y="2"/>
                  </a:lnTo>
                  <a:lnTo>
                    <a:pt x="150" y="2"/>
                  </a:lnTo>
                  <a:lnTo>
                    <a:pt x="144" y="0"/>
                  </a:lnTo>
                  <a:lnTo>
                    <a:pt x="140" y="0"/>
                  </a:lnTo>
                  <a:lnTo>
                    <a:pt x="128" y="2"/>
                  </a:lnTo>
                  <a:lnTo>
                    <a:pt x="128" y="2"/>
                  </a:lnTo>
                  <a:lnTo>
                    <a:pt x="123" y="2"/>
                  </a:lnTo>
                  <a:lnTo>
                    <a:pt x="122" y="2"/>
                  </a:lnTo>
                  <a:lnTo>
                    <a:pt x="116" y="3"/>
                  </a:lnTo>
                  <a:lnTo>
                    <a:pt x="116" y="3"/>
                  </a:lnTo>
                  <a:lnTo>
                    <a:pt x="104" y="11"/>
                  </a:lnTo>
                  <a:lnTo>
                    <a:pt x="98" y="15"/>
                  </a:lnTo>
                  <a:lnTo>
                    <a:pt x="98" y="15"/>
                  </a:lnTo>
                  <a:lnTo>
                    <a:pt x="93" y="21"/>
                  </a:lnTo>
                  <a:lnTo>
                    <a:pt x="90" y="23"/>
                  </a:lnTo>
                  <a:lnTo>
                    <a:pt x="87" y="23"/>
                  </a:lnTo>
                  <a:lnTo>
                    <a:pt x="87" y="23"/>
                  </a:lnTo>
                  <a:lnTo>
                    <a:pt x="84" y="23"/>
                  </a:lnTo>
                  <a:lnTo>
                    <a:pt x="83" y="21"/>
                  </a:lnTo>
                  <a:lnTo>
                    <a:pt x="78" y="15"/>
                  </a:lnTo>
                  <a:lnTo>
                    <a:pt x="77" y="11"/>
                  </a:lnTo>
                  <a:lnTo>
                    <a:pt x="77" y="12"/>
                  </a:lnTo>
                  <a:lnTo>
                    <a:pt x="75" y="15"/>
                  </a:lnTo>
                  <a:lnTo>
                    <a:pt x="75" y="15"/>
                  </a:lnTo>
                  <a:lnTo>
                    <a:pt x="75" y="23"/>
                  </a:lnTo>
                  <a:lnTo>
                    <a:pt x="78" y="29"/>
                  </a:lnTo>
                  <a:lnTo>
                    <a:pt x="80" y="33"/>
                  </a:lnTo>
                  <a:lnTo>
                    <a:pt x="81" y="35"/>
                  </a:lnTo>
                  <a:lnTo>
                    <a:pt x="81" y="35"/>
                  </a:lnTo>
                  <a:lnTo>
                    <a:pt x="78" y="44"/>
                  </a:lnTo>
                  <a:lnTo>
                    <a:pt x="75" y="51"/>
                  </a:lnTo>
                  <a:lnTo>
                    <a:pt x="75" y="51"/>
                  </a:lnTo>
                  <a:lnTo>
                    <a:pt x="71" y="54"/>
                  </a:lnTo>
                  <a:lnTo>
                    <a:pt x="68" y="57"/>
                  </a:lnTo>
                  <a:lnTo>
                    <a:pt x="65" y="59"/>
                  </a:lnTo>
                  <a:lnTo>
                    <a:pt x="65" y="59"/>
                  </a:lnTo>
                  <a:lnTo>
                    <a:pt x="65" y="60"/>
                  </a:lnTo>
                  <a:lnTo>
                    <a:pt x="66" y="62"/>
                  </a:lnTo>
                  <a:lnTo>
                    <a:pt x="68" y="63"/>
                  </a:lnTo>
                  <a:lnTo>
                    <a:pt x="69" y="63"/>
                  </a:lnTo>
                  <a:lnTo>
                    <a:pt x="63" y="63"/>
                  </a:lnTo>
                  <a:lnTo>
                    <a:pt x="63" y="63"/>
                  </a:lnTo>
                  <a:lnTo>
                    <a:pt x="57" y="62"/>
                  </a:lnTo>
                  <a:lnTo>
                    <a:pt x="54" y="62"/>
                  </a:lnTo>
                  <a:lnTo>
                    <a:pt x="54" y="59"/>
                  </a:lnTo>
                  <a:lnTo>
                    <a:pt x="56" y="57"/>
                  </a:lnTo>
                  <a:lnTo>
                    <a:pt x="56" y="57"/>
                  </a:lnTo>
                  <a:lnTo>
                    <a:pt x="57" y="50"/>
                  </a:lnTo>
                  <a:lnTo>
                    <a:pt x="56" y="47"/>
                  </a:lnTo>
                  <a:lnTo>
                    <a:pt x="54" y="44"/>
                  </a:lnTo>
                  <a:lnTo>
                    <a:pt x="54" y="44"/>
                  </a:lnTo>
                  <a:lnTo>
                    <a:pt x="53" y="42"/>
                  </a:lnTo>
                  <a:lnTo>
                    <a:pt x="51" y="39"/>
                  </a:lnTo>
                  <a:lnTo>
                    <a:pt x="50" y="39"/>
                  </a:lnTo>
                  <a:lnTo>
                    <a:pt x="47" y="41"/>
                  </a:lnTo>
                  <a:lnTo>
                    <a:pt x="47" y="41"/>
                  </a:lnTo>
                  <a:lnTo>
                    <a:pt x="36" y="48"/>
                  </a:lnTo>
                  <a:lnTo>
                    <a:pt x="32" y="53"/>
                  </a:lnTo>
                  <a:lnTo>
                    <a:pt x="32" y="53"/>
                  </a:lnTo>
                  <a:lnTo>
                    <a:pt x="29" y="59"/>
                  </a:lnTo>
                  <a:lnTo>
                    <a:pt x="26" y="63"/>
                  </a:lnTo>
                  <a:lnTo>
                    <a:pt x="24" y="68"/>
                  </a:lnTo>
                  <a:lnTo>
                    <a:pt x="24" y="68"/>
                  </a:lnTo>
                  <a:lnTo>
                    <a:pt x="23" y="71"/>
                  </a:lnTo>
                  <a:lnTo>
                    <a:pt x="20" y="75"/>
                  </a:lnTo>
                  <a:lnTo>
                    <a:pt x="18" y="80"/>
                  </a:lnTo>
                  <a:lnTo>
                    <a:pt x="18" y="81"/>
                  </a:lnTo>
                  <a:lnTo>
                    <a:pt x="20" y="83"/>
                  </a:lnTo>
                  <a:lnTo>
                    <a:pt x="20" y="83"/>
                  </a:lnTo>
                  <a:lnTo>
                    <a:pt x="26" y="86"/>
                  </a:lnTo>
                  <a:lnTo>
                    <a:pt x="32" y="87"/>
                  </a:lnTo>
                  <a:lnTo>
                    <a:pt x="47" y="92"/>
                  </a:lnTo>
                  <a:lnTo>
                    <a:pt x="47" y="92"/>
                  </a:lnTo>
                  <a:lnTo>
                    <a:pt x="51" y="95"/>
                  </a:lnTo>
                  <a:lnTo>
                    <a:pt x="56" y="98"/>
                  </a:lnTo>
                  <a:lnTo>
                    <a:pt x="57" y="99"/>
                  </a:lnTo>
                  <a:lnTo>
                    <a:pt x="57" y="101"/>
                  </a:lnTo>
                  <a:lnTo>
                    <a:pt x="57" y="102"/>
                  </a:lnTo>
                  <a:lnTo>
                    <a:pt x="54" y="104"/>
                  </a:lnTo>
                  <a:lnTo>
                    <a:pt x="54" y="104"/>
                  </a:lnTo>
                  <a:lnTo>
                    <a:pt x="51" y="107"/>
                  </a:lnTo>
                  <a:lnTo>
                    <a:pt x="51" y="108"/>
                  </a:lnTo>
                  <a:lnTo>
                    <a:pt x="47" y="108"/>
                  </a:lnTo>
                  <a:lnTo>
                    <a:pt x="47" y="108"/>
                  </a:lnTo>
                  <a:lnTo>
                    <a:pt x="36" y="110"/>
                  </a:lnTo>
                  <a:lnTo>
                    <a:pt x="33" y="111"/>
                  </a:lnTo>
                  <a:lnTo>
                    <a:pt x="29" y="114"/>
                  </a:lnTo>
                  <a:lnTo>
                    <a:pt x="29" y="114"/>
                  </a:lnTo>
                  <a:lnTo>
                    <a:pt x="26" y="119"/>
                  </a:lnTo>
                  <a:lnTo>
                    <a:pt x="26" y="122"/>
                  </a:lnTo>
                  <a:lnTo>
                    <a:pt x="24" y="126"/>
                  </a:lnTo>
                  <a:lnTo>
                    <a:pt x="23" y="129"/>
                  </a:lnTo>
                  <a:lnTo>
                    <a:pt x="23" y="129"/>
                  </a:lnTo>
                  <a:lnTo>
                    <a:pt x="18" y="135"/>
                  </a:lnTo>
                  <a:lnTo>
                    <a:pt x="18" y="138"/>
                  </a:lnTo>
                  <a:lnTo>
                    <a:pt x="18" y="141"/>
                  </a:lnTo>
                  <a:lnTo>
                    <a:pt x="18" y="141"/>
                  </a:lnTo>
                  <a:lnTo>
                    <a:pt x="23" y="146"/>
                  </a:lnTo>
                  <a:lnTo>
                    <a:pt x="30" y="150"/>
                  </a:lnTo>
                  <a:lnTo>
                    <a:pt x="30" y="150"/>
                  </a:lnTo>
                  <a:lnTo>
                    <a:pt x="36" y="153"/>
                  </a:lnTo>
                  <a:lnTo>
                    <a:pt x="42" y="158"/>
                  </a:lnTo>
                  <a:lnTo>
                    <a:pt x="45" y="161"/>
                  </a:lnTo>
                  <a:lnTo>
                    <a:pt x="45" y="164"/>
                  </a:lnTo>
                  <a:lnTo>
                    <a:pt x="44" y="165"/>
                  </a:lnTo>
                  <a:lnTo>
                    <a:pt x="44" y="165"/>
                  </a:lnTo>
                  <a:lnTo>
                    <a:pt x="39" y="168"/>
                  </a:lnTo>
                  <a:lnTo>
                    <a:pt x="35" y="173"/>
                  </a:lnTo>
                  <a:lnTo>
                    <a:pt x="29" y="174"/>
                  </a:lnTo>
                  <a:lnTo>
                    <a:pt x="21" y="174"/>
                  </a:lnTo>
                  <a:lnTo>
                    <a:pt x="21" y="174"/>
                  </a:lnTo>
                  <a:lnTo>
                    <a:pt x="14" y="171"/>
                  </a:lnTo>
                  <a:lnTo>
                    <a:pt x="6" y="167"/>
                  </a:lnTo>
                  <a:lnTo>
                    <a:pt x="2" y="164"/>
                  </a:lnTo>
                  <a:lnTo>
                    <a:pt x="0" y="164"/>
                  </a:lnTo>
                  <a:lnTo>
                    <a:pt x="0" y="167"/>
                  </a:lnTo>
                  <a:lnTo>
                    <a:pt x="0" y="167"/>
                  </a:lnTo>
                  <a:lnTo>
                    <a:pt x="3" y="173"/>
                  </a:lnTo>
                  <a:lnTo>
                    <a:pt x="8" y="179"/>
                  </a:lnTo>
                  <a:lnTo>
                    <a:pt x="12" y="185"/>
                  </a:lnTo>
                  <a:lnTo>
                    <a:pt x="15" y="189"/>
                  </a:lnTo>
                  <a:lnTo>
                    <a:pt x="15" y="189"/>
                  </a:lnTo>
                  <a:lnTo>
                    <a:pt x="18" y="197"/>
                  </a:lnTo>
                  <a:lnTo>
                    <a:pt x="20" y="201"/>
                  </a:lnTo>
                  <a:lnTo>
                    <a:pt x="18" y="206"/>
                  </a:lnTo>
                  <a:lnTo>
                    <a:pt x="18" y="206"/>
                  </a:lnTo>
                  <a:lnTo>
                    <a:pt x="15" y="210"/>
                  </a:lnTo>
                  <a:lnTo>
                    <a:pt x="15" y="210"/>
                  </a:lnTo>
                  <a:lnTo>
                    <a:pt x="26" y="210"/>
                  </a:lnTo>
                  <a:lnTo>
                    <a:pt x="36" y="210"/>
                  </a:lnTo>
                  <a:lnTo>
                    <a:pt x="45" y="207"/>
                  </a:lnTo>
                  <a:lnTo>
                    <a:pt x="50" y="204"/>
                  </a:lnTo>
                  <a:lnTo>
                    <a:pt x="54" y="201"/>
                  </a:lnTo>
                  <a:lnTo>
                    <a:pt x="57" y="198"/>
                  </a:lnTo>
                  <a:lnTo>
                    <a:pt x="60" y="194"/>
                  </a:lnTo>
                  <a:lnTo>
                    <a:pt x="63" y="192"/>
                  </a:lnTo>
                  <a:lnTo>
                    <a:pt x="68" y="188"/>
                  </a:lnTo>
                  <a:lnTo>
                    <a:pt x="72" y="186"/>
                  </a:lnTo>
                  <a:lnTo>
                    <a:pt x="78" y="183"/>
                  </a:lnTo>
                  <a:lnTo>
                    <a:pt x="78" y="183"/>
                  </a:lnTo>
                  <a:lnTo>
                    <a:pt x="80" y="176"/>
                  </a:lnTo>
                  <a:lnTo>
                    <a:pt x="81" y="168"/>
                  </a:lnTo>
                  <a:lnTo>
                    <a:pt x="84" y="162"/>
                  </a:lnTo>
                  <a:lnTo>
                    <a:pt x="84" y="162"/>
                  </a:lnTo>
                  <a:lnTo>
                    <a:pt x="89" y="156"/>
                  </a:lnTo>
                  <a:lnTo>
                    <a:pt x="93" y="150"/>
                  </a:lnTo>
                  <a:lnTo>
                    <a:pt x="98" y="146"/>
                  </a:lnTo>
                  <a:lnTo>
                    <a:pt x="98" y="146"/>
                  </a:lnTo>
                  <a:lnTo>
                    <a:pt x="104" y="144"/>
                  </a:lnTo>
                  <a:lnTo>
                    <a:pt x="110" y="144"/>
                  </a:lnTo>
                  <a:lnTo>
                    <a:pt x="113" y="146"/>
                  </a:lnTo>
                  <a:lnTo>
                    <a:pt x="113" y="146"/>
                  </a:lnTo>
                  <a:lnTo>
                    <a:pt x="116" y="149"/>
                  </a:lnTo>
                  <a:lnTo>
                    <a:pt x="116" y="155"/>
                  </a:lnTo>
                  <a:lnTo>
                    <a:pt x="117" y="159"/>
                  </a:lnTo>
                  <a:lnTo>
                    <a:pt x="119" y="164"/>
                  </a:lnTo>
                  <a:lnTo>
                    <a:pt x="119" y="164"/>
                  </a:lnTo>
                  <a:lnTo>
                    <a:pt x="120" y="165"/>
                  </a:lnTo>
                  <a:lnTo>
                    <a:pt x="123" y="165"/>
                  </a:lnTo>
                  <a:lnTo>
                    <a:pt x="126" y="162"/>
                  </a:lnTo>
                  <a:lnTo>
                    <a:pt x="131" y="159"/>
                  </a:lnTo>
                  <a:lnTo>
                    <a:pt x="137" y="156"/>
                  </a:lnTo>
                  <a:lnTo>
                    <a:pt x="137" y="156"/>
                  </a:lnTo>
                  <a:lnTo>
                    <a:pt x="144" y="153"/>
                  </a:lnTo>
                  <a:lnTo>
                    <a:pt x="149" y="149"/>
                  </a:lnTo>
                  <a:lnTo>
                    <a:pt x="150" y="143"/>
                  </a:lnTo>
                  <a:lnTo>
                    <a:pt x="150" y="132"/>
                  </a:lnTo>
                  <a:lnTo>
                    <a:pt x="150" y="132"/>
                  </a:lnTo>
                  <a:lnTo>
                    <a:pt x="149" y="126"/>
                  </a:lnTo>
                  <a:lnTo>
                    <a:pt x="147" y="123"/>
                  </a:lnTo>
                  <a:lnTo>
                    <a:pt x="144" y="122"/>
                  </a:lnTo>
                  <a:lnTo>
                    <a:pt x="143" y="122"/>
                  </a:lnTo>
                  <a:lnTo>
                    <a:pt x="143" y="120"/>
                  </a:lnTo>
                  <a:lnTo>
                    <a:pt x="147" y="114"/>
                  </a:lnTo>
                  <a:lnTo>
                    <a:pt x="147" y="114"/>
                  </a:lnTo>
                  <a:lnTo>
                    <a:pt x="153" y="110"/>
                  </a:lnTo>
                  <a:lnTo>
                    <a:pt x="158" y="108"/>
                  </a:lnTo>
                  <a:lnTo>
                    <a:pt x="158" y="108"/>
                  </a:lnTo>
                  <a:lnTo>
                    <a:pt x="158" y="104"/>
                  </a:lnTo>
                  <a:lnTo>
                    <a:pt x="158" y="104"/>
                  </a:lnTo>
                  <a:lnTo>
                    <a:pt x="158" y="98"/>
                  </a:lnTo>
                  <a:lnTo>
                    <a:pt x="158" y="93"/>
                  </a:lnTo>
                  <a:lnTo>
                    <a:pt x="159" y="92"/>
                  </a:lnTo>
                  <a:lnTo>
                    <a:pt x="164" y="89"/>
                  </a:lnTo>
                  <a:lnTo>
                    <a:pt x="164" y="89"/>
                  </a:lnTo>
                  <a:lnTo>
                    <a:pt x="168" y="84"/>
                  </a:lnTo>
                  <a:lnTo>
                    <a:pt x="173" y="80"/>
                  </a:lnTo>
                  <a:lnTo>
                    <a:pt x="176" y="74"/>
                  </a:lnTo>
                  <a:lnTo>
                    <a:pt x="177" y="71"/>
                  </a:lnTo>
                  <a:lnTo>
                    <a:pt x="177" y="68"/>
                  </a:lnTo>
                  <a:lnTo>
                    <a:pt x="177" y="68"/>
                  </a:lnTo>
                  <a:lnTo>
                    <a:pt x="176" y="65"/>
                  </a:lnTo>
                  <a:lnTo>
                    <a:pt x="177" y="63"/>
                  </a:lnTo>
                  <a:lnTo>
                    <a:pt x="179" y="65"/>
                  </a:lnTo>
                  <a:lnTo>
                    <a:pt x="174" y="57"/>
                  </a:lnTo>
                  <a:lnTo>
                    <a:pt x="174" y="57"/>
                  </a:lnTo>
                  <a:lnTo>
                    <a:pt x="170" y="48"/>
                  </a:lnTo>
                  <a:lnTo>
                    <a:pt x="168" y="45"/>
                  </a:lnTo>
                  <a:lnTo>
                    <a:pt x="168" y="42"/>
                  </a:lnTo>
                  <a:lnTo>
                    <a:pt x="170" y="36"/>
                  </a:lnTo>
                  <a:lnTo>
                    <a:pt x="170" y="36"/>
                  </a:lnTo>
                  <a:close/>
                </a:path>
              </a:pathLst>
            </a:custGeom>
            <a:solidFill>
              <a:schemeClr val="bg1">
                <a:lumMod val="95000"/>
                <a:alpha val="68000"/>
              </a:schemeClr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3200"/>
            </a:p>
          </p:txBody>
        </p:sp>
        <p:sp>
          <p:nvSpPr>
            <p:cNvPr id="57" name="TextBox 56"/>
            <p:cNvSpPr txBox="1"/>
            <p:nvPr/>
          </p:nvSpPr>
          <p:spPr>
            <a:xfrm>
              <a:off x="8461713" y="4217099"/>
              <a:ext cx="376706" cy="384721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서울</a:t>
              </a:r>
              <a:endParaRPr lang="en-US" altLang="ko-KR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  <a:p>
              <a:pPr algn="ctr"/>
              <a:r>
                <a:rPr lang="en-US" altLang="ko-KR" sz="14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29.1</a:t>
              </a:r>
              <a:endParaRPr lang="ko-KR" altLang="en-US" sz="140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58" name="TextBox 57"/>
            <p:cNvSpPr txBox="1"/>
            <p:nvPr/>
          </p:nvSpPr>
          <p:spPr>
            <a:xfrm>
              <a:off x="9019245" y="4404141"/>
              <a:ext cx="293349" cy="33855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강원</a:t>
              </a:r>
              <a:endParaRPr lang="en-US" altLang="ko-KR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  <a:p>
              <a:pPr algn="ctr"/>
              <a:r>
                <a:rPr lang="en-US" altLang="ko-KR" sz="1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10.3</a:t>
              </a:r>
              <a:endParaRPr lang="ko-KR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59" name="TextBox 58"/>
            <p:cNvSpPr txBox="1"/>
            <p:nvPr/>
          </p:nvSpPr>
          <p:spPr>
            <a:xfrm>
              <a:off x="9318332" y="5723895"/>
              <a:ext cx="293349" cy="33855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부산</a:t>
              </a:r>
              <a:endParaRPr lang="en-US" altLang="ko-KR" sz="110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  <a:p>
              <a:pPr algn="ctr"/>
              <a:r>
                <a:rPr lang="en-US" altLang="ko-KR" sz="1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17.3</a:t>
              </a:r>
              <a:endParaRPr lang="ko-KR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60" name="TextBox 59"/>
            <p:cNvSpPr txBox="1"/>
            <p:nvPr/>
          </p:nvSpPr>
          <p:spPr>
            <a:xfrm>
              <a:off x="8693015" y="4601533"/>
              <a:ext cx="293349" cy="338554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경기</a:t>
              </a:r>
              <a:endParaRPr lang="en-US" altLang="ko-KR" sz="110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  <a:p>
              <a:pPr algn="ctr"/>
              <a:r>
                <a:rPr lang="en-US" altLang="ko-KR" sz="11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15.1</a:t>
              </a:r>
              <a:endParaRPr lang="ko-KR" altLang="en-US" sz="110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61" name="양쪽 모서리가 둥근 사각형 60"/>
          <p:cNvSpPr/>
          <p:nvPr/>
        </p:nvSpPr>
        <p:spPr>
          <a:xfrm>
            <a:off x="415850" y="1551415"/>
            <a:ext cx="4896395" cy="222193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400" smtClean="0">
                <a:latin typeface="+mj-ea"/>
                <a:ea typeface="+mj-ea"/>
              </a:rPr>
              <a:t>인천 비여행 이유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2" name="양쪽 모서리가 둥근 사각형 61"/>
          <p:cNvSpPr/>
          <p:nvPr/>
        </p:nvSpPr>
        <p:spPr>
          <a:xfrm>
            <a:off x="5662908" y="1551416"/>
            <a:ext cx="3948774" cy="22219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400" smtClean="0">
                <a:latin typeface="+mj-ea"/>
                <a:ea typeface="+mj-ea"/>
              </a:rPr>
              <a:t>미디어를 통해 인천여행을 접해본 정도</a:t>
            </a:r>
            <a:endParaRPr lang="ko-KR" altLang="en-US" sz="1400" dirty="0">
              <a:latin typeface="+mj-ea"/>
              <a:ea typeface="+mj-ea"/>
            </a:endParaRPr>
          </a:p>
        </p:txBody>
      </p:sp>
      <p:sp>
        <p:nvSpPr>
          <p:cNvPr id="63" name="양쪽 모서리가 둥근 사각형 62"/>
          <p:cNvSpPr/>
          <p:nvPr/>
        </p:nvSpPr>
        <p:spPr>
          <a:xfrm>
            <a:off x="5638470" y="4287720"/>
            <a:ext cx="3948774" cy="22219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400" smtClean="0">
                <a:latin typeface="+mj-ea"/>
                <a:ea typeface="+mj-ea"/>
              </a:rPr>
              <a:t>여행지 고려 시 인천과 비교하는 지역</a:t>
            </a:r>
            <a:endParaRPr lang="ko-KR" altLang="en-US" sz="1400" dirty="0">
              <a:latin typeface="+mj-ea"/>
              <a:ea typeface="+mj-ea"/>
            </a:endParaRPr>
          </a:p>
        </p:txBody>
      </p:sp>
      <p:cxnSp>
        <p:nvCxnSpPr>
          <p:cNvPr id="23" name="직선 연결선 22"/>
          <p:cNvCxnSpPr>
            <a:endCxn id="31" idx="0"/>
          </p:cNvCxnSpPr>
          <p:nvPr/>
        </p:nvCxnSpPr>
        <p:spPr>
          <a:xfrm>
            <a:off x="4563317" y="3557256"/>
            <a:ext cx="1" cy="377753"/>
          </a:xfrm>
          <a:prstGeom prst="line">
            <a:avLst/>
          </a:prstGeom>
          <a:ln w="34925">
            <a:solidFill>
              <a:schemeClr val="bg1">
                <a:lumMod val="6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0" name="직사각형 49"/>
          <p:cNvSpPr/>
          <p:nvPr/>
        </p:nvSpPr>
        <p:spPr>
          <a:xfrm>
            <a:off x="775742" y="909514"/>
            <a:ext cx="8280920" cy="3385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인천</a:t>
            </a:r>
            <a:r>
              <a:rPr lang="en-US" altLang="ko-KR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비여행 이유로 여행정보의 부족하거나</a:t>
            </a:r>
            <a:r>
              <a:rPr lang="en-US" altLang="ko-KR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,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인천을 잘 모르는 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정보 부족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에 기인한 경우가 다수</a:t>
            </a:r>
            <a:endParaRPr lang="en-US" altLang="ko-KR" sz="16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</p:spTree>
    <p:extLst>
      <p:ext uri="{BB962C8B-B14F-4D97-AF65-F5344CB8AC3E}">
        <p14:creationId xmlns:p14="http://schemas.microsoft.com/office/powerpoint/2010/main" val="14704988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2071886" y="2061642"/>
            <a:ext cx="5851651" cy="2769989"/>
            <a:chOff x="2071886" y="2061642"/>
            <a:chExt cx="5851651" cy="2769989"/>
          </a:xfrm>
        </p:grpSpPr>
        <p:sp>
          <p:nvSpPr>
            <p:cNvPr id="6" name="TextBox 5"/>
            <p:cNvSpPr txBox="1"/>
            <p:nvPr/>
          </p:nvSpPr>
          <p:spPr>
            <a:xfrm>
              <a:off x="3528103" y="2347908"/>
              <a:ext cx="4395434" cy="55399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tabLst>
                  <a:tab pos="660357" algn="l"/>
                </a:tabLst>
              </a:pPr>
              <a:r>
                <a:rPr lang="ko-KR" altLang="en-US" sz="3600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EB" panose="02020603020101020101" pitchFamily="18" charset="-127"/>
                  <a:ea typeface="Rix모던고딕 EB" panose="02020603020101020101" pitchFamily="18" charset="-127"/>
                  <a:cs typeface="Arial" pitchFamily="34" charset="0"/>
                </a:rPr>
                <a:t>외</a:t>
              </a:r>
              <a:r>
                <a:rPr lang="ko-KR" altLang="en-US" sz="36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EB" panose="02020603020101020101" pitchFamily="18" charset="-127"/>
                  <a:ea typeface="Rix모던고딕 EB" panose="02020603020101020101" pitchFamily="18" charset="-127"/>
                  <a:cs typeface="Arial" pitchFamily="34" charset="0"/>
                </a:rPr>
                <a:t>국인 관광객 조사결과</a:t>
              </a:r>
              <a:endParaRPr lang="ko-KR" altLang="en-US" sz="3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  <a:cs typeface="Arial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685023" y="2061642"/>
              <a:ext cx="755015" cy="276998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tabLst>
                  <a:tab pos="660357" algn="l"/>
                </a:tabLst>
              </a:pPr>
              <a:r>
                <a:rPr lang="en-US" altLang="ko-KR" sz="60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030A0"/>
                  </a:solidFill>
                  <a:latin typeface="HY견명조" panose="02030600000101010101" pitchFamily="18" charset="-127"/>
                  <a:ea typeface="HY견명조" panose="02030600000101010101" pitchFamily="18" charset="-127"/>
                  <a:cs typeface="Arial" pitchFamily="34" charset="0"/>
                </a:rPr>
                <a:t>Ⅲ</a:t>
              </a:r>
              <a:endParaRPr lang="ko-KR" altLang="en-US" sz="6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030A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pitchFamily="34" charset="0"/>
              </a:endParaRPr>
            </a:p>
            <a:p>
              <a:pPr>
                <a:tabLst>
                  <a:tab pos="660357" algn="l"/>
                </a:tabLst>
              </a:pPr>
              <a:endParaRPr lang="ko-KR" altLang="en-US" sz="6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pitchFamily="34" charset="0"/>
              </a:endParaRPr>
            </a:p>
            <a:p>
              <a:pPr>
                <a:tabLst>
                  <a:tab pos="660357" algn="l"/>
                </a:tabLst>
              </a:pPr>
              <a:endParaRPr lang="ko-KR" altLang="en-US" sz="6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071886" y="2523307"/>
              <a:ext cx="569195" cy="36933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tabLst>
                  <a:tab pos="660357" algn="l"/>
                </a:tabLst>
              </a:pPr>
              <a:r>
                <a:rPr lang="en-US" altLang="ko-KR" sz="24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030A0"/>
                  </a:solidFill>
                  <a:latin typeface="Rix모던고딕 EB" panose="02020603020101020101" pitchFamily="18" charset="-127"/>
                  <a:ea typeface="Rix모던고딕 EB" panose="02020603020101020101" pitchFamily="18" charset="-127"/>
                  <a:cs typeface="Arial" pitchFamily="34" charset="0"/>
                </a:rPr>
                <a:t>Part</a:t>
              </a:r>
              <a:endParaRPr lang="ko-KR" altLang="en-US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030A0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  <a:cs typeface="Arial" pitchFamily="34" charset="0"/>
              </a:endParaRPr>
            </a:p>
          </p:txBody>
        </p:sp>
      </p:grpSp>
      <p:sp>
        <p:nvSpPr>
          <p:cNvPr id="2" name="직사각형 1"/>
          <p:cNvSpPr/>
          <p:nvPr/>
        </p:nvSpPr>
        <p:spPr>
          <a:xfrm>
            <a:off x="0" y="3167236"/>
            <a:ext cx="9904413" cy="468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372077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1.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지점별 조사현황</a:t>
            </a:r>
          </a:p>
        </p:txBody>
      </p:sp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5652386"/>
              </p:ext>
            </p:extLst>
          </p:nvPr>
        </p:nvGraphicFramePr>
        <p:xfrm>
          <a:off x="343694" y="981077"/>
          <a:ext cx="9216231" cy="532765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30968"/>
                <a:gridCol w="427159"/>
                <a:gridCol w="427159"/>
                <a:gridCol w="1912575"/>
                <a:gridCol w="414558"/>
                <a:gridCol w="414558"/>
                <a:gridCol w="414558"/>
                <a:gridCol w="414558"/>
                <a:gridCol w="414558"/>
                <a:gridCol w="414558"/>
                <a:gridCol w="414558"/>
                <a:gridCol w="414558"/>
                <a:gridCol w="414558"/>
                <a:gridCol w="414558"/>
                <a:gridCol w="414558"/>
                <a:gridCol w="414558"/>
                <a:gridCol w="414558"/>
                <a:gridCol w="414558"/>
                <a:gridCol w="414558"/>
              </a:tblGrid>
              <a:tr h="452430"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err="1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연번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조사</a:t>
                      </a:r>
                      <a:endParaRPr lang="en-US" altLang="ko-KR" sz="1000" u="none" strike="noStrike" dirty="0" smtClean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1000" u="none" strike="noStrik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대상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군</a:t>
                      </a:r>
                      <a:r>
                        <a:rPr lang="en-US" altLang="ko-KR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/</a:t>
                      </a:r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구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조사지점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1</a:t>
                      </a:r>
                      <a:r>
                        <a:rPr lang="ko-KR" altLang="en-US" sz="1000" u="none" strike="noStrik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차수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2</a:t>
                      </a:r>
                      <a:r>
                        <a:rPr lang="ko-KR" altLang="en-US" sz="1000" u="none" strike="noStrik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차수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3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차수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4</a:t>
                      </a:r>
                      <a:r>
                        <a:rPr lang="ko-KR" altLang="en-US" sz="1000" b="1" i="0" u="none" strike="noStrik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차수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1" i="0" u="none" strike="noStrike" dirty="0" smtClean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전체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ctr"/>
                      <a:endParaRPr lang="ko-KR" altLang="en-US" sz="1000" b="1" i="0" u="none" strike="noStrike" dirty="0">
                        <a:solidFill>
                          <a:srgbClr val="0070C0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</a:tr>
              <a:tr h="629987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목표</a:t>
                      </a:r>
                      <a:b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</a:t>
                      </a:r>
                      <a:b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회수율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목표</a:t>
                      </a:r>
                      <a:b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</a:t>
                      </a:r>
                      <a:b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회수율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목표</a:t>
                      </a:r>
                      <a:b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</a:t>
                      </a:r>
                      <a:b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회수율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목표</a:t>
                      </a:r>
                      <a:b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</a:t>
                      </a:r>
                      <a:b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회수율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목표</a:t>
                      </a:r>
                      <a:b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</a:t>
                      </a:r>
                      <a:b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</a:br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표본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>
                          <a:solidFill>
                            <a:schemeClr val="accent3">
                              <a:lumMod val="75000"/>
                            </a:schemeClr>
                          </a:solidFill>
                          <a:effectLst/>
                          <a:latin typeface="KoPub돋움체 Bold" panose="02020603020101020101" pitchFamily="18" charset="-127"/>
                          <a:ea typeface="KoPub돋움체 Bold" panose="02020603020101020101" pitchFamily="18" charset="-127"/>
                        </a:rPr>
                        <a:t>회수율</a:t>
                      </a:r>
                      <a:endParaRPr lang="ko-KR" altLang="en-US" sz="1000" b="1" i="0" u="none" strike="noStrike" dirty="0">
                        <a:solidFill>
                          <a:schemeClr val="accent3">
                            <a:lumMod val="75000"/>
                          </a:schemeClr>
                        </a:solidFill>
                        <a:effectLst/>
                        <a:latin typeface="KoPub돋움체 Bold" panose="02020603020101020101" pitchFamily="18" charset="-127"/>
                        <a:ea typeface="KoPub돋움체 Bold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</a:schemeClr>
                    </a:solidFill>
                  </a:tcPr>
                </a:tc>
              </a:tr>
              <a:tr h="7022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5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외국인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강화군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강화역사박물관</a:t>
                      </a:r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강화고인돌</a:t>
                      </a:r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강화평화전망대</a:t>
                      </a:r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(DMZ)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53.3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114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62.3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200.0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135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61.4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3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22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2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연수구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센트럴파크</a:t>
                      </a:r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컨벤시아</a:t>
                      </a:r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커넬워크</a:t>
                      </a:r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(NC)/</a:t>
                      </a:r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현대아울렛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69.2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104.2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102.2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109.8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216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98.2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22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3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영종도 마시안해변</a:t>
                      </a:r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파라다이스시티</a:t>
                      </a:r>
                      <a:endParaRPr lang="ko-KR" altLang="en-US" sz="1000" b="0" i="0" u="none" strike="noStrike" kern="120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171.4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119.5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70.8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235.6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278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126.4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22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4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페루</a:t>
                      </a:r>
                      <a:r>
                        <a:rPr lang="en-US" altLang="ko-KR" sz="1000" b="0" i="0" u="none" strike="noStrike" kern="1200" smtClean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인천역</a:t>
                      </a:r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)/</a:t>
                      </a:r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송월동 동화마을</a:t>
                      </a:r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개항장거리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344.4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119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201.7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172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252.9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19.7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397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180.5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02219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5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i="0" u="none" strike="noStrike" kern="1200" dirty="0" err="1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월미문화의거리</a:t>
                      </a:r>
                      <a:endParaRPr lang="ko-KR" altLang="en-US" sz="1000" b="0" i="0" u="none" strike="noStrike" kern="12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57.5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40.8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16.0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220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33.6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734138">
                <a:tc gridSpan="4"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외국인 </a:t>
                      </a:r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전체</a:t>
                      </a:r>
                      <a:endParaRPr lang="ko-KR" altLang="en-US" sz="1000" b="1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177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175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98.9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248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273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110.1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483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454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94.0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192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198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103.1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1,100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1,100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100.0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" name="AutoShape 3"/>
          <p:cNvSpPr>
            <a:spLocks noChangeArrowheads="1"/>
          </p:cNvSpPr>
          <p:nvPr/>
        </p:nvSpPr>
        <p:spPr bwMode="auto">
          <a:xfrm>
            <a:off x="8324849" y="990600"/>
            <a:ext cx="1228725" cy="5295900"/>
          </a:xfrm>
          <a:prstGeom prst="roundRect">
            <a:avLst>
              <a:gd name="adj" fmla="val 5251"/>
            </a:avLst>
          </a:prstGeom>
          <a:noFill/>
          <a:ln w="28575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7936552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2. </a:t>
            </a:r>
            <a:r>
              <a:rPr lang="ko-KR" altLang="en-US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응답자 특성</a:t>
            </a: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83775970"/>
              </p:ext>
            </p:extLst>
          </p:nvPr>
        </p:nvGraphicFramePr>
        <p:xfrm>
          <a:off x="342899" y="981075"/>
          <a:ext cx="9217025" cy="532765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877544"/>
                <a:gridCol w="3055744"/>
                <a:gridCol w="1940429"/>
                <a:gridCol w="2343308"/>
              </a:tblGrid>
              <a:tr h="418467">
                <a:tc gridSpan="2">
                  <a:txBody>
                    <a:bodyPr/>
                    <a:lstStyle/>
                    <a:p>
                      <a:pPr algn="ctr" fontAlgn="b"/>
                      <a:endParaRPr lang="ko-KR" altLang="en-US" sz="1000" b="0" i="0" u="none" strike="noStrike" dirty="0">
                        <a:solidFill>
                          <a:srgbClr val="5675F8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21600" marB="216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dirty="0" err="1" smtClean="0">
                          <a:solidFill>
                            <a:srgbClr val="5675F8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사례수</a:t>
                      </a:r>
                      <a:r>
                        <a:rPr lang="en-US" altLang="ko-KR" sz="1000" u="none" strike="noStrike" dirty="0" smtClean="0">
                          <a:solidFill>
                            <a:srgbClr val="5675F8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1000" u="none" strike="noStrike" dirty="0">
                          <a:solidFill>
                            <a:srgbClr val="5675F8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명</a:t>
                      </a:r>
                      <a:r>
                        <a:rPr lang="en-US" altLang="ko-KR" sz="1000" u="none" strike="noStrike" dirty="0">
                          <a:solidFill>
                            <a:srgbClr val="5675F8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5675F8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i="0" u="none" strike="noStrike" dirty="0" smtClean="0">
                          <a:solidFill>
                            <a:srgbClr val="5675F8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비중</a:t>
                      </a:r>
                      <a:r>
                        <a:rPr lang="en-US" altLang="ko-KR" sz="1000" b="0" i="0" u="none" strike="noStrike" dirty="0" smtClean="0">
                          <a:solidFill>
                            <a:srgbClr val="5675F8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(%)</a:t>
                      </a:r>
                      <a:endParaRPr lang="ko-KR" altLang="en-US" sz="1000" b="0" i="0" u="none" strike="noStrike" dirty="0">
                        <a:solidFill>
                          <a:srgbClr val="5675F8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256763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solidFill>
                            <a:srgbClr val="5675F8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▣ 전체 ▣</a:t>
                      </a:r>
                      <a:endParaRPr lang="ko-KR" altLang="en-US" sz="1000" b="0" i="0" u="none" strike="noStrike" dirty="0">
                        <a:solidFill>
                          <a:srgbClr val="5675F8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21600" marB="216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dirty="0" smtClean="0">
                          <a:solidFill>
                            <a:srgbClr val="5675F8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(1,100)</a:t>
                      </a:r>
                      <a:endParaRPr lang="en-US" altLang="ko-KR" sz="1000" b="0" i="0" u="none" strike="noStrike" dirty="0">
                        <a:solidFill>
                          <a:srgbClr val="5675F8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dirty="0" smtClean="0">
                          <a:solidFill>
                            <a:srgbClr val="5675F8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</a:t>
                      </a:r>
                      <a:endParaRPr lang="en-US" altLang="ko-KR" sz="1000" b="0" i="0" u="none" strike="noStrike" dirty="0">
                        <a:solidFill>
                          <a:srgbClr val="5675F8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rowSpan="2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성별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남성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(404)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36.7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3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여성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(696)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63.3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rowSpan="3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연령층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청년층</a:t>
                      </a:r>
                      <a:r>
                        <a:rPr lang="en-US" altLang="ko-KR" sz="1000" u="none" strike="noStrike" dirty="0">
                          <a:effectLst/>
                          <a:latin typeface="+mn-ea"/>
                          <a:ea typeface="+mn-ea"/>
                        </a:rPr>
                        <a:t>(10-20</a:t>
                      </a:r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대</a:t>
                      </a:r>
                      <a:r>
                        <a:rPr lang="en-US" altLang="ko-KR" sz="1000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(315)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28.6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중년층</a:t>
                      </a:r>
                      <a:r>
                        <a:rPr lang="en-US" altLang="ko-KR" sz="1000" u="none" strike="noStrike" dirty="0">
                          <a:effectLst/>
                          <a:latin typeface="+mn-ea"/>
                          <a:ea typeface="+mn-ea"/>
                        </a:rPr>
                        <a:t>(30-40</a:t>
                      </a:r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대</a:t>
                      </a:r>
                      <a:r>
                        <a:rPr lang="en-US" altLang="ko-KR" sz="1000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(589)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53.5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745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장년층</a:t>
                      </a:r>
                      <a:r>
                        <a:rPr lang="en-US" altLang="ko-KR" sz="1000" u="none" strike="noStrike" dirty="0">
                          <a:effectLst/>
                          <a:latin typeface="+mn-ea"/>
                          <a:ea typeface="+mn-ea"/>
                        </a:rPr>
                        <a:t>(50-60</a:t>
                      </a:r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대 이상</a:t>
                      </a:r>
                      <a:r>
                        <a:rPr lang="en-US" altLang="ko-KR" sz="1000" u="none" strike="noStrike" dirty="0">
                          <a:effectLst/>
                          <a:latin typeface="+mn-ea"/>
                          <a:ea typeface="+mn-ea"/>
                        </a:rPr>
                        <a:t>)</a:t>
                      </a:r>
                      <a:endParaRPr lang="en-US" altLang="ko-KR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(196)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17.8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rowSpan="7"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dirty="0" err="1" smtClean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</a:rPr>
                        <a:t>거주국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중국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(338)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30.7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일본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(192)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17.5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동남아시아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(282)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25.6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대만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(196)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17.8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구주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(39)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3.5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미주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(40)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3.6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기타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(13)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2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1.2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rowSpan="2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 smtClean="0">
                          <a:effectLst/>
                          <a:latin typeface="+mn-ea"/>
                          <a:ea typeface="+mn-ea"/>
                        </a:rPr>
                        <a:t>인천 </a:t>
                      </a:r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여행 여부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첫 방문</a:t>
                      </a: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(848)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77.1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재 방문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(252)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22.9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rowSpan="2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여행 형태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개별 여행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(626)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56.9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단체</a:t>
                      </a:r>
                      <a:r>
                        <a:rPr lang="en-US" altLang="ko-KR" sz="1100" u="none" strike="noStrike" dirty="0"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100" u="none" strike="noStrike" dirty="0">
                          <a:effectLst/>
                          <a:latin typeface="+mn-ea"/>
                          <a:ea typeface="+mn-ea"/>
                        </a:rPr>
                        <a:t>패키지 여행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(474)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43.1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rowSpan="2"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여행 기간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 smtClean="0">
                          <a:effectLst/>
                          <a:latin typeface="+mn-ea"/>
                          <a:ea typeface="+mn-ea"/>
                        </a:rPr>
                        <a:t>당일 </a:t>
                      </a:r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여행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(428)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38.9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567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 smtClean="0">
                          <a:effectLst/>
                          <a:latin typeface="+mn-ea"/>
                          <a:ea typeface="+mn-ea"/>
                        </a:rPr>
                        <a:t>숙박 </a:t>
                      </a:r>
                      <a:r>
                        <a:rPr lang="ko-KR" altLang="en-US" sz="1000" u="none" strike="noStrike" dirty="0">
                          <a:effectLst/>
                          <a:latin typeface="+mn-ea"/>
                          <a:ea typeface="+mn-ea"/>
                        </a:rPr>
                        <a:t>여행</a:t>
                      </a:r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21600" marB="2160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(672)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dirty="0"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61.1</a:t>
                      </a: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ysDot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AutoShape 3"/>
          <p:cNvSpPr>
            <a:spLocks noChangeArrowheads="1"/>
          </p:cNvSpPr>
          <p:nvPr/>
        </p:nvSpPr>
        <p:spPr bwMode="auto">
          <a:xfrm>
            <a:off x="2215902" y="2925738"/>
            <a:ext cx="7344816" cy="1800200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6" name="AutoShape 3"/>
          <p:cNvSpPr>
            <a:spLocks noChangeArrowheads="1"/>
          </p:cNvSpPr>
          <p:nvPr/>
        </p:nvSpPr>
        <p:spPr bwMode="auto">
          <a:xfrm>
            <a:off x="2215902" y="5229994"/>
            <a:ext cx="7344816" cy="570731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8220821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lang="ko-KR" alt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전체 인천관광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행태</a:t>
            </a:r>
            <a:r>
              <a:rPr lang="en-US" altLang="ko-KR" sz="16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600">
                <a:solidFill>
                  <a:schemeClr val="tx1">
                    <a:lumMod val="65000"/>
                    <a:lumOff val="35000"/>
                  </a:schemeClr>
                </a:solidFill>
              </a:rPr>
              <a:t>여행 </a:t>
            </a:r>
            <a:r>
              <a:rPr lang="ko-KR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전 준비</a:t>
            </a:r>
            <a:endParaRPr lang="ko-KR" altLang="en-US" sz="18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24" name="그룹 23"/>
          <p:cNvGrpSpPr/>
          <p:nvPr/>
        </p:nvGrpSpPr>
        <p:grpSpPr>
          <a:xfrm>
            <a:off x="334963" y="1231389"/>
            <a:ext cx="2841783" cy="232666"/>
            <a:chOff x="334963" y="1106041"/>
            <a:chExt cx="2841783" cy="232666"/>
          </a:xfrm>
        </p:grpSpPr>
        <p:pic>
          <p:nvPicPr>
            <p:cNvPr id="7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1640396" y="-197644"/>
              <a:ext cx="232666" cy="2840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양쪽 모서리가 둥근 사각형 7"/>
            <p:cNvSpPr/>
            <p:nvPr/>
          </p:nvSpPr>
          <p:spPr>
            <a:xfrm>
              <a:off x="334963" y="1106041"/>
              <a:ext cx="2840034" cy="232666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560819" y="1106041"/>
              <a:ext cx="2388322" cy="232666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인천 인지 경로</a:t>
              </a:r>
              <a:r>
                <a:rPr lang="en-US" altLang="ko-KR" sz="1100" dirty="0" smtClean="0">
                  <a:latin typeface="+mj-ea"/>
                  <a:ea typeface="+mj-ea"/>
                </a:rPr>
                <a:t>(</a:t>
              </a:r>
              <a:r>
                <a:rPr lang="ko-KR" altLang="en-US" sz="1100" dirty="0" smtClean="0">
                  <a:latin typeface="+mj-ea"/>
                  <a:ea typeface="+mj-ea"/>
                </a:rPr>
                <a:t>복수응답</a:t>
              </a:r>
              <a:r>
                <a:rPr lang="en-US" altLang="ko-KR" sz="1100" dirty="0" smtClean="0">
                  <a:latin typeface="+mj-ea"/>
                  <a:ea typeface="+mj-ea"/>
                </a:rPr>
                <a:t>)</a:t>
              </a:r>
              <a:endParaRPr lang="ko-KR" altLang="en-US" sz="1100" dirty="0">
                <a:latin typeface="+mj-ea"/>
                <a:ea typeface="+mj-ea"/>
              </a:endParaRPr>
            </a:p>
          </p:txBody>
        </p:sp>
      </p:grpSp>
      <p:grpSp>
        <p:nvGrpSpPr>
          <p:cNvPr id="23" name="그룹 22"/>
          <p:cNvGrpSpPr/>
          <p:nvPr/>
        </p:nvGrpSpPr>
        <p:grpSpPr>
          <a:xfrm>
            <a:off x="3285137" y="1232977"/>
            <a:ext cx="2841783" cy="232666"/>
            <a:chOff x="3285137" y="1107629"/>
            <a:chExt cx="2841783" cy="232666"/>
          </a:xfrm>
        </p:grpSpPr>
        <p:pic>
          <p:nvPicPr>
            <p:cNvPr id="11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4590570" y="-196056"/>
              <a:ext cx="232666" cy="2840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2" name="양쪽 모서리가 둥근 사각형 11"/>
            <p:cNvSpPr/>
            <p:nvPr/>
          </p:nvSpPr>
          <p:spPr>
            <a:xfrm>
              <a:off x="3285137" y="1107629"/>
              <a:ext cx="2840034" cy="232666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13" name="직사각형 12"/>
            <p:cNvSpPr/>
            <p:nvPr/>
          </p:nvSpPr>
          <p:spPr>
            <a:xfrm>
              <a:off x="3510993" y="1107629"/>
              <a:ext cx="2388322" cy="232666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여행 정보 수집경로</a:t>
              </a:r>
              <a:r>
                <a:rPr lang="en-US" altLang="ko-KR" sz="1000" dirty="0" smtClean="0">
                  <a:latin typeface="+mj-ea"/>
                  <a:ea typeface="+mj-ea"/>
                </a:rPr>
                <a:t>(</a:t>
              </a:r>
              <a:r>
                <a:rPr lang="ko-KR" altLang="en-US" sz="1000" dirty="0" smtClean="0">
                  <a:latin typeface="+mj-ea"/>
                  <a:ea typeface="+mj-ea"/>
                </a:rPr>
                <a:t>복수응답</a:t>
              </a:r>
              <a:r>
                <a:rPr lang="en-US" altLang="ko-KR" sz="1000" dirty="0" smtClean="0">
                  <a:latin typeface="+mj-ea"/>
                  <a:ea typeface="+mj-ea"/>
                </a:rPr>
                <a:t>)</a:t>
              </a:r>
              <a:endParaRPr lang="ko-KR" altLang="en-US" sz="1000" dirty="0">
                <a:latin typeface="+mj-ea"/>
                <a:ea typeface="+mj-ea"/>
              </a:endParaRPr>
            </a:p>
          </p:txBody>
        </p:sp>
      </p:grpSp>
      <p:grpSp>
        <p:nvGrpSpPr>
          <p:cNvPr id="21" name="그룹 20"/>
          <p:cNvGrpSpPr/>
          <p:nvPr/>
        </p:nvGrpSpPr>
        <p:grpSpPr>
          <a:xfrm>
            <a:off x="6281822" y="1231388"/>
            <a:ext cx="3278898" cy="232666"/>
            <a:chOff x="6281822" y="1106040"/>
            <a:chExt cx="3278898" cy="232666"/>
          </a:xfrm>
        </p:grpSpPr>
        <p:pic>
          <p:nvPicPr>
            <p:cNvPr id="15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7805947" y="-416067"/>
              <a:ext cx="232666" cy="327688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6" name="양쪽 모서리가 둥근 사각형 15"/>
            <p:cNvSpPr/>
            <p:nvPr/>
          </p:nvSpPr>
          <p:spPr>
            <a:xfrm>
              <a:off x="6281822" y="1106040"/>
              <a:ext cx="3276879" cy="232666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6542419" y="1106040"/>
              <a:ext cx="2755686" cy="232666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가장 많이 찾아본 정보</a:t>
              </a:r>
              <a:r>
                <a:rPr lang="en-US" altLang="ko-KR" sz="1000" dirty="0" smtClean="0">
                  <a:latin typeface="+mj-ea"/>
                  <a:ea typeface="+mj-ea"/>
                </a:rPr>
                <a:t>(</a:t>
              </a:r>
              <a:r>
                <a:rPr lang="ko-KR" altLang="en-US" sz="1000" dirty="0" smtClean="0">
                  <a:latin typeface="+mj-ea"/>
                  <a:ea typeface="+mj-ea"/>
                </a:rPr>
                <a:t>복수응답</a:t>
              </a:r>
              <a:r>
                <a:rPr lang="en-US" altLang="ko-KR" sz="1000" dirty="0" smtClean="0">
                  <a:latin typeface="+mj-ea"/>
                  <a:ea typeface="+mj-ea"/>
                </a:rPr>
                <a:t>)</a:t>
              </a:r>
              <a:endParaRPr lang="ko-KR" altLang="en-US" sz="1100" dirty="0">
                <a:latin typeface="+mj-ea"/>
                <a:ea typeface="+mj-ea"/>
              </a:endParaRPr>
            </a:p>
          </p:txBody>
        </p:sp>
      </p:grp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73466486"/>
              </p:ext>
            </p:extLst>
          </p:nvPr>
        </p:nvGraphicFramePr>
        <p:xfrm>
          <a:off x="489801" y="1552168"/>
          <a:ext cx="2526859" cy="179455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0958"/>
                <a:gridCol w="1213615"/>
                <a:gridCol w="842286"/>
              </a:tblGrid>
              <a:tr h="2990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인터넷 검색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추천</a:t>
                      </a:r>
                      <a:endParaRPr lang="ko-KR" altLang="en-US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44.3</a:t>
                      </a:r>
                      <a:endParaRPr lang="en-US" altLang="ko-KR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90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가족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지인 추천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35.5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90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TV, 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영화 등 방송매체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28.3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90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여행사 추천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27.6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90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가이드 북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잡지 등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14.3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9093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학회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출장 등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2.5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20" name="표 1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45465185"/>
              </p:ext>
            </p:extLst>
          </p:nvPr>
        </p:nvGraphicFramePr>
        <p:xfrm>
          <a:off x="3375678" y="1569324"/>
          <a:ext cx="2681700" cy="2076494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99817"/>
                <a:gridCol w="1714587"/>
                <a:gridCol w="467296"/>
              </a:tblGrid>
              <a:tr h="2966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자국의 인터넷 사이트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 </a:t>
                      </a:r>
                      <a:r>
                        <a:rPr lang="ko-KR" altLang="en-US" sz="14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앱</a:t>
                      </a:r>
                      <a:endParaRPr lang="ko-KR" altLang="en-US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49.0</a:t>
                      </a:r>
                      <a:endParaRPr lang="en-US" altLang="ko-KR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66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주변인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37.4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66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여행사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28.5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66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관광안내서적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14.5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66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한국의 인터넷 사이트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앱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9.2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66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기사 및 방송 프로그램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7.8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664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항공사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호텔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5.7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25" name="표 2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29132701"/>
              </p:ext>
            </p:extLst>
          </p:nvPr>
        </p:nvGraphicFramePr>
        <p:xfrm>
          <a:off x="6464402" y="1569328"/>
          <a:ext cx="2913738" cy="2076487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543065"/>
                <a:gridCol w="1399427"/>
                <a:gridCol w="971246"/>
              </a:tblGrid>
              <a:tr h="29664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음식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, </a:t>
                      </a:r>
                      <a:r>
                        <a:rPr lang="ko-KR" altLang="en-US" sz="14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맛집</a:t>
                      </a:r>
                      <a:endParaRPr lang="en-US" altLang="ko-KR" sz="1400" b="1" kern="0" spc="-150" dirty="0" smtClean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40.8</a:t>
                      </a:r>
                      <a:endParaRPr lang="en-US" altLang="ko-KR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664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여행코스</a:t>
                      </a:r>
                      <a:endParaRPr lang="en-US" altLang="ko-KR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30.5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664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쇼핑</a:t>
                      </a:r>
                      <a:endParaRPr lang="ko-KR" altLang="en-US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29.9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664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방문지</a:t>
                      </a:r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 정보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26.2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664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방문자 후기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19.9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664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교통상황 및 이동시간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12.8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296641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여행경비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11.2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pSp>
        <p:nvGrpSpPr>
          <p:cNvPr id="26" name="그룹 25"/>
          <p:cNvGrpSpPr/>
          <p:nvPr/>
        </p:nvGrpSpPr>
        <p:grpSpPr>
          <a:xfrm>
            <a:off x="333213" y="4312802"/>
            <a:ext cx="2841783" cy="200410"/>
            <a:chOff x="333213" y="4312802"/>
            <a:chExt cx="2841783" cy="200410"/>
          </a:xfrm>
        </p:grpSpPr>
        <p:pic>
          <p:nvPicPr>
            <p:cNvPr id="30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1654774" y="2992989"/>
              <a:ext cx="200410" cy="2840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1" name="양쪽 모서리가 둥근 사각형 30"/>
            <p:cNvSpPr/>
            <p:nvPr/>
          </p:nvSpPr>
          <p:spPr>
            <a:xfrm>
              <a:off x="333213" y="4312802"/>
              <a:ext cx="2840034" cy="200410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559069" y="4312802"/>
              <a:ext cx="2388322" cy="200410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인천 선택 이유</a:t>
              </a:r>
              <a:r>
                <a:rPr lang="en-US" altLang="ko-KR" sz="1100" dirty="0" smtClean="0">
                  <a:latin typeface="+mj-ea"/>
                  <a:ea typeface="+mj-ea"/>
                </a:rPr>
                <a:t>(</a:t>
              </a:r>
              <a:r>
                <a:rPr lang="ko-KR" altLang="en-US" sz="1100" dirty="0" smtClean="0">
                  <a:latin typeface="+mj-ea"/>
                  <a:ea typeface="+mj-ea"/>
                </a:rPr>
                <a:t>복수응답</a:t>
              </a:r>
              <a:r>
                <a:rPr lang="en-US" altLang="ko-KR" sz="1200" dirty="0" smtClean="0">
                  <a:latin typeface="+mj-ea"/>
                  <a:ea typeface="+mj-ea"/>
                </a:rPr>
                <a:t>)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pic>
        <p:nvPicPr>
          <p:cNvPr id="34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4852082" y="2994577"/>
            <a:ext cx="200410" cy="2840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27" name="그룹 26"/>
          <p:cNvGrpSpPr/>
          <p:nvPr/>
        </p:nvGrpSpPr>
        <p:grpSpPr>
          <a:xfrm>
            <a:off x="3530521" y="4314390"/>
            <a:ext cx="2840034" cy="200410"/>
            <a:chOff x="3530521" y="4314390"/>
            <a:chExt cx="2840034" cy="200410"/>
          </a:xfrm>
        </p:grpSpPr>
        <p:sp>
          <p:nvSpPr>
            <p:cNvPr id="35" name="양쪽 모서리가 둥근 사각형 34"/>
            <p:cNvSpPr/>
            <p:nvPr/>
          </p:nvSpPr>
          <p:spPr>
            <a:xfrm>
              <a:off x="3530521" y="4314390"/>
              <a:ext cx="2840034" cy="200410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3756377" y="4314390"/>
              <a:ext cx="2388322" cy="200410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>
                  <a:latin typeface="+mj-ea"/>
                  <a:ea typeface="+mj-ea"/>
                </a:rPr>
                <a:t>여행형태 및</a:t>
              </a:r>
              <a:r>
                <a:rPr lang="ko-KR" altLang="en-US" sz="1200" dirty="0" smtClean="0">
                  <a:latin typeface="+mj-ea"/>
                  <a:ea typeface="+mj-ea"/>
                </a:rPr>
                <a:t> </a:t>
              </a:r>
              <a:r>
                <a:rPr lang="ko-KR" altLang="en-US" sz="1200" dirty="0">
                  <a:latin typeface="+mj-ea"/>
                  <a:ea typeface="+mj-ea"/>
                </a:rPr>
                <a:t>기간</a:t>
              </a:r>
            </a:p>
          </p:txBody>
        </p:sp>
      </p:grpSp>
      <p:pic>
        <p:nvPicPr>
          <p:cNvPr id="38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8038478" y="2992988"/>
            <a:ext cx="200410" cy="284003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42" name="그룹 41"/>
          <p:cNvGrpSpPr/>
          <p:nvPr/>
        </p:nvGrpSpPr>
        <p:grpSpPr>
          <a:xfrm>
            <a:off x="6716917" y="4312801"/>
            <a:ext cx="2840034" cy="200410"/>
            <a:chOff x="6716917" y="4312801"/>
            <a:chExt cx="2840034" cy="200410"/>
          </a:xfrm>
        </p:grpSpPr>
        <p:sp>
          <p:nvSpPr>
            <p:cNvPr id="39" name="양쪽 모서리가 둥근 사각형 38"/>
            <p:cNvSpPr/>
            <p:nvPr/>
          </p:nvSpPr>
          <p:spPr>
            <a:xfrm>
              <a:off x="6716917" y="4312801"/>
              <a:ext cx="2840034" cy="200410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6942773" y="4312801"/>
              <a:ext cx="2388322" cy="200410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>
                  <a:latin typeface="+mj-ea"/>
                  <a:ea typeface="+mj-ea"/>
                </a:rPr>
                <a:t>여행일행</a:t>
              </a:r>
            </a:p>
          </p:txBody>
        </p:sp>
      </p:grpSp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92557063"/>
              </p:ext>
            </p:extLst>
          </p:nvPr>
        </p:nvGraphicFramePr>
        <p:xfrm>
          <a:off x="489994" y="4624056"/>
          <a:ext cx="2529972" cy="1727938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71538"/>
                <a:gridCol w="1215110"/>
                <a:gridCol w="843324"/>
              </a:tblGrid>
              <a:tr h="26489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여행지 지명도</a:t>
                      </a:r>
                      <a:endParaRPr lang="ko-KR" altLang="en-US" sz="14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2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30.1</a:t>
                      </a:r>
                      <a:endParaRPr lang="en-US" altLang="ko-KR" sz="12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풍부한 볼거리</a:t>
                      </a:r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1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즐길거리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21.6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접근성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20.6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쇼핑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19.5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경험자 추천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16.9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적당한 여행경비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15.4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142862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7</a:t>
                      </a:r>
                      <a:r>
                        <a:rPr lang="ko-KR" altLang="en-US" sz="1000" b="1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위</a:t>
                      </a:r>
                      <a:endParaRPr lang="ko-KR" altLang="en-US" sz="1000" b="1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음식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14.5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KoPub돋움체 Light" panose="00000300000000000000" pitchFamily="2" charset="-127"/>
                        <a:ea typeface="KoPub돋움체 Light" panose="00000300000000000000" pitchFamily="2" charset="-127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51" name="Picture 2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3939043" y="4624056"/>
            <a:ext cx="651114" cy="7739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48826384"/>
              </p:ext>
            </p:extLst>
          </p:nvPr>
        </p:nvGraphicFramePr>
        <p:xfrm>
          <a:off x="4798173" y="4797946"/>
          <a:ext cx="1243874" cy="56556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43874"/>
              </a:tblGrid>
              <a:tr h="56556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개별여행  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56.9%</a:t>
                      </a:r>
                    </a:p>
                    <a:p>
                      <a:pPr marL="0" marR="0" lvl="0" indent="0" algn="ctr" defTabSz="957862" rtl="0" eaLnBrk="1" fontAlgn="b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3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단체여행  </a:t>
                      </a:r>
                      <a:r>
                        <a:rPr lang="en-US" altLang="ko-KR" sz="13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43.1%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pic>
        <p:nvPicPr>
          <p:cNvPr id="53" name="Picture 2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849640" y="4624056"/>
            <a:ext cx="1133064" cy="9291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4" name="표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281031563"/>
              </p:ext>
            </p:extLst>
          </p:nvPr>
        </p:nvGraphicFramePr>
        <p:xfrm>
          <a:off x="8138683" y="5037323"/>
          <a:ext cx="1243874" cy="2228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43874"/>
              </a:tblGrid>
              <a:tr h="14286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가족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/</a:t>
                      </a:r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친지  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35.3%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pSp>
        <p:nvGrpSpPr>
          <p:cNvPr id="4" name="그룹 3"/>
          <p:cNvGrpSpPr/>
          <p:nvPr/>
        </p:nvGrpSpPr>
        <p:grpSpPr>
          <a:xfrm>
            <a:off x="203225" y="720573"/>
            <a:ext cx="9347967" cy="313459"/>
            <a:chOff x="212750" y="720573"/>
            <a:chExt cx="9347967" cy="313459"/>
          </a:xfrm>
        </p:grpSpPr>
        <p:sp>
          <p:nvSpPr>
            <p:cNvPr id="5" name="직사각형 4">
              <a:extLst>
                <a:ext uri="{FF2B5EF4-FFF2-40B4-BE49-F238E27FC236}">
                  <a16:creationId xmlns="" xmlns:a16="http://schemas.microsoft.com/office/drawing/2014/main" id="{ECC0B6B2-972C-4CD3-BD08-DD07B244C1B5}"/>
                </a:ext>
              </a:extLst>
            </p:cNvPr>
            <p:cNvSpPr/>
            <p:nvPr/>
          </p:nvSpPr>
          <p:spPr>
            <a:xfrm>
              <a:off x="343695" y="746032"/>
              <a:ext cx="9217022" cy="288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50000"/>
                </a:schemeClr>
              </a:solidFill>
            </a:ln>
            <a:effectLst>
              <a:outerShdw blurRad="25400" dist="12700" dir="2700000" algn="tl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 latinLnBrk="0">
                <a:defRPr/>
              </a:pPr>
              <a:r>
                <a:rPr kumimoji="1" lang="ko-KR" altLang="en-US" sz="1600" spc="-50" dirty="0">
                  <a:ln>
                    <a:solidFill>
                      <a:schemeClr val="bg1">
                        <a:alpha val="0"/>
                      </a:schemeClr>
                    </a:solidFill>
                  </a:ln>
                  <a:solidFill>
                    <a:schemeClr val="accent3">
                      <a:lumMod val="7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  <a:cs typeface="JBold" pitchFamily="18" charset="-127"/>
                </a:rPr>
                <a:t>정보탐색</a:t>
              </a:r>
              <a:r>
                <a:rPr lang="ko-KR" altLang="en-US" sz="1800" kern="0" spc="-100" dirty="0" smtClean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 </a:t>
              </a:r>
              <a:r>
                <a:rPr lang="en-US" altLang="ko-KR" sz="1200" kern="0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Information  Searching </a:t>
              </a: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212750" y="720573"/>
              <a:ext cx="401701" cy="200850"/>
              <a:chOff x="270799" y="1028103"/>
              <a:chExt cx="401701" cy="200850"/>
            </a:xfrm>
          </p:grpSpPr>
          <p:sp>
            <p:nvSpPr>
              <p:cNvPr id="47" name="이등변 삼각형 46"/>
              <p:cNvSpPr/>
              <p:nvPr/>
            </p:nvSpPr>
            <p:spPr>
              <a:xfrm rot="18900000">
                <a:off x="270799" y="1028103"/>
                <a:ext cx="401701" cy="200850"/>
              </a:xfrm>
              <a:prstGeom prst="triangle">
                <a:avLst/>
              </a:prstGeom>
              <a:solidFill>
                <a:srgbClr val="5675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00" b="1" i="0" u="none" strike="noStrike" kern="1200" cap="none" spc="-100" normalizeH="0" baseline="0" noProof="0" dirty="0">
                  <a:ln>
                    <a:solidFill>
                      <a:srgbClr val="E0E0E0">
                        <a:alpha val="0"/>
                      </a:srgbClr>
                    </a:solidFill>
                  </a:ln>
                  <a:solidFill>
                    <a:srgbClr val="FFFFFF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396212" y="1053530"/>
                <a:ext cx="163506" cy="1615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i="0" u="none" strike="noStrike" kern="1200" cap="none" spc="0" normalizeH="0" baseline="0" noProof="0" dirty="0">
                    <a:ln>
                      <a:solidFill>
                        <a:srgbClr val="9C9B9B">
                          <a:alpha val="0"/>
                        </a:srgbClr>
                      </a:solidFill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ea"/>
                    <a:ea typeface="+mj-ea"/>
                    <a:cs typeface="함초롬돋움" panose="02030504000101010101" pitchFamily="18" charset="-127"/>
                  </a:rPr>
                  <a:t>01</a:t>
                </a:r>
                <a:endParaRPr kumimoji="0" lang="ko-KR" altLang="en-US" sz="105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함초롬돋움" panose="02030504000101010101" pitchFamily="18" charset="-127"/>
                </a:endParaRPr>
              </a:p>
            </p:txBody>
          </p:sp>
        </p:grpSp>
      </p:grpSp>
      <p:graphicFrame>
        <p:nvGraphicFramePr>
          <p:cNvPr id="69" name="표 6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77597147"/>
              </p:ext>
            </p:extLst>
          </p:nvPr>
        </p:nvGraphicFramePr>
        <p:xfrm>
          <a:off x="4833078" y="5729941"/>
          <a:ext cx="1208970" cy="42100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208970"/>
              </a:tblGrid>
              <a:tr h="28981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3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당일여행  </a:t>
                      </a:r>
                      <a:r>
                        <a:rPr lang="en-US" altLang="ko-KR" sz="13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38.9%</a:t>
                      </a:r>
                    </a:p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숙박여행  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KoPub돋움체 Light" panose="00000300000000000000" pitchFamily="2" charset="-127"/>
                          <a:ea typeface="KoPub돋움체 Light" panose="00000300000000000000" pitchFamily="2" charset="-127"/>
                          <a:cs typeface="+mn-cs"/>
                        </a:rPr>
                        <a:t>61.1%</a:t>
                      </a: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pSp>
        <p:nvGrpSpPr>
          <p:cNvPr id="22" name="그룹 21"/>
          <p:cNvGrpSpPr/>
          <p:nvPr/>
        </p:nvGrpSpPr>
        <p:grpSpPr>
          <a:xfrm>
            <a:off x="3832614" y="5558067"/>
            <a:ext cx="809566" cy="908169"/>
            <a:chOff x="3832614" y="5633319"/>
            <a:chExt cx="809566" cy="908169"/>
          </a:xfrm>
        </p:grpSpPr>
        <p:pic>
          <p:nvPicPr>
            <p:cNvPr id="2050" name="Picture 2" descr="C:\Users\sk.cho\Downloads\kisspng-hotel-gratis-vecteur-vector-hotel-5a86579d58f9c8.0544402815187536933645.png"/>
            <p:cNvPicPr>
              <a:picLocks noChangeAspect="1" noChangeArrowheads="1"/>
            </p:cNvPicPr>
            <p:nvPr/>
          </p:nvPicPr>
          <p:blipFill rotWithShape="1"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25732" t="10646" r="26174" b="13504"/>
            <a:stretch/>
          </p:blipFill>
          <p:spPr bwMode="auto">
            <a:xfrm>
              <a:off x="3832614" y="5633319"/>
              <a:ext cx="496635" cy="78326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pic>
          <p:nvPicPr>
            <p:cNvPr id="70" name="Picture 2"/>
            <p:cNvPicPr>
              <a:picLocks noChangeAspect="1" noChangeArrowheads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132955" y="6032263"/>
              <a:ext cx="509225" cy="50922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</p:grpSp>
      <p:sp>
        <p:nvSpPr>
          <p:cNvPr id="60" name="TextBox 59"/>
          <p:cNvSpPr txBox="1"/>
          <p:nvPr/>
        </p:nvSpPr>
        <p:spPr>
          <a:xfrm>
            <a:off x="6892358" y="5750984"/>
            <a:ext cx="2489152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400" b="1" kern="0" dirty="0" err="1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동반객</a:t>
            </a:r>
            <a:r>
              <a:rPr lang="ko-KR" altLang="en-US" sz="1400" b="1" kern="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 </a:t>
            </a:r>
            <a:r>
              <a:rPr lang="ko-KR" altLang="en-US" sz="14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수</a:t>
            </a:r>
            <a:endParaRPr lang="en-US" altLang="ko-KR" sz="1400" b="1" kern="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  <a:p>
            <a:pPr algn="ctr"/>
            <a:r>
              <a:rPr lang="ko-KR" altLang="en-US" sz="1600" b="1" kern="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accent4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평균 </a:t>
            </a:r>
            <a:r>
              <a:rPr lang="en-US" altLang="ko-KR" sz="16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accent4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3.4</a:t>
            </a:r>
            <a:r>
              <a:rPr lang="ko-KR" altLang="en-US" sz="16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accent4"/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명</a:t>
            </a:r>
            <a:r>
              <a:rPr lang="en-US" altLang="ko-KR" sz="1100" b="1" kern="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(</a:t>
            </a:r>
            <a:r>
              <a:rPr lang="ko-KR" altLang="en-US" sz="1100" b="1" kern="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개별여행 기준</a:t>
            </a:r>
            <a:r>
              <a:rPr lang="en-US" altLang="ko-KR" sz="1100" b="1" kern="0" dirty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KoPub돋움체 Light" panose="00000300000000000000" pitchFamily="2" charset="-127"/>
                <a:ea typeface="KoPub돋움체 Light" panose="00000300000000000000" pitchFamily="2" charset="-127"/>
              </a:rPr>
              <a:t>)</a:t>
            </a:r>
            <a:endParaRPr lang="ko-KR" altLang="en-US" sz="1600" b="1" kern="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accent4"/>
              </a:solidFill>
              <a:latin typeface="KoPub돋움체 Light" panose="00000300000000000000" pitchFamily="2" charset="-127"/>
              <a:ea typeface="KoPub돋움체 Light" panose="00000300000000000000" pitchFamily="2" charset="-127"/>
            </a:endParaRPr>
          </a:p>
        </p:txBody>
      </p:sp>
      <p:sp>
        <p:nvSpPr>
          <p:cNvPr id="45" name="AutoShape 3"/>
          <p:cNvSpPr>
            <a:spLocks noChangeArrowheads="1"/>
          </p:cNvSpPr>
          <p:nvPr/>
        </p:nvSpPr>
        <p:spPr bwMode="auto">
          <a:xfrm>
            <a:off x="6370555" y="1557586"/>
            <a:ext cx="2960540" cy="928439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46" name="AutoShape 3"/>
          <p:cNvSpPr>
            <a:spLocks noChangeArrowheads="1"/>
          </p:cNvSpPr>
          <p:nvPr/>
        </p:nvSpPr>
        <p:spPr bwMode="auto">
          <a:xfrm>
            <a:off x="272960" y="4624056"/>
            <a:ext cx="2960540" cy="262269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48" name="AutoShape 3"/>
          <p:cNvSpPr>
            <a:spLocks noChangeArrowheads="1"/>
          </p:cNvSpPr>
          <p:nvPr/>
        </p:nvSpPr>
        <p:spPr bwMode="auto">
          <a:xfrm>
            <a:off x="4801552" y="4823709"/>
            <a:ext cx="1230774" cy="262269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50" name="TextBox 49"/>
          <p:cNvSpPr txBox="1"/>
          <p:nvPr/>
        </p:nvSpPr>
        <p:spPr>
          <a:xfrm>
            <a:off x="6663596" y="5555228"/>
            <a:ext cx="2950174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900" dirty="0" err="1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동반객이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 있는 자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1,012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58449159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49582" y="3832591"/>
            <a:ext cx="1880240" cy="122020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grpSp>
        <p:nvGrpSpPr>
          <p:cNvPr id="14" name="그룹 13"/>
          <p:cNvGrpSpPr/>
          <p:nvPr/>
        </p:nvGrpSpPr>
        <p:grpSpPr>
          <a:xfrm>
            <a:off x="7407297" y="3888807"/>
            <a:ext cx="2142975" cy="2495273"/>
            <a:chOff x="7407297" y="3888807"/>
            <a:chExt cx="2142975" cy="2495273"/>
          </a:xfrm>
        </p:grpSpPr>
        <p:sp>
          <p:nvSpPr>
            <p:cNvPr id="7" name="모서리가 둥근 직사각형 6"/>
            <p:cNvSpPr/>
            <p:nvPr/>
          </p:nvSpPr>
          <p:spPr>
            <a:xfrm>
              <a:off x="7407297" y="3888807"/>
              <a:ext cx="2142975" cy="428625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5" name="모서리가 둥근 직사각형 104"/>
            <p:cNvSpPr/>
            <p:nvPr/>
          </p:nvSpPr>
          <p:spPr>
            <a:xfrm>
              <a:off x="7407297" y="4579848"/>
              <a:ext cx="2142975" cy="428625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09" name="모서리가 둥근 직사각형 108"/>
            <p:cNvSpPr/>
            <p:nvPr/>
          </p:nvSpPr>
          <p:spPr>
            <a:xfrm>
              <a:off x="7407297" y="5266032"/>
              <a:ext cx="2142975" cy="428625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0" name="모서리가 둥근 직사각형 109"/>
            <p:cNvSpPr/>
            <p:nvPr/>
          </p:nvSpPr>
          <p:spPr>
            <a:xfrm>
              <a:off x="7407297" y="5955455"/>
              <a:ext cx="2142975" cy="428625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2" name="그룹 11"/>
            <p:cNvGrpSpPr/>
            <p:nvPr/>
          </p:nvGrpSpPr>
          <p:grpSpPr>
            <a:xfrm>
              <a:off x="7495999" y="3928803"/>
              <a:ext cx="385285" cy="2402881"/>
              <a:chOff x="7495999" y="3928803"/>
              <a:chExt cx="385285" cy="2402881"/>
            </a:xfrm>
          </p:grpSpPr>
          <p:pic>
            <p:nvPicPr>
              <p:cNvPr id="119" name="그림 118"/>
              <p:cNvPicPr>
                <a:picLocks noChangeAspect="1"/>
              </p:cNvPicPr>
              <p:nvPr/>
            </p:nvPicPr>
            <p:blipFill rotWithShape="1">
              <a:blip r:embed="rId3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20498" t="19214" r="20089" b="38632"/>
              <a:stretch/>
            </p:blipFill>
            <p:spPr>
              <a:xfrm>
                <a:off x="7520269" y="5998309"/>
                <a:ext cx="336743" cy="333375"/>
              </a:xfrm>
              <a:prstGeom prst="rect">
                <a:avLst/>
              </a:prstGeom>
            </p:spPr>
          </p:pic>
          <p:pic>
            <p:nvPicPr>
              <p:cNvPr id="117" name="그림 116"/>
              <p:cNvPicPr>
                <a:picLocks noChangeAspect="1"/>
              </p:cNvPicPr>
              <p:nvPr/>
            </p:nvPicPr>
            <p:blipFill>
              <a:blip r:embed="rId4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44543" y="5327338"/>
                <a:ext cx="306012" cy="306012"/>
              </a:xfrm>
              <a:prstGeom prst="rect">
                <a:avLst/>
              </a:prstGeom>
            </p:spPr>
          </p:pic>
          <p:pic>
            <p:nvPicPr>
              <p:cNvPr id="118" name="그림 117"/>
              <p:cNvPicPr>
                <a:picLocks noChangeAspect="1"/>
              </p:cNvPicPr>
              <p:nvPr/>
            </p:nvPicPr>
            <p:blipFill>
              <a:blip r:embed="rId5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548023" y="4644634"/>
                <a:ext cx="299051" cy="299051"/>
              </a:xfrm>
              <a:prstGeom prst="rect">
                <a:avLst/>
              </a:prstGeom>
            </p:spPr>
          </p:pic>
          <p:pic>
            <p:nvPicPr>
              <p:cNvPr id="120" name="그림 119"/>
              <p:cNvPicPr>
                <a:picLocks noChangeAspect="1"/>
              </p:cNvPicPr>
              <p:nvPr/>
            </p:nvPicPr>
            <p:blipFill>
              <a:blip r:embed="rId6" cstate="print">
                <a:duotone>
                  <a:schemeClr val="accent3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7495999" y="3928803"/>
                <a:ext cx="385285" cy="385285"/>
              </a:xfrm>
              <a:prstGeom prst="rect">
                <a:avLst/>
              </a:prstGeom>
            </p:spPr>
          </p:pic>
        </p:grpSp>
      </p:grpSp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lang="ko-KR" alt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전체 인천관광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행태</a:t>
            </a:r>
            <a:r>
              <a:rPr lang="en-US" altLang="ko-KR" sz="16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여행 중 활동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30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4309722" y="2577567"/>
            <a:ext cx="225934" cy="189457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5" name="그룹 14"/>
          <p:cNvGrpSpPr/>
          <p:nvPr/>
        </p:nvGrpSpPr>
        <p:grpSpPr>
          <a:xfrm>
            <a:off x="3474234" y="3411889"/>
            <a:ext cx="1894576" cy="225934"/>
            <a:chOff x="3474234" y="3411889"/>
            <a:chExt cx="1894576" cy="225934"/>
          </a:xfrm>
        </p:grpSpPr>
        <p:sp>
          <p:nvSpPr>
            <p:cNvPr id="31" name="양쪽 모서리가 둥근 사각형 30"/>
            <p:cNvSpPr/>
            <p:nvPr/>
          </p:nvSpPr>
          <p:spPr>
            <a:xfrm>
              <a:off x="3474234" y="3411889"/>
              <a:ext cx="1894576" cy="22593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32" name="직사각형 31"/>
            <p:cNvSpPr/>
            <p:nvPr/>
          </p:nvSpPr>
          <p:spPr>
            <a:xfrm>
              <a:off x="3624902" y="3411889"/>
              <a:ext cx="1593241" cy="22593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smtClean="0">
                  <a:latin typeface="+mj-ea"/>
                  <a:ea typeface="+mj-ea"/>
                </a:rPr>
                <a:t>인천 </a:t>
              </a:r>
              <a:r>
                <a:rPr lang="ko-KR" altLang="en-US" sz="1200" dirty="0" smtClean="0">
                  <a:latin typeface="+mj-ea"/>
                  <a:ea typeface="+mj-ea"/>
                </a:rPr>
                <a:t>방문 관광지</a:t>
              </a:r>
              <a:r>
                <a:rPr lang="en-US" altLang="ko-KR" sz="1000" dirty="0" smtClean="0">
                  <a:latin typeface="+mj-ea"/>
                  <a:ea typeface="+mj-ea"/>
                </a:rPr>
                <a:t>(</a:t>
              </a:r>
              <a:r>
                <a:rPr lang="ko-KR" altLang="en-US" sz="1000" dirty="0" smtClean="0">
                  <a:latin typeface="+mj-ea"/>
                  <a:ea typeface="+mj-ea"/>
                </a:rPr>
                <a:t>복수</a:t>
              </a:r>
              <a:r>
                <a:rPr lang="en-US" altLang="ko-KR" sz="1000" dirty="0" smtClean="0">
                  <a:latin typeface="+mj-ea"/>
                  <a:ea typeface="+mj-ea"/>
                </a:rPr>
                <a:t>)</a:t>
              </a:r>
              <a:endParaRPr lang="ko-KR" altLang="en-US" sz="1100" dirty="0">
                <a:latin typeface="+mj-ea"/>
                <a:ea typeface="+mj-ea"/>
              </a:endParaRPr>
            </a:p>
          </p:txBody>
        </p:sp>
      </p:grpSp>
      <p:grpSp>
        <p:nvGrpSpPr>
          <p:cNvPr id="9" name="그룹 8"/>
          <p:cNvGrpSpPr/>
          <p:nvPr/>
        </p:nvGrpSpPr>
        <p:grpSpPr>
          <a:xfrm>
            <a:off x="5444463" y="3412232"/>
            <a:ext cx="1895743" cy="225934"/>
            <a:chOff x="5444463" y="3412232"/>
            <a:chExt cx="1895743" cy="225934"/>
          </a:xfrm>
        </p:grpSpPr>
        <p:pic>
          <p:nvPicPr>
            <p:cNvPr id="34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6279951" y="2577910"/>
              <a:ext cx="225934" cy="1894577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5" name="양쪽 모서리가 둥근 사각형 34"/>
            <p:cNvSpPr/>
            <p:nvPr/>
          </p:nvSpPr>
          <p:spPr>
            <a:xfrm>
              <a:off x="5444463" y="3412232"/>
              <a:ext cx="1894576" cy="22593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36" name="직사각형 35"/>
            <p:cNvSpPr/>
            <p:nvPr/>
          </p:nvSpPr>
          <p:spPr>
            <a:xfrm>
              <a:off x="5595131" y="3412232"/>
              <a:ext cx="1593241" cy="22593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smtClean="0">
                  <a:latin typeface="+mj-ea"/>
                  <a:ea typeface="+mj-ea"/>
                </a:rPr>
                <a:t>인천 </a:t>
              </a:r>
              <a:r>
                <a:rPr lang="ko-KR" altLang="en-US" sz="1200" dirty="0" smtClean="0">
                  <a:latin typeface="+mj-ea"/>
                  <a:ea typeface="+mj-ea"/>
                </a:rPr>
                <a:t>추천 음식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pSp>
        <p:nvGrpSpPr>
          <p:cNvPr id="8" name="그룹 7"/>
          <p:cNvGrpSpPr/>
          <p:nvPr/>
        </p:nvGrpSpPr>
        <p:grpSpPr>
          <a:xfrm>
            <a:off x="7405972" y="3411888"/>
            <a:ext cx="2152735" cy="225934"/>
            <a:chOff x="7405972" y="3411888"/>
            <a:chExt cx="2152735" cy="225934"/>
          </a:xfrm>
        </p:grpSpPr>
        <p:pic>
          <p:nvPicPr>
            <p:cNvPr id="38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8370035" y="2449149"/>
              <a:ext cx="225934" cy="215141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39" name="양쪽 모서리가 둥근 사각형 38"/>
            <p:cNvSpPr/>
            <p:nvPr/>
          </p:nvSpPr>
          <p:spPr>
            <a:xfrm>
              <a:off x="7405972" y="3411888"/>
              <a:ext cx="2151410" cy="22593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40" name="직사각형 39"/>
            <p:cNvSpPr/>
            <p:nvPr/>
          </p:nvSpPr>
          <p:spPr>
            <a:xfrm>
              <a:off x="7577065" y="3411888"/>
              <a:ext cx="1809225" cy="22593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구입 품목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aphicFrame>
        <p:nvGraphicFramePr>
          <p:cNvPr id="41" name="표 4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5825025"/>
              </p:ext>
            </p:extLst>
          </p:nvPr>
        </p:nvGraphicFramePr>
        <p:xfrm>
          <a:off x="3489021" y="5650310"/>
          <a:ext cx="1880958" cy="1066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7905"/>
                <a:gridCol w="1286453"/>
                <a:gridCol w="356600"/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100" b="0" kern="0" spc="-10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영종도 파라다이스시티</a:t>
                      </a:r>
                      <a:endParaRPr lang="ko-KR" altLang="en-US" sz="11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24.9</a:t>
                      </a:r>
                      <a:endParaRPr lang="en-US" altLang="ko-KR" sz="11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차이나타운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24.3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송월동 동화마을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20.6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월미문화의거리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9.4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깅화루지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9.1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</a:tbl>
          </a:graphicData>
        </a:graphic>
      </p:graphicFrame>
      <p:graphicFrame>
        <p:nvGraphicFramePr>
          <p:cNvPr id="52" name="표 5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83800984"/>
              </p:ext>
            </p:extLst>
          </p:nvPr>
        </p:nvGraphicFramePr>
        <p:xfrm>
          <a:off x="5449583" y="4935101"/>
          <a:ext cx="1886670" cy="22288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1886670"/>
              </a:tblGrid>
              <a:tr h="14286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갈비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  <a:r>
                        <a:rPr lang="ko-KR" altLang="en-US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고기 </a:t>
                      </a:r>
                      <a:r>
                        <a:rPr lang="en-US" altLang="ko-KR" sz="14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bg1"/>
                          </a:solidFill>
                          <a:latin typeface="+mj-ea"/>
                          <a:ea typeface="+mj-ea"/>
                          <a:cs typeface="+mn-cs"/>
                        </a:rPr>
                        <a:t>27.8%</a:t>
                      </a:r>
                    </a:p>
                  </a:txBody>
                  <a:tcPr marL="9525" marR="9525" marT="9525" marB="0" anchor="ctr"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</a:tbl>
          </a:graphicData>
        </a:graphic>
      </p:graphicFrame>
      <p:grpSp>
        <p:nvGrpSpPr>
          <p:cNvPr id="4" name="그룹 3"/>
          <p:cNvGrpSpPr/>
          <p:nvPr/>
        </p:nvGrpSpPr>
        <p:grpSpPr>
          <a:xfrm>
            <a:off x="197255" y="721311"/>
            <a:ext cx="9362670" cy="313459"/>
            <a:chOff x="127670" y="1028103"/>
            <a:chExt cx="9362670" cy="313459"/>
          </a:xfrm>
        </p:grpSpPr>
        <p:sp>
          <p:nvSpPr>
            <p:cNvPr id="55" name="직사각형 54">
              <a:extLst>
                <a:ext uri="{FF2B5EF4-FFF2-40B4-BE49-F238E27FC236}">
                  <a16:creationId xmlns="" xmlns:a16="http://schemas.microsoft.com/office/drawing/2014/main" id="{ECC0B6B2-972C-4CD3-BD08-DD07B244C1B5}"/>
                </a:ext>
              </a:extLst>
            </p:cNvPr>
            <p:cNvSpPr/>
            <p:nvPr/>
          </p:nvSpPr>
          <p:spPr>
            <a:xfrm>
              <a:off x="253082" y="1053562"/>
              <a:ext cx="9237258" cy="288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50000"/>
                </a:schemeClr>
              </a:solidFill>
            </a:ln>
            <a:effectLst>
              <a:outerShdw blurRad="25400" dist="12700" dir="2700000" algn="tl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 latinLnBrk="0">
                <a:defRPr/>
              </a:pPr>
              <a:r>
                <a:rPr kumimoji="1" lang="ko-KR" altLang="en-US" sz="1600" spc="-5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accent3">
                      <a:lumMod val="7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  <a:cs typeface="JBold" pitchFamily="18" charset="-127"/>
                </a:rPr>
                <a:t>이동</a:t>
              </a:r>
              <a:r>
                <a:rPr lang="ko-KR" altLang="en-US" sz="1800" kern="0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 </a:t>
              </a:r>
              <a:r>
                <a:rPr lang="en-US" altLang="ko-KR" sz="1200" kern="0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Travel-to(Destination)</a:t>
              </a:r>
            </a:p>
          </p:txBody>
        </p:sp>
        <p:grpSp>
          <p:nvGrpSpPr>
            <p:cNvPr id="2" name="그룹 1"/>
            <p:cNvGrpSpPr/>
            <p:nvPr/>
          </p:nvGrpSpPr>
          <p:grpSpPr>
            <a:xfrm>
              <a:off x="127670" y="1028103"/>
              <a:ext cx="401701" cy="200850"/>
              <a:chOff x="270799" y="1028103"/>
              <a:chExt cx="401701" cy="200850"/>
            </a:xfrm>
          </p:grpSpPr>
          <p:sp>
            <p:nvSpPr>
              <p:cNvPr id="47" name="이등변 삼각형 46"/>
              <p:cNvSpPr/>
              <p:nvPr/>
            </p:nvSpPr>
            <p:spPr>
              <a:xfrm rot="18900000">
                <a:off x="270799" y="1028103"/>
                <a:ext cx="401701" cy="200850"/>
              </a:xfrm>
              <a:prstGeom prst="triangle">
                <a:avLst/>
              </a:prstGeom>
              <a:solidFill>
                <a:srgbClr val="5675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00" b="1" i="0" u="none" strike="noStrike" kern="1200" cap="none" spc="-100" normalizeH="0" baseline="0" noProof="0" dirty="0">
                  <a:ln>
                    <a:solidFill>
                      <a:srgbClr val="E0E0E0">
                        <a:alpha val="0"/>
                      </a:srgbClr>
                    </a:solidFill>
                  </a:ln>
                  <a:solidFill>
                    <a:srgbClr val="FFFFFF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49" name="TextBox 48"/>
              <p:cNvSpPr txBox="1"/>
              <p:nvPr/>
            </p:nvSpPr>
            <p:spPr>
              <a:xfrm>
                <a:off x="396211" y="1053530"/>
                <a:ext cx="163507" cy="1615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i="0" u="none" strike="noStrike" kern="1200" cap="none" spc="0" normalizeH="0" baseline="0" noProof="0" dirty="0" smtClean="0">
                    <a:ln>
                      <a:solidFill>
                        <a:srgbClr val="9C9B9B">
                          <a:alpha val="0"/>
                        </a:srgbClr>
                      </a:solidFill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ea"/>
                    <a:ea typeface="+mj-ea"/>
                    <a:cs typeface="함초롬돋움" panose="02030504000101010101" pitchFamily="18" charset="-127"/>
                  </a:rPr>
                  <a:t>02</a:t>
                </a:r>
                <a:endParaRPr kumimoji="0" lang="ko-KR" altLang="en-US" sz="105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함초롬돋움" panose="02030504000101010101" pitchFamily="18" charset="-127"/>
                </a:endParaRPr>
              </a:p>
            </p:txBody>
          </p:sp>
        </p:grpSp>
      </p:grpSp>
      <p:grpSp>
        <p:nvGrpSpPr>
          <p:cNvPr id="6" name="그룹 5"/>
          <p:cNvGrpSpPr/>
          <p:nvPr/>
        </p:nvGrpSpPr>
        <p:grpSpPr>
          <a:xfrm>
            <a:off x="209439" y="2995249"/>
            <a:ext cx="9350486" cy="313459"/>
            <a:chOff x="4394870" y="1028103"/>
            <a:chExt cx="9350486" cy="313459"/>
          </a:xfrm>
        </p:grpSpPr>
        <p:sp>
          <p:nvSpPr>
            <p:cNvPr id="57" name="직사각형 56">
              <a:extLst>
                <a:ext uri="{FF2B5EF4-FFF2-40B4-BE49-F238E27FC236}">
                  <a16:creationId xmlns="" xmlns:a16="http://schemas.microsoft.com/office/drawing/2014/main" id="{ECC0B6B2-972C-4CD3-BD08-DD07B244C1B5}"/>
                </a:ext>
              </a:extLst>
            </p:cNvPr>
            <p:cNvSpPr/>
            <p:nvPr/>
          </p:nvSpPr>
          <p:spPr>
            <a:xfrm>
              <a:off x="4520281" y="1053562"/>
              <a:ext cx="9225075" cy="288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50000"/>
                </a:schemeClr>
              </a:solidFill>
            </a:ln>
            <a:effectLst>
              <a:outerShdw blurRad="25400" dist="12700" dir="2700000" algn="tl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 latinLnBrk="0">
                <a:defRPr/>
              </a:pPr>
              <a:r>
                <a:rPr kumimoji="1" lang="ko-KR" altLang="en-US" sz="1600" spc="-5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accent3">
                      <a:lumMod val="7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여행지 활동</a:t>
              </a:r>
              <a:r>
                <a:rPr lang="ko-KR" altLang="en-US" sz="1800" kern="0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chemeClr val="accent3">
                      <a:lumMod val="75000"/>
                    </a:schemeClr>
                  </a:solidFill>
                  <a:latin typeface="Rix모던고딕 B"/>
                  <a:ea typeface="Rix모던고딕 B"/>
                </a:rPr>
                <a:t> </a:t>
              </a:r>
              <a:r>
                <a:rPr lang="en-US" altLang="ko-KR" sz="1200" kern="0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Destination Activity</a:t>
              </a:r>
            </a:p>
          </p:txBody>
        </p:sp>
        <p:grpSp>
          <p:nvGrpSpPr>
            <p:cNvPr id="74" name="그룹 73"/>
            <p:cNvGrpSpPr/>
            <p:nvPr/>
          </p:nvGrpSpPr>
          <p:grpSpPr>
            <a:xfrm>
              <a:off x="4394870" y="1028103"/>
              <a:ext cx="401701" cy="200850"/>
              <a:chOff x="270799" y="1028103"/>
              <a:chExt cx="401701" cy="200850"/>
            </a:xfrm>
          </p:grpSpPr>
          <p:sp>
            <p:nvSpPr>
              <p:cNvPr id="75" name="이등변 삼각형 74"/>
              <p:cNvSpPr/>
              <p:nvPr/>
            </p:nvSpPr>
            <p:spPr>
              <a:xfrm rot="18900000">
                <a:off x="270799" y="1028103"/>
                <a:ext cx="401701" cy="200850"/>
              </a:xfrm>
              <a:prstGeom prst="triangle">
                <a:avLst/>
              </a:prstGeom>
              <a:solidFill>
                <a:srgbClr val="5675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00" b="1" i="0" u="none" strike="noStrike" kern="1200" cap="none" spc="-100" normalizeH="0" baseline="0" noProof="0" dirty="0">
                  <a:ln>
                    <a:solidFill>
                      <a:srgbClr val="E0E0E0">
                        <a:alpha val="0"/>
                      </a:srgbClr>
                    </a:solidFill>
                  </a:ln>
                  <a:solidFill>
                    <a:srgbClr val="FFFFFF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76" name="TextBox 75"/>
              <p:cNvSpPr txBox="1"/>
              <p:nvPr/>
            </p:nvSpPr>
            <p:spPr>
              <a:xfrm>
                <a:off x="396211" y="1053530"/>
                <a:ext cx="163507" cy="1615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i="0" u="none" strike="noStrike" kern="1200" cap="none" spc="0" normalizeH="0" baseline="0" noProof="0" dirty="0" smtClean="0">
                    <a:ln>
                      <a:solidFill>
                        <a:srgbClr val="9C9B9B">
                          <a:alpha val="0"/>
                        </a:srgbClr>
                      </a:solidFill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ea"/>
                    <a:ea typeface="+mj-ea"/>
                    <a:cs typeface="함초롬돋움" panose="02030504000101010101" pitchFamily="18" charset="-127"/>
                  </a:rPr>
                  <a:t>03</a:t>
                </a:r>
                <a:endParaRPr kumimoji="0" lang="ko-KR" altLang="en-US" sz="105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함초롬돋움" panose="02030504000101010101" pitchFamily="18" charset="-127"/>
                </a:endParaRPr>
              </a:p>
            </p:txBody>
          </p:sp>
        </p:grpSp>
      </p:grpSp>
      <p:grpSp>
        <p:nvGrpSpPr>
          <p:cNvPr id="5" name="그룹 4"/>
          <p:cNvGrpSpPr/>
          <p:nvPr/>
        </p:nvGrpSpPr>
        <p:grpSpPr>
          <a:xfrm>
            <a:off x="329274" y="3411889"/>
            <a:ext cx="3064426" cy="225934"/>
            <a:chOff x="329274" y="3411889"/>
            <a:chExt cx="3064426" cy="225934"/>
          </a:xfrm>
        </p:grpSpPr>
        <p:pic>
          <p:nvPicPr>
            <p:cNvPr id="78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9" cstate="print">
              <a:extLst>
                <a:ext uri="{BEBA8EAE-BF5A-486C-A8C5-ECC9F3942E4B}">
                  <a14:imgProps xmlns:a14="http://schemas.microsoft.com/office/drawing/2010/main">
                    <a14:imgLayer r:embed="rId10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1749463" y="1993586"/>
              <a:ext cx="225933" cy="30625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79" name="양쪽 모서리가 둥근 사각형 78"/>
            <p:cNvSpPr/>
            <p:nvPr/>
          </p:nvSpPr>
          <p:spPr>
            <a:xfrm>
              <a:off x="329274" y="3411890"/>
              <a:ext cx="3062539" cy="225933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80" name="직사각형 79"/>
            <p:cNvSpPr/>
            <p:nvPr/>
          </p:nvSpPr>
          <p:spPr>
            <a:xfrm>
              <a:off x="572825" y="3411890"/>
              <a:ext cx="2575437" cy="225933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smtClean="0">
                  <a:latin typeface="+mj-ea"/>
                  <a:ea typeface="+mj-ea"/>
                </a:rPr>
                <a:t>인천 여행 활동</a:t>
              </a:r>
              <a:r>
                <a:rPr lang="en-US" altLang="ko-KR" sz="1000">
                  <a:latin typeface="+mj-ea"/>
                  <a:ea typeface="+mj-ea"/>
                </a:rPr>
                <a:t>(</a:t>
              </a:r>
              <a:r>
                <a:rPr lang="ko-KR" altLang="en-US" sz="1000">
                  <a:latin typeface="+mj-ea"/>
                  <a:ea typeface="+mj-ea"/>
                </a:rPr>
                <a:t>복수</a:t>
              </a:r>
              <a:r>
                <a:rPr lang="en-US" altLang="ko-KR" sz="1000">
                  <a:latin typeface="+mj-ea"/>
                  <a:ea typeface="+mj-ea"/>
                </a:rPr>
                <a:t>)</a:t>
              </a:r>
              <a:endParaRPr lang="ko-KR" altLang="en-US" sz="1000">
                <a:latin typeface="+mj-ea"/>
                <a:ea typeface="+mj-ea"/>
              </a:endParaRPr>
            </a:p>
          </p:txBody>
        </p:sp>
      </p:grpSp>
      <p:graphicFrame>
        <p:nvGraphicFramePr>
          <p:cNvPr id="88" name="차트 87">
            <a:extLst>
              <a:ext uri="{FF2B5EF4-FFF2-40B4-BE49-F238E27FC236}">
                <a16:creationId xmlns:a16="http://schemas.microsoft.com/office/drawing/2014/main" xmlns="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87614147"/>
              </p:ext>
            </p:extLst>
          </p:nvPr>
        </p:nvGraphicFramePr>
        <p:xfrm>
          <a:off x="247702" y="4046049"/>
          <a:ext cx="3208630" cy="22640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92" name="표 9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33037260"/>
              </p:ext>
            </p:extLst>
          </p:nvPr>
        </p:nvGraphicFramePr>
        <p:xfrm>
          <a:off x="5445838" y="5454149"/>
          <a:ext cx="1894371" cy="109993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41248"/>
                <a:gridCol w="451041"/>
                <a:gridCol w="451041"/>
                <a:gridCol w="451041"/>
              </a:tblGrid>
              <a:tr h="248401">
                <a:tc>
                  <a:txBody>
                    <a:bodyPr/>
                    <a:lstStyle/>
                    <a:p>
                      <a:pPr algn="ctr" fontAlgn="ctr"/>
                      <a:endParaRPr lang="ko-KR" altLang="en-US" sz="1000" b="0" i="0" u="none" strike="noStrike" spc="-100" baseline="0" dirty="0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000" kern="1200" spc="-100" baseline="0" dirty="0" smtClean="0"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1</a:t>
                      </a:r>
                      <a:r>
                        <a:rPr lang="ko-KR" altLang="en-US" sz="1000" kern="1200" spc="-100" baseline="0" dirty="0" smtClean="0"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위</a:t>
                      </a:r>
                      <a:endParaRPr lang="ko-KR" altLang="en-US" sz="1000" kern="1200" spc="-100" baseline="0" dirty="0">
                        <a:solidFill>
                          <a:srgbClr val="5675F8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000" kern="1200" spc="-100" baseline="0" dirty="0" smtClean="0"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2</a:t>
                      </a:r>
                      <a:r>
                        <a:rPr lang="ko-KR" altLang="en-US" sz="1000" kern="1200" spc="-100" baseline="0" dirty="0" smtClean="0"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위</a:t>
                      </a:r>
                      <a:endParaRPr lang="en-US" altLang="ko-KR" sz="1000" kern="1200" spc="-100" baseline="0" dirty="0">
                        <a:solidFill>
                          <a:srgbClr val="5675F8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000" kern="1200" spc="-100" baseline="0" dirty="0" smtClean="0"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3</a:t>
                      </a:r>
                      <a:r>
                        <a:rPr lang="ko-KR" altLang="en-US" sz="1000" kern="1200" spc="-100" baseline="0" dirty="0" smtClean="0"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위</a:t>
                      </a:r>
                      <a:endParaRPr lang="ko-KR" altLang="en-US" sz="1000" kern="1200" spc="-100" baseline="0" dirty="0">
                        <a:solidFill>
                          <a:srgbClr val="5675F8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3">
                        <a:lumMod val="20000"/>
                        <a:lumOff val="80000"/>
                        <a:alpha val="50000"/>
                      </a:schemeClr>
                    </a:solidFill>
                  </a:tcPr>
                </a:tc>
              </a:tr>
              <a:tr h="277200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청년층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갈비</a:t>
                      </a:r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고기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김치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1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닭강정</a:t>
                      </a:r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1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닭꼬치</a:t>
                      </a:r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치킨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70C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7200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중년층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갈비</a:t>
                      </a:r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고기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1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짜장면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62" rtl="0" eaLnBrk="1" fontAlgn="t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닭강정</a:t>
                      </a:r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1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닭꼬치</a:t>
                      </a:r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치킨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77200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장년층</a:t>
                      </a:r>
                      <a:endParaRPr lang="ko-KR" altLang="en-US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갈비</a:t>
                      </a:r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고기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900" b="1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짜장면</a:t>
                      </a:r>
                      <a:endParaRPr lang="en-US" altLang="ko-KR" sz="9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algn="ctr" defTabSz="957862" rtl="0" eaLnBrk="1" fontAlgn="t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900" b="1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닭강정</a:t>
                      </a:r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1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닭꼬치</a:t>
                      </a:r>
                      <a:r>
                        <a:rPr lang="en-US" altLang="ko-KR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9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치킨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51" name="차트 50">
            <a:extLst>
              <a:ext uri="{FF2B5EF4-FFF2-40B4-BE49-F238E27FC236}">
                <a16:creationId xmlns:a16="http://schemas.microsoft.com/office/drawing/2014/main" xmlns="" id="{CE60EB81-120C-4B6E-9911-164A8D59D959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17747814"/>
              </p:ext>
            </p:extLst>
          </p:nvPr>
        </p:nvGraphicFramePr>
        <p:xfrm>
          <a:off x="4251071" y="1413929"/>
          <a:ext cx="1709440" cy="129778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2"/>
          </a:graphicData>
        </a:graphic>
      </p:graphicFrame>
      <p:grpSp>
        <p:nvGrpSpPr>
          <p:cNvPr id="18" name="그룹 17"/>
          <p:cNvGrpSpPr/>
          <p:nvPr/>
        </p:nvGrpSpPr>
        <p:grpSpPr>
          <a:xfrm>
            <a:off x="3516453" y="1115566"/>
            <a:ext cx="2841783" cy="232666"/>
            <a:chOff x="3535363" y="1115566"/>
            <a:chExt cx="2841783" cy="232666"/>
          </a:xfrm>
        </p:grpSpPr>
        <p:pic>
          <p:nvPicPr>
            <p:cNvPr id="68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4840796" y="-188119"/>
              <a:ext cx="232666" cy="2840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9" name="양쪽 모서리가 둥근 사각형 68"/>
            <p:cNvSpPr/>
            <p:nvPr/>
          </p:nvSpPr>
          <p:spPr>
            <a:xfrm>
              <a:off x="3535363" y="1115566"/>
              <a:ext cx="2840034" cy="232666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71" name="직사각형 70"/>
            <p:cNvSpPr/>
            <p:nvPr/>
          </p:nvSpPr>
          <p:spPr>
            <a:xfrm>
              <a:off x="3761219" y="1115566"/>
              <a:ext cx="2388322" cy="232666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인천 외 한국 </a:t>
              </a:r>
              <a:r>
                <a:rPr lang="ko-KR" altLang="en-US" sz="1200" dirty="0" err="1" smtClean="0">
                  <a:latin typeface="+mj-ea"/>
                  <a:ea typeface="+mj-ea"/>
                </a:rPr>
                <a:t>방문지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pSp>
        <p:nvGrpSpPr>
          <p:cNvPr id="19" name="그룹 18"/>
          <p:cNvGrpSpPr/>
          <p:nvPr/>
        </p:nvGrpSpPr>
        <p:grpSpPr>
          <a:xfrm>
            <a:off x="6710238" y="1115566"/>
            <a:ext cx="2840034" cy="232666"/>
            <a:chOff x="6710238" y="1115566"/>
            <a:chExt cx="2840034" cy="232666"/>
          </a:xfrm>
        </p:grpSpPr>
        <p:sp>
          <p:nvSpPr>
            <p:cNvPr id="81" name="양쪽 모서리가 둥근 사각형 80"/>
            <p:cNvSpPr/>
            <p:nvPr/>
          </p:nvSpPr>
          <p:spPr>
            <a:xfrm>
              <a:off x="6710238" y="1115566"/>
              <a:ext cx="2840034" cy="232666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82" name="직사각형 81"/>
            <p:cNvSpPr/>
            <p:nvPr/>
          </p:nvSpPr>
          <p:spPr>
            <a:xfrm>
              <a:off x="6936094" y="1115566"/>
              <a:ext cx="2388322" cy="232666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교통 수단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aphicFrame>
        <p:nvGraphicFramePr>
          <p:cNvPr id="84" name="표 8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17516549"/>
              </p:ext>
            </p:extLst>
          </p:nvPr>
        </p:nvGraphicFramePr>
        <p:xfrm>
          <a:off x="7262332" y="1443980"/>
          <a:ext cx="2269018" cy="130531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422902"/>
                <a:gridCol w="1089777"/>
                <a:gridCol w="756339"/>
              </a:tblGrid>
              <a:tr h="32632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위</a:t>
                      </a:r>
                      <a:endParaRPr lang="ko-KR" altLang="en-US" sz="1000" b="1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+mn-ea"/>
                          <a:ea typeface="+mn-ea"/>
                          <a:cs typeface="+mn-cs"/>
                        </a:rPr>
                        <a:t>지하철</a:t>
                      </a:r>
                      <a:endParaRPr lang="en-US" altLang="ko-KR" sz="1400" b="1" kern="0" spc="-100" baseline="0" dirty="0" smtClean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+mn-ea"/>
                          <a:ea typeface="+mn-ea"/>
                          <a:cs typeface="+mn-cs"/>
                        </a:rPr>
                        <a:t>26.5</a:t>
                      </a:r>
                      <a:endParaRPr lang="en-US" altLang="ko-KR" sz="14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32632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위</a:t>
                      </a:r>
                      <a:endParaRPr lang="ko-KR" altLang="en-US" sz="1000" b="1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+mn-ea"/>
                          <a:ea typeface="+mn-ea"/>
                          <a:cs typeface="+mn-cs"/>
                        </a:rPr>
                        <a:t>버스</a:t>
                      </a:r>
                      <a:endParaRPr lang="en-US" altLang="ko-KR" sz="14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+mn-ea"/>
                          <a:ea typeface="+mn-ea"/>
                          <a:cs typeface="+mn-cs"/>
                        </a:rPr>
                        <a:t>21.1</a:t>
                      </a:r>
                      <a:endParaRPr lang="en-US" altLang="ko-KR" sz="14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32632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위</a:t>
                      </a:r>
                      <a:endParaRPr lang="ko-KR" altLang="en-US" sz="1000" b="1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전세버스</a:t>
                      </a:r>
                      <a:endParaRPr lang="ko-KR" altLang="en-US" sz="11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16.9</a:t>
                      </a:r>
                      <a:endParaRPr lang="en-US" altLang="ko-KR" sz="11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  <a:tr h="32632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위</a:t>
                      </a:r>
                      <a:endParaRPr lang="ko-KR" altLang="en-US" sz="1000" b="1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대절택시</a:t>
                      </a:r>
                      <a:endParaRPr lang="ko-KR" altLang="en-US" sz="11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13.5</a:t>
                      </a:r>
                      <a:endParaRPr lang="en-US" altLang="ko-KR" sz="11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/>
                </a:tc>
              </a:tr>
            </a:tbl>
          </a:graphicData>
        </a:graphic>
      </p:graphicFrame>
      <p:graphicFrame>
        <p:nvGraphicFramePr>
          <p:cNvPr id="100" name="표 9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82955837"/>
              </p:ext>
            </p:extLst>
          </p:nvPr>
        </p:nvGraphicFramePr>
        <p:xfrm>
          <a:off x="7933266" y="3771900"/>
          <a:ext cx="1598083" cy="2724152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74480"/>
                <a:gridCol w="790909"/>
                <a:gridCol w="532694"/>
              </a:tblGrid>
              <a:tr h="6810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1</a:t>
                      </a:r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위</a:t>
                      </a:r>
                      <a:endParaRPr lang="ko-KR" altLang="en-US" sz="1000" b="1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4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+mn-ea"/>
                          <a:ea typeface="+mn-ea"/>
                          <a:cs typeface="+mn-cs"/>
                        </a:rPr>
                        <a:t>화장품</a:t>
                      </a:r>
                      <a:r>
                        <a:rPr lang="en-US" altLang="ko-KR" sz="14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</a:p>
                    <a:p>
                      <a:pPr algn="ctr" fontAlgn="b"/>
                      <a:r>
                        <a:rPr lang="ko-KR" altLang="en-US" sz="14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+mn-ea"/>
                          <a:ea typeface="+mn-ea"/>
                          <a:cs typeface="+mn-cs"/>
                        </a:rPr>
                        <a:t>향수</a:t>
                      </a:r>
                      <a:endParaRPr lang="en-US" altLang="ko-KR" sz="1400" b="1" kern="0" spc="-100" baseline="0" dirty="0" smtClean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4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+mn-ea"/>
                          <a:ea typeface="+mn-ea"/>
                          <a:cs typeface="+mn-cs"/>
                        </a:rPr>
                        <a:t>59.7</a:t>
                      </a:r>
                      <a:endParaRPr lang="en-US" altLang="ko-KR" sz="14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6810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2</a:t>
                      </a:r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위</a:t>
                      </a:r>
                      <a:endParaRPr lang="ko-KR" altLang="en-US" sz="1000" b="1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식료품</a:t>
                      </a:r>
                      <a:endParaRPr lang="en-US" altLang="ko-KR" sz="11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49.2</a:t>
                      </a:r>
                      <a:endParaRPr lang="en-US" altLang="ko-KR" sz="11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6810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3</a:t>
                      </a:r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위</a:t>
                      </a:r>
                      <a:endParaRPr lang="ko-KR" altLang="en-US" sz="1000" b="1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의류</a:t>
                      </a:r>
                      <a:r>
                        <a:rPr lang="en-US" altLang="ko-KR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신발</a:t>
                      </a:r>
                      <a:r>
                        <a:rPr lang="en-US" altLang="ko-KR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가방</a:t>
                      </a:r>
                      <a:endParaRPr lang="ko-KR" altLang="en-US" sz="11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38.6</a:t>
                      </a:r>
                      <a:endParaRPr lang="en-US" altLang="ko-KR" sz="11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681038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4</a:t>
                      </a:r>
                      <a:r>
                        <a:rPr lang="ko-KR" altLang="en-US" sz="1000" b="1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+mn-ea"/>
                          <a:ea typeface="+mn-ea"/>
                          <a:cs typeface="+mn-cs"/>
                        </a:rPr>
                        <a:t>위</a:t>
                      </a:r>
                      <a:endParaRPr lang="ko-KR" altLang="en-US" sz="1000" b="1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전통 공예품</a:t>
                      </a:r>
                      <a:endParaRPr lang="ko-KR" altLang="en-US" sz="11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20.1</a:t>
                      </a:r>
                      <a:endParaRPr lang="en-US" altLang="ko-KR" sz="1100" b="1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</a:tbl>
          </a:graphicData>
        </a:graphic>
      </p:graphicFrame>
      <p:graphicFrame>
        <p:nvGraphicFramePr>
          <p:cNvPr id="53" name="표 5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91552547"/>
              </p:ext>
            </p:extLst>
          </p:nvPr>
        </p:nvGraphicFramePr>
        <p:xfrm>
          <a:off x="3759315" y="1541063"/>
          <a:ext cx="744141" cy="1211777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744141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</a:tblGrid>
              <a:tr h="239603">
                <a:tc>
                  <a:txBody>
                    <a:bodyPr/>
                    <a:lstStyle/>
                    <a:p>
                      <a:pPr marL="0" algn="ctr" defTabSz="914400" rtl="0" eaLnBrk="1" fontAlgn="base" latinLnBrk="1" hangingPunct="1"/>
                      <a:r>
                        <a:rPr lang="ko-KR" altLang="en-US" sz="16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서울</a:t>
                      </a:r>
                      <a:endParaRPr lang="en-US" altLang="ko-KR" sz="1600" b="1" kern="0" spc="-150" dirty="0" smtClean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239603">
                <a:tc>
                  <a:txBody>
                    <a:bodyPr/>
                    <a:lstStyle/>
                    <a:p>
                      <a:pPr marL="0" marR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경기</a:t>
                      </a:r>
                      <a:endParaRPr lang="en-US" altLang="ko-KR" sz="1000" kern="1200" spc="-100" dirty="0" smtClean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2632226167"/>
                  </a:ext>
                </a:extLst>
              </a:tr>
              <a:tr h="239603">
                <a:tc>
                  <a:txBody>
                    <a:bodyPr/>
                    <a:lstStyle/>
                    <a:p>
                      <a:pPr marL="0" algn="ctr" defTabSz="914400" rtl="0" eaLnBrk="1" fontAlgn="base" latinLnBrk="1" hangingPunct="1"/>
                      <a:r>
                        <a:rPr lang="ko-KR" altLang="en-US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부산</a:t>
                      </a:r>
                      <a:endParaRPr lang="en-US" altLang="ko-KR" sz="1000" kern="1200" spc="-100" dirty="0" smtClean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239603">
                <a:tc>
                  <a:txBody>
                    <a:bodyPr/>
                    <a:lstStyle/>
                    <a:p>
                      <a:pPr marL="0" algn="ctr" defTabSz="914400" rtl="0" eaLnBrk="1" fontAlgn="base" latinLnBrk="1" hangingPunct="1"/>
                      <a:r>
                        <a:rPr lang="ko-KR" altLang="en-US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제주</a:t>
                      </a:r>
                      <a:endParaRPr lang="ko-KR" altLang="en-US" sz="1000" kern="1200" spc="-100" dirty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61419514"/>
                  </a:ext>
                </a:extLst>
              </a:tr>
              <a:tr h="239603">
                <a:tc>
                  <a:txBody>
                    <a:bodyPr/>
                    <a:lstStyle/>
                    <a:p>
                      <a:pPr marL="0" algn="ctr" defTabSz="914400" rtl="0" eaLnBrk="1" fontAlgn="base" latinLnBrk="1" hangingPunct="1"/>
                      <a:r>
                        <a:rPr lang="ko-KR" altLang="en-US" sz="1000" kern="1200" spc="-100" dirty="0" smtClean="0">
                          <a:ln>
                            <a:solidFill>
                              <a:schemeClr val="tx1">
                                <a:lumMod val="50000"/>
                                <a:lumOff val="50000"/>
                                <a:alpha val="0"/>
                              </a:schemeClr>
                            </a:solidFill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강원</a:t>
                      </a:r>
                      <a:endParaRPr lang="ko-KR" altLang="en-US" sz="1000" kern="1200" spc="-100" dirty="0">
                        <a:ln>
                          <a:solidFill>
                            <a:schemeClr val="tx1">
                              <a:lumMod val="50000"/>
                              <a:lumOff val="50000"/>
                              <a:alpha val="0"/>
                            </a:schemeClr>
                          </a:solidFill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127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</a:tbl>
          </a:graphicData>
        </a:graphic>
      </p:graphicFrame>
      <p:grpSp>
        <p:nvGrpSpPr>
          <p:cNvPr id="13" name="그룹 12"/>
          <p:cNvGrpSpPr/>
          <p:nvPr/>
        </p:nvGrpSpPr>
        <p:grpSpPr>
          <a:xfrm>
            <a:off x="6710239" y="1331938"/>
            <a:ext cx="2840034" cy="1461523"/>
            <a:chOff x="6710239" y="1331938"/>
            <a:chExt cx="2840034" cy="1461523"/>
          </a:xfrm>
        </p:grpSpPr>
        <p:sp>
          <p:nvSpPr>
            <p:cNvPr id="111" name="모서리가 둥근 직사각형 110"/>
            <p:cNvSpPr/>
            <p:nvPr/>
          </p:nvSpPr>
          <p:spPr>
            <a:xfrm>
              <a:off x="6710239" y="1443981"/>
              <a:ext cx="2840034" cy="295720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2" name="모서리가 둥근 직사각형 111"/>
            <p:cNvSpPr/>
            <p:nvPr/>
          </p:nvSpPr>
          <p:spPr>
            <a:xfrm>
              <a:off x="6710239" y="1779104"/>
              <a:ext cx="2840034" cy="295720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3" name="모서리가 둥근 직사각형 112"/>
            <p:cNvSpPr/>
            <p:nvPr/>
          </p:nvSpPr>
          <p:spPr>
            <a:xfrm>
              <a:off x="6710239" y="2112924"/>
              <a:ext cx="2840034" cy="295720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114" name="모서리가 둥근 직사각형 113"/>
            <p:cNvSpPr/>
            <p:nvPr/>
          </p:nvSpPr>
          <p:spPr>
            <a:xfrm>
              <a:off x="6710239" y="2448047"/>
              <a:ext cx="2840034" cy="295720"/>
            </a:xfrm>
            <a:prstGeom prst="roundRect">
              <a:avLst>
                <a:gd name="adj" fmla="val 50000"/>
              </a:avLst>
            </a:prstGeom>
            <a:noFill/>
            <a:ln w="6350">
              <a:solidFill>
                <a:schemeClr val="bg1">
                  <a:lumMod val="5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0" name="그림 9"/>
            <p:cNvPicPr>
              <a:picLocks noChangeAspect="1"/>
            </p:cNvPicPr>
            <p:nvPr/>
          </p:nvPicPr>
          <p:blipFill>
            <a:blip r:embed="rId15" cstate="print">
              <a:duotone>
                <a:schemeClr val="accent3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10016" y="1331938"/>
              <a:ext cx="519806" cy="519806"/>
            </a:xfrm>
            <a:prstGeom prst="rect">
              <a:avLst/>
            </a:prstGeom>
          </p:spPr>
        </p:pic>
        <p:pic>
          <p:nvPicPr>
            <p:cNvPr id="115" name="그림 114"/>
            <p:cNvPicPr>
              <a:picLocks noChangeAspect="1"/>
            </p:cNvPicPr>
            <p:nvPr/>
          </p:nvPicPr>
          <p:blipFill>
            <a:blip r:embed="rId16" cstate="print"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6872365" y="2398353"/>
              <a:ext cx="395108" cy="395108"/>
            </a:xfrm>
            <a:prstGeom prst="rect">
              <a:avLst/>
            </a:prstGeom>
          </p:spPr>
        </p:pic>
      </p:grpSp>
      <p:grpSp>
        <p:nvGrpSpPr>
          <p:cNvPr id="85" name="그룹 84"/>
          <p:cNvGrpSpPr/>
          <p:nvPr/>
        </p:nvGrpSpPr>
        <p:grpSpPr>
          <a:xfrm>
            <a:off x="3474234" y="5240687"/>
            <a:ext cx="1905269" cy="239656"/>
            <a:chOff x="320270" y="1433340"/>
            <a:chExt cx="4526696" cy="343789"/>
          </a:xfrm>
        </p:grpSpPr>
        <p:pic>
          <p:nvPicPr>
            <p:cNvPr id="86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7" cstate="print">
              <a:extLst>
                <a:ext uri="{BEBA8EAE-BF5A-486C-A8C5-ECC9F3942E4B}">
                  <a14:imgProps xmlns:a14="http://schemas.microsoft.com/office/drawing/2010/main">
                    <a14:imgLayer r:embed="rId8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34267" y="-655255"/>
              <a:ext cx="324104" cy="4501294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7" name="양쪽 모서리가 둥근 사각형 86"/>
            <p:cNvSpPr/>
            <p:nvPr/>
          </p:nvSpPr>
          <p:spPr>
            <a:xfrm>
              <a:off x="342900" y="1433340"/>
              <a:ext cx="4501291" cy="32410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  <a:alpha val="70000"/>
                  </a:schemeClr>
                </a:gs>
                <a:gs pos="50000">
                  <a:schemeClr val="accent3">
                    <a:alpha val="80000"/>
                  </a:schemeClr>
                </a:gs>
                <a:gs pos="100000">
                  <a:schemeClr val="accent3">
                    <a:lumMod val="60000"/>
                    <a:lumOff val="40000"/>
                    <a:alpha val="7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90" name="직사각형 89"/>
            <p:cNvSpPr/>
            <p:nvPr/>
          </p:nvSpPr>
          <p:spPr>
            <a:xfrm>
              <a:off x="320270" y="1433340"/>
              <a:ext cx="4504068" cy="343789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smtClean="0">
                  <a:latin typeface="+mj-ea"/>
                  <a:ea typeface="+mj-ea"/>
                </a:rPr>
                <a:t>인천 </a:t>
              </a:r>
              <a:r>
                <a:rPr lang="ko-KR" altLang="en-US" sz="1200" dirty="0" smtClean="0">
                  <a:latin typeface="+mj-ea"/>
                  <a:ea typeface="+mj-ea"/>
                </a:rPr>
                <a:t>추천 관광지</a:t>
              </a:r>
              <a:r>
                <a:rPr lang="en-US" altLang="ko-KR" sz="1000" dirty="0">
                  <a:latin typeface="+mj-ea"/>
                  <a:ea typeface="+mj-ea"/>
                </a:rPr>
                <a:t>(</a:t>
              </a:r>
              <a:r>
                <a:rPr lang="ko-KR" altLang="en-US" sz="1000" dirty="0">
                  <a:latin typeface="+mj-ea"/>
                  <a:ea typeface="+mj-ea"/>
                </a:rPr>
                <a:t>복수</a:t>
              </a:r>
              <a:r>
                <a:rPr lang="en-US" altLang="ko-KR" sz="1000" dirty="0">
                  <a:latin typeface="+mj-ea"/>
                  <a:ea typeface="+mj-ea"/>
                </a:rPr>
                <a:t>)</a:t>
              </a:r>
              <a:endParaRPr lang="ko-KR" altLang="en-US" sz="1000" dirty="0">
                <a:latin typeface="+mj-ea"/>
                <a:ea typeface="+mj-ea"/>
              </a:endParaRPr>
            </a:p>
          </p:txBody>
        </p:sp>
      </p:grpSp>
      <p:graphicFrame>
        <p:nvGraphicFramePr>
          <p:cNvPr id="91" name="표 9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38867137"/>
              </p:ext>
            </p:extLst>
          </p:nvPr>
        </p:nvGraphicFramePr>
        <p:xfrm>
          <a:off x="3489021" y="3746099"/>
          <a:ext cx="1880958" cy="1066800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237905"/>
                <a:gridCol w="1286453"/>
                <a:gridCol w="356600"/>
              </a:tblGrid>
              <a:tr h="1845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11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차이나타운</a:t>
                      </a:r>
                      <a:endParaRPr lang="ko-KR" altLang="en-US" sz="11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rgbClr val="FF660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40.8</a:t>
                      </a:r>
                      <a:endParaRPr lang="en-US" altLang="ko-KR" sz="11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rgbClr val="FF660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1845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송월동 동화마을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33.0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1845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kern="0" spc="-100" baseline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영종도 파라다이스시티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25.7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1845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월미문화의거리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15.7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  <a:tr h="184576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</a:t>
                      </a:r>
                      <a:r>
                        <a:rPr lang="ko-KR" altLang="en-US" sz="800" b="0" kern="0" spc="-100" baseline="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rgbClr val="5675F8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위</a:t>
                      </a:r>
                      <a:endParaRPr lang="ko-KR" altLang="en-US" sz="800" b="0" kern="0" spc="-100" baseline="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rgbClr val="5675F8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anchor="ctr"/>
                </a:tc>
                <a:tc>
                  <a:txBody>
                    <a:bodyPr/>
                    <a:lstStyle/>
                    <a:p>
                      <a:pPr algn="l" fontAlgn="b"/>
                      <a:r>
                        <a:rPr lang="ko-KR" altLang="en-US" sz="900" b="0" kern="0" spc="-100" baseline="0" dirty="0" err="1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현대아울렛</a:t>
                      </a:r>
                      <a:endParaRPr lang="ko-KR" altLang="en-US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b="0" kern="0" spc="-100" baseline="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13.6</a:t>
                      </a:r>
                      <a:endParaRPr lang="en-US" altLang="ko-KR" sz="900" b="0" kern="0" spc="-100" baseline="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9525" marB="0" anchor="ctr"/>
                </a:tc>
              </a:tr>
            </a:tbl>
          </a:graphicData>
        </a:graphic>
      </p:graphicFrame>
      <p:grpSp>
        <p:nvGrpSpPr>
          <p:cNvPr id="93" name="그룹 92"/>
          <p:cNvGrpSpPr/>
          <p:nvPr/>
        </p:nvGrpSpPr>
        <p:grpSpPr>
          <a:xfrm>
            <a:off x="360245" y="1115565"/>
            <a:ext cx="2841783" cy="232666"/>
            <a:chOff x="3535363" y="1115566"/>
            <a:chExt cx="2841783" cy="232666"/>
          </a:xfrm>
        </p:grpSpPr>
        <p:pic>
          <p:nvPicPr>
            <p:cNvPr id="94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13" cstate="print">
              <a:extLst>
                <a:ext uri="{BEBA8EAE-BF5A-486C-A8C5-ECC9F3942E4B}">
                  <a14:imgProps xmlns:a14="http://schemas.microsoft.com/office/drawing/2010/main">
                    <a14:imgLayer r:embed="rId14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4840796" y="-188119"/>
              <a:ext cx="232666" cy="28400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95" name="양쪽 모서리가 둥근 사각형 94"/>
            <p:cNvSpPr/>
            <p:nvPr/>
          </p:nvSpPr>
          <p:spPr>
            <a:xfrm>
              <a:off x="3535363" y="1115566"/>
              <a:ext cx="2840034" cy="232666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97" name="직사각형 96"/>
            <p:cNvSpPr/>
            <p:nvPr/>
          </p:nvSpPr>
          <p:spPr>
            <a:xfrm>
              <a:off x="3761219" y="1115566"/>
              <a:ext cx="2388322" cy="232666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인천 여행 체류기간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aphicFrame>
        <p:nvGraphicFramePr>
          <p:cNvPr id="21" name="차트 20"/>
          <p:cNvGraphicFramePr/>
          <p:nvPr>
            <p:extLst>
              <p:ext uri="{D42A27DB-BD31-4B8C-83A1-F6EECF244321}">
                <p14:modId xmlns:p14="http://schemas.microsoft.com/office/powerpoint/2010/main" val="102330444"/>
              </p:ext>
            </p:extLst>
          </p:nvPr>
        </p:nvGraphicFramePr>
        <p:xfrm>
          <a:off x="919758" y="1353309"/>
          <a:ext cx="1800200" cy="17918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7"/>
          </a:graphicData>
        </a:graphic>
      </p:graphicFrame>
      <p:sp>
        <p:nvSpPr>
          <p:cNvPr id="22" name="직사각형 21"/>
          <p:cNvSpPr/>
          <p:nvPr/>
        </p:nvSpPr>
        <p:spPr>
          <a:xfrm>
            <a:off x="1508259" y="1927004"/>
            <a:ext cx="59824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 fontAlgn="base"/>
            <a:r>
              <a:rPr lang="ko-KR" altLang="en-US" sz="1400" spc="-100" dirty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bg1">
                    <a:lumMod val="50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평균</a:t>
            </a:r>
            <a:r>
              <a:rPr lang="ko-KR" altLang="en-US" sz="1600" b="1" kern="0" spc="-15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endParaRPr lang="en-US" altLang="ko-KR" sz="1600" b="1" kern="0" spc="-150" dirty="0" smtClean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rgbClr val="FF6600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  <a:p>
            <a:pPr algn="ctr" defTabSz="914400" fontAlgn="base"/>
            <a:r>
              <a:rPr lang="en-US" altLang="ko-KR" sz="1600" b="1" kern="0" spc="-15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2.1</a:t>
            </a:r>
            <a:r>
              <a:rPr lang="ko-KR" altLang="en-US" sz="1600" b="1" kern="0" spc="-150" dirty="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rgbClr val="FF660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일</a:t>
            </a:r>
            <a:endParaRPr lang="en-US" altLang="ko-KR" sz="1600" b="1" kern="0" spc="-15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rgbClr val="FF6600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pic>
        <p:nvPicPr>
          <p:cNvPr id="98" name="그림 97"/>
          <p:cNvPicPr>
            <a:picLocks noChangeAspect="1"/>
          </p:cNvPicPr>
          <p:nvPr/>
        </p:nvPicPr>
        <p:blipFill>
          <a:blip r:embed="rId1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867" y="1754905"/>
            <a:ext cx="392818" cy="392818"/>
          </a:xfrm>
          <a:prstGeom prst="rect">
            <a:avLst/>
          </a:prstGeom>
        </p:spPr>
      </p:pic>
      <p:pic>
        <p:nvPicPr>
          <p:cNvPr id="99" name="그림 98"/>
          <p:cNvPicPr>
            <a:picLocks noChangeAspect="1"/>
          </p:cNvPicPr>
          <p:nvPr/>
        </p:nvPicPr>
        <p:blipFill>
          <a:blip r:embed="rId18" cstate="print"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68867" y="2085306"/>
            <a:ext cx="392818" cy="392818"/>
          </a:xfrm>
          <a:prstGeom prst="rect">
            <a:avLst/>
          </a:prstGeom>
        </p:spPr>
      </p:pic>
      <p:pic>
        <p:nvPicPr>
          <p:cNvPr id="139" name="Picture 4"/>
          <p:cNvPicPr>
            <a:picLocks noChangeAspect="1" noChangeArrowheads="1"/>
          </p:cNvPicPr>
          <p:nvPr/>
        </p:nvPicPr>
        <p:blipFill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5363" y="4788556"/>
            <a:ext cx="583200" cy="428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0" name="Picture 5"/>
          <p:cNvPicPr>
            <a:picLocks noChangeAspect="1" noChangeArrowheads="1"/>
          </p:cNvPicPr>
          <p:nvPr/>
        </p:nvPicPr>
        <p:blipFill>
          <a:blip r:embed="rId2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40481" y="4797946"/>
            <a:ext cx="674491" cy="418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1" name="Picture 6"/>
          <p:cNvPicPr>
            <a:picLocks noChangeAspect="1" noChangeArrowheads="1"/>
          </p:cNvPicPr>
          <p:nvPr/>
        </p:nvPicPr>
        <p:blipFill>
          <a:blip r:embed="rId2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49363" y="4788556"/>
            <a:ext cx="519447" cy="42826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6" name="AutoShape 3"/>
          <p:cNvSpPr>
            <a:spLocks noChangeArrowheads="1"/>
          </p:cNvSpPr>
          <p:nvPr/>
        </p:nvSpPr>
        <p:spPr bwMode="auto">
          <a:xfrm>
            <a:off x="6710237" y="1443981"/>
            <a:ext cx="2840035" cy="641994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101" name="AutoShape 3"/>
          <p:cNvSpPr>
            <a:spLocks noChangeArrowheads="1"/>
          </p:cNvSpPr>
          <p:nvPr/>
        </p:nvSpPr>
        <p:spPr bwMode="auto">
          <a:xfrm>
            <a:off x="318637" y="4103119"/>
            <a:ext cx="1249194" cy="1774947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102" name="AutoShape 3"/>
          <p:cNvSpPr>
            <a:spLocks noChangeArrowheads="1"/>
          </p:cNvSpPr>
          <p:nvPr/>
        </p:nvSpPr>
        <p:spPr bwMode="auto">
          <a:xfrm>
            <a:off x="3478848" y="5633598"/>
            <a:ext cx="1900656" cy="275019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83" name="TextBox 82"/>
          <p:cNvSpPr txBox="1"/>
          <p:nvPr/>
        </p:nvSpPr>
        <p:spPr>
          <a:xfrm>
            <a:off x="3024343" y="5440344"/>
            <a:ext cx="236209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추천관광지 응답자</a:t>
            </a:r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1,008</a:t>
            </a:r>
            <a:r>
              <a:rPr lang="ko-KR" alt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89" name="TextBox 88"/>
          <p:cNvSpPr txBox="1"/>
          <p:nvPr/>
        </p:nvSpPr>
        <p:spPr>
          <a:xfrm>
            <a:off x="3024343" y="3600846"/>
            <a:ext cx="236209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방문관</a:t>
            </a:r>
            <a:r>
              <a:rPr lang="ko-KR" altLang="en-US" sz="800" dirty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광</a:t>
            </a:r>
            <a:r>
              <a:rPr lang="ko-KR" alt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지 응답자</a:t>
            </a:r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1,090</a:t>
            </a:r>
            <a:r>
              <a:rPr lang="ko-KR" alt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03" name="TextBox 102"/>
          <p:cNvSpPr txBox="1"/>
          <p:nvPr/>
        </p:nvSpPr>
        <p:spPr>
          <a:xfrm>
            <a:off x="5045199" y="3600846"/>
            <a:ext cx="236209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추천음식 응답자</a:t>
            </a:r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626</a:t>
            </a:r>
            <a:r>
              <a:rPr lang="ko-KR" alt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  <p:sp>
        <p:nvSpPr>
          <p:cNvPr id="104" name="TextBox 103"/>
          <p:cNvSpPr txBox="1"/>
          <p:nvPr/>
        </p:nvSpPr>
        <p:spPr>
          <a:xfrm>
            <a:off x="7197827" y="3600846"/>
            <a:ext cx="2362098" cy="21544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(</a:t>
            </a:r>
            <a:r>
              <a:rPr lang="ko-KR" alt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분석단위</a:t>
            </a:r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: </a:t>
            </a:r>
            <a:r>
              <a:rPr lang="ko-KR" alt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쇼핑 경험자</a:t>
            </a:r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, 472</a:t>
            </a:r>
            <a:r>
              <a:rPr lang="ko-KR" altLang="en-US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명</a:t>
            </a:r>
            <a:r>
              <a:rPr lang="en-US" altLang="ko-KR" sz="8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)</a:t>
            </a:r>
            <a:endParaRPr lang="ko-KR" altLang="en-US" sz="8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7183966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제목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lang="ko-KR" alt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전체 인천관광 행태</a:t>
            </a:r>
            <a:r>
              <a:rPr lang="en-US" altLang="ko-KR" sz="160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600">
                <a:solidFill>
                  <a:schemeClr val="tx1">
                    <a:lumMod val="65000"/>
                    <a:lumOff val="35000"/>
                  </a:schemeClr>
                </a:solidFill>
              </a:rPr>
              <a:t>여행 </a:t>
            </a:r>
            <a:r>
              <a:rPr lang="ko-KR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후 평가</a:t>
            </a:r>
            <a:endParaRPr lang="ko-KR" altLang="en-US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5" name="그룹 4"/>
          <p:cNvGrpSpPr/>
          <p:nvPr/>
        </p:nvGrpSpPr>
        <p:grpSpPr>
          <a:xfrm>
            <a:off x="328637" y="1102631"/>
            <a:ext cx="4535711" cy="234254"/>
            <a:chOff x="328637" y="1227891"/>
            <a:chExt cx="4535711" cy="234254"/>
          </a:xfrm>
        </p:grpSpPr>
        <p:pic>
          <p:nvPicPr>
            <p:cNvPr id="7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80761" y="-921442"/>
              <a:ext cx="234254" cy="45329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" name="양쪽 모서리가 둥근 사각형 7"/>
            <p:cNvSpPr/>
            <p:nvPr/>
          </p:nvSpPr>
          <p:spPr>
            <a:xfrm>
              <a:off x="328637" y="1227891"/>
              <a:ext cx="4532918" cy="23425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9" name="직사각형 8"/>
            <p:cNvSpPr/>
            <p:nvPr/>
          </p:nvSpPr>
          <p:spPr>
            <a:xfrm>
              <a:off x="689121" y="1227891"/>
              <a:ext cx="3811949" cy="23425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전반 만족도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aphicFrame>
        <p:nvGraphicFramePr>
          <p:cNvPr id="19" name="차트 18"/>
          <p:cNvGraphicFramePr/>
          <p:nvPr>
            <p:extLst>
              <p:ext uri="{D42A27DB-BD31-4B8C-83A1-F6EECF244321}">
                <p14:modId xmlns:p14="http://schemas.microsoft.com/office/powerpoint/2010/main" val="3503105685"/>
              </p:ext>
            </p:extLst>
          </p:nvPr>
        </p:nvGraphicFramePr>
        <p:xfrm>
          <a:off x="5124450" y="1415838"/>
          <a:ext cx="4275289" cy="313815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4" name="차트 73"/>
          <p:cNvGraphicFramePr/>
          <p:nvPr>
            <p:extLst>
              <p:ext uri="{D42A27DB-BD31-4B8C-83A1-F6EECF244321}">
                <p14:modId xmlns:p14="http://schemas.microsoft.com/office/powerpoint/2010/main" val="870682924"/>
              </p:ext>
            </p:extLst>
          </p:nvPr>
        </p:nvGraphicFramePr>
        <p:xfrm>
          <a:off x="397424" y="3028261"/>
          <a:ext cx="4413596" cy="97144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pSp>
        <p:nvGrpSpPr>
          <p:cNvPr id="21" name="그룹 20"/>
          <p:cNvGrpSpPr/>
          <p:nvPr/>
        </p:nvGrpSpPr>
        <p:grpSpPr>
          <a:xfrm>
            <a:off x="404075" y="1419237"/>
            <a:ext cx="4439971" cy="1334446"/>
            <a:chOff x="727474" y="1789085"/>
            <a:chExt cx="4439971" cy="1334446"/>
          </a:xfrm>
        </p:grpSpPr>
        <p:graphicFrame>
          <p:nvGraphicFramePr>
            <p:cNvPr id="63" name="차트 62"/>
            <p:cNvGraphicFramePr/>
            <p:nvPr>
              <p:extLst>
                <p:ext uri="{D42A27DB-BD31-4B8C-83A1-F6EECF244321}">
                  <p14:modId xmlns:p14="http://schemas.microsoft.com/office/powerpoint/2010/main" val="2798731872"/>
                </p:ext>
              </p:extLst>
            </p:nvPr>
          </p:nvGraphicFramePr>
          <p:xfrm>
            <a:off x="727474" y="1933574"/>
            <a:ext cx="4439971" cy="1189957"/>
          </p:xfrm>
          <a:graphic>
            <a:graphicData uri="http://schemas.openxmlformats.org/drawingml/2006/chart">
              <c:chart xmlns:c="http://schemas.openxmlformats.org/drawingml/2006/chart" xmlns:r="http://schemas.openxmlformats.org/officeDocument/2006/relationships" r:id="rId6"/>
            </a:graphicData>
          </a:graphic>
        </p:graphicFrame>
        <p:sp>
          <p:nvSpPr>
            <p:cNvPr id="75" name="직사각형 48"/>
            <p:cNvSpPr/>
            <p:nvPr/>
          </p:nvSpPr>
          <p:spPr>
            <a:xfrm>
              <a:off x="804371" y="1789086"/>
              <a:ext cx="1733591" cy="144489"/>
            </a:xfrm>
            <a:prstGeom prst="roundRect">
              <a:avLst/>
            </a:prstGeom>
            <a:pattFill prst="dkUpDiag">
              <a:fgClr>
                <a:schemeClr val="bg1">
                  <a:lumMod val="75000"/>
                </a:schemeClr>
              </a:fgClr>
              <a:bgClr>
                <a:srgbClr val="E6E6E6"/>
              </a:bgClr>
            </a:pattFill>
            <a:ln w="158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b="1" spc="-100" dirty="0" smtClean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성별</a:t>
              </a:r>
              <a:endParaRPr lang="en-US" altLang="ko-KR" sz="1000" b="1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76" name="직사각형 48"/>
            <p:cNvSpPr/>
            <p:nvPr/>
          </p:nvSpPr>
          <p:spPr>
            <a:xfrm>
              <a:off x="3324651" y="1789085"/>
              <a:ext cx="1733591" cy="144489"/>
            </a:xfrm>
            <a:prstGeom prst="roundRect">
              <a:avLst/>
            </a:prstGeom>
            <a:pattFill prst="dkUpDiag">
              <a:fgClr>
                <a:schemeClr val="bg1">
                  <a:lumMod val="75000"/>
                </a:schemeClr>
              </a:fgClr>
              <a:bgClr>
                <a:srgbClr val="E6E6E6"/>
              </a:bgClr>
            </a:pattFill>
            <a:ln w="15875" cap="flat" cmpd="sng" algn="ctr">
              <a:noFill/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ko-KR" altLang="en-US" sz="1000" b="1" spc="-100" dirty="0" smtClean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연령</a:t>
              </a:r>
              <a:r>
                <a:rPr lang="ko-KR" altLang="en-US" sz="1000" b="1" spc="-100" dirty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대</a:t>
              </a:r>
              <a:r>
                <a:rPr lang="ko-KR" altLang="en-US" sz="1000" b="1" spc="-100" dirty="0" smtClean="0">
                  <a:ln>
                    <a:solidFill>
                      <a:prstClr val="white">
                        <a:alpha val="5000"/>
                      </a:prstClr>
                    </a:solidFill>
                  </a:ln>
                  <a:solidFill>
                    <a:prstClr val="black">
                      <a:lumMod val="75000"/>
                      <a:lumOff val="25000"/>
                    </a:prst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별</a:t>
              </a:r>
              <a:endParaRPr lang="en-US" altLang="ko-KR" sz="1000" b="1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</p:grpSp>
      <p:sp>
        <p:nvSpPr>
          <p:cNvPr id="77" name="직사각형 48"/>
          <p:cNvSpPr/>
          <p:nvPr/>
        </p:nvSpPr>
        <p:spPr>
          <a:xfrm>
            <a:off x="414362" y="2776376"/>
            <a:ext cx="2305596" cy="160911"/>
          </a:xfrm>
          <a:prstGeom prst="roundRect">
            <a:avLst/>
          </a:prstGeom>
          <a:pattFill prst="dkUpDiag">
            <a:fgClr>
              <a:schemeClr val="bg1">
                <a:lumMod val="75000"/>
              </a:schemeClr>
            </a:fgClr>
            <a:bgClr>
              <a:srgbClr val="E6E6E6"/>
            </a:bgClr>
          </a:pattFill>
          <a:ln w="1587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 b="1" spc="-100" dirty="0" err="1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거주국별</a:t>
            </a:r>
            <a:endParaRPr lang="en-US" altLang="ko-KR" sz="1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79" name="직사각형 48"/>
          <p:cNvSpPr/>
          <p:nvPr/>
        </p:nvSpPr>
        <p:spPr>
          <a:xfrm>
            <a:off x="3868047" y="2776376"/>
            <a:ext cx="831983" cy="160911"/>
          </a:xfrm>
          <a:prstGeom prst="roundRect">
            <a:avLst/>
          </a:prstGeom>
          <a:pattFill prst="dkUpDiag">
            <a:fgClr>
              <a:schemeClr val="bg1">
                <a:lumMod val="75000"/>
              </a:schemeClr>
            </a:fgClr>
            <a:bgClr>
              <a:srgbClr val="E6E6E6"/>
            </a:bgClr>
          </a:pattFill>
          <a:ln w="1587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여행 형태별</a:t>
            </a:r>
            <a:endParaRPr lang="en-US" altLang="ko-KR" sz="1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grpSp>
        <p:nvGrpSpPr>
          <p:cNvPr id="6" name="그룹 5"/>
          <p:cNvGrpSpPr/>
          <p:nvPr/>
        </p:nvGrpSpPr>
        <p:grpSpPr>
          <a:xfrm>
            <a:off x="5024213" y="1102630"/>
            <a:ext cx="4535711" cy="234254"/>
            <a:chOff x="5024213" y="1227890"/>
            <a:chExt cx="4535711" cy="234254"/>
          </a:xfrm>
        </p:grpSpPr>
        <p:pic>
          <p:nvPicPr>
            <p:cNvPr id="82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7176337" y="-921443"/>
              <a:ext cx="234254" cy="45329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3" name="양쪽 모서리가 둥근 사각형 82"/>
            <p:cNvSpPr/>
            <p:nvPr/>
          </p:nvSpPr>
          <p:spPr>
            <a:xfrm>
              <a:off x="5024213" y="1227890"/>
              <a:ext cx="4532918" cy="23425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84" name="직사각형 83"/>
            <p:cNvSpPr/>
            <p:nvPr/>
          </p:nvSpPr>
          <p:spPr>
            <a:xfrm>
              <a:off x="5384697" y="1227890"/>
              <a:ext cx="3811949" cy="23425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영역</a:t>
              </a:r>
              <a:r>
                <a:rPr lang="ko-KR" altLang="en-US" sz="1200" dirty="0">
                  <a:latin typeface="+mj-ea"/>
                  <a:ea typeface="+mj-ea"/>
                </a:rPr>
                <a:t>별</a:t>
              </a:r>
              <a:r>
                <a:rPr lang="ko-KR" altLang="en-US" sz="1200" dirty="0" smtClean="0">
                  <a:latin typeface="+mj-ea"/>
                  <a:ea typeface="+mj-ea"/>
                </a:rPr>
                <a:t> 만족도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pSp>
        <p:nvGrpSpPr>
          <p:cNvPr id="10" name="그룹 9"/>
          <p:cNvGrpSpPr/>
          <p:nvPr/>
        </p:nvGrpSpPr>
        <p:grpSpPr>
          <a:xfrm>
            <a:off x="328636" y="4180216"/>
            <a:ext cx="2122463" cy="239384"/>
            <a:chOff x="311231" y="4180218"/>
            <a:chExt cx="4535711" cy="234254"/>
          </a:xfrm>
        </p:grpSpPr>
        <p:pic>
          <p:nvPicPr>
            <p:cNvPr id="86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63355" y="2030885"/>
              <a:ext cx="234254" cy="45329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7" name="양쪽 모서리가 둥근 사각형 86"/>
            <p:cNvSpPr/>
            <p:nvPr/>
          </p:nvSpPr>
          <p:spPr>
            <a:xfrm>
              <a:off x="311231" y="4180218"/>
              <a:ext cx="4532918" cy="234254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88" name="직사각형 87"/>
            <p:cNvSpPr/>
            <p:nvPr/>
          </p:nvSpPr>
          <p:spPr>
            <a:xfrm>
              <a:off x="671715" y="4180218"/>
              <a:ext cx="3811949" cy="23425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추천의향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sp>
        <p:nvSpPr>
          <p:cNvPr id="95" name="사각형: 둥근 모서리 238">
            <a:extLst>
              <a:ext uri="{FF2B5EF4-FFF2-40B4-BE49-F238E27FC236}">
                <a16:creationId xmlns:a16="http://schemas.microsoft.com/office/drawing/2014/main" xmlns="" id="{C207A24F-FFBD-40A2-80B9-6D76466F4BD5}"/>
              </a:ext>
            </a:extLst>
          </p:cNvPr>
          <p:cNvSpPr/>
          <p:nvPr/>
        </p:nvSpPr>
        <p:spPr>
          <a:xfrm>
            <a:off x="1602085" y="1574346"/>
            <a:ext cx="2024914" cy="261610"/>
          </a:xfrm>
          <a:prstGeom prst="roundRect">
            <a:avLst>
              <a:gd name="adj" fmla="val 0"/>
            </a:avLst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25400">
              <a:bevelT w="0" h="25400"/>
              <a:contourClr>
                <a:schemeClr val="accent6"/>
              </a:contourClr>
            </a:sp3d>
          </a:bodyPr>
          <a:lstStyle/>
          <a:p>
            <a:pPr algn="ctr"/>
            <a:r>
              <a:rPr lang="en-US" altLang="ko-KR" sz="11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“ </a:t>
            </a:r>
            <a:r>
              <a:rPr lang="ko-KR" altLang="en-US" sz="10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만족한다</a:t>
            </a:r>
            <a:r>
              <a:rPr lang="en-US" altLang="ko-KR" sz="10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+</a:t>
            </a:r>
            <a:r>
              <a:rPr lang="ko-KR" altLang="en-US" sz="1000" spc="-5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매</a:t>
            </a:r>
            <a:r>
              <a:rPr lang="ko-KR" altLang="en-US" sz="10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우 만족한다  </a:t>
            </a:r>
            <a:r>
              <a:rPr lang="en-US" altLang="ko-KR" sz="11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91.2% ” </a:t>
            </a:r>
            <a:endParaRPr lang="ko-KR" altLang="en-US" sz="1100" spc="-5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grpSp>
        <p:nvGrpSpPr>
          <p:cNvPr id="40" name="그룹 39"/>
          <p:cNvGrpSpPr/>
          <p:nvPr/>
        </p:nvGrpSpPr>
        <p:grpSpPr>
          <a:xfrm>
            <a:off x="203225" y="720573"/>
            <a:ext cx="9347967" cy="313459"/>
            <a:chOff x="212750" y="720573"/>
            <a:chExt cx="9347967" cy="313459"/>
          </a:xfrm>
        </p:grpSpPr>
        <p:sp>
          <p:nvSpPr>
            <p:cNvPr id="41" name="직사각형 40">
              <a:extLst>
                <a:ext uri="{FF2B5EF4-FFF2-40B4-BE49-F238E27FC236}">
                  <a16:creationId xmlns="" xmlns:a16="http://schemas.microsoft.com/office/drawing/2014/main" id="{ECC0B6B2-972C-4CD3-BD08-DD07B244C1B5}"/>
                </a:ext>
              </a:extLst>
            </p:cNvPr>
            <p:cNvSpPr/>
            <p:nvPr/>
          </p:nvSpPr>
          <p:spPr>
            <a:xfrm>
              <a:off x="343695" y="746032"/>
              <a:ext cx="9217022" cy="288000"/>
            </a:xfrm>
            <a:prstGeom prst="rect">
              <a:avLst/>
            </a:prstGeom>
            <a:solidFill>
              <a:schemeClr val="bg1"/>
            </a:solidFill>
            <a:ln w="6350">
              <a:solidFill>
                <a:schemeClr val="bg1">
                  <a:lumMod val="50000"/>
                </a:schemeClr>
              </a:solidFill>
            </a:ln>
            <a:effectLst>
              <a:outerShdw blurRad="25400" dist="12700" dir="2700000" algn="tl" rotWithShape="0">
                <a:schemeClr val="bg1">
                  <a:lumMod val="50000"/>
                  <a:alpha val="40000"/>
                </a:schemeClr>
              </a:outerShdw>
            </a:effectLst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lvl="0" algn="ctr" defTabSz="914400" latinLnBrk="0">
                <a:defRPr/>
              </a:pPr>
              <a:r>
                <a:rPr kumimoji="1" lang="ko-KR" altLang="en-US" sz="1600" spc="-5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srgbClr val="5675F8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여행평가</a:t>
              </a:r>
              <a:r>
                <a:rPr lang="ko-KR" altLang="en-US" sz="1800" kern="0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 </a:t>
              </a:r>
              <a:r>
                <a:rPr lang="en-US" altLang="ko-KR" sz="1200" kern="0" spc="-100" dirty="0">
                  <a:ln>
                    <a:solidFill>
                      <a:prstClr val="white">
                        <a:alpha val="0"/>
                      </a:prstClr>
                    </a:solidFill>
                  </a:ln>
                  <a:solidFill>
                    <a:prstClr val="black">
                      <a:lumMod val="65000"/>
                      <a:lumOff val="35000"/>
                    </a:prstClr>
                  </a:solidFill>
                  <a:latin typeface="Rix모던고딕 B"/>
                  <a:ea typeface="Rix모던고딕 B"/>
                </a:rPr>
                <a:t>Evaluation</a:t>
              </a:r>
            </a:p>
          </p:txBody>
        </p:sp>
        <p:grpSp>
          <p:nvGrpSpPr>
            <p:cNvPr id="42" name="그룹 41"/>
            <p:cNvGrpSpPr/>
            <p:nvPr/>
          </p:nvGrpSpPr>
          <p:grpSpPr>
            <a:xfrm>
              <a:off x="212750" y="720573"/>
              <a:ext cx="401701" cy="200850"/>
              <a:chOff x="270799" y="1028103"/>
              <a:chExt cx="401701" cy="200850"/>
            </a:xfrm>
          </p:grpSpPr>
          <p:sp>
            <p:nvSpPr>
              <p:cNvPr id="43" name="이등변 삼각형 42"/>
              <p:cNvSpPr/>
              <p:nvPr/>
            </p:nvSpPr>
            <p:spPr>
              <a:xfrm rot="18900000">
                <a:off x="270799" y="1028103"/>
                <a:ext cx="401701" cy="200850"/>
              </a:xfrm>
              <a:prstGeom prst="triangle">
                <a:avLst/>
              </a:prstGeom>
              <a:solidFill>
                <a:srgbClr val="5675F8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36000" rIns="36000" rtlCol="0" anchor="ctr"/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endParaRPr kumimoji="0" lang="ko-KR" altLang="en-US" sz="1300" b="1" i="0" u="none" strike="noStrike" kern="1200" cap="none" spc="-100" normalizeH="0" baseline="0" noProof="0" dirty="0">
                  <a:ln>
                    <a:solidFill>
                      <a:srgbClr val="E0E0E0">
                        <a:alpha val="0"/>
                      </a:srgbClr>
                    </a:solidFill>
                  </a:ln>
                  <a:solidFill>
                    <a:srgbClr val="FFFFFF"/>
                  </a:solidFill>
                  <a:effectLst/>
                  <a:uLnTx/>
                  <a:uFillTx/>
                  <a:latin typeface="Rix모던고딕 B" panose="02020603020101020101" pitchFamily="18" charset="-127"/>
                  <a:ea typeface="Rix모던고딕 B" panose="02020603020101020101" pitchFamily="18" charset="-127"/>
                  <a:cs typeface="함초롬돋움" panose="02030504000101010101" pitchFamily="18" charset="-127"/>
                </a:endParaRPr>
              </a:p>
            </p:txBody>
          </p:sp>
          <p:sp>
            <p:nvSpPr>
              <p:cNvPr id="44" name="TextBox 43"/>
              <p:cNvSpPr txBox="1"/>
              <p:nvPr/>
            </p:nvSpPr>
            <p:spPr>
              <a:xfrm>
                <a:off x="396211" y="1053530"/>
                <a:ext cx="163507" cy="161583"/>
              </a:xfrm>
              <a:prstGeom prst="rect">
                <a:avLst/>
              </a:prstGeom>
              <a:noFill/>
            </p:spPr>
            <p:txBody>
              <a:bodyPr wrap="none" lIns="0" tIns="0" rIns="0" bIns="0" rtlCol="0">
                <a:spAutoFit/>
              </a:bodyPr>
              <a:lstStyle/>
              <a:p>
                <a:pPr marL="0" marR="0" lvl="0" indent="0" algn="ctr" defTabSz="914400" rtl="0" eaLnBrk="1" fontAlgn="auto" latinLnBrk="1" hangingPunct="1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Tx/>
                  <a:buSzTx/>
                  <a:buFontTx/>
                  <a:buNone/>
                  <a:tabLst/>
                  <a:defRPr/>
                </a:pPr>
                <a:r>
                  <a:rPr kumimoji="0" lang="en-US" altLang="ko-KR" sz="1050" i="0" u="none" strike="noStrike" kern="1200" cap="none" spc="0" normalizeH="0" baseline="0" noProof="0" dirty="0" smtClean="0">
                    <a:ln>
                      <a:solidFill>
                        <a:srgbClr val="9C9B9B">
                          <a:alpha val="0"/>
                        </a:srgbClr>
                      </a:solidFill>
                    </a:ln>
                    <a:solidFill>
                      <a:srgbClr val="FFFFFF"/>
                    </a:solidFill>
                    <a:effectLst/>
                    <a:uLnTx/>
                    <a:uFillTx/>
                    <a:latin typeface="+mj-ea"/>
                    <a:ea typeface="+mj-ea"/>
                    <a:cs typeface="함초롬돋움" panose="02030504000101010101" pitchFamily="18" charset="-127"/>
                  </a:rPr>
                  <a:t>04</a:t>
                </a:r>
                <a:endParaRPr kumimoji="0" lang="ko-KR" altLang="en-US" sz="1050" i="0" u="none" strike="noStrike" kern="1200" cap="none" spc="0" normalizeH="0" baseline="0" noProof="0" dirty="0" err="1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+mj-ea"/>
                  <a:ea typeface="+mj-ea"/>
                  <a:cs typeface="함초롬돋움" panose="02030504000101010101" pitchFamily="18" charset="-127"/>
                </a:endParaRPr>
              </a:p>
            </p:txBody>
          </p:sp>
        </p:grpSp>
      </p:grp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5096222" y="4191997"/>
            <a:ext cx="4419026" cy="23241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그림 1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4697" y="5420761"/>
            <a:ext cx="1176999" cy="1288212"/>
          </a:xfrm>
          <a:prstGeom prst="rect">
            <a:avLst/>
          </a:prstGeom>
        </p:spPr>
      </p:pic>
      <p:sp>
        <p:nvSpPr>
          <p:cNvPr id="4" name="직사각형 3"/>
          <p:cNvSpPr/>
          <p:nvPr/>
        </p:nvSpPr>
        <p:spPr>
          <a:xfrm>
            <a:off x="8286478" y="3094746"/>
            <a:ext cx="844996" cy="263047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직사각형 51"/>
          <p:cNvSpPr/>
          <p:nvPr/>
        </p:nvSpPr>
        <p:spPr>
          <a:xfrm>
            <a:off x="6154438" y="1867196"/>
            <a:ext cx="686871" cy="231181"/>
          </a:xfrm>
          <a:prstGeom prst="rect">
            <a:avLst/>
          </a:pr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48"/>
          <p:cNvSpPr/>
          <p:nvPr/>
        </p:nvSpPr>
        <p:spPr>
          <a:xfrm>
            <a:off x="2964078" y="2776376"/>
            <a:ext cx="836000" cy="160911"/>
          </a:xfrm>
          <a:prstGeom prst="roundRect">
            <a:avLst/>
          </a:prstGeom>
          <a:pattFill prst="dkUpDiag">
            <a:fgClr>
              <a:schemeClr val="bg1">
                <a:lumMod val="75000"/>
              </a:schemeClr>
            </a:fgClr>
            <a:bgClr>
              <a:srgbClr val="E6E6E6"/>
            </a:bgClr>
          </a:pattFill>
          <a:ln w="15875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ko-KR" altLang="en-US" sz="1000" b="1" spc="-10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>
                    <a:lumMod val="75000"/>
                    <a:lumOff val="25000"/>
                  </a:prst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여행 기간별</a:t>
            </a:r>
            <a:endParaRPr lang="en-US" altLang="ko-KR" sz="1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>
                  <a:lumMod val="75000"/>
                  <a:lumOff val="25000"/>
                </a:prst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55" name="직사각형 54"/>
          <p:cNvSpPr/>
          <p:nvPr/>
        </p:nvSpPr>
        <p:spPr>
          <a:xfrm>
            <a:off x="5874706" y="2138042"/>
            <a:ext cx="520987" cy="280299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5874706" y="2613405"/>
            <a:ext cx="338204" cy="252835"/>
          </a:xfrm>
          <a:prstGeom prst="rect">
            <a:avLst/>
          </a:prstGeom>
          <a:noFill/>
          <a:ln w="19050">
            <a:solidFill>
              <a:schemeClr val="accent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5629760" y="3558209"/>
            <a:ext cx="758514" cy="237995"/>
          </a:xfrm>
          <a:prstGeom prst="rect">
            <a:avLst/>
          </a:pr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8" name="직사각형 57"/>
          <p:cNvSpPr/>
          <p:nvPr/>
        </p:nvSpPr>
        <p:spPr>
          <a:xfrm>
            <a:off x="8086949" y="3597875"/>
            <a:ext cx="794004" cy="185803"/>
          </a:xfrm>
          <a:prstGeom prst="rect">
            <a:avLst/>
          </a:prstGeom>
          <a:noFill/>
          <a:ln w="19050">
            <a:solidFill>
              <a:schemeClr val="accent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59" name="그룹 58"/>
          <p:cNvGrpSpPr/>
          <p:nvPr/>
        </p:nvGrpSpPr>
        <p:grpSpPr>
          <a:xfrm>
            <a:off x="2628900" y="4180216"/>
            <a:ext cx="2105943" cy="252084"/>
            <a:chOff x="311231" y="4180218"/>
            <a:chExt cx="4535711" cy="234254"/>
          </a:xfrm>
        </p:grpSpPr>
        <p:pic>
          <p:nvPicPr>
            <p:cNvPr id="60" name="Picture 2" descr="C:\Users\sk.cho\Downloads\kisspng-black-and-white-pattern-geometric-abstract-perspective-blocks-5a6d3d8c671480.9815642615171086204222.png"/>
            <p:cNvPicPr>
              <a:picLocks noChangeAspect="1" noChangeArrowheads="1"/>
            </p:cNvPicPr>
            <p:nvPr/>
          </p:nvPicPr>
          <p:blipFill rotWithShape="1">
            <a:blip r:embed="rId2" cstate="print">
              <a:extLst>
                <a:ext uri="{BEBA8EAE-BF5A-486C-A8C5-ECC9F3942E4B}">
                  <a14:imgProps xmlns:a14="http://schemas.microsoft.com/office/drawing/2010/main">
                    <a14:imgLayer r:embed="rId3">
                      <a14:imgEffect>
                        <a14:brightnessContrast bright="1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68579" r="18955"/>
            <a:stretch/>
          </p:blipFill>
          <p:spPr bwMode="auto">
            <a:xfrm rot="16200000">
              <a:off x="2463355" y="2030885"/>
              <a:ext cx="234254" cy="453292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1" name="양쪽 모서리가 둥근 사각형 60"/>
            <p:cNvSpPr/>
            <p:nvPr/>
          </p:nvSpPr>
          <p:spPr>
            <a:xfrm>
              <a:off x="311231" y="4180218"/>
              <a:ext cx="4532918" cy="222452"/>
            </a:xfrm>
            <a:prstGeom prst="round2SameRect">
              <a:avLst>
                <a:gd name="adj1" fmla="val 6714"/>
                <a:gd name="adj2" fmla="val 0"/>
              </a:avLst>
            </a:prstGeom>
            <a:gradFill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/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0" scaled="0"/>
            </a:gradFill>
            <a:ln w="3810">
              <a:solidFill>
                <a:schemeClr val="accent3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endParaRPr lang="ko-KR" altLang="en-US" sz="1600" dirty="0">
                <a:latin typeface="+mj-ea"/>
                <a:ea typeface="+mj-ea"/>
              </a:endParaRPr>
            </a:p>
          </p:txBody>
        </p:sp>
        <p:sp>
          <p:nvSpPr>
            <p:cNvPr id="62" name="직사각형 61"/>
            <p:cNvSpPr/>
            <p:nvPr/>
          </p:nvSpPr>
          <p:spPr>
            <a:xfrm>
              <a:off x="671715" y="4180218"/>
              <a:ext cx="3811949" cy="234254"/>
            </a:xfrm>
            <a:prstGeom prst="rect">
              <a:avLst/>
            </a:prstGeom>
            <a:noFill/>
            <a:ln w="3810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91433" tIns="45717" rIns="91433" bIns="45717" rtlCol="0" anchor="ctr"/>
            <a:lstStyle/>
            <a:p>
              <a:pPr algn="ctr"/>
              <a:r>
                <a:rPr lang="ko-KR" altLang="en-US" sz="1200" dirty="0" smtClean="0">
                  <a:latin typeface="+mj-ea"/>
                  <a:ea typeface="+mj-ea"/>
                </a:rPr>
                <a:t>재방문 의향</a:t>
              </a:r>
              <a:endParaRPr lang="ko-KR" altLang="en-US" sz="1200" dirty="0">
                <a:latin typeface="+mj-ea"/>
                <a:ea typeface="+mj-ea"/>
              </a:endParaRPr>
            </a:p>
          </p:txBody>
        </p:sp>
      </p:grpSp>
      <p:graphicFrame>
        <p:nvGraphicFramePr>
          <p:cNvPr id="64" name="차트 63"/>
          <p:cNvGraphicFramePr/>
          <p:nvPr>
            <p:extLst>
              <p:ext uri="{D42A27DB-BD31-4B8C-83A1-F6EECF244321}">
                <p14:modId xmlns:p14="http://schemas.microsoft.com/office/powerpoint/2010/main" val="3052951947"/>
              </p:ext>
            </p:extLst>
          </p:nvPr>
        </p:nvGraphicFramePr>
        <p:xfrm>
          <a:off x="497323" y="4662235"/>
          <a:ext cx="1800200" cy="17918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65" name="직사각형 64"/>
          <p:cNvSpPr/>
          <p:nvPr/>
        </p:nvSpPr>
        <p:spPr>
          <a:xfrm>
            <a:off x="1041147" y="5402759"/>
            <a:ext cx="7377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 fontAlgn="base"/>
            <a:r>
              <a:rPr lang="en-US" altLang="ko-KR" sz="1600" spc="-10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87.9%</a:t>
            </a:r>
            <a:endParaRPr lang="en-US" altLang="ko-KR" sz="1800" b="1" kern="0" spc="-15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66" name="사각형: 둥근 모서리 238">
            <a:extLst>
              <a:ext uri="{FF2B5EF4-FFF2-40B4-BE49-F238E27FC236}">
                <a16:creationId xmlns:a16="http://schemas.microsoft.com/office/drawing/2014/main" xmlns="" id="{C207A24F-FFBD-40A2-80B9-6D76466F4BD5}"/>
              </a:ext>
            </a:extLst>
          </p:cNvPr>
          <p:cNvSpPr/>
          <p:nvPr/>
        </p:nvSpPr>
        <p:spPr>
          <a:xfrm>
            <a:off x="835624" y="4497388"/>
            <a:ext cx="1159292" cy="276999"/>
          </a:xfrm>
          <a:prstGeom prst="roundRect">
            <a:avLst>
              <a:gd name="adj" fmla="val 0"/>
            </a:avLst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25400">
              <a:bevelT w="0" h="25400"/>
              <a:contourClr>
                <a:schemeClr val="accent6"/>
              </a:contourClr>
            </a:sp3d>
          </a:bodyPr>
          <a:lstStyle/>
          <a:p>
            <a:pPr algn="ctr"/>
            <a:r>
              <a:rPr lang="en-US" altLang="ko-KR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5</a:t>
            </a:r>
            <a:r>
              <a:rPr lang="ko-KR" altLang="en-US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점 평균 </a:t>
            </a:r>
            <a:r>
              <a:rPr lang="en-US" altLang="ko-KR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4.22</a:t>
            </a:r>
            <a:r>
              <a:rPr lang="ko-KR" altLang="en-US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점</a:t>
            </a:r>
            <a:endParaRPr lang="ko-KR" altLang="en-US" sz="1200" spc="-5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graphicFrame>
        <p:nvGraphicFramePr>
          <p:cNvPr id="67" name="차트 66"/>
          <p:cNvGraphicFramePr/>
          <p:nvPr>
            <p:extLst>
              <p:ext uri="{D42A27DB-BD31-4B8C-83A1-F6EECF244321}">
                <p14:modId xmlns:p14="http://schemas.microsoft.com/office/powerpoint/2010/main" val="2837310460"/>
              </p:ext>
            </p:extLst>
          </p:nvPr>
        </p:nvGraphicFramePr>
        <p:xfrm>
          <a:off x="2754252" y="4676088"/>
          <a:ext cx="1800200" cy="179189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0"/>
          </a:graphicData>
        </a:graphic>
      </p:graphicFrame>
      <p:sp>
        <p:nvSpPr>
          <p:cNvPr id="68" name="사각형: 둥근 모서리 238">
            <a:extLst>
              <a:ext uri="{FF2B5EF4-FFF2-40B4-BE49-F238E27FC236}">
                <a16:creationId xmlns:a16="http://schemas.microsoft.com/office/drawing/2014/main" xmlns="" id="{C207A24F-FFBD-40A2-80B9-6D76466F4BD5}"/>
              </a:ext>
            </a:extLst>
          </p:cNvPr>
          <p:cNvSpPr/>
          <p:nvPr/>
        </p:nvSpPr>
        <p:spPr>
          <a:xfrm>
            <a:off x="3092553" y="4511241"/>
            <a:ext cx="1159292" cy="276999"/>
          </a:xfrm>
          <a:prstGeom prst="roundRect">
            <a:avLst>
              <a:gd name="adj" fmla="val 0"/>
            </a:avLst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25400">
              <a:bevelT w="0" h="25400"/>
              <a:contourClr>
                <a:schemeClr val="accent6"/>
              </a:contourClr>
            </a:sp3d>
          </a:bodyPr>
          <a:lstStyle/>
          <a:p>
            <a:pPr algn="ctr"/>
            <a:r>
              <a:rPr lang="en-US" altLang="ko-KR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5</a:t>
            </a:r>
            <a:r>
              <a:rPr lang="ko-KR" altLang="en-US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점 평균 </a:t>
            </a:r>
            <a:r>
              <a:rPr lang="en-US" altLang="ko-KR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4.31</a:t>
            </a:r>
            <a:r>
              <a:rPr lang="ko-KR" altLang="en-US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점</a:t>
            </a:r>
            <a:endParaRPr lang="ko-KR" altLang="en-US" sz="1200" spc="-5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3295726" y="5420761"/>
            <a:ext cx="7377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 fontAlgn="base"/>
            <a:r>
              <a:rPr lang="en-US" altLang="ko-KR" sz="1600" spc="-10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3">
                    <a:lumMod val="7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86.1%</a:t>
            </a:r>
            <a:endParaRPr lang="en-US" altLang="ko-KR" sz="1800" b="1" kern="0" spc="-15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accent3">
                  <a:lumMod val="75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48" name="AutoShape 3"/>
          <p:cNvSpPr>
            <a:spLocks noChangeArrowheads="1"/>
          </p:cNvSpPr>
          <p:nvPr/>
        </p:nvSpPr>
        <p:spPr bwMode="auto">
          <a:xfrm>
            <a:off x="1602085" y="1571668"/>
            <a:ext cx="2024914" cy="275019"/>
          </a:xfrm>
          <a:prstGeom prst="roundRect">
            <a:avLst>
              <a:gd name="adj" fmla="val 5251"/>
            </a:avLst>
          </a:prstGeom>
          <a:noFill/>
          <a:ln w="25400">
            <a:solidFill>
              <a:srgbClr val="FF66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342877" indent="-342877" algn="ctr">
              <a:buClr>
                <a:schemeClr val="tx1">
                  <a:lumMod val="50000"/>
                  <a:lumOff val="50000"/>
                </a:schemeClr>
              </a:buClr>
              <a:buFont typeface="Wingdings" panose="05000000000000000000" pitchFamily="2" charset="2"/>
              <a:buChar char="§"/>
            </a:pPr>
            <a:endParaRPr lang="ko-KR" altLang="en-US" sz="2400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919758" y="5230943"/>
            <a:ext cx="89159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"/>
            <a:r>
              <a:rPr lang="ko-KR" altLang="en-US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그렇다</a:t>
            </a:r>
            <a:r>
              <a:rPr lang="en-US" altLang="ko-KR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+</a:t>
            </a:r>
            <a:r>
              <a:rPr lang="ko-KR" altLang="en-US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매우 그렇다</a:t>
            </a:r>
            <a:endParaRPr lang="ko-KR" altLang="en-US" sz="800" kern="0" spc="-10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50" name="직사각형 49"/>
          <p:cNvSpPr/>
          <p:nvPr/>
        </p:nvSpPr>
        <p:spPr>
          <a:xfrm>
            <a:off x="3218781" y="5246332"/>
            <a:ext cx="89159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"/>
            <a:r>
              <a:rPr lang="ko-KR" altLang="en-US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그렇다</a:t>
            </a:r>
            <a:r>
              <a:rPr lang="en-US" altLang="ko-KR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+</a:t>
            </a:r>
            <a:r>
              <a:rPr lang="ko-KR" altLang="en-US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매우 그렇다</a:t>
            </a:r>
            <a:endParaRPr lang="ko-KR" altLang="en-US" sz="800" kern="0" spc="-10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51" name="TextBox 50"/>
          <p:cNvSpPr txBox="1"/>
          <p:nvPr/>
        </p:nvSpPr>
        <p:spPr>
          <a:xfrm>
            <a:off x="328637" y="3934716"/>
            <a:ext cx="3215438" cy="2308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※ 2</a:t>
            </a:r>
            <a:r>
              <a:rPr lang="ko-KR" altLang="en-US" sz="9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+mn-ea"/>
              </a:rPr>
              <a:t>분기 이후 추가된 문항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629140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lang="ko-KR" altLang="en-US">
                <a:solidFill>
                  <a:schemeClr val="tx1">
                    <a:lumMod val="65000"/>
                    <a:lumOff val="35000"/>
                  </a:schemeClr>
                </a:solidFill>
              </a:rPr>
              <a:t>전체 인천관광 행태</a:t>
            </a:r>
            <a:r>
              <a:rPr lang="en-US" altLang="ko-KR" sz="16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6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이동경로</a:t>
            </a:r>
            <a:endParaRPr lang="ko-KR" altLang="en-US"/>
          </a:p>
        </p:txBody>
      </p:sp>
      <p:sp>
        <p:nvSpPr>
          <p:cNvPr id="48" name="직사각형 47"/>
          <p:cNvSpPr/>
          <p:nvPr/>
        </p:nvSpPr>
        <p:spPr>
          <a:xfrm>
            <a:off x="2866439" y="884462"/>
            <a:ext cx="438453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8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서울과 인천</a:t>
            </a:r>
            <a:r>
              <a:rPr lang="ko-KR" altLang="en-US" sz="18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을 조합하여 여행한 경우가 가장 많음</a:t>
            </a:r>
            <a:endParaRPr lang="en-US" altLang="ko-KR" sz="18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  <p:graphicFrame>
        <p:nvGraphicFramePr>
          <p:cNvPr id="188" name="표 18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4008440"/>
              </p:ext>
            </p:extLst>
          </p:nvPr>
        </p:nvGraphicFramePr>
        <p:xfrm>
          <a:off x="444277" y="1344710"/>
          <a:ext cx="3744418" cy="496540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10894"/>
                <a:gridCol w="572254"/>
                <a:gridCol w="572254"/>
                <a:gridCol w="572254"/>
                <a:gridCol w="572254"/>
                <a:gridCol w="572254"/>
                <a:gridCol w="572254"/>
              </a:tblGrid>
              <a:tr h="288309">
                <a:tc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 kern="1200" dirty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i="0" u="none" strike="noStrike" kern="120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경로</a:t>
                      </a:r>
                      <a:endParaRPr lang="ko-KR" altLang="en-US" sz="1050" b="0" i="0" u="none" strike="noStrike" kern="120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 kern="120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 kern="120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 kern="120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수</a:t>
                      </a:r>
                      <a:r>
                        <a:rPr lang="en-US" altLang="ko-KR" sz="900" b="0" i="0" u="none" strike="noStrike" kern="120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900" b="0" i="0" u="none" strike="noStrike" kern="120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명</a:t>
                      </a:r>
                      <a:r>
                        <a:rPr lang="en-US" altLang="ko-KR" sz="900" b="0" i="0" u="none" strike="noStrike" kern="120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  <a:endParaRPr lang="en-US" altLang="ko-KR" sz="900" b="0" i="0" u="none" strike="noStrike" kern="120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i="0" u="none" strike="noStrike" kern="120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비중</a:t>
                      </a:r>
                      <a:r>
                        <a:rPr lang="en-US" altLang="ko-KR" sz="900" b="0" i="0" u="none" strike="noStrike" kern="120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(%)</a:t>
                      </a:r>
                      <a:endParaRPr lang="en-US" altLang="ko-KR" sz="900" b="0" i="0" u="none" strike="noStrike" kern="120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chemeClr val="accent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308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28.0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2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122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11.1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3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112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10.2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4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 dirty="0">
                          <a:effectLst/>
                        </a:rPr>
                        <a:t>73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6.6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5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경기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42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3.8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6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지역 명칭 잘 모름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　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30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2.7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7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경기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20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1.8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8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제주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19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1.7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9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부산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16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1.5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10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강원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14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1.3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11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부산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13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1.2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12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12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1.1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13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경기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강원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11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1.0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14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경기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10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0.9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15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강원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10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0.9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16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강원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경기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10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0.9 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75123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b="0" i="0" u="none" strike="noStrike" smtClean="0">
                          <a:solidFill>
                            <a:srgbClr val="000000"/>
                          </a:solidFill>
                          <a:effectLst/>
                          <a:latin typeface="맑은 고딕"/>
                        </a:rPr>
                        <a:t>17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인천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서울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부산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>
                          <a:effectLst/>
                        </a:rPr>
                        <a:t>제주</a:t>
                      </a:r>
                      <a:endParaRPr lang="ko-KR" altLang="en-US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>
                          <a:effectLst/>
                        </a:rPr>
                        <a:t>10</a:t>
                      </a:r>
                      <a:endParaRPr lang="en-US" altLang="ko-KR" sz="900" b="0" i="0" u="none" strike="noStrike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 dirty="0">
                          <a:effectLst/>
                        </a:rPr>
                        <a:t>0.9 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89" name="그룹 188"/>
          <p:cNvGrpSpPr/>
          <p:nvPr/>
        </p:nvGrpSpPr>
        <p:grpSpPr>
          <a:xfrm>
            <a:off x="4406567" y="1349899"/>
            <a:ext cx="2429539" cy="2429539"/>
            <a:chOff x="4278785" y="1274743"/>
            <a:chExt cx="2429539" cy="2429539"/>
          </a:xfrm>
        </p:grpSpPr>
        <p:sp>
          <p:nvSpPr>
            <p:cNvPr id="190" name="직사각형 189"/>
            <p:cNvSpPr/>
            <p:nvPr/>
          </p:nvSpPr>
          <p:spPr>
            <a:xfrm>
              <a:off x="4278785" y="1274743"/>
              <a:ext cx="2429539" cy="2429539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191" name="그룹 190"/>
            <p:cNvGrpSpPr/>
            <p:nvPr/>
          </p:nvGrpSpPr>
          <p:grpSpPr>
            <a:xfrm>
              <a:off x="4470513" y="1525270"/>
              <a:ext cx="2091879" cy="2016889"/>
              <a:chOff x="-6073433" y="4689343"/>
              <a:chExt cx="5601475" cy="5400675"/>
            </a:xfrm>
            <a:effectLst>
              <a:outerShdw blurRad="254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grpSpPr>
          <p:sp>
            <p:nvSpPr>
              <p:cNvPr id="205" name="Freeform 9"/>
              <p:cNvSpPr>
                <a:spLocks/>
              </p:cNvSpPr>
              <p:nvPr/>
            </p:nvSpPr>
            <p:spPr bwMode="auto">
              <a:xfrm>
                <a:off x="-4624858" y="4689343"/>
                <a:ext cx="4152900" cy="5400675"/>
              </a:xfrm>
              <a:custGeom>
                <a:avLst/>
                <a:gdLst>
                  <a:gd name="T0" fmla="*/ 2468 w 2616"/>
                  <a:gd name="T1" fmla="*/ 1728 h 3402"/>
                  <a:gd name="T2" fmla="*/ 2270 w 2616"/>
                  <a:gd name="T3" fmla="*/ 1624 h 3402"/>
                  <a:gd name="T4" fmla="*/ 2008 w 2616"/>
                  <a:gd name="T5" fmla="*/ 1584 h 3402"/>
                  <a:gd name="T6" fmla="*/ 2032 w 2616"/>
                  <a:gd name="T7" fmla="*/ 1444 h 3402"/>
                  <a:gd name="T8" fmla="*/ 1930 w 2616"/>
                  <a:gd name="T9" fmla="*/ 1374 h 3402"/>
                  <a:gd name="T10" fmla="*/ 1976 w 2616"/>
                  <a:gd name="T11" fmla="*/ 1234 h 3402"/>
                  <a:gd name="T12" fmla="*/ 1972 w 2616"/>
                  <a:gd name="T13" fmla="*/ 1124 h 3402"/>
                  <a:gd name="T14" fmla="*/ 2108 w 2616"/>
                  <a:gd name="T15" fmla="*/ 1000 h 3402"/>
                  <a:gd name="T16" fmla="*/ 2112 w 2616"/>
                  <a:gd name="T17" fmla="*/ 792 h 3402"/>
                  <a:gd name="T18" fmla="*/ 2020 w 2616"/>
                  <a:gd name="T19" fmla="*/ 722 h 3402"/>
                  <a:gd name="T20" fmla="*/ 1822 w 2616"/>
                  <a:gd name="T21" fmla="*/ 618 h 3402"/>
                  <a:gd name="T22" fmla="*/ 1742 w 2616"/>
                  <a:gd name="T23" fmla="*/ 408 h 3402"/>
                  <a:gd name="T24" fmla="*/ 1568 w 2616"/>
                  <a:gd name="T25" fmla="*/ 450 h 3402"/>
                  <a:gd name="T26" fmla="*/ 1480 w 2616"/>
                  <a:gd name="T27" fmla="*/ 366 h 3402"/>
                  <a:gd name="T28" fmla="*/ 1416 w 2616"/>
                  <a:gd name="T29" fmla="*/ 300 h 3402"/>
                  <a:gd name="T30" fmla="*/ 1274 w 2616"/>
                  <a:gd name="T31" fmla="*/ 178 h 3402"/>
                  <a:gd name="T32" fmla="*/ 1202 w 2616"/>
                  <a:gd name="T33" fmla="*/ 104 h 3402"/>
                  <a:gd name="T34" fmla="*/ 1094 w 2616"/>
                  <a:gd name="T35" fmla="*/ 0 h 3402"/>
                  <a:gd name="T36" fmla="*/ 856 w 2616"/>
                  <a:gd name="T37" fmla="*/ 298 h 3402"/>
                  <a:gd name="T38" fmla="*/ 796 w 2616"/>
                  <a:gd name="T39" fmla="*/ 372 h 3402"/>
                  <a:gd name="T40" fmla="*/ 488 w 2616"/>
                  <a:gd name="T41" fmla="*/ 730 h 3402"/>
                  <a:gd name="T42" fmla="*/ 298 w 2616"/>
                  <a:gd name="T43" fmla="*/ 838 h 3402"/>
                  <a:gd name="T44" fmla="*/ 330 w 2616"/>
                  <a:gd name="T45" fmla="*/ 990 h 3402"/>
                  <a:gd name="T46" fmla="*/ 298 w 2616"/>
                  <a:gd name="T47" fmla="*/ 1096 h 3402"/>
                  <a:gd name="T48" fmla="*/ 176 w 2616"/>
                  <a:gd name="T49" fmla="*/ 1256 h 3402"/>
                  <a:gd name="T50" fmla="*/ 8 w 2616"/>
                  <a:gd name="T51" fmla="*/ 1212 h 3402"/>
                  <a:gd name="T52" fmla="*/ 14 w 2616"/>
                  <a:gd name="T53" fmla="*/ 1376 h 3402"/>
                  <a:gd name="T54" fmla="*/ 28 w 2616"/>
                  <a:gd name="T55" fmla="*/ 1526 h 3402"/>
                  <a:gd name="T56" fmla="*/ 170 w 2616"/>
                  <a:gd name="T57" fmla="*/ 1674 h 3402"/>
                  <a:gd name="T58" fmla="*/ 320 w 2616"/>
                  <a:gd name="T59" fmla="*/ 1600 h 3402"/>
                  <a:gd name="T60" fmla="*/ 454 w 2616"/>
                  <a:gd name="T61" fmla="*/ 1722 h 3402"/>
                  <a:gd name="T62" fmla="*/ 494 w 2616"/>
                  <a:gd name="T63" fmla="*/ 1776 h 3402"/>
                  <a:gd name="T64" fmla="*/ 428 w 2616"/>
                  <a:gd name="T65" fmla="*/ 1940 h 3402"/>
                  <a:gd name="T66" fmla="*/ 470 w 2616"/>
                  <a:gd name="T67" fmla="*/ 2096 h 3402"/>
                  <a:gd name="T68" fmla="*/ 508 w 2616"/>
                  <a:gd name="T69" fmla="*/ 2402 h 3402"/>
                  <a:gd name="T70" fmla="*/ 512 w 2616"/>
                  <a:gd name="T71" fmla="*/ 2576 h 3402"/>
                  <a:gd name="T72" fmla="*/ 490 w 2616"/>
                  <a:gd name="T73" fmla="*/ 2576 h 3402"/>
                  <a:gd name="T74" fmla="*/ 298 w 2616"/>
                  <a:gd name="T75" fmla="*/ 2574 h 3402"/>
                  <a:gd name="T76" fmla="*/ 276 w 2616"/>
                  <a:gd name="T77" fmla="*/ 2736 h 3402"/>
                  <a:gd name="T78" fmla="*/ 354 w 2616"/>
                  <a:gd name="T79" fmla="*/ 2832 h 3402"/>
                  <a:gd name="T80" fmla="*/ 512 w 2616"/>
                  <a:gd name="T81" fmla="*/ 2752 h 3402"/>
                  <a:gd name="T82" fmla="*/ 518 w 2616"/>
                  <a:gd name="T83" fmla="*/ 2816 h 3402"/>
                  <a:gd name="T84" fmla="*/ 458 w 2616"/>
                  <a:gd name="T85" fmla="*/ 3020 h 3402"/>
                  <a:gd name="T86" fmla="*/ 530 w 2616"/>
                  <a:gd name="T87" fmla="*/ 3136 h 3402"/>
                  <a:gd name="T88" fmla="*/ 644 w 2616"/>
                  <a:gd name="T89" fmla="*/ 3280 h 3402"/>
                  <a:gd name="T90" fmla="*/ 792 w 2616"/>
                  <a:gd name="T91" fmla="*/ 3386 h 3402"/>
                  <a:gd name="T92" fmla="*/ 1066 w 2616"/>
                  <a:gd name="T93" fmla="*/ 3320 h 3402"/>
                  <a:gd name="T94" fmla="*/ 1240 w 2616"/>
                  <a:gd name="T95" fmla="*/ 3242 h 3402"/>
                  <a:gd name="T96" fmla="*/ 1388 w 2616"/>
                  <a:gd name="T97" fmla="*/ 3336 h 3402"/>
                  <a:gd name="T98" fmla="*/ 1520 w 2616"/>
                  <a:gd name="T99" fmla="*/ 3400 h 3402"/>
                  <a:gd name="T100" fmla="*/ 1642 w 2616"/>
                  <a:gd name="T101" fmla="*/ 3280 h 3402"/>
                  <a:gd name="T102" fmla="*/ 1730 w 2616"/>
                  <a:gd name="T103" fmla="*/ 3196 h 3402"/>
                  <a:gd name="T104" fmla="*/ 1844 w 2616"/>
                  <a:gd name="T105" fmla="*/ 3094 h 3402"/>
                  <a:gd name="T106" fmla="*/ 1946 w 2616"/>
                  <a:gd name="T107" fmla="*/ 3036 h 3402"/>
                  <a:gd name="T108" fmla="*/ 2066 w 2616"/>
                  <a:gd name="T109" fmla="*/ 3026 h 3402"/>
                  <a:gd name="T110" fmla="*/ 2124 w 2616"/>
                  <a:gd name="T111" fmla="*/ 2936 h 3402"/>
                  <a:gd name="T112" fmla="*/ 2186 w 2616"/>
                  <a:gd name="T113" fmla="*/ 2788 h 3402"/>
                  <a:gd name="T114" fmla="*/ 2332 w 2616"/>
                  <a:gd name="T115" fmla="*/ 2766 h 3402"/>
                  <a:gd name="T116" fmla="*/ 2418 w 2616"/>
                  <a:gd name="T117" fmla="*/ 2514 h 3402"/>
                  <a:gd name="T118" fmla="*/ 2426 w 2616"/>
                  <a:gd name="T119" fmla="*/ 2326 h 3402"/>
                  <a:gd name="T120" fmla="*/ 2534 w 2616"/>
                  <a:gd name="T121" fmla="*/ 2018 h 3402"/>
                  <a:gd name="T122" fmla="*/ 2494 w 2616"/>
                  <a:gd name="T123" fmla="*/ 1846 h 3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616" h="3402">
                    <a:moveTo>
                      <a:pt x="2586" y="1782"/>
                    </a:moveTo>
                    <a:lnTo>
                      <a:pt x="2586" y="1782"/>
                    </a:lnTo>
                    <a:lnTo>
                      <a:pt x="2574" y="1776"/>
                    </a:lnTo>
                    <a:lnTo>
                      <a:pt x="2566" y="1768"/>
                    </a:lnTo>
                    <a:lnTo>
                      <a:pt x="2558" y="1762"/>
                    </a:lnTo>
                    <a:lnTo>
                      <a:pt x="2548" y="1760"/>
                    </a:lnTo>
                    <a:lnTo>
                      <a:pt x="2548" y="1760"/>
                    </a:lnTo>
                    <a:lnTo>
                      <a:pt x="2542" y="1758"/>
                    </a:lnTo>
                    <a:lnTo>
                      <a:pt x="2536" y="1754"/>
                    </a:lnTo>
                    <a:lnTo>
                      <a:pt x="2520" y="1744"/>
                    </a:lnTo>
                    <a:lnTo>
                      <a:pt x="2512" y="1738"/>
                    </a:lnTo>
                    <a:lnTo>
                      <a:pt x="2504" y="1734"/>
                    </a:lnTo>
                    <a:lnTo>
                      <a:pt x="2494" y="1732"/>
                    </a:lnTo>
                    <a:lnTo>
                      <a:pt x="2486" y="1732"/>
                    </a:lnTo>
                    <a:lnTo>
                      <a:pt x="2486" y="1732"/>
                    </a:lnTo>
                    <a:lnTo>
                      <a:pt x="2480" y="1734"/>
                    </a:lnTo>
                    <a:lnTo>
                      <a:pt x="2474" y="1734"/>
                    </a:lnTo>
                    <a:lnTo>
                      <a:pt x="2470" y="1732"/>
                    </a:lnTo>
                    <a:lnTo>
                      <a:pt x="2468" y="1728"/>
                    </a:lnTo>
                    <a:lnTo>
                      <a:pt x="2464" y="1716"/>
                    </a:lnTo>
                    <a:lnTo>
                      <a:pt x="2456" y="1702"/>
                    </a:lnTo>
                    <a:lnTo>
                      <a:pt x="2456" y="1702"/>
                    </a:lnTo>
                    <a:lnTo>
                      <a:pt x="2448" y="1696"/>
                    </a:lnTo>
                    <a:lnTo>
                      <a:pt x="2440" y="1692"/>
                    </a:lnTo>
                    <a:lnTo>
                      <a:pt x="2430" y="1692"/>
                    </a:lnTo>
                    <a:lnTo>
                      <a:pt x="2420" y="1694"/>
                    </a:lnTo>
                    <a:lnTo>
                      <a:pt x="2396" y="1698"/>
                    </a:lnTo>
                    <a:lnTo>
                      <a:pt x="2384" y="1700"/>
                    </a:lnTo>
                    <a:lnTo>
                      <a:pt x="2374" y="1702"/>
                    </a:lnTo>
                    <a:lnTo>
                      <a:pt x="2374" y="1702"/>
                    </a:lnTo>
                    <a:lnTo>
                      <a:pt x="2356" y="1702"/>
                    </a:lnTo>
                    <a:lnTo>
                      <a:pt x="2346" y="1700"/>
                    </a:lnTo>
                    <a:lnTo>
                      <a:pt x="2336" y="1694"/>
                    </a:lnTo>
                    <a:lnTo>
                      <a:pt x="2326" y="1682"/>
                    </a:lnTo>
                    <a:lnTo>
                      <a:pt x="2326" y="1682"/>
                    </a:lnTo>
                    <a:lnTo>
                      <a:pt x="2302" y="1656"/>
                    </a:lnTo>
                    <a:lnTo>
                      <a:pt x="2270" y="1624"/>
                    </a:lnTo>
                    <a:lnTo>
                      <a:pt x="2270" y="1624"/>
                    </a:lnTo>
                    <a:lnTo>
                      <a:pt x="2252" y="1606"/>
                    </a:lnTo>
                    <a:lnTo>
                      <a:pt x="2238" y="1596"/>
                    </a:lnTo>
                    <a:lnTo>
                      <a:pt x="2224" y="1590"/>
                    </a:lnTo>
                    <a:lnTo>
                      <a:pt x="2210" y="1586"/>
                    </a:lnTo>
                    <a:lnTo>
                      <a:pt x="2210" y="1586"/>
                    </a:lnTo>
                    <a:lnTo>
                      <a:pt x="2204" y="1584"/>
                    </a:lnTo>
                    <a:lnTo>
                      <a:pt x="2194" y="1580"/>
                    </a:lnTo>
                    <a:lnTo>
                      <a:pt x="2168" y="1566"/>
                    </a:lnTo>
                    <a:lnTo>
                      <a:pt x="2154" y="1562"/>
                    </a:lnTo>
                    <a:lnTo>
                      <a:pt x="2138" y="1558"/>
                    </a:lnTo>
                    <a:lnTo>
                      <a:pt x="2124" y="1558"/>
                    </a:lnTo>
                    <a:lnTo>
                      <a:pt x="2108" y="1560"/>
                    </a:lnTo>
                    <a:lnTo>
                      <a:pt x="2108" y="1560"/>
                    </a:lnTo>
                    <a:lnTo>
                      <a:pt x="2066" y="1578"/>
                    </a:lnTo>
                    <a:lnTo>
                      <a:pt x="2052" y="1582"/>
                    </a:lnTo>
                    <a:lnTo>
                      <a:pt x="2032" y="1586"/>
                    </a:lnTo>
                    <a:lnTo>
                      <a:pt x="2032" y="1586"/>
                    </a:lnTo>
                    <a:lnTo>
                      <a:pt x="2014" y="1586"/>
                    </a:lnTo>
                    <a:lnTo>
                      <a:pt x="2008" y="1584"/>
                    </a:lnTo>
                    <a:lnTo>
                      <a:pt x="2004" y="1582"/>
                    </a:lnTo>
                    <a:lnTo>
                      <a:pt x="2002" y="1578"/>
                    </a:lnTo>
                    <a:lnTo>
                      <a:pt x="1998" y="1574"/>
                    </a:lnTo>
                    <a:lnTo>
                      <a:pt x="1994" y="1560"/>
                    </a:lnTo>
                    <a:lnTo>
                      <a:pt x="1994" y="1560"/>
                    </a:lnTo>
                    <a:lnTo>
                      <a:pt x="1994" y="1554"/>
                    </a:lnTo>
                    <a:lnTo>
                      <a:pt x="1996" y="1548"/>
                    </a:lnTo>
                    <a:lnTo>
                      <a:pt x="2000" y="1542"/>
                    </a:lnTo>
                    <a:lnTo>
                      <a:pt x="2004" y="1538"/>
                    </a:lnTo>
                    <a:lnTo>
                      <a:pt x="2014" y="1532"/>
                    </a:lnTo>
                    <a:lnTo>
                      <a:pt x="2018" y="1528"/>
                    </a:lnTo>
                    <a:lnTo>
                      <a:pt x="2020" y="1522"/>
                    </a:lnTo>
                    <a:lnTo>
                      <a:pt x="2020" y="1522"/>
                    </a:lnTo>
                    <a:lnTo>
                      <a:pt x="2020" y="1512"/>
                    </a:lnTo>
                    <a:lnTo>
                      <a:pt x="2020" y="1498"/>
                    </a:lnTo>
                    <a:lnTo>
                      <a:pt x="2022" y="1480"/>
                    </a:lnTo>
                    <a:lnTo>
                      <a:pt x="2026" y="1460"/>
                    </a:lnTo>
                    <a:lnTo>
                      <a:pt x="2026" y="1460"/>
                    </a:lnTo>
                    <a:lnTo>
                      <a:pt x="2032" y="1444"/>
                    </a:lnTo>
                    <a:lnTo>
                      <a:pt x="2034" y="1430"/>
                    </a:lnTo>
                    <a:lnTo>
                      <a:pt x="2036" y="1414"/>
                    </a:lnTo>
                    <a:lnTo>
                      <a:pt x="2036" y="1386"/>
                    </a:lnTo>
                    <a:lnTo>
                      <a:pt x="2036" y="1386"/>
                    </a:lnTo>
                    <a:lnTo>
                      <a:pt x="2034" y="1364"/>
                    </a:lnTo>
                    <a:lnTo>
                      <a:pt x="2032" y="1360"/>
                    </a:lnTo>
                    <a:lnTo>
                      <a:pt x="2030" y="1360"/>
                    </a:lnTo>
                    <a:lnTo>
                      <a:pt x="2022" y="1368"/>
                    </a:lnTo>
                    <a:lnTo>
                      <a:pt x="2014" y="1374"/>
                    </a:lnTo>
                    <a:lnTo>
                      <a:pt x="2008" y="1378"/>
                    </a:lnTo>
                    <a:lnTo>
                      <a:pt x="2008" y="1378"/>
                    </a:lnTo>
                    <a:lnTo>
                      <a:pt x="2000" y="1382"/>
                    </a:lnTo>
                    <a:lnTo>
                      <a:pt x="1992" y="1386"/>
                    </a:lnTo>
                    <a:lnTo>
                      <a:pt x="1978" y="1386"/>
                    </a:lnTo>
                    <a:lnTo>
                      <a:pt x="1962" y="1384"/>
                    </a:lnTo>
                    <a:lnTo>
                      <a:pt x="1942" y="1378"/>
                    </a:lnTo>
                    <a:lnTo>
                      <a:pt x="1942" y="1378"/>
                    </a:lnTo>
                    <a:lnTo>
                      <a:pt x="1932" y="1376"/>
                    </a:lnTo>
                    <a:lnTo>
                      <a:pt x="1930" y="1374"/>
                    </a:lnTo>
                    <a:lnTo>
                      <a:pt x="1930" y="1370"/>
                    </a:lnTo>
                    <a:lnTo>
                      <a:pt x="1930" y="1364"/>
                    </a:lnTo>
                    <a:lnTo>
                      <a:pt x="1934" y="1358"/>
                    </a:lnTo>
                    <a:lnTo>
                      <a:pt x="1940" y="1350"/>
                    </a:lnTo>
                    <a:lnTo>
                      <a:pt x="1950" y="1342"/>
                    </a:lnTo>
                    <a:lnTo>
                      <a:pt x="1966" y="1328"/>
                    </a:lnTo>
                    <a:lnTo>
                      <a:pt x="1966" y="1328"/>
                    </a:lnTo>
                    <a:lnTo>
                      <a:pt x="1982" y="1318"/>
                    </a:lnTo>
                    <a:lnTo>
                      <a:pt x="1998" y="1304"/>
                    </a:lnTo>
                    <a:lnTo>
                      <a:pt x="2008" y="1290"/>
                    </a:lnTo>
                    <a:lnTo>
                      <a:pt x="2012" y="1284"/>
                    </a:lnTo>
                    <a:lnTo>
                      <a:pt x="2014" y="1276"/>
                    </a:lnTo>
                    <a:lnTo>
                      <a:pt x="2014" y="1276"/>
                    </a:lnTo>
                    <a:lnTo>
                      <a:pt x="2014" y="1268"/>
                    </a:lnTo>
                    <a:lnTo>
                      <a:pt x="2012" y="1262"/>
                    </a:lnTo>
                    <a:lnTo>
                      <a:pt x="2008" y="1256"/>
                    </a:lnTo>
                    <a:lnTo>
                      <a:pt x="2004" y="1252"/>
                    </a:lnTo>
                    <a:lnTo>
                      <a:pt x="1992" y="1244"/>
                    </a:lnTo>
                    <a:lnTo>
                      <a:pt x="1976" y="1234"/>
                    </a:lnTo>
                    <a:lnTo>
                      <a:pt x="1976" y="1234"/>
                    </a:lnTo>
                    <a:lnTo>
                      <a:pt x="1970" y="1230"/>
                    </a:lnTo>
                    <a:lnTo>
                      <a:pt x="1966" y="1224"/>
                    </a:lnTo>
                    <a:lnTo>
                      <a:pt x="1964" y="1216"/>
                    </a:lnTo>
                    <a:lnTo>
                      <a:pt x="1964" y="1210"/>
                    </a:lnTo>
                    <a:lnTo>
                      <a:pt x="1968" y="1202"/>
                    </a:lnTo>
                    <a:lnTo>
                      <a:pt x="1974" y="1194"/>
                    </a:lnTo>
                    <a:lnTo>
                      <a:pt x="1988" y="1176"/>
                    </a:lnTo>
                    <a:lnTo>
                      <a:pt x="1988" y="1176"/>
                    </a:lnTo>
                    <a:lnTo>
                      <a:pt x="1996" y="1166"/>
                    </a:lnTo>
                    <a:lnTo>
                      <a:pt x="1998" y="1160"/>
                    </a:lnTo>
                    <a:lnTo>
                      <a:pt x="1998" y="1156"/>
                    </a:lnTo>
                    <a:lnTo>
                      <a:pt x="1994" y="1154"/>
                    </a:lnTo>
                    <a:lnTo>
                      <a:pt x="1984" y="1148"/>
                    </a:lnTo>
                    <a:lnTo>
                      <a:pt x="1978" y="1144"/>
                    </a:lnTo>
                    <a:lnTo>
                      <a:pt x="1972" y="1138"/>
                    </a:lnTo>
                    <a:lnTo>
                      <a:pt x="1972" y="1138"/>
                    </a:lnTo>
                    <a:lnTo>
                      <a:pt x="1970" y="1130"/>
                    </a:lnTo>
                    <a:lnTo>
                      <a:pt x="1972" y="1124"/>
                    </a:lnTo>
                    <a:lnTo>
                      <a:pt x="1978" y="1116"/>
                    </a:lnTo>
                    <a:lnTo>
                      <a:pt x="1986" y="1108"/>
                    </a:lnTo>
                    <a:lnTo>
                      <a:pt x="2002" y="1092"/>
                    </a:lnTo>
                    <a:lnTo>
                      <a:pt x="2008" y="1084"/>
                    </a:lnTo>
                    <a:lnTo>
                      <a:pt x="2014" y="1076"/>
                    </a:lnTo>
                    <a:lnTo>
                      <a:pt x="2014" y="1076"/>
                    </a:lnTo>
                    <a:lnTo>
                      <a:pt x="2018" y="1068"/>
                    </a:lnTo>
                    <a:lnTo>
                      <a:pt x="2020" y="1064"/>
                    </a:lnTo>
                    <a:lnTo>
                      <a:pt x="2030" y="1058"/>
                    </a:lnTo>
                    <a:lnTo>
                      <a:pt x="2040" y="1052"/>
                    </a:lnTo>
                    <a:lnTo>
                      <a:pt x="2046" y="1044"/>
                    </a:lnTo>
                    <a:lnTo>
                      <a:pt x="2054" y="1034"/>
                    </a:lnTo>
                    <a:lnTo>
                      <a:pt x="2054" y="1034"/>
                    </a:lnTo>
                    <a:lnTo>
                      <a:pt x="2070" y="1016"/>
                    </a:lnTo>
                    <a:lnTo>
                      <a:pt x="2076" y="1010"/>
                    </a:lnTo>
                    <a:lnTo>
                      <a:pt x="2082" y="1006"/>
                    </a:lnTo>
                    <a:lnTo>
                      <a:pt x="2094" y="1002"/>
                    </a:lnTo>
                    <a:lnTo>
                      <a:pt x="2108" y="1000"/>
                    </a:lnTo>
                    <a:lnTo>
                      <a:pt x="2108" y="1000"/>
                    </a:lnTo>
                    <a:lnTo>
                      <a:pt x="2120" y="998"/>
                    </a:lnTo>
                    <a:lnTo>
                      <a:pt x="2126" y="992"/>
                    </a:lnTo>
                    <a:lnTo>
                      <a:pt x="2132" y="984"/>
                    </a:lnTo>
                    <a:lnTo>
                      <a:pt x="2138" y="972"/>
                    </a:lnTo>
                    <a:lnTo>
                      <a:pt x="2138" y="972"/>
                    </a:lnTo>
                    <a:lnTo>
                      <a:pt x="2146" y="960"/>
                    </a:lnTo>
                    <a:lnTo>
                      <a:pt x="2156" y="948"/>
                    </a:lnTo>
                    <a:lnTo>
                      <a:pt x="2162" y="936"/>
                    </a:lnTo>
                    <a:lnTo>
                      <a:pt x="2166" y="928"/>
                    </a:lnTo>
                    <a:lnTo>
                      <a:pt x="2168" y="918"/>
                    </a:lnTo>
                    <a:lnTo>
                      <a:pt x="2168" y="918"/>
                    </a:lnTo>
                    <a:lnTo>
                      <a:pt x="2166" y="908"/>
                    </a:lnTo>
                    <a:lnTo>
                      <a:pt x="2164" y="894"/>
                    </a:lnTo>
                    <a:lnTo>
                      <a:pt x="2154" y="864"/>
                    </a:lnTo>
                    <a:lnTo>
                      <a:pt x="2140" y="832"/>
                    </a:lnTo>
                    <a:lnTo>
                      <a:pt x="2124" y="802"/>
                    </a:lnTo>
                    <a:lnTo>
                      <a:pt x="2124" y="802"/>
                    </a:lnTo>
                    <a:lnTo>
                      <a:pt x="2118" y="798"/>
                    </a:lnTo>
                    <a:lnTo>
                      <a:pt x="2112" y="792"/>
                    </a:lnTo>
                    <a:lnTo>
                      <a:pt x="2104" y="788"/>
                    </a:lnTo>
                    <a:lnTo>
                      <a:pt x="2096" y="786"/>
                    </a:lnTo>
                    <a:lnTo>
                      <a:pt x="2076" y="782"/>
                    </a:lnTo>
                    <a:lnTo>
                      <a:pt x="2054" y="778"/>
                    </a:lnTo>
                    <a:lnTo>
                      <a:pt x="2014" y="776"/>
                    </a:lnTo>
                    <a:lnTo>
                      <a:pt x="1998" y="774"/>
                    </a:lnTo>
                    <a:lnTo>
                      <a:pt x="1992" y="772"/>
                    </a:lnTo>
                    <a:lnTo>
                      <a:pt x="1988" y="768"/>
                    </a:lnTo>
                    <a:lnTo>
                      <a:pt x="1988" y="768"/>
                    </a:lnTo>
                    <a:lnTo>
                      <a:pt x="1986" y="766"/>
                    </a:lnTo>
                    <a:lnTo>
                      <a:pt x="1984" y="762"/>
                    </a:lnTo>
                    <a:lnTo>
                      <a:pt x="1986" y="758"/>
                    </a:lnTo>
                    <a:lnTo>
                      <a:pt x="1992" y="752"/>
                    </a:lnTo>
                    <a:lnTo>
                      <a:pt x="2000" y="748"/>
                    </a:lnTo>
                    <a:lnTo>
                      <a:pt x="2008" y="742"/>
                    </a:lnTo>
                    <a:lnTo>
                      <a:pt x="2016" y="736"/>
                    </a:lnTo>
                    <a:lnTo>
                      <a:pt x="2020" y="730"/>
                    </a:lnTo>
                    <a:lnTo>
                      <a:pt x="2020" y="726"/>
                    </a:lnTo>
                    <a:lnTo>
                      <a:pt x="2020" y="722"/>
                    </a:lnTo>
                    <a:lnTo>
                      <a:pt x="2020" y="722"/>
                    </a:lnTo>
                    <a:lnTo>
                      <a:pt x="2016" y="714"/>
                    </a:lnTo>
                    <a:lnTo>
                      <a:pt x="2010" y="708"/>
                    </a:lnTo>
                    <a:lnTo>
                      <a:pt x="2000" y="704"/>
                    </a:lnTo>
                    <a:lnTo>
                      <a:pt x="1990" y="700"/>
                    </a:lnTo>
                    <a:lnTo>
                      <a:pt x="1968" y="696"/>
                    </a:lnTo>
                    <a:lnTo>
                      <a:pt x="1948" y="694"/>
                    </a:lnTo>
                    <a:lnTo>
                      <a:pt x="1948" y="694"/>
                    </a:lnTo>
                    <a:lnTo>
                      <a:pt x="1930" y="692"/>
                    </a:lnTo>
                    <a:lnTo>
                      <a:pt x="1912" y="690"/>
                    </a:lnTo>
                    <a:lnTo>
                      <a:pt x="1892" y="682"/>
                    </a:lnTo>
                    <a:lnTo>
                      <a:pt x="1864" y="668"/>
                    </a:lnTo>
                    <a:lnTo>
                      <a:pt x="1864" y="668"/>
                    </a:lnTo>
                    <a:lnTo>
                      <a:pt x="1850" y="658"/>
                    </a:lnTo>
                    <a:lnTo>
                      <a:pt x="1838" y="648"/>
                    </a:lnTo>
                    <a:lnTo>
                      <a:pt x="1832" y="640"/>
                    </a:lnTo>
                    <a:lnTo>
                      <a:pt x="1826" y="630"/>
                    </a:lnTo>
                    <a:lnTo>
                      <a:pt x="1824" y="624"/>
                    </a:lnTo>
                    <a:lnTo>
                      <a:pt x="1822" y="618"/>
                    </a:lnTo>
                    <a:lnTo>
                      <a:pt x="1822" y="612"/>
                    </a:lnTo>
                    <a:lnTo>
                      <a:pt x="1822" y="612"/>
                    </a:lnTo>
                    <a:lnTo>
                      <a:pt x="1818" y="566"/>
                    </a:lnTo>
                    <a:lnTo>
                      <a:pt x="1814" y="530"/>
                    </a:lnTo>
                    <a:lnTo>
                      <a:pt x="1814" y="502"/>
                    </a:lnTo>
                    <a:lnTo>
                      <a:pt x="1814" y="502"/>
                    </a:lnTo>
                    <a:lnTo>
                      <a:pt x="1814" y="482"/>
                    </a:lnTo>
                    <a:lnTo>
                      <a:pt x="1812" y="458"/>
                    </a:lnTo>
                    <a:lnTo>
                      <a:pt x="1810" y="446"/>
                    </a:lnTo>
                    <a:lnTo>
                      <a:pt x="1806" y="434"/>
                    </a:lnTo>
                    <a:lnTo>
                      <a:pt x="1800" y="422"/>
                    </a:lnTo>
                    <a:lnTo>
                      <a:pt x="1792" y="412"/>
                    </a:lnTo>
                    <a:lnTo>
                      <a:pt x="1792" y="412"/>
                    </a:lnTo>
                    <a:lnTo>
                      <a:pt x="1782" y="404"/>
                    </a:lnTo>
                    <a:lnTo>
                      <a:pt x="1774" y="400"/>
                    </a:lnTo>
                    <a:lnTo>
                      <a:pt x="1768" y="400"/>
                    </a:lnTo>
                    <a:lnTo>
                      <a:pt x="1760" y="402"/>
                    </a:lnTo>
                    <a:lnTo>
                      <a:pt x="1752" y="406"/>
                    </a:lnTo>
                    <a:lnTo>
                      <a:pt x="1742" y="408"/>
                    </a:lnTo>
                    <a:lnTo>
                      <a:pt x="1732" y="408"/>
                    </a:lnTo>
                    <a:lnTo>
                      <a:pt x="1720" y="406"/>
                    </a:lnTo>
                    <a:lnTo>
                      <a:pt x="1720" y="406"/>
                    </a:lnTo>
                    <a:lnTo>
                      <a:pt x="1696" y="400"/>
                    </a:lnTo>
                    <a:lnTo>
                      <a:pt x="1688" y="400"/>
                    </a:lnTo>
                    <a:lnTo>
                      <a:pt x="1682" y="400"/>
                    </a:lnTo>
                    <a:lnTo>
                      <a:pt x="1670" y="404"/>
                    </a:lnTo>
                    <a:lnTo>
                      <a:pt x="1656" y="408"/>
                    </a:lnTo>
                    <a:lnTo>
                      <a:pt x="1656" y="408"/>
                    </a:lnTo>
                    <a:lnTo>
                      <a:pt x="1650" y="412"/>
                    </a:lnTo>
                    <a:lnTo>
                      <a:pt x="1642" y="416"/>
                    </a:lnTo>
                    <a:lnTo>
                      <a:pt x="1630" y="426"/>
                    </a:lnTo>
                    <a:lnTo>
                      <a:pt x="1614" y="438"/>
                    </a:lnTo>
                    <a:lnTo>
                      <a:pt x="1604" y="444"/>
                    </a:lnTo>
                    <a:lnTo>
                      <a:pt x="1592" y="450"/>
                    </a:lnTo>
                    <a:lnTo>
                      <a:pt x="1592" y="450"/>
                    </a:lnTo>
                    <a:lnTo>
                      <a:pt x="1580" y="454"/>
                    </a:lnTo>
                    <a:lnTo>
                      <a:pt x="1572" y="454"/>
                    </a:lnTo>
                    <a:lnTo>
                      <a:pt x="1568" y="450"/>
                    </a:lnTo>
                    <a:lnTo>
                      <a:pt x="1566" y="446"/>
                    </a:lnTo>
                    <a:lnTo>
                      <a:pt x="1566" y="432"/>
                    </a:lnTo>
                    <a:lnTo>
                      <a:pt x="1566" y="426"/>
                    </a:lnTo>
                    <a:lnTo>
                      <a:pt x="1562" y="422"/>
                    </a:lnTo>
                    <a:lnTo>
                      <a:pt x="1562" y="422"/>
                    </a:lnTo>
                    <a:lnTo>
                      <a:pt x="1556" y="414"/>
                    </a:lnTo>
                    <a:lnTo>
                      <a:pt x="1546" y="410"/>
                    </a:lnTo>
                    <a:lnTo>
                      <a:pt x="1534" y="408"/>
                    </a:lnTo>
                    <a:lnTo>
                      <a:pt x="1518" y="408"/>
                    </a:lnTo>
                    <a:lnTo>
                      <a:pt x="1518" y="408"/>
                    </a:lnTo>
                    <a:lnTo>
                      <a:pt x="1508" y="408"/>
                    </a:lnTo>
                    <a:lnTo>
                      <a:pt x="1502" y="406"/>
                    </a:lnTo>
                    <a:lnTo>
                      <a:pt x="1498" y="404"/>
                    </a:lnTo>
                    <a:lnTo>
                      <a:pt x="1496" y="400"/>
                    </a:lnTo>
                    <a:lnTo>
                      <a:pt x="1492" y="392"/>
                    </a:lnTo>
                    <a:lnTo>
                      <a:pt x="1484" y="380"/>
                    </a:lnTo>
                    <a:lnTo>
                      <a:pt x="1484" y="380"/>
                    </a:lnTo>
                    <a:lnTo>
                      <a:pt x="1482" y="374"/>
                    </a:lnTo>
                    <a:lnTo>
                      <a:pt x="1480" y="366"/>
                    </a:lnTo>
                    <a:lnTo>
                      <a:pt x="1482" y="358"/>
                    </a:lnTo>
                    <a:lnTo>
                      <a:pt x="1484" y="348"/>
                    </a:lnTo>
                    <a:lnTo>
                      <a:pt x="1494" y="324"/>
                    </a:lnTo>
                    <a:lnTo>
                      <a:pt x="1510" y="292"/>
                    </a:lnTo>
                    <a:lnTo>
                      <a:pt x="1510" y="292"/>
                    </a:lnTo>
                    <a:lnTo>
                      <a:pt x="1516" y="278"/>
                    </a:lnTo>
                    <a:lnTo>
                      <a:pt x="1518" y="266"/>
                    </a:lnTo>
                    <a:lnTo>
                      <a:pt x="1516" y="256"/>
                    </a:lnTo>
                    <a:lnTo>
                      <a:pt x="1512" y="250"/>
                    </a:lnTo>
                    <a:lnTo>
                      <a:pt x="1506" y="246"/>
                    </a:lnTo>
                    <a:lnTo>
                      <a:pt x="1500" y="242"/>
                    </a:lnTo>
                    <a:lnTo>
                      <a:pt x="1490" y="240"/>
                    </a:lnTo>
                    <a:lnTo>
                      <a:pt x="1490" y="240"/>
                    </a:lnTo>
                    <a:lnTo>
                      <a:pt x="1488" y="240"/>
                    </a:lnTo>
                    <a:lnTo>
                      <a:pt x="1484" y="240"/>
                    </a:lnTo>
                    <a:lnTo>
                      <a:pt x="1474" y="246"/>
                    </a:lnTo>
                    <a:lnTo>
                      <a:pt x="1444" y="274"/>
                    </a:lnTo>
                    <a:lnTo>
                      <a:pt x="1444" y="274"/>
                    </a:lnTo>
                    <a:lnTo>
                      <a:pt x="1416" y="300"/>
                    </a:lnTo>
                    <a:lnTo>
                      <a:pt x="1390" y="330"/>
                    </a:lnTo>
                    <a:lnTo>
                      <a:pt x="1390" y="330"/>
                    </a:lnTo>
                    <a:lnTo>
                      <a:pt x="1386" y="334"/>
                    </a:lnTo>
                    <a:lnTo>
                      <a:pt x="1380" y="336"/>
                    </a:lnTo>
                    <a:lnTo>
                      <a:pt x="1374" y="336"/>
                    </a:lnTo>
                    <a:lnTo>
                      <a:pt x="1368" y="334"/>
                    </a:lnTo>
                    <a:lnTo>
                      <a:pt x="1362" y="328"/>
                    </a:lnTo>
                    <a:lnTo>
                      <a:pt x="1354" y="322"/>
                    </a:lnTo>
                    <a:lnTo>
                      <a:pt x="1342" y="306"/>
                    </a:lnTo>
                    <a:lnTo>
                      <a:pt x="1330" y="286"/>
                    </a:lnTo>
                    <a:lnTo>
                      <a:pt x="1318" y="264"/>
                    </a:lnTo>
                    <a:lnTo>
                      <a:pt x="1310" y="244"/>
                    </a:lnTo>
                    <a:lnTo>
                      <a:pt x="1306" y="226"/>
                    </a:lnTo>
                    <a:lnTo>
                      <a:pt x="1306" y="226"/>
                    </a:lnTo>
                    <a:lnTo>
                      <a:pt x="1304" y="214"/>
                    </a:lnTo>
                    <a:lnTo>
                      <a:pt x="1300" y="204"/>
                    </a:lnTo>
                    <a:lnTo>
                      <a:pt x="1294" y="196"/>
                    </a:lnTo>
                    <a:lnTo>
                      <a:pt x="1288" y="190"/>
                    </a:lnTo>
                    <a:lnTo>
                      <a:pt x="1274" y="178"/>
                    </a:lnTo>
                    <a:lnTo>
                      <a:pt x="1268" y="172"/>
                    </a:lnTo>
                    <a:lnTo>
                      <a:pt x="1260" y="162"/>
                    </a:lnTo>
                    <a:lnTo>
                      <a:pt x="1260" y="162"/>
                    </a:lnTo>
                    <a:lnTo>
                      <a:pt x="1254" y="152"/>
                    </a:lnTo>
                    <a:lnTo>
                      <a:pt x="1250" y="144"/>
                    </a:lnTo>
                    <a:lnTo>
                      <a:pt x="1250" y="138"/>
                    </a:lnTo>
                    <a:lnTo>
                      <a:pt x="1252" y="134"/>
                    </a:lnTo>
                    <a:lnTo>
                      <a:pt x="1258" y="124"/>
                    </a:lnTo>
                    <a:lnTo>
                      <a:pt x="1260" y="116"/>
                    </a:lnTo>
                    <a:lnTo>
                      <a:pt x="1260" y="104"/>
                    </a:lnTo>
                    <a:lnTo>
                      <a:pt x="1260" y="104"/>
                    </a:lnTo>
                    <a:lnTo>
                      <a:pt x="1258" y="94"/>
                    </a:lnTo>
                    <a:lnTo>
                      <a:pt x="1254" y="90"/>
                    </a:lnTo>
                    <a:lnTo>
                      <a:pt x="1250" y="88"/>
                    </a:lnTo>
                    <a:lnTo>
                      <a:pt x="1242" y="90"/>
                    </a:lnTo>
                    <a:lnTo>
                      <a:pt x="1226" y="98"/>
                    </a:lnTo>
                    <a:lnTo>
                      <a:pt x="1216" y="102"/>
                    </a:lnTo>
                    <a:lnTo>
                      <a:pt x="1202" y="104"/>
                    </a:lnTo>
                    <a:lnTo>
                      <a:pt x="1202" y="104"/>
                    </a:lnTo>
                    <a:lnTo>
                      <a:pt x="1186" y="106"/>
                    </a:lnTo>
                    <a:lnTo>
                      <a:pt x="1180" y="104"/>
                    </a:lnTo>
                    <a:lnTo>
                      <a:pt x="1178" y="100"/>
                    </a:lnTo>
                    <a:lnTo>
                      <a:pt x="1172" y="86"/>
                    </a:lnTo>
                    <a:lnTo>
                      <a:pt x="1168" y="76"/>
                    </a:lnTo>
                    <a:lnTo>
                      <a:pt x="1162" y="64"/>
                    </a:lnTo>
                    <a:lnTo>
                      <a:pt x="1162" y="64"/>
                    </a:lnTo>
                    <a:lnTo>
                      <a:pt x="1156" y="52"/>
                    </a:lnTo>
                    <a:lnTo>
                      <a:pt x="1152" y="40"/>
                    </a:lnTo>
                    <a:lnTo>
                      <a:pt x="1146" y="26"/>
                    </a:lnTo>
                    <a:lnTo>
                      <a:pt x="1146" y="20"/>
                    </a:lnTo>
                    <a:lnTo>
                      <a:pt x="1144" y="16"/>
                    </a:lnTo>
                    <a:lnTo>
                      <a:pt x="1140" y="14"/>
                    </a:lnTo>
                    <a:lnTo>
                      <a:pt x="1134" y="10"/>
                    </a:lnTo>
                    <a:lnTo>
                      <a:pt x="1134" y="10"/>
                    </a:lnTo>
                    <a:lnTo>
                      <a:pt x="1120" y="6"/>
                    </a:lnTo>
                    <a:lnTo>
                      <a:pt x="1108" y="0"/>
                    </a:lnTo>
                    <a:lnTo>
                      <a:pt x="1100" y="0"/>
                    </a:lnTo>
                    <a:lnTo>
                      <a:pt x="1094" y="0"/>
                    </a:lnTo>
                    <a:lnTo>
                      <a:pt x="1084" y="4"/>
                    </a:lnTo>
                    <a:lnTo>
                      <a:pt x="1074" y="10"/>
                    </a:lnTo>
                    <a:lnTo>
                      <a:pt x="1074" y="10"/>
                    </a:lnTo>
                    <a:lnTo>
                      <a:pt x="1034" y="44"/>
                    </a:lnTo>
                    <a:lnTo>
                      <a:pt x="1016" y="58"/>
                    </a:lnTo>
                    <a:lnTo>
                      <a:pt x="1002" y="68"/>
                    </a:lnTo>
                    <a:lnTo>
                      <a:pt x="1002" y="68"/>
                    </a:lnTo>
                    <a:lnTo>
                      <a:pt x="992" y="76"/>
                    </a:lnTo>
                    <a:lnTo>
                      <a:pt x="980" y="88"/>
                    </a:lnTo>
                    <a:lnTo>
                      <a:pt x="968" y="100"/>
                    </a:lnTo>
                    <a:lnTo>
                      <a:pt x="952" y="114"/>
                    </a:lnTo>
                    <a:lnTo>
                      <a:pt x="952" y="114"/>
                    </a:lnTo>
                    <a:lnTo>
                      <a:pt x="942" y="126"/>
                    </a:lnTo>
                    <a:lnTo>
                      <a:pt x="930" y="142"/>
                    </a:lnTo>
                    <a:lnTo>
                      <a:pt x="902" y="190"/>
                    </a:lnTo>
                    <a:lnTo>
                      <a:pt x="876" y="246"/>
                    </a:lnTo>
                    <a:lnTo>
                      <a:pt x="864" y="274"/>
                    </a:lnTo>
                    <a:lnTo>
                      <a:pt x="856" y="298"/>
                    </a:lnTo>
                    <a:lnTo>
                      <a:pt x="856" y="298"/>
                    </a:lnTo>
                    <a:lnTo>
                      <a:pt x="848" y="326"/>
                    </a:lnTo>
                    <a:lnTo>
                      <a:pt x="848" y="328"/>
                    </a:lnTo>
                    <a:lnTo>
                      <a:pt x="850" y="326"/>
                    </a:lnTo>
                    <a:lnTo>
                      <a:pt x="856" y="320"/>
                    </a:lnTo>
                    <a:lnTo>
                      <a:pt x="860" y="318"/>
                    </a:lnTo>
                    <a:lnTo>
                      <a:pt x="868" y="316"/>
                    </a:lnTo>
                    <a:lnTo>
                      <a:pt x="870" y="318"/>
                    </a:lnTo>
                    <a:lnTo>
                      <a:pt x="874" y="320"/>
                    </a:lnTo>
                    <a:lnTo>
                      <a:pt x="874" y="320"/>
                    </a:lnTo>
                    <a:lnTo>
                      <a:pt x="878" y="328"/>
                    </a:lnTo>
                    <a:lnTo>
                      <a:pt x="880" y="332"/>
                    </a:lnTo>
                    <a:lnTo>
                      <a:pt x="876" y="336"/>
                    </a:lnTo>
                    <a:lnTo>
                      <a:pt x="872" y="336"/>
                    </a:lnTo>
                    <a:lnTo>
                      <a:pt x="858" y="340"/>
                    </a:lnTo>
                    <a:lnTo>
                      <a:pt x="850" y="342"/>
                    </a:lnTo>
                    <a:lnTo>
                      <a:pt x="842" y="346"/>
                    </a:lnTo>
                    <a:lnTo>
                      <a:pt x="842" y="346"/>
                    </a:lnTo>
                    <a:lnTo>
                      <a:pt x="824" y="358"/>
                    </a:lnTo>
                    <a:lnTo>
                      <a:pt x="796" y="372"/>
                    </a:lnTo>
                    <a:lnTo>
                      <a:pt x="762" y="390"/>
                    </a:lnTo>
                    <a:lnTo>
                      <a:pt x="730" y="408"/>
                    </a:lnTo>
                    <a:lnTo>
                      <a:pt x="730" y="408"/>
                    </a:lnTo>
                    <a:lnTo>
                      <a:pt x="716" y="420"/>
                    </a:lnTo>
                    <a:lnTo>
                      <a:pt x="706" y="432"/>
                    </a:lnTo>
                    <a:lnTo>
                      <a:pt x="698" y="448"/>
                    </a:lnTo>
                    <a:lnTo>
                      <a:pt x="692" y="464"/>
                    </a:lnTo>
                    <a:lnTo>
                      <a:pt x="680" y="502"/>
                    </a:lnTo>
                    <a:lnTo>
                      <a:pt x="670" y="540"/>
                    </a:lnTo>
                    <a:lnTo>
                      <a:pt x="670" y="540"/>
                    </a:lnTo>
                    <a:lnTo>
                      <a:pt x="666" y="550"/>
                    </a:lnTo>
                    <a:lnTo>
                      <a:pt x="660" y="562"/>
                    </a:lnTo>
                    <a:lnTo>
                      <a:pt x="640" y="588"/>
                    </a:lnTo>
                    <a:lnTo>
                      <a:pt x="614" y="618"/>
                    </a:lnTo>
                    <a:lnTo>
                      <a:pt x="586" y="648"/>
                    </a:lnTo>
                    <a:lnTo>
                      <a:pt x="556" y="676"/>
                    </a:lnTo>
                    <a:lnTo>
                      <a:pt x="528" y="702"/>
                    </a:lnTo>
                    <a:lnTo>
                      <a:pt x="504" y="720"/>
                    </a:lnTo>
                    <a:lnTo>
                      <a:pt x="488" y="730"/>
                    </a:lnTo>
                    <a:lnTo>
                      <a:pt x="488" y="730"/>
                    </a:lnTo>
                    <a:lnTo>
                      <a:pt x="438" y="754"/>
                    </a:lnTo>
                    <a:lnTo>
                      <a:pt x="414" y="764"/>
                    </a:lnTo>
                    <a:lnTo>
                      <a:pt x="392" y="772"/>
                    </a:lnTo>
                    <a:lnTo>
                      <a:pt x="392" y="772"/>
                    </a:lnTo>
                    <a:lnTo>
                      <a:pt x="372" y="774"/>
                    </a:lnTo>
                    <a:lnTo>
                      <a:pt x="354" y="774"/>
                    </a:lnTo>
                    <a:lnTo>
                      <a:pt x="338" y="774"/>
                    </a:lnTo>
                    <a:lnTo>
                      <a:pt x="326" y="772"/>
                    </a:lnTo>
                    <a:lnTo>
                      <a:pt x="326" y="772"/>
                    </a:lnTo>
                    <a:lnTo>
                      <a:pt x="322" y="772"/>
                    </a:lnTo>
                    <a:lnTo>
                      <a:pt x="316" y="774"/>
                    </a:lnTo>
                    <a:lnTo>
                      <a:pt x="312" y="780"/>
                    </a:lnTo>
                    <a:lnTo>
                      <a:pt x="306" y="788"/>
                    </a:lnTo>
                    <a:lnTo>
                      <a:pt x="302" y="798"/>
                    </a:lnTo>
                    <a:lnTo>
                      <a:pt x="300" y="810"/>
                    </a:lnTo>
                    <a:lnTo>
                      <a:pt x="298" y="822"/>
                    </a:lnTo>
                    <a:lnTo>
                      <a:pt x="298" y="838"/>
                    </a:lnTo>
                    <a:lnTo>
                      <a:pt x="298" y="838"/>
                    </a:lnTo>
                    <a:lnTo>
                      <a:pt x="298" y="864"/>
                    </a:lnTo>
                    <a:lnTo>
                      <a:pt x="298" y="884"/>
                    </a:lnTo>
                    <a:lnTo>
                      <a:pt x="300" y="892"/>
                    </a:lnTo>
                    <a:lnTo>
                      <a:pt x="302" y="902"/>
                    </a:lnTo>
                    <a:lnTo>
                      <a:pt x="308" y="910"/>
                    </a:lnTo>
                    <a:lnTo>
                      <a:pt x="316" y="918"/>
                    </a:lnTo>
                    <a:lnTo>
                      <a:pt x="316" y="918"/>
                    </a:lnTo>
                    <a:lnTo>
                      <a:pt x="328" y="930"/>
                    </a:lnTo>
                    <a:lnTo>
                      <a:pt x="330" y="932"/>
                    </a:lnTo>
                    <a:lnTo>
                      <a:pt x="328" y="932"/>
                    </a:lnTo>
                    <a:lnTo>
                      <a:pt x="324" y="932"/>
                    </a:lnTo>
                    <a:lnTo>
                      <a:pt x="320" y="934"/>
                    </a:lnTo>
                    <a:lnTo>
                      <a:pt x="316" y="938"/>
                    </a:lnTo>
                    <a:lnTo>
                      <a:pt x="314" y="946"/>
                    </a:lnTo>
                    <a:lnTo>
                      <a:pt x="314" y="946"/>
                    </a:lnTo>
                    <a:lnTo>
                      <a:pt x="312" y="964"/>
                    </a:lnTo>
                    <a:lnTo>
                      <a:pt x="314" y="972"/>
                    </a:lnTo>
                    <a:lnTo>
                      <a:pt x="320" y="980"/>
                    </a:lnTo>
                    <a:lnTo>
                      <a:pt x="330" y="990"/>
                    </a:lnTo>
                    <a:lnTo>
                      <a:pt x="330" y="990"/>
                    </a:lnTo>
                    <a:lnTo>
                      <a:pt x="338" y="1002"/>
                    </a:lnTo>
                    <a:lnTo>
                      <a:pt x="338" y="1008"/>
                    </a:lnTo>
                    <a:lnTo>
                      <a:pt x="338" y="1012"/>
                    </a:lnTo>
                    <a:lnTo>
                      <a:pt x="336" y="1022"/>
                    </a:lnTo>
                    <a:lnTo>
                      <a:pt x="330" y="1034"/>
                    </a:lnTo>
                    <a:lnTo>
                      <a:pt x="330" y="1034"/>
                    </a:lnTo>
                    <a:lnTo>
                      <a:pt x="324" y="1048"/>
                    </a:lnTo>
                    <a:lnTo>
                      <a:pt x="320" y="1056"/>
                    </a:lnTo>
                    <a:lnTo>
                      <a:pt x="314" y="1062"/>
                    </a:lnTo>
                    <a:lnTo>
                      <a:pt x="304" y="1070"/>
                    </a:lnTo>
                    <a:lnTo>
                      <a:pt x="304" y="1070"/>
                    </a:lnTo>
                    <a:lnTo>
                      <a:pt x="290" y="1074"/>
                    </a:lnTo>
                    <a:lnTo>
                      <a:pt x="282" y="1078"/>
                    </a:lnTo>
                    <a:lnTo>
                      <a:pt x="280" y="1080"/>
                    </a:lnTo>
                    <a:lnTo>
                      <a:pt x="282" y="1084"/>
                    </a:lnTo>
                    <a:lnTo>
                      <a:pt x="292" y="1090"/>
                    </a:lnTo>
                    <a:lnTo>
                      <a:pt x="292" y="1090"/>
                    </a:lnTo>
                    <a:lnTo>
                      <a:pt x="298" y="1096"/>
                    </a:lnTo>
                    <a:lnTo>
                      <a:pt x="302" y="1104"/>
                    </a:lnTo>
                    <a:lnTo>
                      <a:pt x="304" y="1114"/>
                    </a:lnTo>
                    <a:lnTo>
                      <a:pt x="302" y="1124"/>
                    </a:lnTo>
                    <a:lnTo>
                      <a:pt x="298" y="1150"/>
                    </a:lnTo>
                    <a:lnTo>
                      <a:pt x="292" y="1182"/>
                    </a:lnTo>
                    <a:lnTo>
                      <a:pt x="292" y="1182"/>
                    </a:lnTo>
                    <a:lnTo>
                      <a:pt x="290" y="1196"/>
                    </a:lnTo>
                    <a:lnTo>
                      <a:pt x="286" y="1208"/>
                    </a:lnTo>
                    <a:lnTo>
                      <a:pt x="282" y="1214"/>
                    </a:lnTo>
                    <a:lnTo>
                      <a:pt x="278" y="1220"/>
                    </a:lnTo>
                    <a:lnTo>
                      <a:pt x="270" y="1224"/>
                    </a:lnTo>
                    <a:lnTo>
                      <a:pt x="266" y="1226"/>
                    </a:lnTo>
                    <a:lnTo>
                      <a:pt x="266" y="1226"/>
                    </a:lnTo>
                    <a:lnTo>
                      <a:pt x="252" y="1230"/>
                    </a:lnTo>
                    <a:lnTo>
                      <a:pt x="210" y="1240"/>
                    </a:lnTo>
                    <a:lnTo>
                      <a:pt x="210" y="1240"/>
                    </a:lnTo>
                    <a:lnTo>
                      <a:pt x="200" y="1242"/>
                    </a:lnTo>
                    <a:lnTo>
                      <a:pt x="190" y="1246"/>
                    </a:lnTo>
                    <a:lnTo>
                      <a:pt x="176" y="1256"/>
                    </a:lnTo>
                    <a:lnTo>
                      <a:pt x="160" y="1264"/>
                    </a:lnTo>
                    <a:lnTo>
                      <a:pt x="150" y="1268"/>
                    </a:lnTo>
                    <a:lnTo>
                      <a:pt x="138" y="1272"/>
                    </a:lnTo>
                    <a:lnTo>
                      <a:pt x="138" y="1272"/>
                    </a:lnTo>
                    <a:lnTo>
                      <a:pt x="126" y="1274"/>
                    </a:lnTo>
                    <a:lnTo>
                      <a:pt x="116" y="1276"/>
                    </a:lnTo>
                    <a:lnTo>
                      <a:pt x="108" y="1274"/>
                    </a:lnTo>
                    <a:lnTo>
                      <a:pt x="100" y="1270"/>
                    </a:lnTo>
                    <a:lnTo>
                      <a:pt x="94" y="1266"/>
                    </a:lnTo>
                    <a:lnTo>
                      <a:pt x="90" y="1260"/>
                    </a:lnTo>
                    <a:lnTo>
                      <a:pt x="80" y="1244"/>
                    </a:lnTo>
                    <a:lnTo>
                      <a:pt x="80" y="1244"/>
                    </a:lnTo>
                    <a:lnTo>
                      <a:pt x="72" y="1236"/>
                    </a:lnTo>
                    <a:lnTo>
                      <a:pt x="62" y="1228"/>
                    </a:lnTo>
                    <a:lnTo>
                      <a:pt x="38" y="1216"/>
                    </a:lnTo>
                    <a:lnTo>
                      <a:pt x="18" y="1206"/>
                    </a:lnTo>
                    <a:lnTo>
                      <a:pt x="10" y="1204"/>
                    </a:lnTo>
                    <a:lnTo>
                      <a:pt x="10" y="1204"/>
                    </a:lnTo>
                    <a:lnTo>
                      <a:pt x="8" y="1212"/>
                    </a:lnTo>
                    <a:lnTo>
                      <a:pt x="2" y="1234"/>
                    </a:lnTo>
                    <a:lnTo>
                      <a:pt x="0" y="1246"/>
                    </a:lnTo>
                    <a:lnTo>
                      <a:pt x="0" y="1256"/>
                    </a:lnTo>
                    <a:lnTo>
                      <a:pt x="0" y="1266"/>
                    </a:lnTo>
                    <a:lnTo>
                      <a:pt x="4" y="1272"/>
                    </a:lnTo>
                    <a:lnTo>
                      <a:pt x="4" y="1272"/>
                    </a:lnTo>
                    <a:lnTo>
                      <a:pt x="6" y="1278"/>
                    </a:lnTo>
                    <a:lnTo>
                      <a:pt x="8" y="1284"/>
                    </a:lnTo>
                    <a:lnTo>
                      <a:pt x="10" y="1296"/>
                    </a:lnTo>
                    <a:lnTo>
                      <a:pt x="8" y="1312"/>
                    </a:lnTo>
                    <a:lnTo>
                      <a:pt x="6" y="1328"/>
                    </a:lnTo>
                    <a:lnTo>
                      <a:pt x="6" y="1328"/>
                    </a:lnTo>
                    <a:lnTo>
                      <a:pt x="6" y="1344"/>
                    </a:lnTo>
                    <a:lnTo>
                      <a:pt x="4" y="1352"/>
                    </a:lnTo>
                    <a:lnTo>
                      <a:pt x="4" y="1358"/>
                    </a:lnTo>
                    <a:lnTo>
                      <a:pt x="10" y="1366"/>
                    </a:lnTo>
                    <a:lnTo>
                      <a:pt x="10" y="1366"/>
                    </a:lnTo>
                    <a:lnTo>
                      <a:pt x="14" y="1372"/>
                    </a:lnTo>
                    <a:lnTo>
                      <a:pt x="14" y="1376"/>
                    </a:lnTo>
                    <a:lnTo>
                      <a:pt x="10" y="1386"/>
                    </a:lnTo>
                    <a:lnTo>
                      <a:pt x="8" y="1392"/>
                    </a:lnTo>
                    <a:lnTo>
                      <a:pt x="6" y="1400"/>
                    </a:lnTo>
                    <a:lnTo>
                      <a:pt x="8" y="1410"/>
                    </a:lnTo>
                    <a:lnTo>
                      <a:pt x="10" y="1422"/>
                    </a:lnTo>
                    <a:lnTo>
                      <a:pt x="10" y="1422"/>
                    </a:lnTo>
                    <a:lnTo>
                      <a:pt x="14" y="1434"/>
                    </a:lnTo>
                    <a:lnTo>
                      <a:pt x="14" y="1446"/>
                    </a:lnTo>
                    <a:lnTo>
                      <a:pt x="12" y="1464"/>
                    </a:lnTo>
                    <a:lnTo>
                      <a:pt x="12" y="1470"/>
                    </a:lnTo>
                    <a:lnTo>
                      <a:pt x="14" y="1476"/>
                    </a:lnTo>
                    <a:lnTo>
                      <a:pt x="16" y="1482"/>
                    </a:lnTo>
                    <a:lnTo>
                      <a:pt x="22" y="1488"/>
                    </a:lnTo>
                    <a:lnTo>
                      <a:pt x="22" y="1488"/>
                    </a:lnTo>
                    <a:lnTo>
                      <a:pt x="30" y="1494"/>
                    </a:lnTo>
                    <a:lnTo>
                      <a:pt x="32" y="1500"/>
                    </a:lnTo>
                    <a:lnTo>
                      <a:pt x="34" y="1506"/>
                    </a:lnTo>
                    <a:lnTo>
                      <a:pt x="32" y="1514"/>
                    </a:lnTo>
                    <a:lnTo>
                      <a:pt x="28" y="1526"/>
                    </a:lnTo>
                    <a:lnTo>
                      <a:pt x="22" y="1536"/>
                    </a:lnTo>
                    <a:lnTo>
                      <a:pt x="22" y="1536"/>
                    </a:lnTo>
                    <a:lnTo>
                      <a:pt x="22" y="1540"/>
                    </a:lnTo>
                    <a:lnTo>
                      <a:pt x="22" y="1548"/>
                    </a:lnTo>
                    <a:lnTo>
                      <a:pt x="28" y="1564"/>
                    </a:lnTo>
                    <a:lnTo>
                      <a:pt x="42" y="1602"/>
                    </a:lnTo>
                    <a:lnTo>
                      <a:pt x="42" y="1602"/>
                    </a:lnTo>
                    <a:lnTo>
                      <a:pt x="50" y="1620"/>
                    </a:lnTo>
                    <a:lnTo>
                      <a:pt x="62" y="1638"/>
                    </a:lnTo>
                    <a:lnTo>
                      <a:pt x="74" y="1652"/>
                    </a:lnTo>
                    <a:lnTo>
                      <a:pt x="88" y="1664"/>
                    </a:lnTo>
                    <a:lnTo>
                      <a:pt x="88" y="1664"/>
                    </a:lnTo>
                    <a:lnTo>
                      <a:pt x="102" y="1672"/>
                    </a:lnTo>
                    <a:lnTo>
                      <a:pt x="116" y="1674"/>
                    </a:lnTo>
                    <a:lnTo>
                      <a:pt x="130" y="1676"/>
                    </a:lnTo>
                    <a:lnTo>
                      <a:pt x="142" y="1676"/>
                    </a:lnTo>
                    <a:lnTo>
                      <a:pt x="142" y="1676"/>
                    </a:lnTo>
                    <a:lnTo>
                      <a:pt x="154" y="1676"/>
                    </a:lnTo>
                    <a:lnTo>
                      <a:pt x="170" y="1674"/>
                    </a:lnTo>
                    <a:lnTo>
                      <a:pt x="186" y="1672"/>
                    </a:lnTo>
                    <a:lnTo>
                      <a:pt x="202" y="1664"/>
                    </a:lnTo>
                    <a:lnTo>
                      <a:pt x="202" y="1664"/>
                    </a:lnTo>
                    <a:lnTo>
                      <a:pt x="212" y="1654"/>
                    </a:lnTo>
                    <a:lnTo>
                      <a:pt x="218" y="1644"/>
                    </a:lnTo>
                    <a:lnTo>
                      <a:pt x="230" y="1624"/>
                    </a:lnTo>
                    <a:lnTo>
                      <a:pt x="230" y="1624"/>
                    </a:lnTo>
                    <a:lnTo>
                      <a:pt x="238" y="1610"/>
                    </a:lnTo>
                    <a:lnTo>
                      <a:pt x="244" y="1604"/>
                    </a:lnTo>
                    <a:lnTo>
                      <a:pt x="252" y="1598"/>
                    </a:lnTo>
                    <a:lnTo>
                      <a:pt x="260" y="1594"/>
                    </a:lnTo>
                    <a:lnTo>
                      <a:pt x="270" y="1590"/>
                    </a:lnTo>
                    <a:lnTo>
                      <a:pt x="282" y="1586"/>
                    </a:lnTo>
                    <a:lnTo>
                      <a:pt x="296" y="1586"/>
                    </a:lnTo>
                    <a:lnTo>
                      <a:pt x="296" y="1586"/>
                    </a:lnTo>
                    <a:lnTo>
                      <a:pt x="306" y="1586"/>
                    </a:lnTo>
                    <a:lnTo>
                      <a:pt x="314" y="1590"/>
                    </a:lnTo>
                    <a:lnTo>
                      <a:pt x="318" y="1594"/>
                    </a:lnTo>
                    <a:lnTo>
                      <a:pt x="320" y="1600"/>
                    </a:lnTo>
                    <a:lnTo>
                      <a:pt x="326" y="1612"/>
                    </a:lnTo>
                    <a:lnTo>
                      <a:pt x="330" y="1618"/>
                    </a:lnTo>
                    <a:lnTo>
                      <a:pt x="338" y="1624"/>
                    </a:lnTo>
                    <a:lnTo>
                      <a:pt x="338" y="1624"/>
                    </a:lnTo>
                    <a:lnTo>
                      <a:pt x="348" y="1628"/>
                    </a:lnTo>
                    <a:lnTo>
                      <a:pt x="354" y="1634"/>
                    </a:lnTo>
                    <a:lnTo>
                      <a:pt x="360" y="1640"/>
                    </a:lnTo>
                    <a:lnTo>
                      <a:pt x="362" y="1646"/>
                    </a:lnTo>
                    <a:lnTo>
                      <a:pt x="370" y="1660"/>
                    </a:lnTo>
                    <a:lnTo>
                      <a:pt x="374" y="1668"/>
                    </a:lnTo>
                    <a:lnTo>
                      <a:pt x="380" y="1676"/>
                    </a:lnTo>
                    <a:lnTo>
                      <a:pt x="380" y="1676"/>
                    </a:lnTo>
                    <a:lnTo>
                      <a:pt x="392" y="1688"/>
                    </a:lnTo>
                    <a:lnTo>
                      <a:pt x="406" y="1696"/>
                    </a:lnTo>
                    <a:lnTo>
                      <a:pt x="422" y="1704"/>
                    </a:lnTo>
                    <a:lnTo>
                      <a:pt x="446" y="1714"/>
                    </a:lnTo>
                    <a:lnTo>
                      <a:pt x="446" y="1714"/>
                    </a:lnTo>
                    <a:lnTo>
                      <a:pt x="448" y="1716"/>
                    </a:lnTo>
                    <a:lnTo>
                      <a:pt x="454" y="1722"/>
                    </a:lnTo>
                    <a:lnTo>
                      <a:pt x="460" y="1724"/>
                    </a:lnTo>
                    <a:lnTo>
                      <a:pt x="464" y="1724"/>
                    </a:lnTo>
                    <a:lnTo>
                      <a:pt x="470" y="1724"/>
                    </a:lnTo>
                    <a:lnTo>
                      <a:pt x="476" y="1720"/>
                    </a:lnTo>
                    <a:lnTo>
                      <a:pt x="476" y="1720"/>
                    </a:lnTo>
                    <a:lnTo>
                      <a:pt x="486" y="1708"/>
                    </a:lnTo>
                    <a:lnTo>
                      <a:pt x="496" y="1702"/>
                    </a:lnTo>
                    <a:lnTo>
                      <a:pt x="502" y="1700"/>
                    </a:lnTo>
                    <a:lnTo>
                      <a:pt x="508" y="1698"/>
                    </a:lnTo>
                    <a:lnTo>
                      <a:pt x="512" y="1698"/>
                    </a:lnTo>
                    <a:lnTo>
                      <a:pt x="518" y="1700"/>
                    </a:lnTo>
                    <a:lnTo>
                      <a:pt x="518" y="1700"/>
                    </a:lnTo>
                    <a:lnTo>
                      <a:pt x="546" y="1720"/>
                    </a:lnTo>
                    <a:lnTo>
                      <a:pt x="546" y="1720"/>
                    </a:lnTo>
                    <a:lnTo>
                      <a:pt x="530" y="1740"/>
                    </a:lnTo>
                    <a:lnTo>
                      <a:pt x="514" y="1756"/>
                    </a:lnTo>
                    <a:lnTo>
                      <a:pt x="502" y="1770"/>
                    </a:lnTo>
                    <a:lnTo>
                      <a:pt x="502" y="1770"/>
                    </a:lnTo>
                    <a:lnTo>
                      <a:pt x="494" y="1776"/>
                    </a:lnTo>
                    <a:lnTo>
                      <a:pt x="492" y="1780"/>
                    </a:lnTo>
                    <a:lnTo>
                      <a:pt x="490" y="1788"/>
                    </a:lnTo>
                    <a:lnTo>
                      <a:pt x="490" y="1800"/>
                    </a:lnTo>
                    <a:lnTo>
                      <a:pt x="490" y="1800"/>
                    </a:lnTo>
                    <a:lnTo>
                      <a:pt x="478" y="1826"/>
                    </a:lnTo>
                    <a:lnTo>
                      <a:pt x="466" y="1848"/>
                    </a:lnTo>
                    <a:lnTo>
                      <a:pt x="454" y="1870"/>
                    </a:lnTo>
                    <a:lnTo>
                      <a:pt x="454" y="1870"/>
                    </a:lnTo>
                    <a:lnTo>
                      <a:pt x="448" y="1878"/>
                    </a:lnTo>
                    <a:lnTo>
                      <a:pt x="444" y="1882"/>
                    </a:lnTo>
                    <a:lnTo>
                      <a:pt x="434" y="1886"/>
                    </a:lnTo>
                    <a:lnTo>
                      <a:pt x="430" y="1888"/>
                    </a:lnTo>
                    <a:lnTo>
                      <a:pt x="426" y="1892"/>
                    </a:lnTo>
                    <a:lnTo>
                      <a:pt x="424" y="1896"/>
                    </a:lnTo>
                    <a:lnTo>
                      <a:pt x="424" y="1904"/>
                    </a:lnTo>
                    <a:lnTo>
                      <a:pt x="424" y="1904"/>
                    </a:lnTo>
                    <a:lnTo>
                      <a:pt x="424" y="1922"/>
                    </a:lnTo>
                    <a:lnTo>
                      <a:pt x="424" y="1936"/>
                    </a:lnTo>
                    <a:lnTo>
                      <a:pt x="428" y="1940"/>
                    </a:lnTo>
                    <a:lnTo>
                      <a:pt x="432" y="1944"/>
                    </a:lnTo>
                    <a:lnTo>
                      <a:pt x="438" y="1948"/>
                    </a:lnTo>
                    <a:lnTo>
                      <a:pt x="446" y="1952"/>
                    </a:lnTo>
                    <a:lnTo>
                      <a:pt x="446" y="1952"/>
                    </a:lnTo>
                    <a:lnTo>
                      <a:pt x="454" y="1956"/>
                    </a:lnTo>
                    <a:lnTo>
                      <a:pt x="460" y="1962"/>
                    </a:lnTo>
                    <a:lnTo>
                      <a:pt x="466" y="1970"/>
                    </a:lnTo>
                    <a:lnTo>
                      <a:pt x="470" y="1980"/>
                    </a:lnTo>
                    <a:lnTo>
                      <a:pt x="478" y="1998"/>
                    </a:lnTo>
                    <a:lnTo>
                      <a:pt x="484" y="2006"/>
                    </a:lnTo>
                    <a:lnTo>
                      <a:pt x="488" y="2014"/>
                    </a:lnTo>
                    <a:lnTo>
                      <a:pt x="488" y="2014"/>
                    </a:lnTo>
                    <a:lnTo>
                      <a:pt x="492" y="2022"/>
                    </a:lnTo>
                    <a:lnTo>
                      <a:pt x="494" y="2030"/>
                    </a:lnTo>
                    <a:lnTo>
                      <a:pt x="494" y="2040"/>
                    </a:lnTo>
                    <a:lnTo>
                      <a:pt x="490" y="2050"/>
                    </a:lnTo>
                    <a:lnTo>
                      <a:pt x="482" y="2072"/>
                    </a:lnTo>
                    <a:lnTo>
                      <a:pt x="470" y="2096"/>
                    </a:lnTo>
                    <a:lnTo>
                      <a:pt x="470" y="2096"/>
                    </a:lnTo>
                    <a:lnTo>
                      <a:pt x="456" y="2130"/>
                    </a:lnTo>
                    <a:lnTo>
                      <a:pt x="446" y="2146"/>
                    </a:lnTo>
                    <a:lnTo>
                      <a:pt x="426" y="2170"/>
                    </a:lnTo>
                    <a:lnTo>
                      <a:pt x="426" y="2170"/>
                    </a:lnTo>
                    <a:lnTo>
                      <a:pt x="398" y="2210"/>
                    </a:lnTo>
                    <a:lnTo>
                      <a:pt x="386" y="2234"/>
                    </a:lnTo>
                    <a:lnTo>
                      <a:pt x="386" y="2234"/>
                    </a:lnTo>
                    <a:lnTo>
                      <a:pt x="376" y="2256"/>
                    </a:lnTo>
                    <a:lnTo>
                      <a:pt x="368" y="2284"/>
                    </a:lnTo>
                    <a:lnTo>
                      <a:pt x="364" y="2298"/>
                    </a:lnTo>
                    <a:lnTo>
                      <a:pt x="364" y="2312"/>
                    </a:lnTo>
                    <a:lnTo>
                      <a:pt x="366" y="2322"/>
                    </a:lnTo>
                    <a:lnTo>
                      <a:pt x="370" y="2330"/>
                    </a:lnTo>
                    <a:lnTo>
                      <a:pt x="370" y="2330"/>
                    </a:lnTo>
                    <a:lnTo>
                      <a:pt x="380" y="2338"/>
                    </a:lnTo>
                    <a:lnTo>
                      <a:pt x="394" y="2348"/>
                    </a:lnTo>
                    <a:lnTo>
                      <a:pt x="430" y="2366"/>
                    </a:lnTo>
                    <a:lnTo>
                      <a:pt x="508" y="2402"/>
                    </a:lnTo>
                    <a:lnTo>
                      <a:pt x="508" y="2402"/>
                    </a:lnTo>
                    <a:lnTo>
                      <a:pt x="528" y="2414"/>
                    </a:lnTo>
                    <a:lnTo>
                      <a:pt x="534" y="2418"/>
                    </a:lnTo>
                    <a:lnTo>
                      <a:pt x="538" y="2422"/>
                    </a:lnTo>
                    <a:lnTo>
                      <a:pt x="540" y="2430"/>
                    </a:lnTo>
                    <a:lnTo>
                      <a:pt x="542" y="2440"/>
                    </a:lnTo>
                    <a:lnTo>
                      <a:pt x="548" y="2472"/>
                    </a:lnTo>
                    <a:lnTo>
                      <a:pt x="548" y="2472"/>
                    </a:lnTo>
                    <a:lnTo>
                      <a:pt x="552" y="2490"/>
                    </a:lnTo>
                    <a:lnTo>
                      <a:pt x="552" y="2500"/>
                    </a:lnTo>
                    <a:lnTo>
                      <a:pt x="550" y="2508"/>
                    </a:lnTo>
                    <a:lnTo>
                      <a:pt x="546" y="2512"/>
                    </a:lnTo>
                    <a:lnTo>
                      <a:pt x="534" y="2520"/>
                    </a:lnTo>
                    <a:lnTo>
                      <a:pt x="528" y="2526"/>
                    </a:lnTo>
                    <a:lnTo>
                      <a:pt x="520" y="2538"/>
                    </a:lnTo>
                    <a:lnTo>
                      <a:pt x="520" y="2538"/>
                    </a:lnTo>
                    <a:lnTo>
                      <a:pt x="512" y="2556"/>
                    </a:lnTo>
                    <a:lnTo>
                      <a:pt x="510" y="2562"/>
                    </a:lnTo>
                    <a:lnTo>
                      <a:pt x="510" y="2566"/>
                    </a:lnTo>
                    <a:lnTo>
                      <a:pt x="512" y="2576"/>
                    </a:lnTo>
                    <a:lnTo>
                      <a:pt x="518" y="2594"/>
                    </a:lnTo>
                    <a:lnTo>
                      <a:pt x="518" y="2594"/>
                    </a:lnTo>
                    <a:lnTo>
                      <a:pt x="518" y="2606"/>
                    </a:lnTo>
                    <a:lnTo>
                      <a:pt x="518" y="2616"/>
                    </a:lnTo>
                    <a:lnTo>
                      <a:pt x="514" y="2624"/>
                    </a:lnTo>
                    <a:lnTo>
                      <a:pt x="510" y="2630"/>
                    </a:lnTo>
                    <a:lnTo>
                      <a:pt x="506" y="2634"/>
                    </a:lnTo>
                    <a:lnTo>
                      <a:pt x="500" y="2638"/>
                    </a:lnTo>
                    <a:lnTo>
                      <a:pt x="494" y="2640"/>
                    </a:lnTo>
                    <a:lnTo>
                      <a:pt x="488" y="2640"/>
                    </a:lnTo>
                    <a:lnTo>
                      <a:pt x="488" y="2640"/>
                    </a:lnTo>
                    <a:lnTo>
                      <a:pt x="484" y="2640"/>
                    </a:lnTo>
                    <a:lnTo>
                      <a:pt x="482" y="2636"/>
                    </a:lnTo>
                    <a:lnTo>
                      <a:pt x="480" y="2630"/>
                    </a:lnTo>
                    <a:lnTo>
                      <a:pt x="480" y="2622"/>
                    </a:lnTo>
                    <a:lnTo>
                      <a:pt x="482" y="2604"/>
                    </a:lnTo>
                    <a:lnTo>
                      <a:pt x="488" y="2582"/>
                    </a:lnTo>
                    <a:lnTo>
                      <a:pt x="488" y="2582"/>
                    </a:lnTo>
                    <a:lnTo>
                      <a:pt x="490" y="2576"/>
                    </a:lnTo>
                    <a:lnTo>
                      <a:pt x="490" y="2570"/>
                    </a:lnTo>
                    <a:lnTo>
                      <a:pt x="486" y="2562"/>
                    </a:lnTo>
                    <a:lnTo>
                      <a:pt x="478" y="2556"/>
                    </a:lnTo>
                    <a:lnTo>
                      <a:pt x="470" y="2552"/>
                    </a:lnTo>
                    <a:lnTo>
                      <a:pt x="448" y="2546"/>
                    </a:lnTo>
                    <a:lnTo>
                      <a:pt x="430" y="2540"/>
                    </a:lnTo>
                    <a:lnTo>
                      <a:pt x="430" y="2540"/>
                    </a:lnTo>
                    <a:lnTo>
                      <a:pt x="412" y="2534"/>
                    </a:lnTo>
                    <a:lnTo>
                      <a:pt x="390" y="2530"/>
                    </a:lnTo>
                    <a:lnTo>
                      <a:pt x="368" y="2528"/>
                    </a:lnTo>
                    <a:lnTo>
                      <a:pt x="352" y="2528"/>
                    </a:lnTo>
                    <a:lnTo>
                      <a:pt x="352" y="2528"/>
                    </a:lnTo>
                    <a:lnTo>
                      <a:pt x="344" y="2528"/>
                    </a:lnTo>
                    <a:lnTo>
                      <a:pt x="338" y="2530"/>
                    </a:lnTo>
                    <a:lnTo>
                      <a:pt x="332" y="2534"/>
                    </a:lnTo>
                    <a:lnTo>
                      <a:pt x="326" y="2540"/>
                    </a:lnTo>
                    <a:lnTo>
                      <a:pt x="314" y="2554"/>
                    </a:lnTo>
                    <a:lnTo>
                      <a:pt x="298" y="2574"/>
                    </a:lnTo>
                    <a:lnTo>
                      <a:pt x="298" y="2574"/>
                    </a:lnTo>
                    <a:lnTo>
                      <a:pt x="292" y="2586"/>
                    </a:lnTo>
                    <a:lnTo>
                      <a:pt x="290" y="2596"/>
                    </a:lnTo>
                    <a:lnTo>
                      <a:pt x="290" y="2604"/>
                    </a:lnTo>
                    <a:lnTo>
                      <a:pt x="294" y="2610"/>
                    </a:lnTo>
                    <a:lnTo>
                      <a:pt x="296" y="2616"/>
                    </a:lnTo>
                    <a:lnTo>
                      <a:pt x="300" y="2618"/>
                    </a:lnTo>
                    <a:lnTo>
                      <a:pt x="304" y="2622"/>
                    </a:lnTo>
                    <a:lnTo>
                      <a:pt x="304" y="2622"/>
                    </a:lnTo>
                    <a:lnTo>
                      <a:pt x="302" y="2628"/>
                    </a:lnTo>
                    <a:lnTo>
                      <a:pt x="296" y="2642"/>
                    </a:lnTo>
                    <a:lnTo>
                      <a:pt x="284" y="2664"/>
                    </a:lnTo>
                    <a:lnTo>
                      <a:pt x="276" y="2676"/>
                    </a:lnTo>
                    <a:lnTo>
                      <a:pt x="266" y="2688"/>
                    </a:lnTo>
                    <a:lnTo>
                      <a:pt x="266" y="2688"/>
                    </a:lnTo>
                    <a:lnTo>
                      <a:pt x="260" y="2698"/>
                    </a:lnTo>
                    <a:lnTo>
                      <a:pt x="256" y="2708"/>
                    </a:lnTo>
                    <a:lnTo>
                      <a:pt x="258" y="2716"/>
                    </a:lnTo>
                    <a:lnTo>
                      <a:pt x="262" y="2724"/>
                    </a:lnTo>
                    <a:lnTo>
                      <a:pt x="276" y="2736"/>
                    </a:lnTo>
                    <a:lnTo>
                      <a:pt x="284" y="2744"/>
                    </a:lnTo>
                    <a:lnTo>
                      <a:pt x="288" y="2750"/>
                    </a:lnTo>
                    <a:lnTo>
                      <a:pt x="288" y="2750"/>
                    </a:lnTo>
                    <a:lnTo>
                      <a:pt x="302" y="2768"/>
                    </a:lnTo>
                    <a:lnTo>
                      <a:pt x="306" y="2774"/>
                    </a:lnTo>
                    <a:lnTo>
                      <a:pt x="314" y="2778"/>
                    </a:lnTo>
                    <a:lnTo>
                      <a:pt x="314" y="2778"/>
                    </a:lnTo>
                    <a:lnTo>
                      <a:pt x="316" y="2782"/>
                    </a:lnTo>
                    <a:lnTo>
                      <a:pt x="318" y="2786"/>
                    </a:lnTo>
                    <a:lnTo>
                      <a:pt x="316" y="2794"/>
                    </a:lnTo>
                    <a:lnTo>
                      <a:pt x="312" y="2800"/>
                    </a:lnTo>
                    <a:lnTo>
                      <a:pt x="292" y="2834"/>
                    </a:lnTo>
                    <a:lnTo>
                      <a:pt x="292" y="2834"/>
                    </a:lnTo>
                    <a:lnTo>
                      <a:pt x="290" y="2842"/>
                    </a:lnTo>
                    <a:lnTo>
                      <a:pt x="292" y="2846"/>
                    </a:lnTo>
                    <a:lnTo>
                      <a:pt x="296" y="2848"/>
                    </a:lnTo>
                    <a:lnTo>
                      <a:pt x="304" y="2848"/>
                    </a:lnTo>
                    <a:lnTo>
                      <a:pt x="328" y="2842"/>
                    </a:lnTo>
                    <a:lnTo>
                      <a:pt x="354" y="2832"/>
                    </a:lnTo>
                    <a:lnTo>
                      <a:pt x="354" y="2832"/>
                    </a:lnTo>
                    <a:lnTo>
                      <a:pt x="366" y="2826"/>
                    </a:lnTo>
                    <a:lnTo>
                      <a:pt x="376" y="2820"/>
                    </a:lnTo>
                    <a:lnTo>
                      <a:pt x="382" y="2816"/>
                    </a:lnTo>
                    <a:lnTo>
                      <a:pt x="388" y="2810"/>
                    </a:lnTo>
                    <a:lnTo>
                      <a:pt x="398" y="2796"/>
                    </a:lnTo>
                    <a:lnTo>
                      <a:pt x="414" y="2778"/>
                    </a:lnTo>
                    <a:lnTo>
                      <a:pt x="414" y="2778"/>
                    </a:lnTo>
                    <a:lnTo>
                      <a:pt x="424" y="2770"/>
                    </a:lnTo>
                    <a:lnTo>
                      <a:pt x="432" y="2764"/>
                    </a:lnTo>
                    <a:lnTo>
                      <a:pt x="438" y="2760"/>
                    </a:lnTo>
                    <a:lnTo>
                      <a:pt x="446" y="2758"/>
                    </a:lnTo>
                    <a:lnTo>
                      <a:pt x="462" y="2758"/>
                    </a:lnTo>
                    <a:lnTo>
                      <a:pt x="488" y="2760"/>
                    </a:lnTo>
                    <a:lnTo>
                      <a:pt x="488" y="2760"/>
                    </a:lnTo>
                    <a:lnTo>
                      <a:pt x="502" y="2758"/>
                    </a:lnTo>
                    <a:lnTo>
                      <a:pt x="508" y="2758"/>
                    </a:lnTo>
                    <a:lnTo>
                      <a:pt x="512" y="2754"/>
                    </a:lnTo>
                    <a:lnTo>
                      <a:pt x="512" y="2752"/>
                    </a:lnTo>
                    <a:lnTo>
                      <a:pt x="512" y="2748"/>
                    </a:lnTo>
                    <a:lnTo>
                      <a:pt x="514" y="2742"/>
                    </a:lnTo>
                    <a:lnTo>
                      <a:pt x="520" y="2738"/>
                    </a:lnTo>
                    <a:lnTo>
                      <a:pt x="530" y="2732"/>
                    </a:lnTo>
                    <a:lnTo>
                      <a:pt x="530" y="2732"/>
                    </a:lnTo>
                    <a:lnTo>
                      <a:pt x="540" y="2728"/>
                    </a:lnTo>
                    <a:lnTo>
                      <a:pt x="546" y="2726"/>
                    </a:lnTo>
                    <a:lnTo>
                      <a:pt x="550" y="2728"/>
                    </a:lnTo>
                    <a:lnTo>
                      <a:pt x="550" y="2734"/>
                    </a:lnTo>
                    <a:lnTo>
                      <a:pt x="550" y="2750"/>
                    </a:lnTo>
                    <a:lnTo>
                      <a:pt x="550" y="2762"/>
                    </a:lnTo>
                    <a:lnTo>
                      <a:pt x="552" y="2776"/>
                    </a:lnTo>
                    <a:lnTo>
                      <a:pt x="552" y="2776"/>
                    </a:lnTo>
                    <a:lnTo>
                      <a:pt x="554" y="2788"/>
                    </a:lnTo>
                    <a:lnTo>
                      <a:pt x="550" y="2798"/>
                    </a:lnTo>
                    <a:lnTo>
                      <a:pt x="544" y="2804"/>
                    </a:lnTo>
                    <a:lnTo>
                      <a:pt x="538" y="2810"/>
                    </a:lnTo>
                    <a:lnTo>
                      <a:pt x="528" y="2814"/>
                    </a:lnTo>
                    <a:lnTo>
                      <a:pt x="518" y="2816"/>
                    </a:lnTo>
                    <a:lnTo>
                      <a:pt x="502" y="2818"/>
                    </a:lnTo>
                    <a:lnTo>
                      <a:pt x="502" y="2818"/>
                    </a:lnTo>
                    <a:lnTo>
                      <a:pt x="496" y="2820"/>
                    </a:lnTo>
                    <a:lnTo>
                      <a:pt x="490" y="2824"/>
                    </a:lnTo>
                    <a:lnTo>
                      <a:pt x="488" y="2828"/>
                    </a:lnTo>
                    <a:lnTo>
                      <a:pt x="486" y="2832"/>
                    </a:lnTo>
                    <a:lnTo>
                      <a:pt x="486" y="2842"/>
                    </a:lnTo>
                    <a:lnTo>
                      <a:pt x="488" y="2850"/>
                    </a:lnTo>
                    <a:lnTo>
                      <a:pt x="488" y="2850"/>
                    </a:lnTo>
                    <a:lnTo>
                      <a:pt x="492" y="2860"/>
                    </a:lnTo>
                    <a:lnTo>
                      <a:pt x="492" y="2878"/>
                    </a:lnTo>
                    <a:lnTo>
                      <a:pt x="488" y="2928"/>
                    </a:lnTo>
                    <a:lnTo>
                      <a:pt x="488" y="2928"/>
                    </a:lnTo>
                    <a:lnTo>
                      <a:pt x="486" y="2942"/>
                    </a:lnTo>
                    <a:lnTo>
                      <a:pt x="482" y="2956"/>
                    </a:lnTo>
                    <a:lnTo>
                      <a:pt x="474" y="2978"/>
                    </a:lnTo>
                    <a:lnTo>
                      <a:pt x="464" y="2998"/>
                    </a:lnTo>
                    <a:lnTo>
                      <a:pt x="458" y="3020"/>
                    </a:lnTo>
                    <a:lnTo>
                      <a:pt x="458" y="3020"/>
                    </a:lnTo>
                    <a:lnTo>
                      <a:pt x="454" y="3030"/>
                    </a:lnTo>
                    <a:lnTo>
                      <a:pt x="452" y="3038"/>
                    </a:lnTo>
                    <a:lnTo>
                      <a:pt x="442" y="3050"/>
                    </a:lnTo>
                    <a:lnTo>
                      <a:pt x="436" y="3058"/>
                    </a:lnTo>
                    <a:lnTo>
                      <a:pt x="434" y="3062"/>
                    </a:lnTo>
                    <a:lnTo>
                      <a:pt x="432" y="3066"/>
                    </a:lnTo>
                    <a:lnTo>
                      <a:pt x="432" y="3066"/>
                    </a:lnTo>
                    <a:lnTo>
                      <a:pt x="434" y="3068"/>
                    </a:lnTo>
                    <a:lnTo>
                      <a:pt x="436" y="3070"/>
                    </a:lnTo>
                    <a:lnTo>
                      <a:pt x="444" y="3072"/>
                    </a:lnTo>
                    <a:lnTo>
                      <a:pt x="470" y="3074"/>
                    </a:lnTo>
                    <a:lnTo>
                      <a:pt x="520" y="3076"/>
                    </a:lnTo>
                    <a:lnTo>
                      <a:pt x="520" y="3076"/>
                    </a:lnTo>
                    <a:lnTo>
                      <a:pt x="526" y="3076"/>
                    </a:lnTo>
                    <a:lnTo>
                      <a:pt x="530" y="3080"/>
                    </a:lnTo>
                    <a:lnTo>
                      <a:pt x="532" y="3086"/>
                    </a:lnTo>
                    <a:lnTo>
                      <a:pt x="534" y="3092"/>
                    </a:lnTo>
                    <a:lnTo>
                      <a:pt x="534" y="3112"/>
                    </a:lnTo>
                    <a:lnTo>
                      <a:pt x="530" y="3136"/>
                    </a:lnTo>
                    <a:lnTo>
                      <a:pt x="530" y="3136"/>
                    </a:lnTo>
                    <a:lnTo>
                      <a:pt x="526" y="3154"/>
                    </a:lnTo>
                    <a:lnTo>
                      <a:pt x="528" y="3158"/>
                    </a:lnTo>
                    <a:lnTo>
                      <a:pt x="530" y="3160"/>
                    </a:lnTo>
                    <a:lnTo>
                      <a:pt x="536" y="3160"/>
                    </a:lnTo>
                    <a:lnTo>
                      <a:pt x="546" y="3160"/>
                    </a:lnTo>
                    <a:lnTo>
                      <a:pt x="546" y="3160"/>
                    </a:lnTo>
                    <a:lnTo>
                      <a:pt x="560" y="3168"/>
                    </a:lnTo>
                    <a:lnTo>
                      <a:pt x="580" y="3182"/>
                    </a:lnTo>
                    <a:lnTo>
                      <a:pt x="598" y="3196"/>
                    </a:lnTo>
                    <a:lnTo>
                      <a:pt x="606" y="3202"/>
                    </a:lnTo>
                    <a:lnTo>
                      <a:pt x="608" y="3208"/>
                    </a:lnTo>
                    <a:lnTo>
                      <a:pt x="608" y="3208"/>
                    </a:lnTo>
                    <a:lnTo>
                      <a:pt x="622" y="3234"/>
                    </a:lnTo>
                    <a:lnTo>
                      <a:pt x="630" y="3252"/>
                    </a:lnTo>
                    <a:lnTo>
                      <a:pt x="636" y="3270"/>
                    </a:lnTo>
                    <a:lnTo>
                      <a:pt x="636" y="3270"/>
                    </a:lnTo>
                    <a:lnTo>
                      <a:pt x="640" y="3276"/>
                    </a:lnTo>
                    <a:lnTo>
                      <a:pt x="644" y="3280"/>
                    </a:lnTo>
                    <a:lnTo>
                      <a:pt x="648" y="3282"/>
                    </a:lnTo>
                    <a:lnTo>
                      <a:pt x="654" y="3282"/>
                    </a:lnTo>
                    <a:lnTo>
                      <a:pt x="664" y="3280"/>
                    </a:lnTo>
                    <a:lnTo>
                      <a:pt x="670" y="3278"/>
                    </a:lnTo>
                    <a:lnTo>
                      <a:pt x="676" y="3280"/>
                    </a:lnTo>
                    <a:lnTo>
                      <a:pt x="676" y="3280"/>
                    </a:lnTo>
                    <a:lnTo>
                      <a:pt x="690" y="3284"/>
                    </a:lnTo>
                    <a:lnTo>
                      <a:pt x="702" y="3292"/>
                    </a:lnTo>
                    <a:lnTo>
                      <a:pt x="714" y="3306"/>
                    </a:lnTo>
                    <a:lnTo>
                      <a:pt x="728" y="3322"/>
                    </a:lnTo>
                    <a:lnTo>
                      <a:pt x="728" y="3322"/>
                    </a:lnTo>
                    <a:lnTo>
                      <a:pt x="738" y="3344"/>
                    </a:lnTo>
                    <a:lnTo>
                      <a:pt x="744" y="3356"/>
                    </a:lnTo>
                    <a:lnTo>
                      <a:pt x="750" y="3368"/>
                    </a:lnTo>
                    <a:lnTo>
                      <a:pt x="756" y="3376"/>
                    </a:lnTo>
                    <a:lnTo>
                      <a:pt x="766" y="3384"/>
                    </a:lnTo>
                    <a:lnTo>
                      <a:pt x="778" y="3386"/>
                    </a:lnTo>
                    <a:lnTo>
                      <a:pt x="792" y="3386"/>
                    </a:lnTo>
                    <a:lnTo>
                      <a:pt x="792" y="3386"/>
                    </a:lnTo>
                    <a:lnTo>
                      <a:pt x="808" y="3382"/>
                    </a:lnTo>
                    <a:lnTo>
                      <a:pt x="822" y="3376"/>
                    </a:lnTo>
                    <a:lnTo>
                      <a:pt x="848" y="3364"/>
                    </a:lnTo>
                    <a:lnTo>
                      <a:pt x="862" y="3358"/>
                    </a:lnTo>
                    <a:lnTo>
                      <a:pt x="880" y="3352"/>
                    </a:lnTo>
                    <a:lnTo>
                      <a:pt x="904" y="3344"/>
                    </a:lnTo>
                    <a:lnTo>
                      <a:pt x="930" y="3338"/>
                    </a:lnTo>
                    <a:lnTo>
                      <a:pt x="930" y="3338"/>
                    </a:lnTo>
                    <a:lnTo>
                      <a:pt x="956" y="3334"/>
                    </a:lnTo>
                    <a:lnTo>
                      <a:pt x="974" y="3334"/>
                    </a:lnTo>
                    <a:lnTo>
                      <a:pt x="986" y="3334"/>
                    </a:lnTo>
                    <a:lnTo>
                      <a:pt x="994" y="3336"/>
                    </a:lnTo>
                    <a:lnTo>
                      <a:pt x="1000" y="3338"/>
                    </a:lnTo>
                    <a:lnTo>
                      <a:pt x="1006" y="3338"/>
                    </a:lnTo>
                    <a:lnTo>
                      <a:pt x="1012" y="3336"/>
                    </a:lnTo>
                    <a:lnTo>
                      <a:pt x="1024" y="3332"/>
                    </a:lnTo>
                    <a:lnTo>
                      <a:pt x="1024" y="3332"/>
                    </a:lnTo>
                    <a:lnTo>
                      <a:pt x="1048" y="3324"/>
                    </a:lnTo>
                    <a:lnTo>
                      <a:pt x="1066" y="3320"/>
                    </a:lnTo>
                    <a:lnTo>
                      <a:pt x="1080" y="3320"/>
                    </a:lnTo>
                    <a:lnTo>
                      <a:pt x="1090" y="3320"/>
                    </a:lnTo>
                    <a:lnTo>
                      <a:pt x="1090" y="3320"/>
                    </a:lnTo>
                    <a:lnTo>
                      <a:pt x="1102" y="3318"/>
                    </a:lnTo>
                    <a:lnTo>
                      <a:pt x="1114" y="3314"/>
                    </a:lnTo>
                    <a:lnTo>
                      <a:pt x="1128" y="3306"/>
                    </a:lnTo>
                    <a:lnTo>
                      <a:pt x="1144" y="3292"/>
                    </a:lnTo>
                    <a:lnTo>
                      <a:pt x="1144" y="3292"/>
                    </a:lnTo>
                    <a:lnTo>
                      <a:pt x="1154" y="3280"/>
                    </a:lnTo>
                    <a:lnTo>
                      <a:pt x="1158" y="3270"/>
                    </a:lnTo>
                    <a:lnTo>
                      <a:pt x="1166" y="3248"/>
                    </a:lnTo>
                    <a:lnTo>
                      <a:pt x="1166" y="3248"/>
                    </a:lnTo>
                    <a:lnTo>
                      <a:pt x="1168" y="3240"/>
                    </a:lnTo>
                    <a:lnTo>
                      <a:pt x="1174" y="3236"/>
                    </a:lnTo>
                    <a:lnTo>
                      <a:pt x="1178" y="3234"/>
                    </a:lnTo>
                    <a:lnTo>
                      <a:pt x="1186" y="3236"/>
                    </a:lnTo>
                    <a:lnTo>
                      <a:pt x="1206" y="3240"/>
                    </a:lnTo>
                    <a:lnTo>
                      <a:pt x="1222" y="3240"/>
                    </a:lnTo>
                    <a:lnTo>
                      <a:pt x="1240" y="3242"/>
                    </a:lnTo>
                    <a:lnTo>
                      <a:pt x="1240" y="3242"/>
                    </a:lnTo>
                    <a:lnTo>
                      <a:pt x="1258" y="3242"/>
                    </a:lnTo>
                    <a:lnTo>
                      <a:pt x="1268" y="3244"/>
                    </a:lnTo>
                    <a:lnTo>
                      <a:pt x="1272" y="3246"/>
                    </a:lnTo>
                    <a:lnTo>
                      <a:pt x="1274" y="3248"/>
                    </a:lnTo>
                    <a:lnTo>
                      <a:pt x="1270" y="3254"/>
                    </a:lnTo>
                    <a:lnTo>
                      <a:pt x="1270" y="3258"/>
                    </a:lnTo>
                    <a:lnTo>
                      <a:pt x="1272" y="3260"/>
                    </a:lnTo>
                    <a:lnTo>
                      <a:pt x="1272" y="3260"/>
                    </a:lnTo>
                    <a:lnTo>
                      <a:pt x="1284" y="3266"/>
                    </a:lnTo>
                    <a:lnTo>
                      <a:pt x="1302" y="3272"/>
                    </a:lnTo>
                    <a:lnTo>
                      <a:pt x="1324" y="3284"/>
                    </a:lnTo>
                    <a:lnTo>
                      <a:pt x="1338" y="3292"/>
                    </a:lnTo>
                    <a:lnTo>
                      <a:pt x="1350" y="3302"/>
                    </a:lnTo>
                    <a:lnTo>
                      <a:pt x="1350" y="3302"/>
                    </a:lnTo>
                    <a:lnTo>
                      <a:pt x="1368" y="3316"/>
                    </a:lnTo>
                    <a:lnTo>
                      <a:pt x="1378" y="3326"/>
                    </a:lnTo>
                    <a:lnTo>
                      <a:pt x="1382" y="3330"/>
                    </a:lnTo>
                    <a:lnTo>
                      <a:pt x="1388" y="3336"/>
                    </a:lnTo>
                    <a:lnTo>
                      <a:pt x="1388" y="3336"/>
                    </a:lnTo>
                    <a:lnTo>
                      <a:pt x="1398" y="3342"/>
                    </a:lnTo>
                    <a:lnTo>
                      <a:pt x="1412" y="3350"/>
                    </a:lnTo>
                    <a:lnTo>
                      <a:pt x="1430" y="3358"/>
                    </a:lnTo>
                    <a:lnTo>
                      <a:pt x="1456" y="3366"/>
                    </a:lnTo>
                    <a:lnTo>
                      <a:pt x="1456" y="3366"/>
                    </a:lnTo>
                    <a:lnTo>
                      <a:pt x="1476" y="3374"/>
                    </a:lnTo>
                    <a:lnTo>
                      <a:pt x="1478" y="3376"/>
                    </a:lnTo>
                    <a:lnTo>
                      <a:pt x="1478" y="3378"/>
                    </a:lnTo>
                    <a:lnTo>
                      <a:pt x="1476" y="3384"/>
                    </a:lnTo>
                    <a:lnTo>
                      <a:pt x="1474" y="3386"/>
                    </a:lnTo>
                    <a:lnTo>
                      <a:pt x="1476" y="3388"/>
                    </a:lnTo>
                    <a:lnTo>
                      <a:pt x="1476" y="3388"/>
                    </a:lnTo>
                    <a:lnTo>
                      <a:pt x="1478" y="3392"/>
                    </a:lnTo>
                    <a:lnTo>
                      <a:pt x="1484" y="3396"/>
                    </a:lnTo>
                    <a:lnTo>
                      <a:pt x="1492" y="3400"/>
                    </a:lnTo>
                    <a:lnTo>
                      <a:pt x="1500" y="3402"/>
                    </a:lnTo>
                    <a:lnTo>
                      <a:pt x="1510" y="3402"/>
                    </a:lnTo>
                    <a:lnTo>
                      <a:pt x="1520" y="3400"/>
                    </a:lnTo>
                    <a:lnTo>
                      <a:pt x="1530" y="3396"/>
                    </a:lnTo>
                    <a:lnTo>
                      <a:pt x="1538" y="3388"/>
                    </a:lnTo>
                    <a:lnTo>
                      <a:pt x="1538" y="3388"/>
                    </a:lnTo>
                    <a:lnTo>
                      <a:pt x="1544" y="3380"/>
                    </a:lnTo>
                    <a:lnTo>
                      <a:pt x="1544" y="3374"/>
                    </a:lnTo>
                    <a:lnTo>
                      <a:pt x="1542" y="3370"/>
                    </a:lnTo>
                    <a:lnTo>
                      <a:pt x="1538" y="3366"/>
                    </a:lnTo>
                    <a:lnTo>
                      <a:pt x="1528" y="3358"/>
                    </a:lnTo>
                    <a:lnTo>
                      <a:pt x="1524" y="3354"/>
                    </a:lnTo>
                    <a:lnTo>
                      <a:pt x="1526" y="3348"/>
                    </a:lnTo>
                    <a:lnTo>
                      <a:pt x="1526" y="3348"/>
                    </a:lnTo>
                    <a:lnTo>
                      <a:pt x="1530" y="3342"/>
                    </a:lnTo>
                    <a:lnTo>
                      <a:pt x="1538" y="3334"/>
                    </a:lnTo>
                    <a:lnTo>
                      <a:pt x="1562" y="3322"/>
                    </a:lnTo>
                    <a:lnTo>
                      <a:pt x="1594" y="3308"/>
                    </a:lnTo>
                    <a:lnTo>
                      <a:pt x="1612" y="3298"/>
                    </a:lnTo>
                    <a:lnTo>
                      <a:pt x="1628" y="3288"/>
                    </a:lnTo>
                    <a:lnTo>
                      <a:pt x="1628" y="3288"/>
                    </a:lnTo>
                    <a:lnTo>
                      <a:pt x="1642" y="3280"/>
                    </a:lnTo>
                    <a:lnTo>
                      <a:pt x="1652" y="3278"/>
                    </a:lnTo>
                    <a:lnTo>
                      <a:pt x="1656" y="3276"/>
                    </a:lnTo>
                    <a:lnTo>
                      <a:pt x="1660" y="3280"/>
                    </a:lnTo>
                    <a:lnTo>
                      <a:pt x="1666" y="3286"/>
                    </a:lnTo>
                    <a:lnTo>
                      <a:pt x="1670" y="3288"/>
                    </a:lnTo>
                    <a:lnTo>
                      <a:pt x="1676" y="3288"/>
                    </a:lnTo>
                    <a:lnTo>
                      <a:pt x="1676" y="3288"/>
                    </a:lnTo>
                    <a:lnTo>
                      <a:pt x="1684" y="3286"/>
                    </a:lnTo>
                    <a:lnTo>
                      <a:pt x="1694" y="3280"/>
                    </a:lnTo>
                    <a:lnTo>
                      <a:pt x="1706" y="3274"/>
                    </a:lnTo>
                    <a:lnTo>
                      <a:pt x="1716" y="3266"/>
                    </a:lnTo>
                    <a:lnTo>
                      <a:pt x="1724" y="3256"/>
                    </a:lnTo>
                    <a:lnTo>
                      <a:pt x="1732" y="3248"/>
                    </a:lnTo>
                    <a:lnTo>
                      <a:pt x="1736" y="3238"/>
                    </a:lnTo>
                    <a:lnTo>
                      <a:pt x="1738" y="3232"/>
                    </a:lnTo>
                    <a:lnTo>
                      <a:pt x="1738" y="3232"/>
                    </a:lnTo>
                    <a:lnTo>
                      <a:pt x="1736" y="3222"/>
                    </a:lnTo>
                    <a:lnTo>
                      <a:pt x="1734" y="3210"/>
                    </a:lnTo>
                    <a:lnTo>
                      <a:pt x="1730" y="3196"/>
                    </a:lnTo>
                    <a:lnTo>
                      <a:pt x="1728" y="3176"/>
                    </a:lnTo>
                    <a:lnTo>
                      <a:pt x="1728" y="3176"/>
                    </a:lnTo>
                    <a:lnTo>
                      <a:pt x="1730" y="3166"/>
                    </a:lnTo>
                    <a:lnTo>
                      <a:pt x="1730" y="3160"/>
                    </a:lnTo>
                    <a:lnTo>
                      <a:pt x="1734" y="3156"/>
                    </a:lnTo>
                    <a:lnTo>
                      <a:pt x="1738" y="3154"/>
                    </a:lnTo>
                    <a:lnTo>
                      <a:pt x="1746" y="3152"/>
                    </a:lnTo>
                    <a:lnTo>
                      <a:pt x="1756" y="3154"/>
                    </a:lnTo>
                    <a:lnTo>
                      <a:pt x="1756" y="3154"/>
                    </a:lnTo>
                    <a:lnTo>
                      <a:pt x="1770" y="3152"/>
                    </a:lnTo>
                    <a:lnTo>
                      <a:pt x="1788" y="3144"/>
                    </a:lnTo>
                    <a:lnTo>
                      <a:pt x="1828" y="3122"/>
                    </a:lnTo>
                    <a:lnTo>
                      <a:pt x="1828" y="3122"/>
                    </a:lnTo>
                    <a:lnTo>
                      <a:pt x="1846" y="3114"/>
                    </a:lnTo>
                    <a:lnTo>
                      <a:pt x="1850" y="3110"/>
                    </a:lnTo>
                    <a:lnTo>
                      <a:pt x="1850" y="3108"/>
                    </a:lnTo>
                    <a:lnTo>
                      <a:pt x="1850" y="3104"/>
                    </a:lnTo>
                    <a:lnTo>
                      <a:pt x="1850" y="3102"/>
                    </a:lnTo>
                    <a:lnTo>
                      <a:pt x="1844" y="3094"/>
                    </a:lnTo>
                    <a:lnTo>
                      <a:pt x="1844" y="3094"/>
                    </a:lnTo>
                    <a:lnTo>
                      <a:pt x="1842" y="3090"/>
                    </a:lnTo>
                    <a:lnTo>
                      <a:pt x="1842" y="3086"/>
                    </a:lnTo>
                    <a:lnTo>
                      <a:pt x="1846" y="3074"/>
                    </a:lnTo>
                    <a:lnTo>
                      <a:pt x="1860" y="3038"/>
                    </a:lnTo>
                    <a:lnTo>
                      <a:pt x="1860" y="3038"/>
                    </a:lnTo>
                    <a:lnTo>
                      <a:pt x="1864" y="3028"/>
                    </a:lnTo>
                    <a:lnTo>
                      <a:pt x="1870" y="3022"/>
                    </a:lnTo>
                    <a:lnTo>
                      <a:pt x="1874" y="3020"/>
                    </a:lnTo>
                    <a:lnTo>
                      <a:pt x="1878" y="3022"/>
                    </a:lnTo>
                    <a:lnTo>
                      <a:pt x="1884" y="3026"/>
                    </a:lnTo>
                    <a:lnTo>
                      <a:pt x="1888" y="3032"/>
                    </a:lnTo>
                    <a:lnTo>
                      <a:pt x="1900" y="3048"/>
                    </a:lnTo>
                    <a:lnTo>
                      <a:pt x="1900" y="3048"/>
                    </a:lnTo>
                    <a:lnTo>
                      <a:pt x="1908" y="3054"/>
                    </a:lnTo>
                    <a:lnTo>
                      <a:pt x="1916" y="3054"/>
                    </a:lnTo>
                    <a:lnTo>
                      <a:pt x="1924" y="3052"/>
                    </a:lnTo>
                    <a:lnTo>
                      <a:pt x="1930" y="3048"/>
                    </a:lnTo>
                    <a:lnTo>
                      <a:pt x="1946" y="3036"/>
                    </a:lnTo>
                    <a:lnTo>
                      <a:pt x="1954" y="3030"/>
                    </a:lnTo>
                    <a:lnTo>
                      <a:pt x="1960" y="3026"/>
                    </a:lnTo>
                    <a:lnTo>
                      <a:pt x="1960" y="3026"/>
                    </a:lnTo>
                    <a:lnTo>
                      <a:pt x="1966" y="3022"/>
                    </a:lnTo>
                    <a:lnTo>
                      <a:pt x="1972" y="3022"/>
                    </a:lnTo>
                    <a:lnTo>
                      <a:pt x="1978" y="3022"/>
                    </a:lnTo>
                    <a:lnTo>
                      <a:pt x="1982" y="3024"/>
                    </a:lnTo>
                    <a:lnTo>
                      <a:pt x="1994" y="3030"/>
                    </a:lnTo>
                    <a:lnTo>
                      <a:pt x="2008" y="3038"/>
                    </a:lnTo>
                    <a:lnTo>
                      <a:pt x="2008" y="3038"/>
                    </a:lnTo>
                    <a:lnTo>
                      <a:pt x="2022" y="3046"/>
                    </a:lnTo>
                    <a:lnTo>
                      <a:pt x="2032" y="3048"/>
                    </a:lnTo>
                    <a:lnTo>
                      <a:pt x="2044" y="3046"/>
                    </a:lnTo>
                    <a:lnTo>
                      <a:pt x="2058" y="3038"/>
                    </a:lnTo>
                    <a:lnTo>
                      <a:pt x="2058" y="3038"/>
                    </a:lnTo>
                    <a:lnTo>
                      <a:pt x="2064" y="3034"/>
                    </a:lnTo>
                    <a:lnTo>
                      <a:pt x="2066" y="3030"/>
                    </a:lnTo>
                    <a:lnTo>
                      <a:pt x="2068" y="3028"/>
                    </a:lnTo>
                    <a:lnTo>
                      <a:pt x="2066" y="3026"/>
                    </a:lnTo>
                    <a:lnTo>
                      <a:pt x="2060" y="3016"/>
                    </a:lnTo>
                    <a:lnTo>
                      <a:pt x="2058" y="3010"/>
                    </a:lnTo>
                    <a:lnTo>
                      <a:pt x="2058" y="3000"/>
                    </a:lnTo>
                    <a:lnTo>
                      <a:pt x="2058" y="3000"/>
                    </a:lnTo>
                    <a:lnTo>
                      <a:pt x="2058" y="2992"/>
                    </a:lnTo>
                    <a:lnTo>
                      <a:pt x="2062" y="2986"/>
                    </a:lnTo>
                    <a:lnTo>
                      <a:pt x="2068" y="2982"/>
                    </a:lnTo>
                    <a:lnTo>
                      <a:pt x="2076" y="2980"/>
                    </a:lnTo>
                    <a:lnTo>
                      <a:pt x="2094" y="2980"/>
                    </a:lnTo>
                    <a:lnTo>
                      <a:pt x="2114" y="2982"/>
                    </a:lnTo>
                    <a:lnTo>
                      <a:pt x="2114" y="2982"/>
                    </a:lnTo>
                    <a:lnTo>
                      <a:pt x="2122" y="2982"/>
                    </a:lnTo>
                    <a:lnTo>
                      <a:pt x="2128" y="2982"/>
                    </a:lnTo>
                    <a:lnTo>
                      <a:pt x="2130" y="2980"/>
                    </a:lnTo>
                    <a:lnTo>
                      <a:pt x="2130" y="2976"/>
                    </a:lnTo>
                    <a:lnTo>
                      <a:pt x="2128" y="2966"/>
                    </a:lnTo>
                    <a:lnTo>
                      <a:pt x="2124" y="2950"/>
                    </a:lnTo>
                    <a:lnTo>
                      <a:pt x="2124" y="2950"/>
                    </a:lnTo>
                    <a:lnTo>
                      <a:pt x="2124" y="2936"/>
                    </a:lnTo>
                    <a:lnTo>
                      <a:pt x="2124" y="2934"/>
                    </a:lnTo>
                    <a:lnTo>
                      <a:pt x="2128" y="2930"/>
                    </a:lnTo>
                    <a:lnTo>
                      <a:pt x="2134" y="2928"/>
                    </a:lnTo>
                    <a:lnTo>
                      <a:pt x="2146" y="2926"/>
                    </a:lnTo>
                    <a:lnTo>
                      <a:pt x="2146" y="2926"/>
                    </a:lnTo>
                    <a:lnTo>
                      <a:pt x="2154" y="2920"/>
                    </a:lnTo>
                    <a:lnTo>
                      <a:pt x="2162" y="2916"/>
                    </a:lnTo>
                    <a:lnTo>
                      <a:pt x="2180" y="2894"/>
                    </a:lnTo>
                    <a:lnTo>
                      <a:pt x="2180" y="2894"/>
                    </a:lnTo>
                    <a:lnTo>
                      <a:pt x="2186" y="2886"/>
                    </a:lnTo>
                    <a:lnTo>
                      <a:pt x="2188" y="2878"/>
                    </a:lnTo>
                    <a:lnTo>
                      <a:pt x="2190" y="2870"/>
                    </a:lnTo>
                    <a:lnTo>
                      <a:pt x="2190" y="2862"/>
                    </a:lnTo>
                    <a:lnTo>
                      <a:pt x="2186" y="2844"/>
                    </a:lnTo>
                    <a:lnTo>
                      <a:pt x="2182" y="2824"/>
                    </a:lnTo>
                    <a:lnTo>
                      <a:pt x="2182" y="2824"/>
                    </a:lnTo>
                    <a:lnTo>
                      <a:pt x="2182" y="2806"/>
                    </a:lnTo>
                    <a:lnTo>
                      <a:pt x="2184" y="2792"/>
                    </a:lnTo>
                    <a:lnTo>
                      <a:pt x="2186" y="2788"/>
                    </a:lnTo>
                    <a:lnTo>
                      <a:pt x="2188" y="2784"/>
                    </a:lnTo>
                    <a:lnTo>
                      <a:pt x="2198" y="2778"/>
                    </a:lnTo>
                    <a:lnTo>
                      <a:pt x="2198" y="2778"/>
                    </a:lnTo>
                    <a:lnTo>
                      <a:pt x="2204" y="2776"/>
                    </a:lnTo>
                    <a:lnTo>
                      <a:pt x="2208" y="2778"/>
                    </a:lnTo>
                    <a:lnTo>
                      <a:pt x="2214" y="2780"/>
                    </a:lnTo>
                    <a:lnTo>
                      <a:pt x="2218" y="2784"/>
                    </a:lnTo>
                    <a:lnTo>
                      <a:pt x="2248" y="2816"/>
                    </a:lnTo>
                    <a:lnTo>
                      <a:pt x="2248" y="2816"/>
                    </a:lnTo>
                    <a:lnTo>
                      <a:pt x="2254" y="2820"/>
                    </a:lnTo>
                    <a:lnTo>
                      <a:pt x="2260" y="2822"/>
                    </a:lnTo>
                    <a:lnTo>
                      <a:pt x="2266" y="2824"/>
                    </a:lnTo>
                    <a:lnTo>
                      <a:pt x="2272" y="2824"/>
                    </a:lnTo>
                    <a:lnTo>
                      <a:pt x="2284" y="2820"/>
                    </a:lnTo>
                    <a:lnTo>
                      <a:pt x="2296" y="2812"/>
                    </a:lnTo>
                    <a:lnTo>
                      <a:pt x="2306" y="2802"/>
                    </a:lnTo>
                    <a:lnTo>
                      <a:pt x="2318" y="2790"/>
                    </a:lnTo>
                    <a:lnTo>
                      <a:pt x="2332" y="2766"/>
                    </a:lnTo>
                    <a:lnTo>
                      <a:pt x="2332" y="2766"/>
                    </a:lnTo>
                    <a:lnTo>
                      <a:pt x="2350" y="2732"/>
                    </a:lnTo>
                    <a:lnTo>
                      <a:pt x="2358" y="2718"/>
                    </a:lnTo>
                    <a:lnTo>
                      <a:pt x="2364" y="2700"/>
                    </a:lnTo>
                    <a:lnTo>
                      <a:pt x="2364" y="2700"/>
                    </a:lnTo>
                    <a:lnTo>
                      <a:pt x="2372" y="2684"/>
                    </a:lnTo>
                    <a:lnTo>
                      <a:pt x="2380" y="2672"/>
                    </a:lnTo>
                    <a:lnTo>
                      <a:pt x="2390" y="2660"/>
                    </a:lnTo>
                    <a:lnTo>
                      <a:pt x="2402" y="2640"/>
                    </a:lnTo>
                    <a:lnTo>
                      <a:pt x="2402" y="2640"/>
                    </a:lnTo>
                    <a:lnTo>
                      <a:pt x="2406" y="2630"/>
                    </a:lnTo>
                    <a:lnTo>
                      <a:pt x="2410" y="2620"/>
                    </a:lnTo>
                    <a:lnTo>
                      <a:pt x="2410" y="2600"/>
                    </a:lnTo>
                    <a:lnTo>
                      <a:pt x="2410" y="2580"/>
                    </a:lnTo>
                    <a:lnTo>
                      <a:pt x="2412" y="2568"/>
                    </a:lnTo>
                    <a:lnTo>
                      <a:pt x="2414" y="2552"/>
                    </a:lnTo>
                    <a:lnTo>
                      <a:pt x="2414" y="2552"/>
                    </a:lnTo>
                    <a:lnTo>
                      <a:pt x="2416" y="2538"/>
                    </a:lnTo>
                    <a:lnTo>
                      <a:pt x="2418" y="2526"/>
                    </a:lnTo>
                    <a:lnTo>
                      <a:pt x="2418" y="2514"/>
                    </a:lnTo>
                    <a:lnTo>
                      <a:pt x="2416" y="2502"/>
                    </a:lnTo>
                    <a:lnTo>
                      <a:pt x="2410" y="2484"/>
                    </a:lnTo>
                    <a:lnTo>
                      <a:pt x="2404" y="2468"/>
                    </a:lnTo>
                    <a:lnTo>
                      <a:pt x="2404" y="2468"/>
                    </a:lnTo>
                    <a:lnTo>
                      <a:pt x="2404" y="2462"/>
                    </a:lnTo>
                    <a:lnTo>
                      <a:pt x="2404" y="2456"/>
                    </a:lnTo>
                    <a:lnTo>
                      <a:pt x="2406" y="2450"/>
                    </a:lnTo>
                    <a:lnTo>
                      <a:pt x="2410" y="2444"/>
                    </a:lnTo>
                    <a:lnTo>
                      <a:pt x="2422" y="2432"/>
                    </a:lnTo>
                    <a:lnTo>
                      <a:pt x="2434" y="2418"/>
                    </a:lnTo>
                    <a:lnTo>
                      <a:pt x="2434" y="2418"/>
                    </a:lnTo>
                    <a:lnTo>
                      <a:pt x="2438" y="2410"/>
                    </a:lnTo>
                    <a:lnTo>
                      <a:pt x="2440" y="2402"/>
                    </a:lnTo>
                    <a:lnTo>
                      <a:pt x="2438" y="2394"/>
                    </a:lnTo>
                    <a:lnTo>
                      <a:pt x="2438" y="2384"/>
                    </a:lnTo>
                    <a:lnTo>
                      <a:pt x="2432" y="2366"/>
                    </a:lnTo>
                    <a:lnTo>
                      <a:pt x="2426" y="2346"/>
                    </a:lnTo>
                    <a:lnTo>
                      <a:pt x="2426" y="2346"/>
                    </a:lnTo>
                    <a:lnTo>
                      <a:pt x="2426" y="2326"/>
                    </a:lnTo>
                    <a:lnTo>
                      <a:pt x="2426" y="2308"/>
                    </a:lnTo>
                    <a:lnTo>
                      <a:pt x="2426" y="2268"/>
                    </a:lnTo>
                    <a:lnTo>
                      <a:pt x="2426" y="2268"/>
                    </a:lnTo>
                    <a:lnTo>
                      <a:pt x="2428" y="2258"/>
                    </a:lnTo>
                    <a:lnTo>
                      <a:pt x="2430" y="2250"/>
                    </a:lnTo>
                    <a:lnTo>
                      <a:pt x="2434" y="2246"/>
                    </a:lnTo>
                    <a:lnTo>
                      <a:pt x="2440" y="2242"/>
                    </a:lnTo>
                    <a:lnTo>
                      <a:pt x="2452" y="2240"/>
                    </a:lnTo>
                    <a:lnTo>
                      <a:pt x="2468" y="2236"/>
                    </a:lnTo>
                    <a:lnTo>
                      <a:pt x="2468" y="2236"/>
                    </a:lnTo>
                    <a:lnTo>
                      <a:pt x="2472" y="2234"/>
                    </a:lnTo>
                    <a:lnTo>
                      <a:pt x="2476" y="2226"/>
                    </a:lnTo>
                    <a:lnTo>
                      <a:pt x="2488" y="2202"/>
                    </a:lnTo>
                    <a:lnTo>
                      <a:pt x="2500" y="2170"/>
                    </a:lnTo>
                    <a:lnTo>
                      <a:pt x="2512" y="2132"/>
                    </a:lnTo>
                    <a:lnTo>
                      <a:pt x="2522" y="2092"/>
                    </a:lnTo>
                    <a:lnTo>
                      <a:pt x="2528" y="2056"/>
                    </a:lnTo>
                    <a:lnTo>
                      <a:pt x="2534" y="2028"/>
                    </a:lnTo>
                    <a:lnTo>
                      <a:pt x="2534" y="2018"/>
                    </a:lnTo>
                    <a:lnTo>
                      <a:pt x="2534" y="2012"/>
                    </a:lnTo>
                    <a:lnTo>
                      <a:pt x="2534" y="2012"/>
                    </a:lnTo>
                    <a:lnTo>
                      <a:pt x="2528" y="1994"/>
                    </a:lnTo>
                    <a:lnTo>
                      <a:pt x="2520" y="1980"/>
                    </a:lnTo>
                    <a:lnTo>
                      <a:pt x="2510" y="1966"/>
                    </a:lnTo>
                    <a:lnTo>
                      <a:pt x="2496" y="1952"/>
                    </a:lnTo>
                    <a:lnTo>
                      <a:pt x="2496" y="1952"/>
                    </a:lnTo>
                    <a:lnTo>
                      <a:pt x="2472" y="1932"/>
                    </a:lnTo>
                    <a:lnTo>
                      <a:pt x="2464" y="1924"/>
                    </a:lnTo>
                    <a:lnTo>
                      <a:pt x="2458" y="1914"/>
                    </a:lnTo>
                    <a:lnTo>
                      <a:pt x="2458" y="1914"/>
                    </a:lnTo>
                    <a:lnTo>
                      <a:pt x="2456" y="1904"/>
                    </a:lnTo>
                    <a:lnTo>
                      <a:pt x="2458" y="1894"/>
                    </a:lnTo>
                    <a:lnTo>
                      <a:pt x="2462" y="1882"/>
                    </a:lnTo>
                    <a:lnTo>
                      <a:pt x="2468" y="1868"/>
                    </a:lnTo>
                    <a:lnTo>
                      <a:pt x="2468" y="1868"/>
                    </a:lnTo>
                    <a:lnTo>
                      <a:pt x="2474" y="1860"/>
                    </a:lnTo>
                    <a:lnTo>
                      <a:pt x="2482" y="1852"/>
                    </a:lnTo>
                    <a:lnTo>
                      <a:pt x="2494" y="1846"/>
                    </a:lnTo>
                    <a:lnTo>
                      <a:pt x="2510" y="1840"/>
                    </a:lnTo>
                    <a:lnTo>
                      <a:pt x="2546" y="1830"/>
                    </a:lnTo>
                    <a:lnTo>
                      <a:pt x="2586" y="1820"/>
                    </a:lnTo>
                    <a:lnTo>
                      <a:pt x="2586" y="1820"/>
                    </a:lnTo>
                    <a:lnTo>
                      <a:pt x="2604" y="1816"/>
                    </a:lnTo>
                    <a:lnTo>
                      <a:pt x="2612" y="1810"/>
                    </a:lnTo>
                    <a:lnTo>
                      <a:pt x="2616" y="1808"/>
                    </a:lnTo>
                    <a:lnTo>
                      <a:pt x="2616" y="1806"/>
                    </a:lnTo>
                    <a:lnTo>
                      <a:pt x="2614" y="1800"/>
                    </a:lnTo>
                    <a:lnTo>
                      <a:pt x="2610" y="1796"/>
                    </a:lnTo>
                    <a:lnTo>
                      <a:pt x="2602" y="1790"/>
                    </a:lnTo>
                    <a:lnTo>
                      <a:pt x="2586" y="1782"/>
                    </a:lnTo>
                    <a:lnTo>
                      <a:pt x="2586" y="1782"/>
                    </a:lnTo>
                    <a:close/>
                  </a:path>
                </a:pathLst>
              </a:custGeom>
              <a:solidFill>
                <a:srgbClr val="DCECEC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6" name="Freeform 6"/>
              <p:cNvSpPr>
                <a:spLocks/>
              </p:cNvSpPr>
              <p:nvPr/>
            </p:nvSpPr>
            <p:spPr bwMode="auto">
              <a:xfrm>
                <a:off x="-3850158" y="6946768"/>
                <a:ext cx="1320800" cy="1069975"/>
              </a:xfrm>
              <a:custGeom>
                <a:avLst/>
                <a:gdLst>
                  <a:gd name="T0" fmla="*/ 66 w 832"/>
                  <a:gd name="T1" fmla="*/ 244 h 674"/>
                  <a:gd name="T2" fmla="*/ 138 w 832"/>
                  <a:gd name="T3" fmla="*/ 288 h 674"/>
                  <a:gd name="T4" fmla="*/ 176 w 832"/>
                  <a:gd name="T5" fmla="*/ 310 h 674"/>
                  <a:gd name="T6" fmla="*/ 226 w 832"/>
                  <a:gd name="T7" fmla="*/ 282 h 674"/>
                  <a:gd name="T8" fmla="*/ 254 w 832"/>
                  <a:gd name="T9" fmla="*/ 272 h 674"/>
                  <a:gd name="T10" fmla="*/ 270 w 832"/>
                  <a:gd name="T11" fmla="*/ 220 h 674"/>
                  <a:gd name="T12" fmla="*/ 292 w 832"/>
                  <a:gd name="T13" fmla="*/ 162 h 674"/>
                  <a:gd name="T14" fmla="*/ 352 w 832"/>
                  <a:gd name="T15" fmla="*/ 118 h 674"/>
                  <a:gd name="T16" fmla="*/ 380 w 832"/>
                  <a:gd name="T17" fmla="*/ 156 h 674"/>
                  <a:gd name="T18" fmla="*/ 396 w 832"/>
                  <a:gd name="T19" fmla="*/ 182 h 674"/>
                  <a:gd name="T20" fmla="*/ 426 w 832"/>
                  <a:gd name="T21" fmla="*/ 148 h 674"/>
                  <a:gd name="T22" fmla="*/ 424 w 832"/>
                  <a:gd name="T23" fmla="*/ 124 h 674"/>
                  <a:gd name="T24" fmla="*/ 450 w 832"/>
                  <a:gd name="T25" fmla="*/ 68 h 674"/>
                  <a:gd name="T26" fmla="*/ 474 w 832"/>
                  <a:gd name="T27" fmla="*/ 44 h 674"/>
                  <a:gd name="T28" fmla="*/ 484 w 832"/>
                  <a:gd name="T29" fmla="*/ 12 h 674"/>
                  <a:gd name="T30" fmla="*/ 526 w 832"/>
                  <a:gd name="T31" fmla="*/ 28 h 674"/>
                  <a:gd name="T32" fmla="*/ 568 w 832"/>
                  <a:gd name="T33" fmla="*/ 42 h 674"/>
                  <a:gd name="T34" fmla="*/ 604 w 832"/>
                  <a:gd name="T35" fmla="*/ 30 h 674"/>
                  <a:gd name="T36" fmla="*/ 648 w 832"/>
                  <a:gd name="T37" fmla="*/ 38 h 674"/>
                  <a:gd name="T38" fmla="*/ 650 w 832"/>
                  <a:gd name="T39" fmla="*/ 82 h 674"/>
                  <a:gd name="T40" fmla="*/ 644 w 832"/>
                  <a:gd name="T41" fmla="*/ 132 h 674"/>
                  <a:gd name="T42" fmla="*/ 680 w 832"/>
                  <a:gd name="T43" fmla="*/ 164 h 674"/>
                  <a:gd name="T44" fmla="*/ 672 w 832"/>
                  <a:gd name="T45" fmla="*/ 194 h 674"/>
                  <a:gd name="T46" fmla="*/ 684 w 832"/>
                  <a:gd name="T47" fmla="*/ 222 h 674"/>
                  <a:gd name="T48" fmla="*/ 684 w 832"/>
                  <a:gd name="T49" fmla="*/ 272 h 674"/>
                  <a:gd name="T50" fmla="*/ 664 w 832"/>
                  <a:gd name="T51" fmla="*/ 312 h 674"/>
                  <a:gd name="T52" fmla="*/ 668 w 832"/>
                  <a:gd name="T53" fmla="*/ 340 h 674"/>
                  <a:gd name="T54" fmla="*/ 740 w 832"/>
                  <a:gd name="T55" fmla="*/ 336 h 674"/>
                  <a:gd name="T56" fmla="*/ 792 w 832"/>
                  <a:gd name="T57" fmla="*/ 310 h 674"/>
                  <a:gd name="T58" fmla="*/ 822 w 832"/>
                  <a:gd name="T59" fmla="*/ 350 h 674"/>
                  <a:gd name="T60" fmla="*/ 828 w 832"/>
                  <a:gd name="T61" fmla="*/ 390 h 674"/>
                  <a:gd name="T62" fmla="*/ 790 w 832"/>
                  <a:gd name="T63" fmla="*/ 376 h 674"/>
                  <a:gd name="T64" fmla="*/ 734 w 832"/>
                  <a:gd name="T65" fmla="*/ 462 h 674"/>
                  <a:gd name="T66" fmla="*/ 756 w 832"/>
                  <a:gd name="T67" fmla="*/ 500 h 674"/>
                  <a:gd name="T68" fmla="*/ 760 w 832"/>
                  <a:gd name="T69" fmla="*/ 542 h 674"/>
                  <a:gd name="T70" fmla="*/ 680 w 832"/>
                  <a:gd name="T71" fmla="*/ 600 h 674"/>
                  <a:gd name="T72" fmla="*/ 620 w 832"/>
                  <a:gd name="T73" fmla="*/ 646 h 674"/>
                  <a:gd name="T74" fmla="*/ 578 w 832"/>
                  <a:gd name="T75" fmla="*/ 674 h 674"/>
                  <a:gd name="T76" fmla="*/ 528 w 832"/>
                  <a:gd name="T77" fmla="*/ 646 h 674"/>
                  <a:gd name="T78" fmla="*/ 538 w 832"/>
                  <a:gd name="T79" fmla="*/ 598 h 674"/>
                  <a:gd name="T80" fmla="*/ 484 w 832"/>
                  <a:gd name="T81" fmla="*/ 606 h 674"/>
                  <a:gd name="T82" fmla="*/ 464 w 832"/>
                  <a:gd name="T83" fmla="*/ 578 h 674"/>
                  <a:gd name="T84" fmla="*/ 404 w 832"/>
                  <a:gd name="T85" fmla="*/ 612 h 674"/>
                  <a:gd name="T86" fmla="*/ 376 w 832"/>
                  <a:gd name="T87" fmla="*/ 654 h 674"/>
                  <a:gd name="T88" fmla="*/ 332 w 832"/>
                  <a:gd name="T89" fmla="*/ 650 h 674"/>
                  <a:gd name="T90" fmla="*/ 294 w 832"/>
                  <a:gd name="T91" fmla="*/ 648 h 674"/>
                  <a:gd name="T92" fmla="*/ 236 w 832"/>
                  <a:gd name="T93" fmla="*/ 626 h 674"/>
                  <a:gd name="T94" fmla="*/ 210 w 832"/>
                  <a:gd name="T95" fmla="*/ 582 h 674"/>
                  <a:gd name="T96" fmla="*/ 128 w 832"/>
                  <a:gd name="T97" fmla="*/ 554 h 674"/>
                  <a:gd name="T98" fmla="*/ 98 w 832"/>
                  <a:gd name="T99" fmla="*/ 546 h 674"/>
                  <a:gd name="T100" fmla="*/ 104 w 832"/>
                  <a:gd name="T101" fmla="*/ 490 h 674"/>
                  <a:gd name="T102" fmla="*/ 120 w 832"/>
                  <a:gd name="T103" fmla="*/ 428 h 674"/>
                  <a:gd name="T104" fmla="*/ 74 w 832"/>
                  <a:gd name="T105" fmla="*/ 380 h 674"/>
                  <a:gd name="T106" fmla="*/ 34 w 832"/>
                  <a:gd name="T107" fmla="*/ 400 h 674"/>
                  <a:gd name="T108" fmla="*/ 2 w 832"/>
                  <a:gd name="T109" fmla="*/ 378 h 674"/>
                  <a:gd name="T110" fmla="*/ 42 w 832"/>
                  <a:gd name="T111" fmla="*/ 318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32" h="674">
                    <a:moveTo>
                      <a:pt x="58" y="298"/>
                    </a:moveTo>
                    <a:lnTo>
                      <a:pt x="58" y="298"/>
                    </a:lnTo>
                    <a:lnTo>
                      <a:pt x="58" y="278"/>
                    </a:lnTo>
                    <a:lnTo>
                      <a:pt x="60" y="260"/>
                    </a:lnTo>
                    <a:lnTo>
                      <a:pt x="62" y="252"/>
                    </a:lnTo>
                    <a:lnTo>
                      <a:pt x="66" y="244"/>
                    </a:lnTo>
                    <a:lnTo>
                      <a:pt x="66" y="244"/>
                    </a:lnTo>
                    <a:lnTo>
                      <a:pt x="68" y="242"/>
                    </a:lnTo>
                    <a:lnTo>
                      <a:pt x="72" y="242"/>
                    </a:lnTo>
                    <a:lnTo>
                      <a:pt x="80" y="242"/>
                    </a:lnTo>
                    <a:lnTo>
                      <a:pt x="90" y="246"/>
                    </a:lnTo>
                    <a:lnTo>
                      <a:pt x="100" y="252"/>
                    </a:lnTo>
                    <a:lnTo>
                      <a:pt x="122" y="27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48" y="302"/>
                    </a:lnTo>
                    <a:lnTo>
                      <a:pt x="156" y="310"/>
                    </a:lnTo>
                    <a:lnTo>
                      <a:pt x="158" y="312"/>
                    </a:lnTo>
                    <a:lnTo>
                      <a:pt x="164" y="312"/>
                    </a:lnTo>
                    <a:lnTo>
                      <a:pt x="176" y="310"/>
                    </a:lnTo>
                    <a:lnTo>
                      <a:pt x="176" y="310"/>
                    </a:lnTo>
                    <a:lnTo>
                      <a:pt x="188" y="304"/>
                    </a:lnTo>
                    <a:lnTo>
                      <a:pt x="196" y="300"/>
                    </a:lnTo>
                    <a:lnTo>
                      <a:pt x="200" y="296"/>
                    </a:lnTo>
                    <a:lnTo>
                      <a:pt x="208" y="292"/>
                    </a:lnTo>
                    <a:lnTo>
                      <a:pt x="208" y="292"/>
                    </a:lnTo>
                    <a:lnTo>
                      <a:pt x="218" y="288"/>
                    </a:lnTo>
                    <a:lnTo>
                      <a:pt x="226" y="282"/>
                    </a:lnTo>
                    <a:lnTo>
                      <a:pt x="234" y="276"/>
                    </a:lnTo>
                    <a:lnTo>
                      <a:pt x="238" y="276"/>
                    </a:lnTo>
                    <a:lnTo>
                      <a:pt x="244" y="276"/>
                    </a:lnTo>
                    <a:lnTo>
                      <a:pt x="244" y="276"/>
                    </a:lnTo>
                    <a:lnTo>
                      <a:pt x="248" y="276"/>
                    </a:lnTo>
                    <a:lnTo>
                      <a:pt x="252" y="276"/>
                    </a:lnTo>
                    <a:lnTo>
                      <a:pt x="254" y="272"/>
                    </a:lnTo>
                    <a:lnTo>
                      <a:pt x="256" y="268"/>
                    </a:lnTo>
                    <a:lnTo>
                      <a:pt x="256" y="256"/>
                    </a:lnTo>
                    <a:lnTo>
                      <a:pt x="258" y="240"/>
                    </a:lnTo>
                    <a:lnTo>
                      <a:pt x="258" y="240"/>
                    </a:lnTo>
                    <a:lnTo>
                      <a:pt x="260" y="234"/>
                    </a:lnTo>
                    <a:lnTo>
                      <a:pt x="262" y="228"/>
                    </a:lnTo>
                    <a:lnTo>
                      <a:pt x="270" y="220"/>
                    </a:lnTo>
                    <a:lnTo>
                      <a:pt x="276" y="210"/>
                    </a:lnTo>
                    <a:lnTo>
                      <a:pt x="280" y="204"/>
                    </a:lnTo>
                    <a:lnTo>
                      <a:pt x="280" y="200"/>
                    </a:lnTo>
                    <a:lnTo>
                      <a:pt x="280" y="200"/>
                    </a:lnTo>
                    <a:lnTo>
                      <a:pt x="284" y="178"/>
                    </a:lnTo>
                    <a:lnTo>
                      <a:pt x="292" y="162"/>
                    </a:lnTo>
                    <a:lnTo>
                      <a:pt x="292" y="162"/>
                    </a:lnTo>
                    <a:lnTo>
                      <a:pt x="298" y="152"/>
                    </a:lnTo>
                    <a:lnTo>
                      <a:pt x="310" y="144"/>
                    </a:lnTo>
                    <a:lnTo>
                      <a:pt x="322" y="134"/>
                    </a:lnTo>
                    <a:lnTo>
                      <a:pt x="322" y="134"/>
                    </a:lnTo>
                    <a:lnTo>
                      <a:pt x="336" y="124"/>
                    </a:lnTo>
                    <a:lnTo>
                      <a:pt x="348" y="120"/>
                    </a:lnTo>
                    <a:lnTo>
                      <a:pt x="352" y="118"/>
                    </a:lnTo>
                    <a:lnTo>
                      <a:pt x="358" y="120"/>
                    </a:lnTo>
                    <a:lnTo>
                      <a:pt x="358" y="120"/>
                    </a:lnTo>
                    <a:lnTo>
                      <a:pt x="366" y="124"/>
                    </a:lnTo>
                    <a:lnTo>
                      <a:pt x="374" y="130"/>
                    </a:lnTo>
                    <a:lnTo>
                      <a:pt x="378" y="140"/>
                    </a:lnTo>
                    <a:lnTo>
                      <a:pt x="380" y="156"/>
                    </a:lnTo>
                    <a:lnTo>
                      <a:pt x="380" y="156"/>
                    </a:lnTo>
                    <a:lnTo>
                      <a:pt x="382" y="172"/>
                    </a:lnTo>
                    <a:lnTo>
                      <a:pt x="384" y="182"/>
                    </a:lnTo>
                    <a:lnTo>
                      <a:pt x="386" y="184"/>
                    </a:lnTo>
                    <a:lnTo>
                      <a:pt x="388" y="186"/>
                    </a:lnTo>
                    <a:lnTo>
                      <a:pt x="390" y="184"/>
                    </a:lnTo>
                    <a:lnTo>
                      <a:pt x="396" y="182"/>
                    </a:lnTo>
                    <a:lnTo>
                      <a:pt x="396" y="182"/>
                    </a:lnTo>
                    <a:lnTo>
                      <a:pt x="406" y="178"/>
                    </a:lnTo>
                    <a:lnTo>
                      <a:pt x="418" y="172"/>
                    </a:lnTo>
                    <a:lnTo>
                      <a:pt x="422" y="168"/>
                    </a:lnTo>
                    <a:lnTo>
                      <a:pt x="424" y="164"/>
                    </a:lnTo>
                    <a:lnTo>
                      <a:pt x="426" y="158"/>
                    </a:lnTo>
                    <a:lnTo>
                      <a:pt x="426" y="148"/>
                    </a:lnTo>
                    <a:lnTo>
                      <a:pt x="426" y="148"/>
                    </a:lnTo>
                    <a:lnTo>
                      <a:pt x="426" y="142"/>
                    </a:lnTo>
                    <a:lnTo>
                      <a:pt x="424" y="138"/>
                    </a:lnTo>
                    <a:lnTo>
                      <a:pt x="422" y="136"/>
                    </a:lnTo>
                    <a:lnTo>
                      <a:pt x="420" y="136"/>
                    </a:lnTo>
                    <a:lnTo>
                      <a:pt x="418" y="136"/>
                    </a:lnTo>
                    <a:lnTo>
                      <a:pt x="418" y="134"/>
                    </a:lnTo>
                    <a:lnTo>
                      <a:pt x="424" y="124"/>
                    </a:lnTo>
                    <a:lnTo>
                      <a:pt x="424" y="124"/>
                    </a:lnTo>
                    <a:lnTo>
                      <a:pt x="434" y="112"/>
                    </a:lnTo>
                    <a:lnTo>
                      <a:pt x="440" y="104"/>
                    </a:lnTo>
                    <a:lnTo>
                      <a:pt x="444" y="98"/>
                    </a:lnTo>
                    <a:lnTo>
                      <a:pt x="448" y="84"/>
                    </a:lnTo>
                    <a:lnTo>
                      <a:pt x="448" y="84"/>
                    </a:lnTo>
                    <a:lnTo>
                      <a:pt x="450" y="68"/>
                    </a:lnTo>
                    <a:lnTo>
                      <a:pt x="452" y="56"/>
                    </a:lnTo>
                    <a:lnTo>
                      <a:pt x="454" y="50"/>
                    </a:lnTo>
                    <a:lnTo>
                      <a:pt x="458" y="48"/>
                    </a:lnTo>
                    <a:lnTo>
                      <a:pt x="462" y="46"/>
                    </a:lnTo>
                    <a:lnTo>
                      <a:pt x="468" y="44"/>
                    </a:lnTo>
                    <a:lnTo>
                      <a:pt x="468" y="44"/>
                    </a:lnTo>
                    <a:lnTo>
                      <a:pt x="474" y="44"/>
                    </a:lnTo>
                    <a:lnTo>
                      <a:pt x="476" y="40"/>
                    </a:lnTo>
                    <a:lnTo>
                      <a:pt x="474" y="32"/>
                    </a:lnTo>
                    <a:lnTo>
                      <a:pt x="472" y="26"/>
                    </a:lnTo>
                    <a:lnTo>
                      <a:pt x="472" y="20"/>
                    </a:lnTo>
                    <a:lnTo>
                      <a:pt x="476" y="16"/>
                    </a:lnTo>
                    <a:lnTo>
                      <a:pt x="484" y="12"/>
                    </a:lnTo>
                    <a:lnTo>
                      <a:pt x="484" y="12"/>
                    </a:lnTo>
                    <a:lnTo>
                      <a:pt x="508" y="0"/>
                    </a:lnTo>
                    <a:lnTo>
                      <a:pt x="510" y="0"/>
                    </a:lnTo>
                    <a:lnTo>
                      <a:pt x="512" y="2"/>
                    </a:lnTo>
                    <a:lnTo>
                      <a:pt x="516" y="12"/>
                    </a:lnTo>
                    <a:lnTo>
                      <a:pt x="516" y="12"/>
                    </a:lnTo>
                    <a:lnTo>
                      <a:pt x="522" y="22"/>
                    </a:lnTo>
                    <a:lnTo>
                      <a:pt x="526" y="28"/>
                    </a:lnTo>
                    <a:lnTo>
                      <a:pt x="530" y="32"/>
                    </a:lnTo>
                    <a:lnTo>
                      <a:pt x="538" y="32"/>
                    </a:lnTo>
                    <a:lnTo>
                      <a:pt x="538" y="32"/>
                    </a:lnTo>
                    <a:lnTo>
                      <a:pt x="546" y="32"/>
                    </a:lnTo>
                    <a:lnTo>
                      <a:pt x="556" y="34"/>
                    </a:lnTo>
                    <a:lnTo>
                      <a:pt x="564" y="38"/>
                    </a:lnTo>
                    <a:lnTo>
                      <a:pt x="568" y="42"/>
                    </a:lnTo>
                    <a:lnTo>
                      <a:pt x="568" y="42"/>
                    </a:lnTo>
                    <a:lnTo>
                      <a:pt x="570" y="44"/>
                    </a:lnTo>
                    <a:lnTo>
                      <a:pt x="572" y="42"/>
                    </a:lnTo>
                    <a:lnTo>
                      <a:pt x="582" y="36"/>
                    </a:lnTo>
                    <a:lnTo>
                      <a:pt x="592" y="30"/>
                    </a:lnTo>
                    <a:lnTo>
                      <a:pt x="598" y="28"/>
                    </a:lnTo>
                    <a:lnTo>
                      <a:pt x="604" y="30"/>
                    </a:lnTo>
                    <a:lnTo>
                      <a:pt x="604" y="30"/>
                    </a:lnTo>
                    <a:lnTo>
                      <a:pt x="610" y="32"/>
                    </a:lnTo>
                    <a:lnTo>
                      <a:pt x="618" y="32"/>
                    </a:lnTo>
                    <a:lnTo>
                      <a:pt x="632" y="32"/>
                    </a:lnTo>
                    <a:lnTo>
                      <a:pt x="642" y="32"/>
                    </a:lnTo>
                    <a:lnTo>
                      <a:pt x="646" y="34"/>
                    </a:lnTo>
                    <a:lnTo>
                      <a:pt x="648" y="38"/>
                    </a:lnTo>
                    <a:lnTo>
                      <a:pt x="648" y="38"/>
                    </a:lnTo>
                    <a:lnTo>
                      <a:pt x="648" y="48"/>
                    </a:lnTo>
                    <a:lnTo>
                      <a:pt x="648" y="58"/>
                    </a:lnTo>
                    <a:lnTo>
                      <a:pt x="646" y="66"/>
                    </a:lnTo>
                    <a:lnTo>
                      <a:pt x="648" y="76"/>
                    </a:lnTo>
                    <a:lnTo>
                      <a:pt x="648" y="76"/>
                    </a:lnTo>
                    <a:lnTo>
                      <a:pt x="650" y="82"/>
                    </a:lnTo>
                    <a:lnTo>
                      <a:pt x="650" y="86"/>
                    </a:lnTo>
                    <a:lnTo>
                      <a:pt x="648" y="106"/>
                    </a:lnTo>
                    <a:lnTo>
                      <a:pt x="648" y="106"/>
                    </a:lnTo>
                    <a:lnTo>
                      <a:pt x="646" y="118"/>
                    </a:lnTo>
                    <a:lnTo>
                      <a:pt x="642" y="126"/>
                    </a:lnTo>
                    <a:lnTo>
                      <a:pt x="642" y="128"/>
                    </a:lnTo>
                    <a:lnTo>
                      <a:pt x="644" y="132"/>
                    </a:lnTo>
                    <a:lnTo>
                      <a:pt x="650" y="136"/>
                    </a:lnTo>
                    <a:lnTo>
                      <a:pt x="650" y="136"/>
                    </a:lnTo>
                    <a:lnTo>
                      <a:pt x="670" y="144"/>
                    </a:lnTo>
                    <a:lnTo>
                      <a:pt x="676" y="150"/>
                    </a:lnTo>
                    <a:lnTo>
                      <a:pt x="678" y="156"/>
                    </a:lnTo>
                    <a:lnTo>
                      <a:pt x="678" y="156"/>
                    </a:lnTo>
                    <a:lnTo>
                      <a:pt x="680" y="164"/>
                    </a:lnTo>
                    <a:lnTo>
                      <a:pt x="682" y="170"/>
                    </a:lnTo>
                    <a:lnTo>
                      <a:pt x="682" y="174"/>
                    </a:lnTo>
                    <a:lnTo>
                      <a:pt x="682" y="178"/>
                    </a:lnTo>
                    <a:lnTo>
                      <a:pt x="680" y="182"/>
                    </a:lnTo>
                    <a:lnTo>
                      <a:pt x="678" y="188"/>
                    </a:lnTo>
                    <a:lnTo>
                      <a:pt x="678" y="188"/>
                    </a:lnTo>
                    <a:lnTo>
                      <a:pt x="672" y="194"/>
                    </a:lnTo>
                    <a:lnTo>
                      <a:pt x="668" y="196"/>
                    </a:lnTo>
                    <a:lnTo>
                      <a:pt x="660" y="198"/>
                    </a:lnTo>
                    <a:lnTo>
                      <a:pt x="660" y="198"/>
                    </a:lnTo>
                    <a:lnTo>
                      <a:pt x="658" y="200"/>
                    </a:lnTo>
                    <a:lnTo>
                      <a:pt x="664" y="206"/>
                    </a:lnTo>
                    <a:lnTo>
                      <a:pt x="664" y="206"/>
                    </a:lnTo>
                    <a:lnTo>
                      <a:pt x="684" y="222"/>
                    </a:lnTo>
                    <a:lnTo>
                      <a:pt x="692" y="230"/>
                    </a:lnTo>
                    <a:lnTo>
                      <a:pt x="694" y="236"/>
                    </a:lnTo>
                    <a:lnTo>
                      <a:pt x="694" y="240"/>
                    </a:lnTo>
                    <a:lnTo>
                      <a:pt x="694" y="240"/>
                    </a:lnTo>
                    <a:lnTo>
                      <a:pt x="694" y="250"/>
                    </a:lnTo>
                    <a:lnTo>
                      <a:pt x="692" y="256"/>
                    </a:lnTo>
                    <a:lnTo>
                      <a:pt x="684" y="272"/>
                    </a:lnTo>
                    <a:lnTo>
                      <a:pt x="684" y="272"/>
                    </a:lnTo>
                    <a:lnTo>
                      <a:pt x="676" y="282"/>
                    </a:lnTo>
                    <a:lnTo>
                      <a:pt x="670" y="290"/>
                    </a:lnTo>
                    <a:lnTo>
                      <a:pt x="664" y="300"/>
                    </a:lnTo>
                    <a:lnTo>
                      <a:pt x="664" y="304"/>
                    </a:lnTo>
                    <a:lnTo>
                      <a:pt x="664" y="312"/>
                    </a:lnTo>
                    <a:lnTo>
                      <a:pt x="664" y="312"/>
                    </a:lnTo>
                    <a:lnTo>
                      <a:pt x="666" y="318"/>
                    </a:lnTo>
                    <a:lnTo>
                      <a:pt x="666" y="324"/>
                    </a:lnTo>
                    <a:lnTo>
                      <a:pt x="662" y="330"/>
                    </a:lnTo>
                    <a:lnTo>
                      <a:pt x="662" y="332"/>
                    </a:lnTo>
                    <a:lnTo>
                      <a:pt x="662" y="334"/>
                    </a:lnTo>
                    <a:lnTo>
                      <a:pt x="668" y="340"/>
                    </a:lnTo>
                    <a:lnTo>
                      <a:pt x="668" y="340"/>
                    </a:lnTo>
                    <a:lnTo>
                      <a:pt x="678" y="348"/>
                    </a:lnTo>
                    <a:lnTo>
                      <a:pt x="688" y="350"/>
                    </a:lnTo>
                    <a:lnTo>
                      <a:pt x="698" y="348"/>
                    </a:lnTo>
                    <a:lnTo>
                      <a:pt x="714" y="340"/>
                    </a:lnTo>
                    <a:lnTo>
                      <a:pt x="714" y="340"/>
                    </a:lnTo>
                    <a:lnTo>
                      <a:pt x="730" y="336"/>
                    </a:lnTo>
                    <a:lnTo>
                      <a:pt x="740" y="336"/>
                    </a:lnTo>
                    <a:lnTo>
                      <a:pt x="750" y="334"/>
                    </a:lnTo>
                    <a:lnTo>
                      <a:pt x="764" y="326"/>
                    </a:lnTo>
                    <a:lnTo>
                      <a:pt x="764" y="326"/>
                    </a:lnTo>
                    <a:lnTo>
                      <a:pt x="778" y="316"/>
                    </a:lnTo>
                    <a:lnTo>
                      <a:pt x="784" y="312"/>
                    </a:lnTo>
                    <a:lnTo>
                      <a:pt x="786" y="310"/>
                    </a:lnTo>
                    <a:lnTo>
                      <a:pt x="792" y="310"/>
                    </a:lnTo>
                    <a:lnTo>
                      <a:pt x="792" y="310"/>
                    </a:lnTo>
                    <a:lnTo>
                      <a:pt x="798" y="310"/>
                    </a:lnTo>
                    <a:lnTo>
                      <a:pt x="802" y="312"/>
                    </a:lnTo>
                    <a:lnTo>
                      <a:pt x="808" y="316"/>
                    </a:lnTo>
                    <a:lnTo>
                      <a:pt x="812" y="320"/>
                    </a:lnTo>
                    <a:lnTo>
                      <a:pt x="818" y="332"/>
                    </a:lnTo>
                    <a:lnTo>
                      <a:pt x="822" y="350"/>
                    </a:lnTo>
                    <a:lnTo>
                      <a:pt x="822" y="350"/>
                    </a:lnTo>
                    <a:lnTo>
                      <a:pt x="822" y="358"/>
                    </a:lnTo>
                    <a:lnTo>
                      <a:pt x="826" y="366"/>
                    </a:lnTo>
                    <a:lnTo>
                      <a:pt x="830" y="378"/>
                    </a:lnTo>
                    <a:lnTo>
                      <a:pt x="832" y="382"/>
                    </a:lnTo>
                    <a:lnTo>
                      <a:pt x="832" y="386"/>
                    </a:lnTo>
                    <a:lnTo>
                      <a:pt x="828" y="390"/>
                    </a:lnTo>
                    <a:lnTo>
                      <a:pt x="822" y="392"/>
                    </a:lnTo>
                    <a:lnTo>
                      <a:pt x="822" y="392"/>
                    </a:lnTo>
                    <a:lnTo>
                      <a:pt x="814" y="390"/>
                    </a:lnTo>
                    <a:lnTo>
                      <a:pt x="808" y="388"/>
                    </a:lnTo>
                    <a:lnTo>
                      <a:pt x="798" y="380"/>
                    </a:lnTo>
                    <a:lnTo>
                      <a:pt x="794" y="376"/>
                    </a:lnTo>
                    <a:lnTo>
                      <a:pt x="790" y="376"/>
                    </a:lnTo>
                    <a:lnTo>
                      <a:pt x="786" y="382"/>
                    </a:lnTo>
                    <a:lnTo>
                      <a:pt x="780" y="392"/>
                    </a:lnTo>
                    <a:lnTo>
                      <a:pt x="780" y="392"/>
                    </a:lnTo>
                    <a:lnTo>
                      <a:pt x="764" y="418"/>
                    </a:lnTo>
                    <a:lnTo>
                      <a:pt x="746" y="440"/>
                    </a:lnTo>
                    <a:lnTo>
                      <a:pt x="740" y="452"/>
                    </a:lnTo>
                    <a:lnTo>
                      <a:pt x="734" y="462"/>
                    </a:lnTo>
                    <a:lnTo>
                      <a:pt x="732" y="470"/>
                    </a:lnTo>
                    <a:lnTo>
                      <a:pt x="734" y="476"/>
                    </a:lnTo>
                    <a:lnTo>
                      <a:pt x="734" y="476"/>
                    </a:lnTo>
                    <a:lnTo>
                      <a:pt x="740" y="484"/>
                    </a:lnTo>
                    <a:lnTo>
                      <a:pt x="744" y="488"/>
                    </a:lnTo>
                    <a:lnTo>
                      <a:pt x="748" y="490"/>
                    </a:lnTo>
                    <a:lnTo>
                      <a:pt x="756" y="500"/>
                    </a:lnTo>
                    <a:lnTo>
                      <a:pt x="756" y="500"/>
                    </a:lnTo>
                    <a:lnTo>
                      <a:pt x="766" y="512"/>
                    </a:lnTo>
                    <a:lnTo>
                      <a:pt x="772" y="520"/>
                    </a:lnTo>
                    <a:lnTo>
                      <a:pt x="772" y="524"/>
                    </a:lnTo>
                    <a:lnTo>
                      <a:pt x="770" y="530"/>
                    </a:lnTo>
                    <a:lnTo>
                      <a:pt x="768" y="534"/>
                    </a:lnTo>
                    <a:lnTo>
                      <a:pt x="760" y="542"/>
                    </a:lnTo>
                    <a:lnTo>
                      <a:pt x="760" y="542"/>
                    </a:lnTo>
                    <a:lnTo>
                      <a:pt x="738" y="564"/>
                    </a:lnTo>
                    <a:lnTo>
                      <a:pt x="728" y="572"/>
                    </a:lnTo>
                    <a:lnTo>
                      <a:pt x="714" y="578"/>
                    </a:lnTo>
                    <a:lnTo>
                      <a:pt x="714" y="578"/>
                    </a:lnTo>
                    <a:lnTo>
                      <a:pt x="702" y="586"/>
                    </a:lnTo>
                    <a:lnTo>
                      <a:pt x="680" y="600"/>
                    </a:lnTo>
                    <a:lnTo>
                      <a:pt x="680" y="600"/>
                    </a:lnTo>
                    <a:lnTo>
                      <a:pt x="650" y="618"/>
                    </a:lnTo>
                    <a:lnTo>
                      <a:pt x="640" y="624"/>
                    </a:lnTo>
                    <a:lnTo>
                      <a:pt x="634" y="632"/>
                    </a:lnTo>
                    <a:lnTo>
                      <a:pt x="634" y="632"/>
                    </a:lnTo>
                    <a:lnTo>
                      <a:pt x="626" y="642"/>
                    </a:lnTo>
                    <a:lnTo>
                      <a:pt x="620" y="646"/>
                    </a:lnTo>
                    <a:lnTo>
                      <a:pt x="606" y="654"/>
                    </a:lnTo>
                    <a:lnTo>
                      <a:pt x="606" y="654"/>
                    </a:lnTo>
                    <a:lnTo>
                      <a:pt x="598" y="660"/>
                    </a:lnTo>
                    <a:lnTo>
                      <a:pt x="592" y="664"/>
                    </a:lnTo>
                    <a:lnTo>
                      <a:pt x="584" y="672"/>
                    </a:lnTo>
                    <a:lnTo>
                      <a:pt x="582" y="674"/>
                    </a:lnTo>
                    <a:lnTo>
                      <a:pt x="578" y="674"/>
                    </a:lnTo>
                    <a:lnTo>
                      <a:pt x="564" y="668"/>
                    </a:lnTo>
                    <a:lnTo>
                      <a:pt x="564" y="668"/>
                    </a:lnTo>
                    <a:lnTo>
                      <a:pt x="548" y="660"/>
                    </a:lnTo>
                    <a:lnTo>
                      <a:pt x="536" y="656"/>
                    </a:lnTo>
                    <a:lnTo>
                      <a:pt x="532" y="654"/>
                    </a:lnTo>
                    <a:lnTo>
                      <a:pt x="530" y="650"/>
                    </a:lnTo>
                    <a:lnTo>
                      <a:pt x="528" y="646"/>
                    </a:lnTo>
                    <a:lnTo>
                      <a:pt x="528" y="642"/>
                    </a:lnTo>
                    <a:lnTo>
                      <a:pt x="528" y="642"/>
                    </a:lnTo>
                    <a:lnTo>
                      <a:pt x="528" y="634"/>
                    </a:lnTo>
                    <a:lnTo>
                      <a:pt x="532" y="626"/>
                    </a:lnTo>
                    <a:lnTo>
                      <a:pt x="538" y="610"/>
                    </a:lnTo>
                    <a:lnTo>
                      <a:pt x="540" y="604"/>
                    </a:lnTo>
                    <a:lnTo>
                      <a:pt x="538" y="598"/>
                    </a:lnTo>
                    <a:lnTo>
                      <a:pt x="534" y="594"/>
                    </a:lnTo>
                    <a:lnTo>
                      <a:pt x="524" y="594"/>
                    </a:lnTo>
                    <a:lnTo>
                      <a:pt x="524" y="594"/>
                    </a:lnTo>
                    <a:lnTo>
                      <a:pt x="514" y="594"/>
                    </a:lnTo>
                    <a:lnTo>
                      <a:pt x="506" y="598"/>
                    </a:lnTo>
                    <a:lnTo>
                      <a:pt x="494" y="602"/>
                    </a:lnTo>
                    <a:lnTo>
                      <a:pt x="484" y="606"/>
                    </a:lnTo>
                    <a:lnTo>
                      <a:pt x="480" y="604"/>
                    </a:lnTo>
                    <a:lnTo>
                      <a:pt x="474" y="602"/>
                    </a:lnTo>
                    <a:lnTo>
                      <a:pt x="474" y="602"/>
                    </a:lnTo>
                    <a:lnTo>
                      <a:pt x="470" y="598"/>
                    </a:lnTo>
                    <a:lnTo>
                      <a:pt x="468" y="592"/>
                    </a:lnTo>
                    <a:lnTo>
                      <a:pt x="466" y="582"/>
                    </a:lnTo>
                    <a:lnTo>
                      <a:pt x="464" y="578"/>
                    </a:lnTo>
                    <a:lnTo>
                      <a:pt x="460" y="576"/>
                    </a:lnTo>
                    <a:lnTo>
                      <a:pt x="454" y="578"/>
                    </a:lnTo>
                    <a:lnTo>
                      <a:pt x="444" y="584"/>
                    </a:lnTo>
                    <a:lnTo>
                      <a:pt x="444" y="584"/>
                    </a:lnTo>
                    <a:lnTo>
                      <a:pt x="418" y="600"/>
                    </a:lnTo>
                    <a:lnTo>
                      <a:pt x="404" y="612"/>
                    </a:lnTo>
                    <a:lnTo>
                      <a:pt x="404" y="612"/>
                    </a:lnTo>
                    <a:lnTo>
                      <a:pt x="386" y="628"/>
                    </a:lnTo>
                    <a:lnTo>
                      <a:pt x="380" y="634"/>
                    </a:lnTo>
                    <a:lnTo>
                      <a:pt x="378" y="638"/>
                    </a:lnTo>
                    <a:lnTo>
                      <a:pt x="376" y="642"/>
                    </a:lnTo>
                    <a:lnTo>
                      <a:pt x="376" y="642"/>
                    </a:lnTo>
                    <a:lnTo>
                      <a:pt x="378" y="648"/>
                    </a:lnTo>
                    <a:lnTo>
                      <a:pt x="376" y="654"/>
                    </a:lnTo>
                    <a:lnTo>
                      <a:pt x="374" y="656"/>
                    </a:lnTo>
                    <a:lnTo>
                      <a:pt x="372" y="658"/>
                    </a:lnTo>
                    <a:lnTo>
                      <a:pt x="360" y="658"/>
                    </a:lnTo>
                    <a:lnTo>
                      <a:pt x="360" y="658"/>
                    </a:lnTo>
                    <a:lnTo>
                      <a:pt x="352" y="658"/>
                    </a:lnTo>
                    <a:lnTo>
                      <a:pt x="344" y="656"/>
                    </a:lnTo>
                    <a:lnTo>
                      <a:pt x="332" y="650"/>
                    </a:lnTo>
                    <a:lnTo>
                      <a:pt x="320" y="644"/>
                    </a:lnTo>
                    <a:lnTo>
                      <a:pt x="314" y="642"/>
                    </a:lnTo>
                    <a:lnTo>
                      <a:pt x="310" y="642"/>
                    </a:lnTo>
                    <a:lnTo>
                      <a:pt x="310" y="642"/>
                    </a:lnTo>
                    <a:lnTo>
                      <a:pt x="304" y="644"/>
                    </a:lnTo>
                    <a:lnTo>
                      <a:pt x="300" y="646"/>
                    </a:lnTo>
                    <a:lnTo>
                      <a:pt x="294" y="648"/>
                    </a:lnTo>
                    <a:lnTo>
                      <a:pt x="288" y="650"/>
                    </a:lnTo>
                    <a:lnTo>
                      <a:pt x="288" y="650"/>
                    </a:lnTo>
                    <a:lnTo>
                      <a:pt x="276" y="648"/>
                    </a:lnTo>
                    <a:lnTo>
                      <a:pt x="262" y="644"/>
                    </a:lnTo>
                    <a:lnTo>
                      <a:pt x="248" y="638"/>
                    </a:lnTo>
                    <a:lnTo>
                      <a:pt x="242" y="632"/>
                    </a:lnTo>
                    <a:lnTo>
                      <a:pt x="236" y="626"/>
                    </a:lnTo>
                    <a:lnTo>
                      <a:pt x="236" y="626"/>
                    </a:lnTo>
                    <a:lnTo>
                      <a:pt x="234" y="620"/>
                    </a:lnTo>
                    <a:lnTo>
                      <a:pt x="232" y="614"/>
                    </a:lnTo>
                    <a:lnTo>
                      <a:pt x="228" y="602"/>
                    </a:lnTo>
                    <a:lnTo>
                      <a:pt x="224" y="596"/>
                    </a:lnTo>
                    <a:lnTo>
                      <a:pt x="218" y="590"/>
                    </a:lnTo>
                    <a:lnTo>
                      <a:pt x="210" y="582"/>
                    </a:lnTo>
                    <a:lnTo>
                      <a:pt x="198" y="574"/>
                    </a:lnTo>
                    <a:lnTo>
                      <a:pt x="198" y="574"/>
                    </a:lnTo>
                    <a:lnTo>
                      <a:pt x="174" y="562"/>
                    </a:lnTo>
                    <a:lnTo>
                      <a:pt x="156" y="554"/>
                    </a:lnTo>
                    <a:lnTo>
                      <a:pt x="144" y="552"/>
                    </a:lnTo>
                    <a:lnTo>
                      <a:pt x="128" y="554"/>
                    </a:lnTo>
                    <a:lnTo>
                      <a:pt x="128" y="554"/>
                    </a:lnTo>
                    <a:lnTo>
                      <a:pt x="114" y="558"/>
                    </a:lnTo>
                    <a:lnTo>
                      <a:pt x="104" y="560"/>
                    </a:lnTo>
                    <a:lnTo>
                      <a:pt x="100" y="560"/>
                    </a:lnTo>
                    <a:lnTo>
                      <a:pt x="98" y="558"/>
                    </a:lnTo>
                    <a:lnTo>
                      <a:pt x="96" y="552"/>
                    </a:lnTo>
                    <a:lnTo>
                      <a:pt x="98" y="546"/>
                    </a:lnTo>
                    <a:lnTo>
                      <a:pt x="98" y="546"/>
                    </a:lnTo>
                    <a:lnTo>
                      <a:pt x="98" y="538"/>
                    </a:lnTo>
                    <a:lnTo>
                      <a:pt x="96" y="530"/>
                    </a:lnTo>
                    <a:lnTo>
                      <a:pt x="94" y="518"/>
                    </a:lnTo>
                    <a:lnTo>
                      <a:pt x="92" y="512"/>
                    </a:lnTo>
                    <a:lnTo>
                      <a:pt x="94" y="506"/>
                    </a:lnTo>
                    <a:lnTo>
                      <a:pt x="98" y="498"/>
                    </a:lnTo>
                    <a:lnTo>
                      <a:pt x="104" y="490"/>
                    </a:lnTo>
                    <a:lnTo>
                      <a:pt x="104" y="490"/>
                    </a:lnTo>
                    <a:lnTo>
                      <a:pt x="116" y="470"/>
                    </a:lnTo>
                    <a:lnTo>
                      <a:pt x="120" y="460"/>
                    </a:lnTo>
                    <a:lnTo>
                      <a:pt x="122" y="450"/>
                    </a:lnTo>
                    <a:lnTo>
                      <a:pt x="124" y="442"/>
                    </a:lnTo>
                    <a:lnTo>
                      <a:pt x="124" y="434"/>
                    </a:lnTo>
                    <a:lnTo>
                      <a:pt x="120" y="428"/>
                    </a:lnTo>
                    <a:lnTo>
                      <a:pt x="116" y="422"/>
                    </a:lnTo>
                    <a:lnTo>
                      <a:pt x="116" y="422"/>
                    </a:lnTo>
                    <a:lnTo>
                      <a:pt x="104" y="408"/>
                    </a:lnTo>
                    <a:lnTo>
                      <a:pt x="92" y="392"/>
                    </a:lnTo>
                    <a:lnTo>
                      <a:pt x="86" y="386"/>
                    </a:lnTo>
                    <a:lnTo>
                      <a:pt x="80" y="380"/>
                    </a:lnTo>
                    <a:lnTo>
                      <a:pt x="74" y="380"/>
                    </a:lnTo>
                    <a:lnTo>
                      <a:pt x="68" y="384"/>
                    </a:lnTo>
                    <a:lnTo>
                      <a:pt x="68" y="384"/>
                    </a:lnTo>
                    <a:lnTo>
                      <a:pt x="60" y="396"/>
                    </a:lnTo>
                    <a:lnTo>
                      <a:pt x="54" y="402"/>
                    </a:lnTo>
                    <a:lnTo>
                      <a:pt x="46" y="402"/>
                    </a:lnTo>
                    <a:lnTo>
                      <a:pt x="34" y="400"/>
                    </a:lnTo>
                    <a:lnTo>
                      <a:pt x="34" y="400"/>
                    </a:lnTo>
                    <a:lnTo>
                      <a:pt x="20" y="396"/>
                    </a:lnTo>
                    <a:lnTo>
                      <a:pt x="8" y="394"/>
                    </a:lnTo>
                    <a:lnTo>
                      <a:pt x="4" y="392"/>
                    </a:lnTo>
                    <a:lnTo>
                      <a:pt x="2" y="390"/>
                    </a:lnTo>
                    <a:lnTo>
                      <a:pt x="0" y="386"/>
                    </a:lnTo>
                    <a:lnTo>
                      <a:pt x="2" y="378"/>
                    </a:lnTo>
                    <a:lnTo>
                      <a:pt x="2" y="378"/>
                    </a:lnTo>
                    <a:lnTo>
                      <a:pt x="2" y="366"/>
                    </a:lnTo>
                    <a:lnTo>
                      <a:pt x="4" y="358"/>
                    </a:lnTo>
                    <a:lnTo>
                      <a:pt x="6" y="354"/>
                    </a:lnTo>
                    <a:lnTo>
                      <a:pt x="14" y="348"/>
                    </a:lnTo>
                    <a:lnTo>
                      <a:pt x="14" y="348"/>
                    </a:lnTo>
                    <a:lnTo>
                      <a:pt x="26" y="334"/>
                    </a:lnTo>
                    <a:lnTo>
                      <a:pt x="42" y="318"/>
                    </a:lnTo>
                    <a:lnTo>
                      <a:pt x="58" y="298"/>
                    </a:lnTo>
                    <a:lnTo>
                      <a:pt x="58" y="298"/>
                    </a:lnTo>
                    <a:close/>
                  </a:path>
                </a:pathLst>
              </a:custGeom>
              <a:solidFill>
                <a:srgbClr val="B8E08C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7" name="Line 7"/>
              <p:cNvSpPr>
                <a:spLocks noChangeShapeType="1"/>
              </p:cNvSpPr>
              <p:nvPr/>
            </p:nvSpPr>
            <p:spPr bwMode="auto">
              <a:xfrm>
                <a:off x="-3694583" y="7813543"/>
                <a:ext cx="0" cy="0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8" name="Freeform 8"/>
              <p:cNvSpPr>
                <a:spLocks/>
              </p:cNvSpPr>
              <p:nvPr/>
            </p:nvSpPr>
            <p:spPr bwMode="auto">
              <a:xfrm>
                <a:off x="-4469283" y="7207118"/>
                <a:ext cx="711200" cy="1162050"/>
              </a:xfrm>
              <a:custGeom>
                <a:avLst/>
                <a:gdLst>
                  <a:gd name="T0" fmla="*/ 392 w 448"/>
                  <a:gd name="T1" fmla="*/ 464 h 732"/>
                  <a:gd name="T2" fmla="*/ 390 w 448"/>
                  <a:gd name="T3" fmla="*/ 428 h 732"/>
                  <a:gd name="T4" fmla="*/ 372 w 448"/>
                  <a:gd name="T5" fmla="*/ 394 h 732"/>
                  <a:gd name="T6" fmla="*/ 348 w 448"/>
                  <a:gd name="T7" fmla="*/ 366 h 732"/>
                  <a:gd name="T8" fmla="*/ 330 w 448"/>
                  <a:gd name="T9" fmla="*/ 354 h 732"/>
                  <a:gd name="T10" fmla="*/ 326 w 448"/>
                  <a:gd name="T11" fmla="*/ 318 h 732"/>
                  <a:gd name="T12" fmla="*/ 336 w 448"/>
                  <a:gd name="T13" fmla="*/ 300 h 732"/>
                  <a:gd name="T14" fmla="*/ 356 w 448"/>
                  <a:gd name="T15" fmla="*/ 284 h 732"/>
                  <a:gd name="T16" fmla="*/ 392 w 448"/>
                  <a:gd name="T17" fmla="*/ 214 h 732"/>
                  <a:gd name="T18" fmla="*/ 404 w 448"/>
                  <a:gd name="T19" fmla="*/ 184 h 732"/>
                  <a:gd name="T20" fmla="*/ 448 w 448"/>
                  <a:gd name="T21" fmla="*/ 134 h 732"/>
                  <a:gd name="T22" fmla="*/ 414 w 448"/>
                  <a:gd name="T23" fmla="*/ 112 h 732"/>
                  <a:gd name="T24" fmla="*/ 388 w 448"/>
                  <a:gd name="T25" fmla="*/ 122 h 732"/>
                  <a:gd name="T26" fmla="*/ 366 w 448"/>
                  <a:gd name="T27" fmla="*/ 138 h 732"/>
                  <a:gd name="T28" fmla="*/ 348 w 448"/>
                  <a:gd name="T29" fmla="*/ 128 h 732"/>
                  <a:gd name="T30" fmla="*/ 294 w 448"/>
                  <a:gd name="T31" fmla="*/ 102 h 732"/>
                  <a:gd name="T32" fmla="*/ 272 w 448"/>
                  <a:gd name="T33" fmla="*/ 74 h 732"/>
                  <a:gd name="T34" fmla="*/ 250 w 448"/>
                  <a:gd name="T35" fmla="*/ 42 h 732"/>
                  <a:gd name="T36" fmla="*/ 228 w 448"/>
                  <a:gd name="T37" fmla="*/ 26 h 732"/>
                  <a:gd name="T38" fmla="*/ 208 w 448"/>
                  <a:gd name="T39" fmla="*/ 0 h 732"/>
                  <a:gd name="T40" fmla="*/ 172 w 448"/>
                  <a:gd name="T41" fmla="*/ 4 h 732"/>
                  <a:gd name="T42" fmla="*/ 140 w 448"/>
                  <a:gd name="T43" fmla="*/ 24 h 732"/>
                  <a:gd name="T44" fmla="*/ 114 w 448"/>
                  <a:gd name="T45" fmla="*/ 68 h 732"/>
                  <a:gd name="T46" fmla="*/ 72 w 448"/>
                  <a:gd name="T47" fmla="*/ 88 h 732"/>
                  <a:gd name="T48" fmla="*/ 32 w 448"/>
                  <a:gd name="T49" fmla="*/ 90 h 732"/>
                  <a:gd name="T50" fmla="*/ 18 w 448"/>
                  <a:gd name="T51" fmla="*/ 90 h 732"/>
                  <a:gd name="T52" fmla="*/ 2 w 448"/>
                  <a:gd name="T53" fmla="*/ 106 h 732"/>
                  <a:gd name="T54" fmla="*/ 2 w 448"/>
                  <a:gd name="T55" fmla="*/ 134 h 732"/>
                  <a:gd name="T56" fmla="*/ 42 w 448"/>
                  <a:gd name="T57" fmla="*/ 180 h 732"/>
                  <a:gd name="T58" fmla="*/ 54 w 448"/>
                  <a:gd name="T59" fmla="*/ 212 h 732"/>
                  <a:gd name="T60" fmla="*/ 30 w 448"/>
                  <a:gd name="T61" fmla="*/ 230 h 732"/>
                  <a:gd name="T62" fmla="*/ 18 w 448"/>
                  <a:gd name="T63" fmla="*/ 266 h 732"/>
                  <a:gd name="T64" fmla="*/ 24 w 448"/>
                  <a:gd name="T65" fmla="*/ 288 h 732"/>
                  <a:gd name="T66" fmla="*/ 78 w 448"/>
                  <a:gd name="T67" fmla="*/ 298 h 732"/>
                  <a:gd name="T68" fmla="*/ 108 w 448"/>
                  <a:gd name="T69" fmla="*/ 314 h 732"/>
                  <a:gd name="T70" fmla="*/ 110 w 448"/>
                  <a:gd name="T71" fmla="*/ 344 h 732"/>
                  <a:gd name="T72" fmla="*/ 92 w 448"/>
                  <a:gd name="T73" fmla="*/ 386 h 732"/>
                  <a:gd name="T74" fmla="*/ 62 w 448"/>
                  <a:gd name="T75" fmla="*/ 472 h 732"/>
                  <a:gd name="T76" fmla="*/ 48 w 448"/>
                  <a:gd name="T77" fmla="*/ 518 h 732"/>
                  <a:gd name="T78" fmla="*/ 78 w 448"/>
                  <a:gd name="T79" fmla="*/ 556 h 732"/>
                  <a:gd name="T80" fmla="*/ 82 w 448"/>
                  <a:gd name="T81" fmla="*/ 602 h 732"/>
                  <a:gd name="T82" fmla="*/ 66 w 448"/>
                  <a:gd name="T83" fmla="*/ 648 h 732"/>
                  <a:gd name="T84" fmla="*/ 66 w 448"/>
                  <a:gd name="T85" fmla="*/ 708 h 732"/>
                  <a:gd name="T86" fmla="*/ 80 w 448"/>
                  <a:gd name="T87" fmla="*/ 728 h 732"/>
                  <a:gd name="T88" fmla="*/ 116 w 448"/>
                  <a:gd name="T89" fmla="*/ 728 h 732"/>
                  <a:gd name="T90" fmla="*/ 190 w 448"/>
                  <a:gd name="T91" fmla="*/ 706 h 732"/>
                  <a:gd name="T92" fmla="*/ 288 w 448"/>
                  <a:gd name="T93" fmla="*/ 648 h 732"/>
                  <a:gd name="T94" fmla="*/ 328 w 448"/>
                  <a:gd name="T95" fmla="*/ 584 h 732"/>
                  <a:gd name="T96" fmla="*/ 372 w 448"/>
                  <a:gd name="T97" fmla="*/ 510 h 7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48" h="732">
                    <a:moveTo>
                      <a:pt x="372" y="510"/>
                    </a:moveTo>
                    <a:lnTo>
                      <a:pt x="372" y="510"/>
                    </a:lnTo>
                    <a:lnTo>
                      <a:pt x="384" y="486"/>
                    </a:lnTo>
                    <a:lnTo>
                      <a:pt x="392" y="464"/>
                    </a:lnTo>
                    <a:lnTo>
                      <a:pt x="396" y="454"/>
                    </a:lnTo>
                    <a:lnTo>
                      <a:pt x="396" y="444"/>
                    </a:lnTo>
                    <a:lnTo>
                      <a:pt x="394" y="436"/>
                    </a:lnTo>
                    <a:lnTo>
                      <a:pt x="390" y="428"/>
                    </a:lnTo>
                    <a:lnTo>
                      <a:pt x="390" y="428"/>
                    </a:lnTo>
                    <a:lnTo>
                      <a:pt x="386" y="420"/>
                    </a:lnTo>
                    <a:lnTo>
                      <a:pt x="380" y="412"/>
                    </a:lnTo>
                    <a:lnTo>
                      <a:pt x="372" y="394"/>
                    </a:lnTo>
                    <a:lnTo>
                      <a:pt x="368" y="384"/>
                    </a:lnTo>
                    <a:lnTo>
                      <a:pt x="362" y="376"/>
                    </a:lnTo>
                    <a:lnTo>
                      <a:pt x="356" y="370"/>
                    </a:lnTo>
                    <a:lnTo>
                      <a:pt x="348" y="366"/>
                    </a:lnTo>
                    <a:lnTo>
                      <a:pt x="348" y="366"/>
                    </a:lnTo>
                    <a:lnTo>
                      <a:pt x="340" y="362"/>
                    </a:lnTo>
                    <a:lnTo>
                      <a:pt x="334" y="358"/>
                    </a:lnTo>
                    <a:lnTo>
                      <a:pt x="330" y="354"/>
                    </a:lnTo>
                    <a:lnTo>
                      <a:pt x="326" y="350"/>
                    </a:lnTo>
                    <a:lnTo>
                      <a:pt x="326" y="336"/>
                    </a:lnTo>
                    <a:lnTo>
                      <a:pt x="326" y="318"/>
                    </a:lnTo>
                    <a:lnTo>
                      <a:pt x="326" y="318"/>
                    </a:lnTo>
                    <a:lnTo>
                      <a:pt x="326" y="310"/>
                    </a:lnTo>
                    <a:lnTo>
                      <a:pt x="328" y="306"/>
                    </a:lnTo>
                    <a:lnTo>
                      <a:pt x="332" y="302"/>
                    </a:lnTo>
                    <a:lnTo>
                      <a:pt x="336" y="300"/>
                    </a:lnTo>
                    <a:lnTo>
                      <a:pt x="346" y="296"/>
                    </a:lnTo>
                    <a:lnTo>
                      <a:pt x="350" y="292"/>
                    </a:lnTo>
                    <a:lnTo>
                      <a:pt x="356" y="284"/>
                    </a:lnTo>
                    <a:lnTo>
                      <a:pt x="356" y="284"/>
                    </a:lnTo>
                    <a:lnTo>
                      <a:pt x="368" y="262"/>
                    </a:lnTo>
                    <a:lnTo>
                      <a:pt x="380" y="240"/>
                    </a:lnTo>
                    <a:lnTo>
                      <a:pt x="392" y="214"/>
                    </a:lnTo>
                    <a:lnTo>
                      <a:pt x="392" y="214"/>
                    </a:lnTo>
                    <a:lnTo>
                      <a:pt x="392" y="202"/>
                    </a:lnTo>
                    <a:lnTo>
                      <a:pt x="394" y="194"/>
                    </a:lnTo>
                    <a:lnTo>
                      <a:pt x="396" y="190"/>
                    </a:lnTo>
                    <a:lnTo>
                      <a:pt x="404" y="184"/>
                    </a:lnTo>
                    <a:lnTo>
                      <a:pt x="404" y="184"/>
                    </a:lnTo>
                    <a:lnTo>
                      <a:pt x="416" y="170"/>
                    </a:lnTo>
                    <a:lnTo>
                      <a:pt x="432" y="154"/>
                    </a:lnTo>
                    <a:lnTo>
                      <a:pt x="448" y="134"/>
                    </a:lnTo>
                    <a:lnTo>
                      <a:pt x="448" y="134"/>
                    </a:lnTo>
                    <a:lnTo>
                      <a:pt x="420" y="114"/>
                    </a:lnTo>
                    <a:lnTo>
                      <a:pt x="420" y="114"/>
                    </a:lnTo>
                    <a:lnTo>
                      <a:pt x="414" y="112"/>
                    </a:lnTo>
                    <a:lnTo>
                      <a:pt x="410" y="112"/>
                    </a:lnTo>
                    <a:lnTo>
                      <a:pt x="404" y="114"/>
                    </a:lnTo>
                    <a:lnTo>
                      <a:pt x="398" y="116"/>
                    </a:lnTo>
                    <a:lnTo>
                      <a:pt x="388" y="122"/>
                    </a:lnTo>
                    <a:lnTo>
                      <a:pt x="378" y="134"/>
                    </a:lnTo>
                    <a:lnTo>
                      <a:pt x="378" y="134"/>
                    </a:lnTo>
                    <a:lnTo>
                      <a:pt x="372" y="138"/>
                    </a:lnTo>
                    <a:lnTo>
                      <a:pt x="366" y="138"/>
                    </a:lnTo>
                    <a:lnTo>
                      <a:pt x="362" y="138"/>
                    </a:lnTo>
                    <a:lnTo>
                      <a:pt x="356" y="136"/>
                    </a:lnTo>
                    <a:lnTo>
                      <a:pt x="350" y="130"/>
                    </a:lnTo>
                    <a:lnTo>
                      <a:pt x="348" y="128"/>
                    </a:lnTo>
                    <a:lnTo>
                      <a:pt x="348" y="128"/>
                    </a:lnTo>
                    <a:lnTo>
                      <a:pt x="324" y="118"/>
                    </a:lnTo>
                    <a:lnTo>
                      <a:pt x="308" y="110"/>
                    </a:lnTo>
                    <a:lnTo>
                      <a:pt x="294" y="102"/>
                    </a:lnTo>
                    <a:lnTo>
                      <a:pt x="282" y="90"/>
                    </a:lnTo>
                    <a:lnTo>
                      <a:pt x="282" y="90"/>
                    </a:lnTo>
                    <a:lnTo>
                      <a:pt x="276" y="82"/>
                    </a:lnTo>
                    <a:lnTo>
                      <a:pt x="272" y="74"/>
                    </a:lnTo>
                    <a:lnTo>
                      <a:pt x="264" y="60"/>
                    </a:lnTo>
                    <a:lnTo>
                      <a:pt x="262" y="54"/>
                    </a:lnTo>
                    <a:lnTo>
                      <a:pt x="256" y="48"/>
                    </a:lnTo>
                    <a:lnTo>
                      <a:pt x="250" y="42"/>
                    </a:lnTo>
                    <a:lnTo>
                      <a:pt x="240" y="38"/>
                    </a:lnTo>
                    <a:lnTo>
                      <a:pt x="240" y="38"/>
                    </a:lnTo>
                    <a:lnTo>
                      <a:pt x="232" y="32"/>
                    </a:lnTo>
                    <a:lnTo>
                      <a:pt x="228" y="26"/>
                    </a:lnTo>
                    <a:lnTo>
                      <a:pt x="222" y="14"/>
                    </a:lnTo>
                    <a:lnTo>
                      <a:pt x="220" y="8"/>
                    </a:lnTo>
                    <a:lnTo>
                      <a:pt x="216" y="4"/>
                    </a:lnTo>
                    <a:lnTo>
                      <a:pt x="208" y="0"/>
                    </a:lnTo>
                    <a:lnTo>
                      <a:pt x="198" y="0"/>
                    </a:lnTo>
                    <a:lnTo>
                      <a:pt x="198" y="0"/>
                    </a:lnTo>
                    <a:lnTo>
                      <a:pt x="184" y="0"/>
                    </a:lnTo>
                    <a:lnTo>
                      <a:pt x="172" y="4"/>
                    </a:lnTo>
                    <a:lnTo>
                      <a:pt x="162" y="8"/>
                    </a:lnTo>
                    <a:lnTo>
                      <a:pt x="154" y="12"/>
                    </a:lnTo>
                    <a:lnTo>
                      <a:pt x="146" y="18"/>
                    </a:lnTo>
                    <a:lnTo>
                      <a:pt x="140" y="24"/>
                    </a:lnTo>
                    <a:lnTo>
                      <a:pt x="132" y="38"/>
                    </a:lnTo>
                    <a:lnTo>
                      <a:pt x="132" y="38"/>
                    </a:lnTo>
                    <a:lnTo>
                      <a:pt x="120" y="58"/>
                    </a:lnTo>
                    <a:lnTo>
                      <a:pt x="114" y="68"/>
                    </a:lnTo>
                    <a:lnTo>
                      <a:pt x="104" y="78"/>
                    </a:lnTo>
                    <a:lnTo>
                      <a:pt x="104" y="78"/>
                    </a:lnTo>
                    <a:lnTo>
                      <a:pt x="88" y="86"/>
                    </a:lnTo>
                    <a:lnTo>
                      <a:pt x="72" y="88"/>
                    </a:lnTo>
                    <a:lnTo>
                      <a:pt x="56" y="90"/>
                    </a:lnTo>
                    <a:lnTo>
                      <a:pt x="44" y="90"/>
                    </a:lnTo>
                    <a:lnTo>
                      <a:pt x="44" y="90"/>
                    </a:lnTo>
                    <a:lnTo>
                      <a:pt x="32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18" y="90"/>
                    </a:lnTo>
                    <a:lnTo>
                      <a:pt x="12" y="92"/>
                    </a:lnTo>
                    <a:lnTo>
                      <a:pt x="10" y="94"/>
                    </a:lnTo>
                    <a:lnTo>
                      <a:pt x="6" y="98"/>
                    </a:lnTo>
                    <a:lnTo>
                      <a:pt x="2" y="106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26"/>
                    </a:lnTo>
                    <a:lnTo>
                      <a:pt x="2" y="134"/>
                    </a:lnTo>
                    <a:lnTo>
                      <a:pt x="8" y="142"/>
                    </a:lnTo>
                    <a:lnTo>
                      <a:pt x="16" y="152"/>
                    </a:lnTo>
                    <a:lnTo>
                      <a:pt x="34" y="170"/>
                    </a:lnTo>
                    <a:lnTo>
                      <a:pt x="42" y="180"/>
                    </a:lnTo>
                    <a:lnTo>
                      <a:pt x="50" y="194"/>
                    </a:lnTo>
                    <a:lnTo>
                      <a:pt x="50" y="194"/>
                    </a:lnTo>
                    <a:lnTo>
                      <a:pt x="54" y="206"/>
                    </a:lnTo>
                    <a:lnTo>
                      <a:pt x="54" y="212"/>
                    </a:lnTo>
                    <a:lnTo>
                      <a:pt x="50" y="216"/>
                    </a:lnTo>
                    <a:lnTo>
                      <a:pt x="44" y="220"/>
                    </a:lnTo>
                    <a:lnTo>
                      <a:pt x="38" y="224"/>
                    </a:lnTo>
                    <a:lnTo>
                      <a:pt x="30" y="230"/>
                    </a:lnTo>
                    <a:lnTo>
                      <a:pt x="24" y="242"/>
                    </a:lnTo>
                    <a:lnTo>
                      <a:pt x="18" y="256"/>
                    </a:lnTo>
                    <a:lnTo>
                      <a:pt x="18" y="256"/>
                    </a:lnTo>
                    <a:lnTo>
                      <a:pt x="18" y="266"/>
                    </a:lnTo>
                    <a:lnTo>
                      <a:pt x="16" y="272"/>
                    </a:lnTo>
                    <a:lnTo>
                      <a:pt x="18" y="278"/>
                    </a:lnTo>
                    <a:lnTo>
                      <a:pt x="20" y="284"/>
                    </a:lnTo>
                    <a:lnTo>
                      <a:pt x="24" y="288"/>
                    </a:lnTo>
                    <a:lnTo>
                      <a:pt x="28" y="290"/>
                    </a:lnTo>
                    <a:lnTo>
                      <a:pt x="38" y="294"/>
                    </a:lnTo>
                    <a:lnTo>
                      <a:pt x="64" y="296"/>
                    </a:lnTo>
                    <a:lnTo>
                      <a:pt x="78" y="298"/>
                    </a:lnTo>
                    <a:lnTo>
                      <a:pt x="90" y="304"/>
                    </a:lnTo>
                    <a:lnTo>
                      <a:pt x="90" y="304"/>
                    </a:lnTo>
                    <a:lnTo>
                      <a:pt x="100" y="308"/>
                    </a:lnTo>
                    <a:lnTo>
                      <a:pt x="108" y="314"/>
                    </a:lnTo>
                    <a:lnTo>
                      <a:pt x="112" y="320"/>
                    </a:lnTo>
                    <a:lnTo>
                      <a:pt x="114" y="328"/>
                    </a:lnTo>
                    <a:lnTo>
                      <a:pt x="114" y="336"/>
                    </a:lnTo>
                    <a:lnTo>
                      <a:pt x="110" y="344"/>
                    </a:lnTo>
                    <a:lnTo>
                      <a:pt x="100" y="366"/>
                    </a:lnTo>
                    <a:lnTo>
                      <a:pt x="100" y="366"/>
                    </a:lnTo>
                    <a:lnTo>
                      <a:pt x="94" y="378"/>
                    </a:lnTo>
                    <a:lnTo>
                      <a:pt x="92" y="386"/>
                    </a:lnTo>
                    <a:lnTo>
                      <a:pt x="86" y="404"/>
                    </a:lnTo>
                    <a:lnTo>
                      <a:pt x="80" y="430"/>
                    </a:lnTo>
                    <a:lnTo>
                      <a:pt x="72" y="448"/>
                    </a:lnTo>
                    <a:lnTo>
                      <a:pt x="62" y="472"/>
                    </a:lnTo>
                    <a:lnTo>
                      <a:pt x="62" y="472"/>
                    </a:lnTo>
                    <a:lnTo>
                      <a:pt x="52" y="494"/>
                    </a:lnTo>
                    <a:lnTo>
                      <a:pt x="48" y="508"/>
                    </a:lnTo>
                    <a:lnTo>
                      <a:pt x="48" y="518"/>
                    </a:lnTo>
                    <a:lnTo>
                      <a:pt x="50" y="522"/>
                    </a:lnTo>
                    <a:lnTo>
                      <a:pt x="64" y="532"/>
                    </a:lnTo>
                    <a:lnTo>
                      <a:pt x="72" y="542"/>
                    </a:lnTo>
                    <a:lnTo>
                      <a:pt x="78" y="556"/>
                    </a:lnTo>
                    <a:lnTo>
                      <a:pt x="78" y="556"/>
                    </a:lnTo>
                    <a:lnTo>
                      <a:pt x="82" y="574"/>
                    </a:lnTo>
                    <a:lnTo>
                      <a:pt x="84" y="590"/>
                    </a:lnTo>
                    <a:lnTo>
                      <a:pt x="82" y="602"/>
                    </a:lnTo>
                    <a:lnTo>
                      <a:pt x="80" y="612"/>
                    </a:lnTo>
                    <a:lnTo>
                      <a:pt x="72" y="632"/>
                    </a:lnTo>
                    <a:lnTo>
                      <a:pt x="66" y="648"/>
                    </a:lnTo>
                    <a:lnTo>
                      <a:pt x="66" y="648"/>
                    </a:lnTo>
                    <a:lnTo>
                      <a:pt x="62" y="666"/>
                    </a:lnTo>
                    <a:lnTo>
                      <a:pt x="62" y="688"/>
                    </a:lnTo>
                    <a:lnTo>
                      <a:pt x="64" y="698"/>
                    </a:lnTo>
                    <a:lnTo>
                      <a:pt x="66" y="708"/>
                    </a:lnTo>
                    <a:lnTo>
                      <a:pt x="70" y="716"/>
                    </a:lnTo>
                    <a:lnTo>
                      <a:pt x="74" y="722"/>
                    </a:lnTo>
                    <a:lnTo>
                      <a:pt x="74" y="722"/>
                    </a:lnTo>
                    <a:lnTo>
                      <a:pt x="80" y="728"/>
                    </a:lnTo>
                    <a:lnTo>
                      <a:pt x="86" y="730"/>
                    </a:lnTo>
                    <a:lnTo>
                      <a:pt x="92" y="732"/>
                    </a:lnTo>
                    <a:lnTo>
                      <a:pt x="98" y="732"/>
                    </a:lnTo>
                    <a:lnTo>
                      <a:pt x="116" y="728"/>
                    </a:lnTo>
                    <a:lnTo>
                      <a:pt x="146" y="722"/>
                    </a:lnTo>
                    <a:lnTo>
                      <a:pt x="146" y="722"/>
                    </a:lnTo>
                    <a:lnTo>
                      <a:pt x="168" y="716"/>
                    </a:lnTo>
                    <a:lnTo>
                      <a:pt x="190" y="706"/>
                    </a:lnTo>
                    <a:lnTo>
                      <a:pt x="214" y="694"/>
                    </a:lnTo>
                    <a:lnTo>
                      <a:pt x="236" y="682"/>
                    </a:lnTo>
                    <a:lnTo>
                      <a:pt x="272" y="658"/>
                    </a:lnTo>
                    <a:lnTo>
                      <a:pt x="288" y="648"/>
                    </a:lnTo>
                    <a:lnTo>
                      <a:pt x="288" y="648"/>
                    </a:lnTo>
                    <a:lnTo>
                      <a:pt x="300" y="624"/>
                    </a:lnTo>
                    <a:lnTo>
                      <a:pt x="328" y="584"/>
                    </a:lnTo>
                    <a:lnTo>
                      <a:pt x="328" y="584"/>
                    </a:lnTo>
                    <a:lnTo>
                      <a:pt x="348" y="560"/>
                    </a:lnTo>
                    <a:lnTo>
                      <a:pt x="358" y="544"/>
                    </a:lnTo>
                    <a:lnTo>
                      <a:pt x="372" y="510"/>
                    </a:lnTo>
                    <a:lnTo>
                      <a:pt x="372" y="510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09" name="Freeform 10"/>
              <p:cNvSpPr>
                <a:spLocks/>
              </p:cNvSpPr>
              <p:nvPr/>
            </p:nvSpPr>
            <p:spPr bwMode="auto">
              <a:xfrm>
                <a:off x="-4570883" y="8591418"/>
                <a:ext cx="327025" cy="333375"/>
              </a:xfrm>
              <a:custGeom>
                <a:avLst/>
                <a:gdLst>
                  <a:gd name="T0" fmla="*/ 104 w 206"/>
                  <a:gd name="T1" fmla="*/ 32 h 210"/>
                  <a:gd name="T2" fmla="*/ 124 w 206"/>
                  <a:gd name="T3" fmla="*/ 44 h 210"/>
                  <a:gd name="T4" fmla="*/ 156 w 206"/>
                  <a:gd name="T5" fmla="*/ 80 h 210"/>
                  <a:gd name="T6" fmla="*/ 164 w 206"/>
                  <a:gd name="T7" fmla="*/ 98 h 210"/>
                  <a:gd name="T8" fmla="*/ 168 w 206"/>
                  <a:gd name="T9" fmla="*/ 112 h 210"/>
                  <a:gd name="T10" fmla="*/ 176 w 206"/>
                  <a:gd name="T11" fmla="*/ 128 h 210"/>
                  <a:gd name="T12" fmla="*/ 186 w 206"/>
                  <a:gd name="T13" fmla="*/ 136 h 210"/>
                  <a:gd name="T14" fmla="*/ 202 w 206"/>
                  <a:gd name="T15" fmla="*/ 152 h 210"/>
                  <a:gd name="T16" fmla="*/ 206 w 206"/>
                  <a:gd name="T17" fmla="*/ 164 h 210"/>
                  <a:gd name="T18" fmla="*/ 202 w 206"/>
                  <a:gd name="T19" fmla="*/ 176 h 210"/>
                  <a:gd name="T20" fmla="*/ 196 w 206"/>
                  <a:gd name="T21" fmla="*/ 180 h 210"/>
                  <a:gd name="T22" fmla="*/ 186 w 206"/>
                  <a:gd name="T23" fmla="*/ 180 h 210"/>
                  <a:gd name="T24" fmla="*/ 182 w 206"/>
                  <a:gd name="T25" fmla="*/ 170 h 210"/>
                  <a:gd name="T26" fmla="*/ 174 w 206"/>
                  <a:gd name="T27" fmla="*/ 156 h 210"/>
                  <a:gd name="T28" fmla="*/ 156 w 206"/>
                  <a:gd name="T29" fmla="*/ 148 h 210"/>
                  <a:gd name="T30" fmla="*/ 134 w 206"/>
                  <a:gd name="T31" fmla="*/ 144 h 210"/>
                  <a:gd name="T32" fmla="*/ 118 w 206"/>
                  <a:gd name="T33" fmla="*/ 146 h 210"/>
                  <a:gd name="T34" fmla="*/ 104 w 206"/>
                  <a:gd name="T35" fmla="*/ 158 h 210"/>
                  <a:gd name="T36" fmla="*/ 100 w 206"/>
                  <a:gd name="T37" fmla="*/ 162 h 210"/>
                  <a:gd name="T38" fmla="*/ 90 w 206"/>
                  <a:gd name="T39" fmla="*/ 162 h 210"/>
                  <a:gd name="T40" fmla="*/ 80 w 206"/>
                  <a:gd name="T41" fmla="*/ 166 h 210"/>
                  <a:gd name="T42" fmla="*/ 64 w 206"/>
                  <a:gd name="T43" fmla="*/ 182 h 210"/>
                  <a:gd name="T44" fmla="*/ 52 w 206"/>
                  <a:gd name="T45" fmla="*/ 192 h 210"/>
                  <a:gd name="T46" fmla="*/ 26 w 206"/>
                  <a:gd name="T47" fmla="*/ 206 h 210"/>
                  <a:gd name="T48" fmla="*/ 6 w 206"/>
                  <a:gd name="T49" fmla="*/ 208 h 210"/>
                  <a:gd name="T50" fmla="*/ 2 w 206"/>
                  <a:gd name="T51" fmla="*/ 204 h 210"/>
                  <a:gd name="T52" fmla="*/ 0 w 206"/>
                  <a:gd name="T53" fmla="*/ 194 h 210"/>
                  <a:gd name="T54" fmla="*/ 4 w 206"/>
                  <a:gd name="T55" fmla="*/ 182 h 210"/>
                  <a:gd name="T56" fmla="*/ 24 w 206"/>
                  <a:gd name="T57" fmla="*/ 144 h 210"/>
                  <a:gd name="T58" fmla="*/ 36 w 206"/>
                  <a:gd name="T59" fmla="*/ 120 h 210"/>
                  <a:gd name="T60" fmla="*/ 40 w 206"/>
                  <a:gd name="T61" fmla="*/ 106 h 210"/>
                  <a:gd name="T62" fmla="*/ 42 w 206"/>
                  <a:gd name="T63" fmla="*/ 80 h 210"/>
                  <a:gd name="T64" fmla="*/ 38 w 206"/>
                  <a:gd name="T65" fmla="*/ 64 h 210"/>
                  <a:gd name="T66" fmla="*/ 30 w 206"/>
                  <a:gd name="T67" fmla="*/ 44 h 210"/>
                  <a:gd name="T68" fmla="*/ 18 w 206"/>
                  <a:gd name="T69" fmla="*/ 14 h 210"/>
                  <a:gd name="T70" fmla="*/ 20 w 206"/>
                  <a:gd name="T71" fmla="*/ 4 h 210"/>
                  <a:gd name="T72" fmla="*/ 30 w 206"/>
                  <a:gd name="T73" fmla="*/ 0 h 210"/>
                  <a:gd name="T74" fmla="*/ 40 w 206"/>
                  <a:gd name="T75" fmla="*/ 2 h 210"/>
                  <a:gd name="T76" fmla="*/ 78 w 206"/>
                  <a:gd name="T77" fmla="*/ 16 h 210"/>
                  <a:gd name="T78" fmla="*/ 104 w 206"/>
                  <a:gd name="T79" fmla="*/ 32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6" h="210">
                    <a:moveTo>
                      <a:pt x="104" y="32"/>
                    </a:moveTo>
                    <a:lnTo>
                      <a:pt x="104" y="32"/>
                    </a:lnTo>
                    <a:lnTo>
                      <a:pt x="114" y="38"/>
                    </a:lnTo>
                    <a:lnTo>
                      <a:pt x="124" y="44"/>
                    </a:lnTo>
                    <a:lnTo>
                      <a:pt x="142" y="62"/>
                    </a:lnTo>
                    <a:lnTo>
                      <a:pt x="156" y="80"/>
                    </a:lnTo>
                    <a:lnTo>
                      <a:pt x="160" y="90"/>
                    </a:lnTo>
                    <a:lnTo>
                      <a:pt x="164" y="98"/>
                    </a:lnTo>
                    <a:lnTo>
                      <a:pt x="164" y="98"/>
                    </a:lnTo>
                    <a:lnTo>
                      <a:pt x="168" y="112"/>
                    </a:lnTo>
                    <a:lnTo>
                      <a:pt x="172" y="120"/>
                    </a:lnTo>
                    <a:lnTo>
                      <a:pt x="176" y="128"/>
                    </a:lnTo>
                    <a:lnTo>
                      <a:pt x="186" y="136"/>
                    </a:lnTo>
                    <a:lnTo>
                      <a:pt x="186" y="136"/>
                    </a:lnTo>
                    <a:lnTo>
                      <a:pt x="198" y="146"/>
                    </a:lnTo>
                    <a:lnTo>
                      <a:pt x="202" y="152"/>
                    </a:lnTo>
                    <a:lnTo>
                      <a:pt x="204" y="158"/>
                    </a:lnTo>
                    <a:lnTo>
                      <a:pt x="206" y="164"/>
                    </a:lnTo>
                    <a:lnTo>
                      <a:pt x="206" y="170"/>
                    </a:lnTo>
                    <a:lnTo>
                      <a:pt x="202" y="176"/>
                    </a:lnTo>
                    <a:lnTo>
                      <a:pt x="196" y="180"/>
                    </a:lnTo>
                    <a:lnTo>
                      <a:pt x="196" y="180"/>
                    </a:lnTo>
                    <a:lnTo>
                      <a:pt x="188" y="180"/>
                    </a:lnTo>
                    <a:lnTo>
                      <a:pt x="186" y="180"/>
                    </a:lnTo>
                    <a:lnTo>
                      <a:pt x="184" y="176"/>
                    </a:lnTo>
                    <a:lnTo>
                      <a:pt x="182" y="170"/>
                    </a:lnTo>
                    <a:lnTo>
                      <a:pt x="180" y="164"/>
                    </a:lnTo>
                    <a:lnTo>
                      <a:pt x="174" y="156"/>
                    </a:lnTo>
                    <a:lnTo>
                      <a:pt x="168" y="152"/>
                    </a:lnTo>
                    <a:lnTo>
                      <a:pt x="156" y="148"/>
                    </a:lnTo>
                    <a:lnTo>
                      <a:pt x="156" y="148"/>
                    </a:lnTo>
                    <a:lnTo>
                      <a:pt x="134" y="144"/>
                    </a:lnTo>
                    <a:lnTo>
                      <a:pt x="122" y="144"/>
                    </a:lnTo>
                    <a:lnTo>
                      <a:pt x="118" y="146"/>
                    </a:lnTo>
                    <a:lnTo>
                      <a:pt x="114" y="148"/>
                    </a:lnTo>
                    <a:lnTo>
                      <a:pt x="104" y="158"/>
                    </a:lnTo>
                    <a:lnTo>
                      <a:pt x="104" y="158"/>
                    </a:lnTo>
                    <a:lnTo>
                      <a:pt x="100" y="162"/>
                    </a:lnTo>
                    <a:lnTo>
                      <a:pt x="96" y="164"/>
                    </a:lnTo>
                    <a:lnTo>
                      <a:pt x="90" y="162"/>
                    </a:lnTo>
                    <a:lnTo>
                      <a:pt x="86" y="164"/>
                    </a:lnTo>
                    <a:lnTo>
                      <a:pt x="80" y="166"/>
                    </a:lnTo>
                    <a:lnTo>
                      <a:pt x="72" y="172"/>
                    </a:lnTo>
                    <a:lnTo>
                      <a:pt x="64" y="182"/>
                    </a:lnTo>
                    <a:lnTo>
                      <a:pt x="64" y="182"/>
                    </a:lnTo>
                    <a:lnTo>
                      <a:pt x="52" y="192"/>
                    </a:lnTo>
                    <a:lnTo>
                      <a:pt x="38" y="200"/>
                    </a:lnTo>
                    <a:lnTo>
                      <a:pt x="26" y="206"/>
                    </a:lnTo>
                    <a:lnTo>
                      <a:pt x="16" y="210"/>
                    </a:lnTo>
                    <a:lnTo>
                      <a:pt x="6" y="208"/>
                    </a:lnTo>
                    <a:lnTo>
                      <a:pt x="4" y="206"/>
                    </a:lnTo>
                    <a:lnTo>
                      <a:pt x="2" y="204"/>
                    </a:lnTo>
                    <a:lnTo>
                      <a:pt x="0" y="200"/>
                    </a:lnTo>
                    <a:lnTo>
                      <a:pt x="0" y="194"/>
                    </a:lnTo>
                    <a:lnTo>
                      <a:pt x="4" y="182"/>
                    </a:lnTo>
                    <a:lnTo>
                      <a:pt x="4" y="182"/>
                    </a:lnTo>
                    <a:lnTo>
                      <a:pt x="16" y="156"/>
                    </a:lnTo>
                    <a:lnTo>
                      <a:pt x="24" y="144"/>
                    </a:lnTo>
                    <a:lnTo>
                      <a:pt x="30" y="134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40" y="106"/>
                    </a:lnTo>
                    <a:lnTo>
                      <a:pt x="44" y="94"/>
                    </a:lnTo>
                    <a:lnTo>
                      <a:pt x="42" y="80"/>
                    </a:lnTo>
                    <a:lnTo>
                      <a:pt x="38" y="64"/>
                    </a:lnTo>
                    <a:lnTo>
                      <a:pt x="38" y="64"/>
                    </a:lnTo>
                    <a:lnTo>
                      <a:pt x="36" y="54"/>
                    </a:lnTo>
                    <a:lnTo>
                      <a:pt x="30" y="44"/>
                    </a:lnTo>
                    <a:lnTo>
                      <a:pt x="22" y="22"/>
                    </a:lnTo>
                    <a:lnTo>
                      <a:pt x="18" y="14"/>
                    </a:lnTo>
                    <a:lnTo>
                      <a:pt x="18" y="8"/>
                    </a:lnTo>
                    <a:lnTo>
                      <a:pt x="20" y="4"/>
                    </a:lnTo>
                    <a:lnTo>
                      <a:pt x="22" y="2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40" y="2"/>
                    </a:lnTo>
                    <a:lnTo>
                      <a:pt x="54" y="6"/>
                    </a:lnTo>
                    <a:lnTo>
                      <a:pt x="78" y="16"/>
                    </a:lnTo>
                    <a:lnTo>
                      <a:pt x="96" y="28"/>
                    </a:lnTo>
                    <a:lnTo>
                      <a:pt x="104" y="32"/>
                    </a:lnTo>
                    <a:lnTo>
                      <a:pt x="104" y="32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0" name="Freeform 11"/>
              <p:cNvSpPr>
                <a:spLocks/>
              </p:cNvSpPr>
              <p:nvPr/>
            </p:nvSpPr>
            <p:spPr bwMode="auto">
              <a:xfrm>
                <a:off x="-5139208" y="7616693"/>
                <a:ext cx="733425" cy="428625"/>
              </a:xfrm>
              <a:custGeom>
                <a:avLst/>
                <a:gdLst>
                  <a:gd name="T0" fmla="*/ 6 w 462"/>
                  <a:gd name="T1" fmla="*/ 172 h 270"/>
                  <a:gd name="T2" fmla="*/ 36 w 462"/>
                  <a:gd name="T3" fmla="*/ 200 h 270"/>
                  <a:gd name="T4" fmla="*/ 56 w 462"/>
                  <a:gd name="T5" fmla="*/ 212 h 270"/>
                  <a:gd name="T6" fmla="*/ 68 w 462"/>
                  <a:gd name="T7" fmla="*/ 214 h 270"/>
                  <a:gd name="T8" fmla="*/ 92 w 462"/>
                  <a:gd name="T9" fmla="*/ 216 h 270"/>
                  <a:gd name="T10" fmla="*/ 106 w 462"/>
                  <a:gd name="T11" fmla="*/ 224 h 270"/>
                  <a:gd name="T12" fmla="*/ 110 w 462"/>
                  <a:gd name="T13" fmla="*/ 232 h 270"/>
                  <a:gd name="T14" fmla="*/ 124 w 462"/>
                  <a:gd name="T15" fmla="*/ 258 h 270"/>
                  <a:gd name="T16" fmla="*/ 136 w 462"/>
                  <a:gd name="T17" fmla="*/ 264 h 270"/>
                  <a:gd name="T18" fmla="*/ 150 w 462"/>
                  <a:gd name="T19" fmla="*/ 268 h 270"/>
                  <a:gd name="T20" fmla="*/ 180 w 462"/>
                  <a:gd name="T21" fmla="*/ 268 h 270"/>
                  <a:gd name="T22" fmla="*/ 202 w 462"/>
                  <a:gd name="T23" fmla="*/ 258 h 270"/>
                  <a:gd name="T24" fmla="*/ 228 w 462"/>
                  <a:gd name="T25" fmla="*/ 236 h 270"/>
                  <a:gd name="T26" fmla="*/ 244 w 462"/>
                  <a:gd name="T27" fmla="*/ 218 h 270"/>
                  <a:gd name="T28" fmla="*/ 268 w 462"/>
                  <a:gd name="T29" fmla="*/ 186 h 270"/>
                  <a:gd name="T30" fmla="*/ 284 w 462"/>
                  <a:gd name="T31" fmla="*/ 156 h 270"/>
                  <a:gd name="T32" fmla="*/ 298 w 462"/>
                  <a:gd name="T33" fmla="*/ 146 h 270"/>
                  <a:gd name="T34" fmla="*/ 310 w 462"/>
                  <a:gd name="T35" fmla="*/ 142 h 270"/>
                  <a:gd name="T36" fmla="*/ 404 w 462"/>
                  <a:gd name="T37" fmla="*/ 120 h 270"/>
                  <a:gd name="T38" fmla="*/ 448 w 462"/>
                  <a:gd name="T39" fmla="*/ 104 h 270"/>
                  <a:gd name="T40" fmla="*/ 460 w 462"/>
                  <a:gd name="T41" fmla="*/ 94 h 270"/>
                  <a:gd name="T42" fmla="*/ 460 w 462"/>
                  <a:gd name="T43" fmla="*/ 84 h 270"/>
                  <a:gd name="T44" fmla="*/ 454 w 462"/>
                  <a:gd name="T45" fmla="*/ 74 h 270"/>
                  <a:gd name="T46" fmla="*/ 438 w 462"/>
                  <a:gd name="T47" fmla="*/ 60 h 270"/>
                  <a:gd name="T48" fmla="*/ 408 w 462"/>
                  <a:gd name="T49" fmla="*/ 46 h 270"/>
                  <a:gd name="T50" fmla="*/ 386 w 462"/>
                  <a:gd name="T51" fmla="*/ 38 h 270"/>
                  <a:gd name="T52" fmla="*/ 372 w 462"/>
                  <a:gd name="T53" fmla="*/ 26 h 270"/>
                  <a:gd name="T54" fmla="*/ 362 w 462"/>
                  <a:gd name="T55" fmla="*/ 6 h 270"/>
                  <a:gd name="T56" fmla="*/ 348 w 462"/>
                  <a:gd name="T57" fmla="*/ 0 h 270"/>
                  <a:gd name="T58" fmla="*/ 336 w 462"/>
                  <a:gd name="T59" fmla="*/ 0 h 270"/>
                  <a:gd name="T60" fmla="*/ 310 w 462"/>
                  <a:gd name="T61" fmla="*/ 6 h 270"/>
                  <a:gd name="T62" fmla="*/ 290 w 462"/>
                  <a:gd name="T63" fmla="*/ 18 h 270"/>
                  <a:gd name="T64" fmla="*/ 276 w 462"/>
                  <a:gd name="T65" fmla="*/ 30 h 270"/>
                  <a:gd name="T66" fmla="*/ 270 w 462"/>
                  <a:gd name="T67" fmla="*/ 42 h 270"/>
                  <a:gd name="T68" fmla="*/ 270 w 462"/>
                  <a:gd name="T69" fmla="*/ 50 h 270"/>
                  <a:gd name="T70" fmla="*/ 266 w 462"/>
                  <a:gd name="T71" fmla="*/ 56 h 270"/>
                  <a:gd name="T72" fmla="*/ 234 w 462"/>
                  <a:gd name="T73" fmla="*/ 68 h 270"/>
                  <a:gd name="T74" fmla="*/ 206 w 462"/>
                  <a:gd name="T75" fmla="*/ 72 h 270"/>
                  <a:gd name="T76" fmla="*/ 162 w 462"/>
                  <a:gd name="T77" fmla="*/ 74 h 270"/>
                  <a:gd name="T78" fmla="*/ 140 w 462"/>
                  <a:gd name="T79" fmla="*/ 80 h 270"/>
                  <a:gd name="T80" fmla="*/ 120 w 462"/>
                  <a:gd name="T81" fmla="*/ 88 h 270"/>
                  <a:gd name="T82" fmla="*/ 94 w 462"/>
                  <a:gd name="T83" fmla="*/ 98 h 270"/>
                  <a:gd name="T84" fmla="*/ 70 w 462"/>
                  <a:gd name="T85" fmla="*/ 110 h 270"/>
                  <a:gd name="T86" fmla="*/ 24 w 462"/>
                  <a:gd name="T87" fmla="*/ 132 h 270"/>
                  <a:gd name="T88" fmla="*/ 6 w 462"/>
                  <a:gd name="T89" fmla="*/ 136 h 270"/>
                  <a:gd name="T90" fmla="*/ 0 w 462"/>
                  <a:gd name="T91" fmla="*/ 150 h 270"/>
                  <a:gd name="T92" fmla="*/ 0 w 462"/>
                  <a:gd name="T93" fmla="*/ 160 h 270"/>
                  <a:gd name="T94" fmla="*/ 6 w 462"/>
                  <a:gd name="T95" fmla="*/ 172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62" h="270">
                    <a:moveTo>
                      <a:pt x="6" y="172"/>
                    </a:moveTo>
                    <a:lnTo>
                      <a:pt x="6" y="172"/>
                    </a:lnTo>
                    <a:lnTo>
                      <a:pt x="22" y="188"/>
                    </a:lnTo>
                    <a:lnTo>
                      <a:pt x="36" y="200"/>
                    </a:lnTo>
                    <a:lnTo>
                      <a:pt x="48" y="208"/>
                    </a:lnTo>
                    <a:lnTo>
                      <a:pt x="56" y="212"/>
                    </a:lnTo>
                    <a:lnTo>
                      <a:pt x="56" y="212"/>
                    </a:lnTo>
                    <a:lnTo>
                      <a:pt x="68" y="214"/>
                    </a:lnTo>
                    <a:lnTo>
                      <a:pt x="82" y="214"/>
                    </a:lnTo>
                    <a:lnTo>
                      <a:pt x="92" y="216"/>
                    </a:lnTo>
                    <a:lnTo>
                      <a:pt x="98" y="218"/>
                    </a:lnTo>
                    <a:lnTo>
                      <a:pt x="106" y="224"/>
                    </a:lnTo>
                    <a:lnTo>
                      <a:pt x="110" y="232"/>
                    </a:lnTo>
                    <a:lnTo>
                      <a:pt x="110" y="232"/>
                    </a:lnTo>
                    <a:lnTo>
                      <a:pt x="116" y="246"/>
                    </a:lnTo>
                    <a:lnTo>
                      <a:pt x="124" y="258"/>
                    </a:lnTo>
                    <a:lnTo>
                      <a:pt x="130" y="262"/>
                    </a:lnTo>
                    <a:lnTo>
                      <a:pt x="136" y="264"/>
                    </a:lnTo>
                    <a:lnTo>
                      <a:pt x="150" y="268"/>
                    </a:lnTo>
                    <a:lnTo>
                      <a:pt x="150" y="268"/>
                    </a:lnTo>
                    <a:lnTo>
                      <a:pt x="170" y="270"/>
                    </a:lnTo>
                    <a:lnTo>
                      <a:pt x="180" y="268"/>
                    </a:lnTo>
                    <a:lnTo>
                      <a:pt x="190" y="264"/>
                    </a:lnTo>
                    <a:lnTo>
                      <a:pt x="202" y="258"/>
                    </a:lnTo>
                    <a:lnTo>
                      <a:pt x="214" y="248"/>
                    </a:lnTo>
                    <a:lnTo>
                      <a:pt x="228" y="236"/>
                    </a:lnTo>
                    <a:lnTo>
                      <a:pt x="244" y="218"/>
                    </a:lnTo>
                    <a:lnTo>
                      <a:pt x="244" y="218"/>
                    </a:lnTo>
                    <a:lnTo>
                      <a:pt x="258" y="200"/>
                    </a:lnTo>
                    <a:lnTo>
                      <a:pt x="268" y="186"/>
                    </a:lnTo>
                    <a:lnTo>
                      <a:pt x="278" y="164"/>
                    </a:lnTo>
                    <a:lnTo>
                      <a:pt x="284" y="156"/>
                    </a:lnTo>
                    <a:lnTo>
                      <a:pt x="290" y="150"/>
                    </a:lnTo>
                    <a:lnTo>
                      <a:pt x="298" y="146"/>
                    </a:lnTo>
                    <a:lnTo>
                      <a:pt x="310" y="142"/>
                    </a:lnTo>
                    <a:lnTo>
                      <a:pt x="310" y="142"/>
                    </a:lnTo>
                    <a:lnTo>
                      <a:pt x="350" y="132"/>
                    </a:lnTo>
                    <a:lnTo>
                      <a:pt x="404" y="120"/>
                    </a:lnTo>
                    <a:lnTo>
                      <a:pt x="428" y="112"/>
                    </a:lnTo>
                    <a:lnTo>
                      <a:pt x="448" y="104"/>
                    </a:lnTo>
                    <a:lnTo>
                      <a:pt x="456" y="98"/>
                    </a:lnTo>
                    <a:lnTo>
                      <a:pt x="460" y="94"/>
                    </a:lnTo>
                    <a:lnTo>
                      <a:pt x="462" y="88"/>
                    </a:lnTo>
                    <a:lnTo>
                      <a:pt x="460" y="84"/>
                    </a:lnTo>
                    <a:lnTo>
                      <a:pt x="460" y="84"/>
                    </a:lnTo>
                    <a:lnTo>
                      <a:pt x="454" y="74"/>
                    </a:lnTo>
                    <a:lnTo>
                      <a:pt x="446" y="66"/>
                    </a:lnTo>
                    <a:lnTo>
                      <a:pt x="438" y="60"/>
                    </a:lnTo>
                    <a:lnTo>
                      <a:pt x="428" y="54"/>
                    </a:lnTo>
                    <a:lnTo>
                      <a:pt x="408" y="46"/>
                    </a:lnTo>
                    <a:lnTo>
                      <a:pt x="386" y="38"/>
                    </a:lnTo>
                    <a:lnTo>
                      <a:pt x="386" y="38"/>
                    </a:lnTo>
                    <a:lnTo>
                      <a:pt x="378" y="32"/>
                    </a:lnTo>
                    <a:lnTo>
                      <a:pt x="372" y="26"/>
                    </a:lnTo>
                    <a:lnTo>
                      <a:pt x="364" y="12"/>
                    </a:lnTo>
                    <a:lnTo>
                      <a:pt x="362" y="6"/>
                    </a:lnTo>
                    <a:lnTo>
                      <a:pt x="356" y="2"/>
                    </a:lnTo>
                    <a:lnTo>
                      <a:pt x="348" y="0"/>
                    </a:lnTo>
                    <a:lnTo>
                      <a:pt x="336" y="0"/>
                    </a:lnTo>
                    <a:lnTo>
                      <a:pt x="336" y="0"/>
                    </a:lnTo>
                    <a:lnTo>
                      <a:pt x="322" y="2"/>
                    </a:lnTo>
                    <a:lnTo>
                      <a:pt x="310" y="6"/>
                    </a:lnTo>
                    <a:lnTo>
                      <a:pt x="300" y="12"/>
                    </a:lnTo>
                    <a:lnTo>
                      <a:pt x="290" y="18"/>
                    </a:lnTo>
                    <a:lnTo>
                      <a:pt x="282" y="24"/>
                    </a:lnTo>
                    <a:lnTo>
                      <a:pt x="276" y="30"/>
                    </a:lnTo>
                    <a:lnTo>
                      <a:pt x="272" y="36"/>
                    </a:lnTo>
                    <a:lnTo>
                      <a:pt x="270" y="42"/>
                    </a:lnTo>
                    <a:lnTo>
                      <a:pt x="270" y="42"/>
                    </a:lnTo>
                    <a:lnTo>
                      <a:pt x="270" y="50"/>
                    </a:lnTo>
                    <a:lnTo>
                      <a:pt x="268" y="52"/>
                    </a:lnTo>
                    <a:lnTo>
                      <a:pt x="266" y="56"/>
                    </a:lnTo>
                    <a:lnTo>
                      <a:pt x="256" y="60"/>
                    </a:lnTo>
                    <a:lnTo>
                      <a:pt x="234" y="68"/>
                    </a:lnTo>
                    <a:lnTo>
                      <a:pt x="234" y="68"/>
                    </a:lnTo>
                    <a:lnTo>
                      <a:pt x="206" y="72"/>
                    </a:lnTo>
                    <a:lnTo>
                      <a:pt x="182" y="72"/>
                    </a:lnTo>
                    <a:lnTo>
                      <a:pt x="162" y="74"/>
                    </a:lnTo>
                    <a:lnTo>
                      <a:pt x="150" y="76"/>
                    </a:lnTo>
                    <a:lnTo>
                      <a:pt x="140" y="80"/>
                    </a:lnTo>
                    <a:lnTo>
                      <a:pt x="140" y="80"/>
                    </a:lnTo>
                    <a:lnTo>
                      <a:pt x="120" y="88"/>
                    </a:lnTo>
                    <a:lnTo>
                      <a:pt x="108" y="92"/>
                    </a:lnTo>
                    <a:lnTo>
                      <a:pt x="94" y="98"/>
                    </a:lnTo>
                    <a:lnTo>
                      <a:pt x="70" y="110"/>
                    </a:lnTo>
                    <a:lnTo>
                      <a:pt x="70" y="110"/>
                    </a:lnTo>
                    <a:lnTo>
                      <a:pt x="44" y="122"/>
                    </a:lnTo>
                    <a:lnTo>
                      <a:pt x="24" y="132"/>
                    </a:lnTo>
                    <a:lnTo>
                      <a:pt x="6" y="136"/>
                    </a:lnTo>
                    <a:lnTo>
                      <a:pt x="6" y="136"/>
                    </a:lnTo>
                    <a:lnTo>
                      <a:pt x="4" y="140"/>
                    </a:lnTo>
                    <a:lnTo>
                      <a:pt x="0" y="150"/>
                    </a:lnTo>
                    <a:lnTo>
                      <a:pt x="0" y="154"/>
                    </a:lnTo>
                    <a:lnTo>
                      <a:pt x="0" y="160"/>
                    </a:lnTo>
                    <a:lnTo>
                      <a:pt x="2" y="166"/>
                    </a:lnTo>
                    <a:lnTo>
                      <a:pt x="6" y="172"/>
                    </a:lnTo>
                    <a:lnTo>
                      <a:pt x="6" y="172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1" name="Freeform 12"/>
              <p:cNvSpPr>
                <a:spLocks/>
              </p:cNvSpPr>
              <p:nvPr/>
            </p:nvSpPr>
            <p:spPr bwMode="auto">
              <a:xfrm>
                <a:off x="-5148733" y="6435593"/>
                <a:ext cx="542925" cy="939800"/>
              </a:xfrm>
              <a:custGeom>
                <a:avLst/>
                <a:gdLst>
                  <a:gd name="T0" fmla="*/ 26 w 342"/>
                  <a:gd name="T1" fmla="*/ 494 h 592"/>
                  <a:gd name="T2" fmla="*/ 50 w 342"/>
                  <a:gd name="T3" fmla="*/ 536 h 592"/>
                  <a:gd name="T4" fmla="*/ 70 w 342"/>
                  <a:gd name="T5" fmla="*/ 554 h 592"/>
                  <a:gd name="T6" fmla="*/ 106 w 342"/>
                  <a:gd name="T7" fmla="*/ 578 h 592"/>
                  <a:gd name="T8" fmla="*/ 142 w 342"/>
                  <a:gd name="T9" fmla="*/ 582 h 592"/>
                  <a:gd name="T10" fmla="*/ 198 w 342"/>
                  <a:gd name="T11" fmla="*/ 574 h 592"/>
                  <a:gd name="T12" fmla="*/ 234 w 342"/>
                  <a:gd name="T13" fmla="*/ 568 h 592"/>
                  <a:gd name="T14" fmla="*/ 264 w 342"/>
                  <a:gd name="T15" fmla="*/ 574 h 592"/>
                  <a:gd name="T16" fmla="*/ 306 w 342"/>
                  <a:gd name="T17" fmla="*/ 592 h 592"/>
                  <a:gd name="T18" fmla="*/ 330 w 342"/>
                  <a:gd name="T19" fmla="*/ 566 h 592"/>
                  <a:gd name="T20" fmla="*/ 340 w 342"/>
                  <a:gd name="T21" fmla="*/ 538 h 592"/>
                  <a:gd name="T22" fmla="*/ 340 w 342"/>
                  <a:gd name="T23" fmla="*/ 504 h 592"/>
                  <a:gd name="T24" fmla="*/ 330 w 342"/>
                  <a:gd name="T25" fmla="*/ 470 h 592"/>
                  <a:gd name="T26" fmla="*/ 314 w 342"/>
                  <a:gd name="T27" fmla="*/ 420 h 592"/>
                  <a:gd name="T28" fmla="*/ 312 w 342"/>
                  <a:gd name="T29" fmla="*/ 390 h 592"/>
                  <a:gd name="T30" fmla="*/ 300 w 342"/>
                  <a:gd name="T31" fmla="*/ 350 h 592"/>
                  <a:gd name="T32" fmla="*/ 300 w 342"/>
                  <a:gd name="T33" fmla="*/ 322 h 592"/>
                  <a:gd name="T34" fmla="*/ 306 w 342"/>
                  <a:gd name="T35" fmla="*/ 300 h 592"/>
                  <a:gd name="T36" fmla="*/ 304 w 342"/>
                  <a:gd name="T37" fmla="*/ 232 h 592"/>
                  <a:gd name="T38" fmla="*/ 308 w 342"/>
                  <a:gd name="T39" fmla="*/ 182 h 592"/>
                  <a:gd name="T40" fmla="*/ 304 w 342"/>
                  <a:gd name="T41" fmla="*/ 136 h 592"/>
                  <a:gd name="T42" fmla="*/ 280 w 342"/>
                  <a:gd name="T43" fmla="*/ 114 h 592"/>
                  <a:gd name="T44" fmla="*/ 242 w 342"/>
                  <a:gd name="T45" fmla="*/ 90 h 592"/>
                  <a:gd name="T46" fmla="*/ 184 w 342"/>
                  <a:gd name="T47" fmla="*/ 32 h 592"/>
                  <a:gd name="T48" fmla="*/ 158 w 342"/>
                  <a:gd name="T49" fmla="*/ 4 h 592"/>
                  <a:gd name="T50" fmla="*/ 134 w 342"/>
                  <a:gd name="T51" fmla="*/ 2 h 592"/>
                  <a:gd name="T52" fmla="*/ 98 w 342"/>
                  <a:gd name="T53" fmla="*/ 18 h 592"/>
                  <a:gd name="T54" fmla="*/ 70 w 342"/>
                  <a:gd name="T55" fmla="*/ 48 h 592"/>
                  <a:gd name="T56" fmla="*/ 54 w 342"/>
                  <a:gd name="T57" fmla="*/ 66 h 592"/>
                  <a:gd name="T58" fmla="*/ 24 w 342"/>
                  <a:gd name="T59" fmla="*/ 78 h 592"/>
                  <a:gd name="T60" fmla="*/ 2 w 342"/>
                  <a:gd name="T61" fmla="*/ 94 h 592"/>
                  <a:gd name="T62" fmla="*/ 6 w 342"/>
                  <a:gd name="T63" fmla="*/ 126 h 592"/>
                  <a:gd name="T64" fmla="*/ 8 w 342"/>
                  <a:gd name="T65" fmla="*/ 150 h 592"/>
                  <a:gd name="T66" fmla="*/ 6 w 342"/>
                  <a:gd name="T67" fmla="*/ 220 h 592"/>
                  <a:gd name="T68" fmla="*/ 14 w 342"/>
                  <a:gd name="T69" fmla="*/ 264 h 592"/>
                  <a:gd name="T70" fmla="*/ 24 w 342"/>
                  <a:gd name="T71" fmla="*/ 296 h 592"/>
                  <a:gd name="T72" fmla="*/ 56 w 342"/>
                  <a:gd name="T73" fmla="*/ 322 h 592"/>
                  <a:gd name="T74" fmla="*/ 82 w 342"/>
                  <a:gd name="T75" fmla="*/ 344 h 592"/>
                  <a:gd name="T76" fmla="*/ 90 w 342"/>
                  <a:gd name="T77" fmla="*/ 370 h 592"/>
                  <a:gd name="T78" fmla="*/ 116 w 342"/>
                  <a:gd name="T79" fmla="*/ 404 h 592"/>
                  <a:gd name="T80" fmla="*/ 128 w 342"/>
                  <a:gd name="T81" fmla="*/ 432 h 592"/>
                  <a:gd name="T82" fmla="*/ 124 w 342"/>
                  <a:gd name="T83" fmla="*/ 452 h 592"/>
                  <a:gd name="T84" fmla="*/ 96 w 342"/>
                  <a:gd name="T85" fmla="*/ 466 h 592"/>
                  <a:gd name="T86" fmla="*/ 24 w 342"/>
                  <a:gd name="T87" fmla="*/ 486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42" h="592">
                    <a:moveTo>
                      <a:pt x="24" y="486"/>
                    </a:moveTo>
                    <a:lnTo>
                      <a:pt x="24" y="486"/>
                    </a:lnTo>
                    <a:lnTo>
                      <a:pt x="26" y="494"/>
                    </a:lnTo>
                    <a:lnTo>
                      <a:pt x="36" y="512"/>
                    </a:lnTo>
                    <a:lnTo>
                      <a:pt x="42" y="524"/>
                    </a:lnTo>
                    <a:lnTo>
                      <a:pt x="50" y="536"/>
                    </a:lnTo>
                    <a:lnTo>
                      <a:pt x="60" y="546"/>
                    </a:lnTo>
                    <a:lnTo>
                      <a:pt x="70" y="554"/>
                    </a:lnTo>
                    <a:lnTo>
                      <a:pt x="70" y="554"/>
                    </a:lnTo>
                    <a:lnTo>
                      <a:pt x="88" y="566"/>
                    </a:lnTo>
                    <a:lnTo>
                      <a:pt x="100" y="574"/>
                    </a:lnTo>
                    <a:lnTo>
                      <a:pt x="106" y="578"/>
                    </a:lnTo>
                    <a:lnTo>
                      <a:pt x="114" y="580"/>
                    </a:lnTo>
                    <a:lnTo>
                      <a:pt x="142" y="582"/>
                    </a:lnTo>
                    <a:lnTo>
                      <a:pt x="142" y="582"/>
                    </a:lnTo>
                    <a:lnTo>
                      <a:pt x="160" y="582"/>
                    </a:lnTo>
                    <a:lnTo>
                      <a:pt x="174" y="580"/>
                    </a:lnTo>
                    <a:lnTo>
                      <a:pt x="198" y="574"/>
                    </a:lnTo>
                    <a:lnTo>
                      <a:pt x="210" y="570"/>
                    </a:lnTo>
                    <a:lnTo>
                      <a:pt x="222" y="568"/>
                    </a:lnTo>
                    <a:lnTo>
                      <a:pt x="234" y="568"/>
                    </a:lnTo>
                    <a:lnTo>
                      <a:pt x="250" y="570"/>
                    </a:lnTo>
                    <a:lnTo>
                      <a:pt x="250" y="570"/>
                    </a:lnTo>
                    <a:lnTo>
                      <a:pt x="264" y="574"/>
                    </a:lnTo>
                    <a:lnTo>
                      <a:pt x="278" y="580"/>
                    </a:lnTo>
                    <a:lnTo>
                      <a:pt x="298" y="590"/>
                    </a:lnTo>
                    <a:lnTo>
                      <a:pt x="306" y="592"/>
                    </a:lnTo>
                    <a:lnTo>
                      <a:pt x="314" y="588"/>
                    </a:lnTo>
                    <a:lnTo>
                      <a:pt x="322" y="580"/>
                    </a:lnTo>
                    <a:lnTo>
                      <a:pt x="330" y="566"/>
                    </a:lnTo>
                    <a:lnTo>
                      <a:pt x="330" y="566"/>
                    </a:lnTo>
                    <a:lnTo>
                      <a:pt x="336" y="550"/>
                    </a:lnTo>
                    <a:lnTo>
                      <a:pt x="340" y="538"/>
                    </a:lnTo>
                    <a:lnTo>
                      <a:pt x="342" y="526"/>
                    </a:lnTo>
                    <a:lnTo>
                      <a:pt x="342" y="514"/>
                    </a:lnTo>
                    <a:lnTo>
                      <a:pt x="340" y="504"/>
                    </a:lnTo>
                    <a:lnTo>
                      <a:pt x="338" y="494"/>
                    </a:lnTo>
                    <a:lnTo>
                      <a:pt x="330" y="470"/>
                    </a:lnTo>
                    <a:lnTo>
                      <a:pt x="330" y="470"/>
                    </a:lnTo>
                    <a:lnTo>
                      <a:pt x="322" y="448"/>
                    </a:lnTo>
                    <a:lnTo>
                      <a:pt x="316" y="434"/>
                    </a:lnTo>
                    <a:lnTo>
                      <a:pt x="314" y="420"/>
                    </a:lnTo>
                    <a:lnTo>
                      <a:pt x="312" y="402"/>
                    </a:lnTo>
                    <a:lnTo>
                      <a:pt x="312" y="402"/>
                    </a:lnTo>
                    <a:lnTo>
                      <a:pt x="312" y="390"/>
                    </a:lnTo>
                    <a:lnTo>
                      <a:pt x="308" y="380"/>
                    </a:lnTo>
                    <a:lnTo>
                      <a:pt x="302" y="360"/>
                    </a:lnTo>
                    <a:lnTo>
                      <a:pt x="300" y="350"/>
                    </a:lnTo>
                    <a:lnTo>
                      <a:pt x="298" y="342"/>
                    </a:lnTo>
                    <a:lnTo>
                      <a:pt x="298" y="332"/>
                    </a:lnTo>
                    <a:lnTo>
                      <a:pt x="300" y="322"/>
                    </a:lnTo>
                    <a:lnTo>
                      <a:pt x="300" y="322"/>
                    </a:lnTo>
                    <a:lnTo>
                      <a:pt x="304" y="308"/>
                    </a:lnTo>
                    <a:lnTo>
                      <a:pt x="306" y="300"/>
                    </a:lnTo>
                    <a:lnTo>
                      <a:pt x="306" y="270"/>
                    </a:lnTo>
                    <a:lnTo>
                      <a:pt x="306" y="270"/>
                    </a:lnTo>
                    <a:lnTo>
                      <a:pt x="304" y="232"/>
                    </a:lnTo>
                    <a:lnTo>
                      <a:pt x="306" y="214"/>
                    </a:lnTo>
                    <a:lnTo>
                      <a:pt x="308" y="182"/>
                    </a:lnTo>
                    <a:lnTo>
                      <a:pt x="308" y="182"/>
                    </a:lnTo>
                    <a:lnTo>
                      <a:pt x="310" y="162"/>
                    </a:lnTo>
                    <a:lnTo>
                      <a:pt x="308" y="146"/>
                    </a:lnTo>
                    <a:lnTo>
                      <a:pt x="304" y="136"/>
                    </a:lnTo>
                    <a:lnTo>
                      <a:pt x="298" y="126"/>
                    </a:lnTo>
                    <a:lnTo>
                      <a:pt x="290" y="120"/>
                    </a:lnTo>
                    <a:lnTo>
                      <a:pt x="280" y="114"/>
                    </a:lnTo>
                    <a:lnTo>
                      <a:pt x="262" y="104"/>
                    </a:lnTo>
                    <a:lnTo>
                      <a:pt x="262" y="104"/>
                    </a:lnTo>
                    <a:lnTo>
                      <a:pt x="242" y="90"/>
                    </a:lnTo>
                    <a:lnTo>
                      <a:pt x="222" y="72"/>
                    </a:lnTo>
                    <a:lnTo>
                      <a:pt x="184" y="32"/>
                    </a:lnTo>
                    <a:lnTo>
                      <a:pt x="184" y="32"/>
                    </a:lnTo>
                    <a:lnTo>
                      <a:pt x="168" y="14"/>
                    </a:lnTo>
                    <a:lnTo>
                      <a:pt x="162" y="8"/>
                    </a:lnTo>
                    <a:lnTo>
                      <a:pt x="158" y="4"/>
                    </a:lnTo>
                    <a:lnTo>
                      <a:pt x="150" y="2"/>
                    </a:lnTo>
                    <a:lnTo>
                      <a:pt x="144" y="0"/>
                    </a:lnTo>
                    <a:lnTo>
                      <a:pt x="134" y="2"/>
                    </a:lnTo>
                    <a:lnTo>
                      <a:pt x="122" y="6"/>
                    </a:lnTo>
                    <a:lnTo>
                      <a:pt x="122" y="6"/>
                    </a:lnTo>
                    <a:lnTo>
                      <a:pt x="98" y="18"/>
                    </a:lnTo>
                    <a:lnTo>
                      <a:pt x="84" y="26"/>
                    </a:lnTo>
                    <a:lnTo>
                      <a:pt x="76" y="36"/>
                    </a:lnTo>
                    <a:lnTo>
                      <a:pt x="70" y="48"/>
                    </a:lnTo>
                    <a:lnTo>
                      <a:pt x="70" y="48"/>
                    </a:lnTo>
                    <a:lnTo>
                      <a:pt x="64" y="58"/>
                    </a:lnTo>
                    <a:lnTo>
                      <a:pt x="54" y="66"/>
                    </a:lnTo>
                    <a:lnTo>
                      <a:pt x="42" y="72"/>
                    </a:lnTo>
                    <a:lnTo>
                      <a:pt x="24" y="78"/>
                    </a:lnTo>
                    <a:lnTo>
                      <a:pt x="24" y="78"/>
                    </a:lnTo>
                    <a:lnTo>
                      <a:pt x="10" y="86"/>
                    </a:lnTo>
                    <a:lnTo>
                      <a:pt x="4" y="90"/>
                    </a:lnTo>
                    <a:lnTo>
                      <a:pt x="2" y="94"/>
                    </a:lnTo>
                    <a:lnTo>
                      <a:pt x="0" y="100"/>
                    </a:lnTo>
                    <a:lnTo>
                      <a:pt x="2" y="106"/>
                    </a:lnTo>
                    <a:lnTo>
                      <a:pt x="6" y="126"/>
                    </a:lnTo>
                    <a:lnTo>
                      <a:pt x="6" y="126"/>
                    </a:lnTo>
                    <a:lnTo>
                      <a:pt x="8" y="138"/>
                    </a:lnTo>
                    <a:lnTo>
                      <a:pt x="8" y="150"/>
                    </a:lnTo>
                    <a:lnTo>
                      <a:pt x="8" y="174"/>
                    </a:lnTo>
                    <a:lnTo>
                      <a:pt x="6" y="198"/>
                    </a:lnTo>
                    <a:lnTo>
                      <a:pt x="6" y="220"/>
                    </a:lnTo>
                    <a:lnTo>
                      <a:pt x="6" y="220"/>
                    </a:lnTo>
                    <a:lnTo>
                      <a:pt x="8" y="242"/>
                    </a:lnTo>
                    <a:lnTo>
                      <a:pt x="14" y="264"/>
                    </a:lnTo>
                    <a:lnTo>
                      <a:pt x="18" y="282"/>
                    </a:lnTo>
                    <a:lnTo>
                      <a:pt x="24" y="296"/>
                    </a:lnTo>
                    <a:lnTo>
                      <a:pt x="24" y="296"/>
                    </a:lnTo>
                    <a:lnTo>
                      <a:pt x="28" y="300"/>
                    </a:lnTo>
                    <a:lnTo>
                      <a:pt x="36" y="308"/>
                    </a:lnTo>
                    <a:lnTo>
                      <a:pt x="56" y="322"/>
                    </a:lnTo>
                    <a:lnTo>
                      <a:pt x="84" y="342"/>
                    </a:lnTo>
                    <a:lnTo>
                      <a:pt x="84" y="342"/>
                    </a:lnTo>
                    <a:lnTo>
                      <a:pt x="82" y="344"/>
                    </a:lnTo>
                    <a:lnTo>
                      <a:pt x="82" y="348"/>
                    </a:lnTo>
                    <a:lnTo>
                      <a:pt x="84" y="358"/>
                    </a:lnTo>
                    <a:lnTo>
                      <a:pt x="90" y="370"/>
                    </a:lnTo>
                    <a:lnTo>
                      <a:pt x="90" y="370"/>
                    </a:lnTo>
                    <a:lnTo>
                      <a:pt x="106" y="390"/>
                    </a:lnTo>
                    <a:lnTo>
                      <a:pt x="116" y="404"/>
                    </a:lnTo>
                    <a:lnTo>
                      <a:pt x="124" y="418"/>
                    </a:lnTo>
                    <a:lnTo>
                      <a:pt x="128" y="426"/>
                    </a:lnTo>
                    <a:lnTo>
                      <a:pt x="128" y="432"/>
                    </a:lnTo>
                    <a:lnTo>
                      <a:pt x="128" y="440"/>
                    </a:lnTo>
                    <a:lnTo>
                      <a:pt x="128" y="446"/>
                    </a:lnTo>
                    <a:lnTo>
                      <a:pt x="124" y="452"/>
                    </a:lnTo>
                    <a:lnTo>
                      <a:pt x="116" y="458"/>
                    </a:lnTo>
                    <a:lnTo>
                      <a:pt x="108" y="462"/>
                    </a:lnTo>
                    <a:lnTo>
                      <a:pt x="96" y="466"/>
                    </a:lnTo>
                    <a:lnTo>
                      <a:pt x="96" y="466"/>
                    </a:lnTo>
                    <a:lnTo>
                      <a:pt x="24" y="486"/>
                    </a:lnTo>
                    <a:lnTo>
                      <a:pt x="24" y="486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2" name="Freeform 13"/>
              <p:cNvSpPr>
                <a:spLocks/>
              </p:cNvSpPr>
              <p:nvPr/>
            </p:nvSpPr>
            <p:spPr bwMode="auto">
              <a:xfrm>
                <a:off x="-5370983" y="6724518"/>
                <a:ext cx="311150" cy="393700"/>
              </a:xfrm>
              <a:custGeom>
                <a:avLst/>
                <a:gdLst>
                  <a:gd name="T0" fmla="*/ 24 w 196"/>
                  <a:gd name="T1" fmla="*/ 28 h 248"/>
                  <a:gd name="T2" fmla="*/ 12 w 196"/>
                  <a:gd name="T3" fmla="*/ 46 h 248"/>
                  <a:gd name="T4" fmla="*/ 8 w 196"/>
                  <a:gd name="T5" fmla="*/ 62 h 248"/>
                  <a:gd name="T6" fmla="*/ 12 w 196"/>
                  <a:gd name="T7" fmla="*/ 86 h 248"/>
                  <a:gd name="T8" fmla="*/ 10 w 196"/>
                  <a:gd name="T9" fmla="*/ 94 h 248"/>
                  <a:gd name="T10" fmla="*/ 2 w 196"/>
                  <a:gd name="T11" fmla="*/ 122 h 248"/>
                  <a:gd name="T12" fmla="*/ 2 w 196"/>
                  <a:gd name="T13" fmla="*/ 132 h 248"/>
                  <a:gd name="T14" fmla="*/ 8 w 196"/>
                  <a:gd name="T15" fmla="*/ 140 h 248"/>
                  <a:gd name="T16" fmla="*/ 54 w 196"/>
                  <a:gd name="T17" fmla="*/ 156 h 248"/>
                  <a:gd name="T18" fmla="*/ 84 w 196"/>
                  <a:gd name="T19" fmla="*/ 172 h 248"/>
                  <a:gd name="T20" fmla="*/ 88 w 196"/>
                  <a:gd name="T21" fmla="*/ 176 h 248"/>
                  <a:gd name="T22" fmla="*/ 90 w 196"/>
                  <a:gd name="T23" fmla="*/ 184 h 248"/>
                  <a:gd name="T24" fmla="*/ 84 w 196"/>
                  <a:gd name="T25" fmla="*/ 212 h 248"/>
                  <a:gd name="T26" fmla="*/ 88 w 196"/>
                  <a:gd name="T27" fmla="*/ 226 h 248"/>
                  <a:gd name="T28" fmla="*/ 92 w 196"/>
                  <a:gd name="T29" fmla="*/ 230 h 248"/>
                  <a:gd name="T30" fmla="*/ 88 w 196"/>
                  <a:gd name="T31" fmla="*/ 240 h 248"/>
                  <a:gd name="T32" fmla="*/ 94 w 196"/>
                  <a:gd name="T33" fmla="*/ 244 h 248"/>
                  <a:gd name="T34" fmla="*/ 118 w 196"/>
                  <a:gd name="T35" fmla="*/ 248 h 248"/>
                  <a:gd name="T36" fmla="*/ 146 w 196"/>
                  <a:gd name="T37" fmla="*/ 246 h 248"/>
                  <a:gd name="T38" fmla="*/ 162 w 196"/>
                  <a:gd name="T39" fmla="*/ 238 h 248"/>
                  <a:gd name="T40" fmla="*/ 172 w 196"/>
                  <a:gd name="T41" fmla="*/ 226 h 248"/>
                  <a:gd name="T42" fmla="*/ 180 w 196"/>
                  <a:gd name="T43" fmla="*/ 212 h 248"/>
                  <a:gd name="T44" fmla="*/ 196 w 196"/>
                  <a:gd name="T45" fmla="*/ 194 h 248"/>
                  <a:gd name="T46" fmla="*/ 194 w 196"/>
                  <a:gd name="T47" fmla="*/ 186 h 248"/>
                  <a:gd name="T48" fmla="*/ 178 w 196"/>
                  <a:gd name="T49" fmla="*/ 176 h 248"/>
                  <a:gd name="T50" fmla="*/ 152 w 196"/>
                  <a:gd name="T51" fmla="*/ 158 h 248"/>
                  <a:gd name="T52" fmla="*/ 98 w 196"/>
                  <a:gd name="T53" fmla="*/ 114 h 248"/>
                  <a:gd name="T54" fmla="*/ 90 w 196"/>
                  <a:gd name="T55" fmla="*/ 108 h 248"/>
                  <a:gd name="T56" fmla="*/ 76 w 196"/>
                  <a:gd name="T57" fmla="*/ 96 h 248"/>
                  <a:gd name="T58" fmla="*/ 76 w 196"/>
                  <a:gd name="T59" fmla="*/ 82 h 248"/>
                  <a:gd name="T60" fmla="*/ 80 w 196"/>
                  <a:gd name="T61" fmla="*/ 72 h 248"/>
                  <a:gd name="T62" fmla="*/ 96 w 196"/>
                  <a:gd name="T63" fmla="*/ 50 h 248"/>
                  <a:gd name="T64" fmla="*/ 98 w 196"/>
                  <a:gd name="T65" fmla="*/ 28 h 248"/>
                  <a:gd name="T66" fmla="*/ 98 w 196"/>
                  <a:gd name="T67" fmla="*/ 12 h 248"/>
                  <a:gd name="T68" fmla="*/ 92 w 196"/>
                  <a:gd name="T69" fmla="*/ 2 h 248"/>
                  <a:gd name="T70" fmla="*/ 84 w 196"/>
                  <a:gd name="T71" fmla="*/ 0 h 248"/>
                  <a:gd name="T72" fmla="*/ 70 w 196"/>
                  <a:gd name="T73" fmla="*/ 6 h 248"/>
                  <a:gd name="T74" fmla="*/ 24 w 196"/>
                  <a:gd name="T75" fmla="*/ 28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96" h="248">
                    <a:moveTo>
                      <a:pt x="24" y="28"/>
                    </a:moveTo>
                    <a:lnTo>
                      <a:pt x="24" y="28"/>
                    </a:lnTo>
                    <a:lnTo>
                      <a:pt x="16" y="38"/>
                    </a:lnTo>
                    <a:lnTo>
                      <a:pt x="12" y="46"/>
                    </a:lnTo>
                    <a:lnTo>
                      <a:pt x="8" y="54"/>
                    </a:lnTo>
                    <a:lnTo>
                      <a:pt x="8" y="62"/>
                    </a:lnTo>
                    <a:lnTo>
                      <a:pt x="10" y="78"/>
                    </a:lnTo>
                    <a:lnTo>
                      <a:pt x="12" y="86"/>
                    </a:lnTo>
                    <a:lnTo>
                      <a:pt x="10" y="94"/>
                    </a:lnTo>
                    <a:lnTo>
                      <a:pt x="10" y="94"/>
                    </a:lnTo>
                    <a:lnTo>
                      <a:pt x="6" y="110"/>
                    </a:lnTo>
                    <a:lnTo>
                      <a:pt x="2" y="122"/>
                    </a:lnTo>
                    <a:lnTo>
                      <a:pt x="0" y="128"/>
                    </a:lnTo>
                    <a:lnTo>
                      <a:pt x="2" y="132"/>
                    </a:lnTo>
                    <a:lnTo>
                      <a:pt x="4" y="136"/>
                    </a:lnTo>
                    <a:lnTo>
                      <a:pt x="8" y="140"/>
                    </a:lnTo>
                    <a:lnTo>
                      <a:pt x="8" y="140"/>
                    </a:lnTo>
                    <a:lnTo>
                      <a:pt x="54" y="156"/>
                    </a:lnTo>
                    <a:lnTo>
                      <a:pt x="76" y="166"/>
                    </a:lnTo>
                    <a:lnTo>
                      <a:pt x="84" y="172"/>
                    </a:lnTo>
                    <a:lnTo>
                      <a:pt x="88" y="176"/>
                    </a:lnTo>
                    <a:lnTo>
                      <a:pt x="88" y="176"/>
                    </a:lnTo>
                    <a:lnTo>
                      <a:pt x="90" y="180"/>
                    </a:lnTo>
                    <a:lnTo>
                      <a:pt x="90" y="184"/>
                    </a:lnTo>
                    <a:lnTo>
                      <a:pt x="86" y="198"/>
                    </a:lnTo>
                    <a:lnTo>
                      <a:pt x="84" y="212"/>
                    </a:lnTo>
                    <a:lnTo>
                      <a:pt x="86" y="220"/>
                    </a:lnTo>
                    <a:lnTo>
                      <a:pt x="88" y="226"/>
                    </a:lnTo>
                    <a:lnTo>
                      <a:pt x="88" y="226"/>
                    </a:lnTo>
                    <a:lnTo>
                      <a:pt x="92" y="230"/>
                    </a:lnTo>
                    <a:lnTo>
                      <a:pt x="92" y="234"/>
                    </a:lnTo>
                    <a:lnTo>
                      <a:pt x="88" y="240"/>
                    </a:lnTo>
                    <a:lnTo>
                      <a:pt x="90" y="244"/>
                    </a:lnTo>
                    <a:lnTo>
                      <a:pt x="94" y="244"/>
                    </a:lnTo>
                    <a:lnTo>
                      <a:pt x="118" y="248"/>
                    </a:lnTo>
                    <a:lnTo>
                      <a:pt x="118" y="248"/>
                    </a:lnTo>
                    <a:lnTo>
                      <a:pt x="134" y="248"/>
                    </a:lnTo>
                    <a:lnTo>
                      <a:pt x="146" y="246"/>
                    </a:lnTo>
                    <a:lnTo>
                      <a:pt x="156" y="242"/>
                    </a:lnTo>
                    <a:lnTo>
                      <a:pt x="162" y="238"/>
                    </a:lnTo>
                    <a:lnTo>
                      <a:pt x="168" y="232"/>
                    </a:lnTo>
                    <a:lnTo>
                      <a:pt x="172" y="226"/>
                    </a:lnTo>
                    <a:lnTo>
                      <a:pt x="180" y="212"/>
                    </a:lnTo>
                    <a:lnTo>
                      <a:pt x="180" y="212"/>
                    </a:lnTo>
                    <a:lnTo>
                      <a:pt x="190" y="202"/>
                    </a:lnTo>
                    <a:lnTo>
                      <a:pt x="196" y="194"/>
                    </a:lnTo>
                    <a:lnTo>
                      <a:pt x="196" y="190"/>
                    </a:lnTo>
                    <a:lnTo>
                      <a:pt x="194" y="186"/>
                    </a:lnTo>
                    <a:lnTo>
                      <a:pt x="188" y="182"/>
                    </a:lnTo>
                    <a:lnTo>
                      <a:pt x="178" y="176"/>
                    </a:lnTo>
                    <a:lnTo>
                      <a:pt x="178" y="176"/>
                    </a:lnTo>
                    <a:lnTo>
                      <a:pt x="152" y="158"/>
                    </a:lnTo>
                    <a:lnTo>
                      <a:pt x="128" y="140"/>
                    </a:lnTo>
                    <a:lnTo>
                      <a:pt x="98" y="114"/>
                    </a:lnTo>
                    <a:lnTo>
                      <a:pt x="98" y="114"/>
                    </a:lnTo>
                    <a:lnTo>
                      <a:pt x="90" y="108"/>
                    </a:lnTo>
                    <a:lnTo>
                      <a:pt x="80" y="100"/>
                    </a:lnTo>
                    <a:lnTo>
                      <a:pt x="76" y="96"/>
                    </a:lnTo>
                    <a:lnTo>
                      <a:pt x="74" y="90"/>
                    </a:lnTo>
                    <a:lnTo>
                      <a:pt x="76" y="82"/>
                    </a:lnTo>
                    <a:lnTo>
                      <a:pt x="80" y="72"/>
                    </a:lnTo>
                    <a:lnTo>
                      <a:pt x="80" y="72"/>
                    </a:lnTo>
                    <a:lnTo>
                      <a:pt x="90" y="58"/>
                    </a:lnTo>
                    <a:lnTo>
                      <a:pt x="96" y="50"/>
                    </a:lnTo>
                    <a:lnTo>
                      <a:pt x="98" y="42"/>
                    </a:lnTo>
                    <a:lnTo>
                      <a:pt x="98" y="28"/>
                    </a:lnTo>
                    <a:lnTo>
                      <a:pt x="98" y="28"/>
                    </a:lnTo>
                    <a:lnTo>
                      <a:pt x="98" y="12"/>
                    </a:lnTo>
                    <a:lnTo>
                      <a:pt x="96" y="6"/>
                    </a:lnTo>
                    <a:lnTo>
                      <a:pt x="92" y="2"/>
                    </a:lnTo>
                    <a:lnTo>
                      <a:pt x="88" y="0"/>
                    </a:lnTo>
                    <a:lnTo>
                      <a:pt x="84" y="0"/>
                    </a:lnTo>
                    <a:lnTo>
                      <a:pt x="70" y="6"/>
                    </a:lnTo>
                    <a:lnTo>
                      <a:pt x="70" y="6"/>
                    </a:lnTo>
                    <a:lnTo>
                      <a:pt x="38" y="22"/>
                    </a:lnTo>
                    <a:lnTo>
                      <a:pt x="24" y="28"/>
                    </a:lnTo>
                    <a:lnTo>
                      <a:pt x="24" y="28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3" name="Freeform 14"/>
              <p:cNvSpPr>
                <a:spLocks/>
              </p:cNvSpPr>
              <p:nvPr/>
            </p:nvSpPr>
            <p:spPr bwMode="auto">
              <a:xfrm>
                <a:off x="-5612284" y="6473693"/>
                <a:ext cx="412750" cy="263525"/>
              </a:xfrm>
              <a:custGeom>
                <a:avLst/>
                <a:gdLst>
                  <a:gd name="T0" fmla="*/ 0 w 260"/>
                  <a:gd name="T1" fmla="*/ 104 h 166"/>
                  <a:gd name="T2" fmla="*/ 0 w 260"/>
                  <a:gd name="T3" fmla="*/ 104 h 166"/>
                  <a:gd name="T4" fmla="*/ 10 w 260"/>
                  <a:gd name="T5" fmla="*/ 128 h 166"/>
                  <a:gd name="T6" fmla="*/ 18 w 260"/>
                  <a:gd name="T7" fmla="*/ 146 h 166"/>
                  <a:gd name="T8" fmla="*/ 24 w 260"/>
                  <a:gd name="T9" fmla="*/ 154 h 166"/>
                  <a:gd name="T10" fmla="*/ 28 w 260"/>
                  <a:gd name="T11" fmla="*/ 158 h 166"/>
                  <a:gd name="T12" fmla="*/ 28 w 260"/>
                  <a:gd name="T13" fmla="*/ 158 h 166"/>
                  <a:gd name="T14" fmla="*/ 38 w 260"/>
                  <a:gd name="T15" fmla="*/ 164 h 166"/>
                  <a:gd name="T16" fmla="*/ 48 w 260"/>
                  <a:gd name="T17" fmla="*/ 166 h 166"/>
                  <a:gd name="T18" fmla="*/ 60 w 260"/>
                  <a:gd name="T19" fmla="*/ 164 h 166"/>
                  <a:gd name="T20" fmla="*/ 78 w 260"/>
                  <a:gd name="T21" fmla="*/ 158 h 166"/>
                  <a:gd name="T22" fmla="*/ 78 w 260"/>
                  <a:gd name="T23" fmla="*/ 158 h 166"/>
                  <a:gd name="T24" fmla="*/ 100 w 260"/>
                  <a:gd name="T25" fmla="*/ 150 h 166"/>
                  <a:gd name="T26" fmla="*/ 120 w 260"/>
                  <a:gd name="T27" fmla="*/ 144 h 166"/>
                  <a:gd name="T28" fmla="*/ 140 w 260"/>
                  <a:gd name="T29" fmla="*/ 140 h 166"/>
                  <a:gd name="T30" fmla="*/ 152 w 260"/>
                  <a:gd name="T31" fmla="*/ 136 h 166"/>
                  <a:gd name="T32" fmla="*/ 152 w 260"/>
                  <a:gd name="T33" fmla="*/ 136 h 166"/>
                  <a:gd name="T34" fmla="*/ 140 w 260"/>
                  <a:gd name="T35" fmla="*/ 140 h 166"/>
                  <a:gd name="T36" fmla="*/ 166 w 260"/>
                  <a:gd name="T37" fmla="*/ 130 h 166"/>
                  <a:gd name="T38" fmla="*/ 166 w 260"/>
                  <a:gd name="T39" fmla="*/ 130 h 166"/>
                  <a:gd name="T40" fmla="*/ 188 w 260"/>
                  <a:gd name="T41" fmla="*/ 122 h 166"/>
                  <a:gd name="T42" fmla="*/ 206 w 260"/>
                  <a:gd name="T43" fmla="*/ 118 h 166"/>
                  <a:gd name="T44" fmla="*/ 232 w 260"/>
                  <a:gd name="T45" fmla="*/ 112 h 166"/>
                  <a:gd name="T46" fmla="*/ 240 w 260"/>
                  <a:gd name="T47" fmla="*/ 108 h 166"/>
                  <a:gd name="T48" fmla="*/ 246 w 260"/>
                  <a:gd name="T49" fmla="*/ 104 h 166"/>
                  <a:gd name="T50" fmla="*/ 248 w 260"/>
                  <a:gd name="T51" fmla="*/ 96 h 166"/>
                  <a:gd name="T52" fmla="*/ 250 w 260"/>
                  <a:gd name="T53" fmla="*/ 82 h 166"/>
                  <a:gd name="T54" fmla="*/ 250 w 260"/>
                  <a:gd name="T55" fmla="*/ 82 h 166"/>
                  <a:gd name="T56" fmla="*/ 252 w 260"/>
                  <a:gd name="T57" fmla="*/ 70 h 166"/>
                  <a:gd name="T58" fmla="*/ 256 w 260"/>
                  <a:gd name="T59" fmla="*/ 60 h 166"/>
                  <a:gd name="T60" fmla="*/ 260 w 260"/>
                  <a:gd name="T61" fmla="*/ 50 h 166"/>
                  <a:gd name="T62" fmla="*/ 260 w 260"/>
                  <a:gd name="T63" fmla="*/ 46 h 166"/>
                  <a:gd name="T64" fmla="*/ 256 w 260"/>
                  <a:gd name="T65" fmla="*/ 44 h 166"/>
                  <a:gd name="T66" fmla="*/ 238 w 260"/>
                  <a:gd name="T67" fmla="*/ 38 h 166"/>
                  <a:gd name="T68" fmla="*/ 238 w 260"/>
                  <a:gd name="T69" fmla="*/ 38 h 166"/>
                  <a:gd name="T70" fmla="*/ 188 w 260"/>
                  <a:gd name="T71" fmla="*/ 26 h 166"/>
                  <a:gd name="T72" fmla="*/ 152 w 260"/>
                  <a:gd name="T73" fmla="*/ 18 h 166"/>
                  <a:gd name="T74" fmla="*/ 152 w 260"/>
                  <a:gd name="T75" fmla="*/ 18 h 166"/>
                  <a:gd name="T76" fmla="*/ 146 w 260"/>
                  <a:gd name="T77" fmla="*/ 14 h 166"/>
                  <a:gd name="T78" fmla="*/ 142 w 260"/>
                  <a:gd name="T79" fmla="*/ 12 h 166"/>
                  <a:gd name="T80" fmla="*/ 136 w 260"/>
                  <a:gd name="T81" fmla="*/ 6 h 166"/>
                  <a:gd name="T82" fmla="*/ 130 w 260"/>
                  <a:gd name="T83" fmla="*/ 4 h 166"/>
                  <a:gd name="T84" fmla="*/ 124 w 260"/>
                  <a:gd name="T85" fmla="*/ 2 h 166"/>
                  <a:gd name="T86" fmla="*/ 116 w 260"/>
                  <a:gd name="T87" fmla="*/ 0 h 166"/>
                  <a:gd name="T88" fmla="*/ 104 w 260"/>
                  <a:gd name="T89" fmla="*/ 2 h 166"/>
                  <a:gd name="T90" fmla="*/ 104 w 260"/>
                  <a:gd name="T91" fmla="*/ 2 h 166"/>
                  <a:gd name="T92" fmla="*/ 80 w 260"/>
                  <a:gd name="T93" fmla="*/ 2 h 166"/>
                  <a:gd name="T94" fmla="*/ 64 w 260"/>
                  <a:gd name="T95" fmla="*/ 4 h 166"/>
                  <a:gd name="T96" fmla="*/ 58 w 260"/>
                  <a:gd name="T97" fmla="*/ 6 h 166"/>
                  <a:gd name="T98" fmla="*/ 52 w 260"/>
                  <a:gd name="T99" fmla="*/ 8 h 166"/>
                  <a:gd name="T100" fmla="*/ 46 w 260"/>
                  <a:gd name="T101" fmla="*/ 14 h 166"/>
                  <a:gd name="T102" fmla="*/ 40 w 260"/>
                  <a:gd name="T103" fmla="*/ 20 h 166"/>
                  <a:gd name="T104" fmla="*/ 40 w 260"/>
                  <a:gd name="T105" fmla="*/ 20 h 166"/>
                  <a:gd name="T106" fmla="*/ 36 w 260"/>
                  <a:gd name="T107" fmla="*/ 28 h 166"/>
                  <a:gd name="T108" fmla="*/ 34 w 260"/>
                  <a:gd name="T109" fmla="*/ 38 h 166"/>
                  <a:gd name="T110" fmla="*/ 34 w 260"/>
                  <a:gd name="T111" fmla="*/ 56 h 166"/>
                  <a:gd name="T112" fmla="*/ 36 w 260"/>
                  <a:gd name="T113" fmla="*/ 74 h 166"/>
                  <a:gd name="T114" fmla="*/ 34 w 260"/>
                  <a:gd name="T115" fmla="*/ 80 h 166"/>
                  <a:gd name="T116" fmla="*/ 32 w 260"/>
                  <a:gd name="T117" fmla="*/ 84 h 166"/>
                  <a:gd name="T118" fmla="*/ 32 w 260"/>
                  <a:gd name="T119" fmla="*/ 84 h 166"/>
                  <a:gd name="T120" fmla="*/ 0 w 260"/>
                  <a:gd name="T121" fmla="*/ 104 h 166"/>
                  <a:gd name="T122" fmla="*/ 0 w 260"/>
                  <a:gd name="T123" fmla="*/ 104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60" h="166">
                    <a:moveTo>
                      <a:pt x="0" y="104"/>
                    </a:moveTo>
                    <a:lnTo>
                      <a:pt x="0" y="104"/>
                    </a:lnTo>
                    <a:lnTo>
                      <a:pt x="10" y="128"/>
                    </a:lnTo>
                    <a:lnTo>
                      <a:pt x="18" y="146"/>
                    </a:lnTo>
                    <a:lnTo>
                      <a:pt x="24" y="154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38" y="164"/>
                    </a:lnTo>
                    <a:lnTo>
                      <a:pt x="48" y="166"/>
                    </a:lnTo>
                    <a:lnTo>
                      <a:pt x="60" y="164"/>
                    </a:lnTo>
                    <a:lnTo>
                      <a:pt x="78" y="158"/>
                    </a:lnTo>
                    <a:lnTo>
                      <a:pt x="78" y="158"/>
                    </a:lnTo>
                    <a:lnTo>
                      <a:pt x="100" y="150"/>
                    </a:lnTo>
                    <a:lnTo>
                      <a:pt x="120" y="144"/>
                    </a:lnTo>
                    <a:lnTo>
                      <a:pt x="140" y="140"/>
                    </a:lnTo>
                    <a:lnTo>
                      <a:pt x="152" y="136"/>
                    </a:lnTo>
                    <a:lnTo>
                      <a:pt x="152" y="136"/>
                    </a:lnTo>
                    <a:lnTo>
                      <a:pt x="140" y="140"/>
                    </a:lnTo>
                    <a:lnTo>
                      <a:pt x="166" y="130"/>
                    </a:lnTo>
                    <a:lnTo>
                      <a:pt x="166" y="130"/>
                    </a:lnTo>
                    <a:lnTo>
                      <a:pt x="188" y="122"/>
                    </a:lnTo>
                    <a:lnTo>
                      <a:pt x="206" y="118"/>
                    </a:lnTo>
                    <a:lnTo>
                      <a:pt x="232" y="112"/>
                    </a:lnTo>
                    <a:lnTo>
                      <a:pt x="240" y="108"/>
                    </a:lnTo>
                    <a:lnTo>
                      <a:pt x="246" y="104"/>
                    </a:lnTo>
                    <a:lnTo>
                      <a:pt x="248" y="96"/>
                    </a:lnTo>
                    <a:lnTo>
                      <a:pt x="250" y="82"/>
                    </a:lnTo>
                    <a:lnTo>
                      <a:pt x="250" y="82"/>
                    </a:lnTo>
                    <a:lnTo>
                      <a:pt x="252" y="70"/>
                    </a:lnTo>
                    <a:lnTo>
                      <a:pt x="256" y="60"/>
                    </a:lnTo>
                    <a:lnTo>
                      <a:pt x="260" y="50"/>
                    </a:lnTo>
                    <a:lnTo>
                      <a:pt x="260" y="46"/>
                    </a:lnTo>
                    <a:lnTo>
                      <a:pt x="256" y="44"/>
                    </a:lnTo>
                    <a:lnTo>
                      <a:pt x="238" y="38"/>
                    </a:lnTo>
                    <a:lnTo>
                      <a:pt x="238" y="38"/>
                    </a:lnTo>
                    <a:lnTo>
                      <a:pt x="188" y="26"/>
                    </a:lnTo>
                    <a:lnTo>
                      <a:pt x="152" y="18"/>
                    </a:lnTo>
                    <a:lnTo>
                      <a:pt x="152" y="18"/>
                    </a:lnTo>
                    <a:lnTo>
                      <a:pt x="146" y="14"/>
                    </a:lnTo>
                    <a:lnTo>
                      <a:pt x="142" y="12"/>
                    </a:lnTo>
                    <a:lnTo>
                      <a:pt x="136" y="6"/>
                    </a:lnTo>
                    <a:lnTo>
                      <a:pt x="130" y="4"/>
                    </a:lnTo>
                    <a:lnTo>
                      <a:pt x="124" y="2"/>
                    </a:lnTo>
                    <a:lnTo>
                      <a:pt x="116" y="0"/>
                    </a:lnTo>
                    <a:lnTo>
                      <a:pt x="104" y="2"/>
                    </a:lnTo>
                    <a:lnTo>
                      <a:pt x="104" y="2"/>
                    </a:lnTo>
                    <a:lnTo>
                      <a:pt x="80" y="2"/>
                    </a:lnTo>
                    <a:lnTo>
                      <a:pt x="64" y="4"/>
                    </a:lnTo>
                    <a:lnTo>
                      <a:pt x="58" y="6"/>
                    </a:lnTo>
                    <a:lnTo>
                      <a:pt x="52" y="8"/>
                    </a:lnTo>
                    <a:lnTo>
                      <a:pt x="46" y="14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6" y="28"/>
                    </a:lnTo>
                    <a:lnTo>
                      <a:pt x="34" y="38"/>
                    </a:lnTo>
                    <a:lnTo>
                      <a:pt x="34" y="56"/>
                    </a:lnTo>
                    <a:lnTo>
                      <a:pt x="36" y="74"/>
                    </a:lnTo>
                    <a:lnTo>
                      <a:pt x="34" y="80"/>
                    </a:lnTo>
                    <a:lnTo>
                      <a:pt x="32" y="84"/>
                    </a:lnTo>
                    <a:lnTo>
                      <a:pt x="32" y="84"/>
                    </a:lnTo>
                    <a:lnTo>
                      <a:pt x="0" y="104"/>
                    </a:lnTo>
                    <a:lnTo>
                      <a:pt x="0" y="104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4" name="Freeform 15"/>
              <p:cNvSpPr>
                <a:spLocks/>
              </p:cNvSpPr>
              <p:nvPr/>
            </p:nvSpPr>
            <p:spPr bwMode="auto">
              <a:xfrm>
                <a:off x="-4916958" y="8591418"/>
                <a:ext cx="241300" cy="200025"/>
              </a:xfrm>
              <a:custGeom>
                <a:avLst/>
                <a:gdLst>
                  <a:gd name="T0" fmla="*/ 62 w 152"/>
                  <a:gd name="T1" fmla="*/ 126 h 126"/>
                  <a:gd name="T2" fmla="*/ 62 w 152"/>
                  <a:gd name="T3" fmla="*/ 126 h 126"/>
                  <a:gd name="T4" fmla="*/ 86 w 152"/>
                  <a:gd name="T5" fmla="*/ 108 h 126"/>
                  <a:gd name="T6" fmla="*/ 102 w 152"/>
                  <a:gd name="T7" fmla="*/ 94 h 126"/>
                  <a:gd name="T8" fmla="*/ 108 w 152"/>
                  <a:gd name="T9" fmla="*/ 88 h 126"/>
                  <a:gd name="T10" fmla="*/ 110 w 152"/>
                  <a:gd name="T11" fmla="*/ 82 h 126"/>
                  <a:gd name="T12" fmla="*/ 110 w 152"/>
                  <a:gd name="T13" fmla="*/ 82 h 126"/>
                  <a:gd name="T14" fmla="*/ 112 w 152"/>
                  <a:gd name="T15" fmla="*/ 78 h 126"/>
                  <a:gd name="T16" fmla="*/ 116 w 152"/>
                  <a:gd name="T17" fmla="*/ 72 h 126"/>
                  <a:gd name="T18" fmla="*/ 126 w 152"/>
                  <a:gd name="T19" fmla="*/ 60 h 126"/>
                  <a:gd name="T20" fmla="*/ 144 w 152"/>
                  <a:gd name="T21" fmla="*/ 48 h 126"/>
                  <a:gd name="T22" fmla="*/ 144 w 152"/>
                  <a:gd name="T23" fmla="*/ 48 h 126"/>
                  <a:gd name="T24" fmla="*/ 146 w 152"/>
                  <a:gd name="T25" fmla="*/ 44 h 126"/>
                  <a:gd name="T26" fmla="*/ 152 w 152"/>
                  <a:gd name="T27" fmla="*/ 38 h 126"/>
                  <a:gd name="T28" fmla="*/ 152 w 152"/>
                  <a:gd name="T29" fmla="*/ 32 h 126"/>
                  <a:gd name="T30" fmla="*/ 152 w 152"/>
                  <a:gd name="T31" fmla="*/ 28 h 126"/>
                  <a:gd name="T32" fmla="*/ 150 w 152"/>
                  <a:gd name="T33" fmla="*/ 24 h 126"/>
                  <a:gd name="T34" fmla="*/ 144 w 152"/>
                  <a:gd name="T35" fmla="*/ 20 h 126"/>
                  <a:gd name="T36" fmla="*/ 144 w 152"/>
                  <a:gd name="T37" fmla="*/ 20 h 126"/>
                  <a:gd name="T38" fmla="*/ 118 w 152"/>
                  <a:gd name="T39" fmla="*/ 4 h 126"/>
                  <a:gd name="T40" fmla="*/ 104 w 152"/>
                  <a:gd name="T41" fmla="*/ 0 h 126"/>
                  <a:gd name="T42" fmla="*/ 98 w 152"/>
                  <a:gd name="T43" fmla="*/ 0 h 126"/>
                  <a:gd name="T44" fmla="*/ 90 w 152"/>
                  <a:gd name="T45" fmla="*/ 0 h 126"/>
                  <a:gd name="T46" fmla="*/ 90 w 152"/>
                  <a:gd name="T47" fmla="*/ 0 h 126"/>
                  <a:gd name="T48" fmla="*/ 74 w 152"/>
                  <a:gd name="T49" fmla="*/ 4 h 126"/>
                  <a:gd name="T50" fmla="*/ 54 w 152"/>
                  <a:gd name="T51" fmla="*/ 8 h 126"/>
                  <a:gd name="T52" fmla="*/ 38 w 152"/>
                  <a:gd name="T53" fmla="*/ 12 h 126"/>
                  <a:gd name="T54" fmla="*/ 30 w 152"/>
                  <a:gd name="T55" fmla="*/ 14 h 126"/>
                  <a:gd name="T56" fmla="*/ 26 w 152"/>
                  <a:gd name="T57" fmla="*/ 16 h 126"/>
                  <a:gd name="T58" fmla="*/ 26 w 152"/>
                  <a:gd name="T59" fmla="*/ 16 h 126"/>
                  <a:gd name="T60" fmla="*/ 18 w 152"/>
                  <a:gd name="T61" fmla="*/ 26 h 126"/>
                  <a:gd name="T62" fmla="*/ 14 w 152"/>
                  <a:gd name="T63" fmla="*/ 38 h 126"/>
                  <a:gd name="T64" fmla="*/ 10 w 152"/>
                  <a:gd name="T65" fmla="*/ 50 h 126"/>
                  <a:gd name="T66" fmla="*/ 6 w 152"/>
                  <a:gd name="T67" fmla="*/ 62 h 126"/>
                  <a:gd name="T68" fmla="*/ 6 w 152"/>
                  <a:gd name="T69" fmla="*/ 62 h 126"/>
                  <a:gd name="T70" fmla="*/ 0 w 152"/>
                  <a:gd name="T71" fmla="*/ 86 h 126"/>
                  <a:gd name="T72" fmla="*/ 0 w 152"/>
                  <a:gd name="T73" fmla="*/ 98 h 126"/>
                  <a:gd name="T74" fmla="*/ 2 w 152"/>
                  <a:gd name="T75" fmla="*/ 102 h 126"/>
                  <a:gd name="T76" fmla="*/ 6 w 152"/>
                  <a:gd name="T77" fmla="*/ 106 h 126"/>
                  <a:gd name="T78" fmla="*/ 6 w 152"/>
                  <a:gd name="T79" fmla="*/ 106 h 126"/>
                  <a:gd name="T80" fmla="*/ 26 w 152"/>
                  <a:gd name="T81" fmla="*/ 118 h 126"/>
                  <a:gd name="T82" fmla="*/ 36 w 152"/>
                  <a:gd name="T83" fmla="*/ 124 h 126"/>
                  <a:gd name="T84" fmla="*/ 48 w 152"/>
                  <a:gd name="T85" fmla="*/ 126 h 126"/>
                  <a:gd name="T86" fmla="*/ 48 w 152"/>
                  <a:gd name="T87" fmla="*/ 126 h 126"/>
                  <a:gd name="T88" fmla="*/ 62 w 152"/>
                  <a:gd name="T89" fmla="*/ 126 h 126"/>
                  <a:gd name="T90" fmla="*/ 62 w 152"/>
                  <a:gd name="T91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2" h="126">
                    <a:moveTo>
                      <a:pt x="62" y="126"/>
                    </a:moveTo>
                    <a:lnTo>
                      <a:pt x="62" y="126"/>
                    </a:lnTo>
                    <a:lnTo>
                      <a:pt x="86" y="108"/>
                    </a:lnTo>
                    <a:lnTo>
                      <a:pt x="102" y="94"/>
                    </a:lnTo>
                    <a:lnTo>
                      <a:pt x="108" y="88"/>
                    </a:lnTo>
                    <a:lnTo>
                      <a:pt x="110" y="82"/>
                    </a:lnTo>
                    <a:lnTo>
                      <a:pt x="110" y="82"/>
                    </a:lnTo>
                    <a:lnTo>
                      <a:pt x="112" y="78"/>
                    </a:lnTo>
                    <a:lnTo>
                      <a:pt x="116" y="72"/>
                    </a:lnTo>
                    <a:lnTo>
                      <a:pt x="126" y="60"/>
                    </a:lnTo>
                    <a:lnTo>
                      <a:pt x="144" y="48"/>
                    </a:lnTo>
                    <a:lnTo>
                      <a:pt x="144" y="48"/>
                    </a:lnTo>
                    <a:lnTo>
                      <a:pt x="146" y="44"/>
                    </a:lnTo>
                    <a:lnTo>
                      <a:pt x="152" y="38"/>
                    </a:lnTo>
                    <a:lnTo>
                      <a:pt x="152" y="32"/>
                    </a:lnTo>
                    <a:lnTo>
                      <a:pt x="152" y="28"/>
                    </a:lnTo>
                    <a:lnTo>
                      <a:pt x="150" y="24"/>
                    </a:lnTo>
                    <a:lnTo>
                      <a:pt x="144" y="20"/>
                    </a:lnTo>
                    <a:lnTo>
                      <a:pt x="144" y="20"/>
                    </a:lnTo>
                    <a:lnTo>
                      <a:pt x="118" y="4"/>
                    </a:lnTo>
                    <a:lnTo>
                      <a:pt x="104" y="0"/>
                    </a:lnTo>
                    <a:lnTo>
                      <a:pt x="98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4" y="4"/>
                    </a:lnTo>
                    <a:lnTo>
                      <a:pt x="54" y="8"/>
                    </a:lnTo>
                    <a:lnTo>
                      <a:pt x="38" y="12"/>
                    </a:lnTo>
                    <a:lnTo>
                      <a:pt x="30" y="14"/>
                    </a:lnTo>
                    <a:lnTo>
                      <a:pt x="26" y="16"/>
                    </a:lnTo>
                    <a:lnTo>
                      <a:pt x="26" y="16"/>
                    </a:lnTo>
                    <a:lnTo>
                      <a:pt x="18" y="26"/>
                    </a:lnTo>
                    <a:lnTo>
                      <a:pt x="14" y="38"/>
                    </a:lnTo>
                    <a:lnTo>
                      <a:pt x="10" y="50"/>
                    </a:lnTo>
                    <a:lnTo>
                      <a:pt x="6" y="62"/>
                    </a:lnTo>
                    <a:lnTo>
                      <a:pt x="6" y="62"/>
                    </a:lnTo>
                    <a:lnTo>
                      <a:pt x="0" y="86"/>
                    </a:lnTo>
                    <a:lnTo>
                      <a:pt x="0" y="98"/>
                    </a:lnTo>
                    <a:lnTo>
                      <a:pt x="2" y="102"/>
                    </a:lnTo>
                    <a:lnTo>
                      <a:pt x="6" y="106"/>
                    </a:lnTo>
                    <a:lnTo>
                      <a:pt x="6" y="106"/>
                    </a:lnTo>
                    <a:lnTo>
                      <a:pt x="26" y="118"/>
                    </a:lnTo>
                    <a:lnTo>
                      <a:pt x="36" y="124"/>
                    </a:lnTo>
                    <a:lnTo>
                      <a:pt x="48" y="126"/>
                    </a:lnTo>
                    <a:lnTo>
                      <a:pt x="48" y="126"/>
                    </a:lnTo>
                    <a:lnTo>
                      <a:pt x="62" y="126"/>
                    </a:lnTo>
                    <a:lnTo>
                      <a:pt x="62" y="126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5" name="Freeform 16"/>
              <p:cNvSpPr>
                <a:spLocks/>
              </p:cNvSpPr>
              <p:nvPr/>
            </p:nvSpPr>
            <p:spPr bwMode="auto">
              <a:xfrm>
                <a:off x="-5983759" y="8642218"/>
                <a:ext cx="244475" cy="206375"/>
              </a:xfrm>
              <a:custGeom>
                <a:avLst/>
                <a:gdLst>
                  <a:gd name="T0" fmla="*/ 20 w 154"/>
                  <a:gd name="T1" fmla="*/ 0 h 130"/>
                  <a:gd name="T2" fmla="*/ 20 w 154"/>
                  <a:gd name="T3" fmla="*/ 0 h 130"/>
                  <a:gd name="T4" fmla="*/ 8 w 154"/>
                  <a:gd name="T5" fmla="*/ 30 h 130"/>
                  <a:gd name="T6" fmla="*/ 2 w 154"/>
                  <a:gd name="T7" fmla="*/ 52 h 130"/>
                  <a:gd name="T8" fmla="*/ 0 w 154"/>
                  <a:gd name="T9" fmla="*/ 66 h 130"/>
                  <a:gd name="T10" fmla="*/ 2 w 154"/>
                  <a:gd name="T11" fmla="*/ 74 h 130"/>
                  <a:gd name="T12" fmla="*/ 2 w 154"/>
                  <a:gd name="T13" fmla="*/ 74 h 130"/>
                  <a:gd name="T14" fmla="*/ 4 w 154"/>
                  <a:gd name="T15" fmla="*/ 76 h 130"/>
                  <a:gd name="T16" fmla="*/ 20 w 154"/>
                  <a:gd name="T17" fmla="*/ 94 h 130"/>
                  <a:gd name="T18" fmla="*/ 20 w 154"/>
                  <a:gd name="T19" fmla="*/ 94 h 130"/>
                  <a:gd name="T20" fmla="*/ 28 w 154"/>
                  <a:gd name="T21" fmla="*/ 102 h 130"/>
                  <a:gd name="T22" fmla="*/ 30 w 154"/>
                  <a:gd name="T23" fmla="*/ 110 h 130"/>
                  <a:gd name="T24" fmla="*/ 34 w 154"/>
                  <a:gd name="T25" fmla="*/ 120 h 130"/>
                  <a:gd name="T26" fmla="*/ 36 w 154"/>
                  <a:gd name="T27" fmla="*/ 124 h 130"/>
                  <a:gd name="T28" fmla="*/ 38 w 154"/>
                  <a:gd name="T29" fmla="*/ 126 h 130"/>
                  <a:gd name="T30" fmla="*/ 44 w 154"/>
                  <a:gd name="T31" fmla="*/ 128 h 130"/>
                  <a:gd name="T32" fmla="*/ 56 w 154"/>
                  <a:gd name="T33" fmla="*/ 128 h 130"/>
                  <a:gd name="T34" fmla="*/ 56 w 154"/>
                  <a:gd name="T35" fmla="*/ 128 h 130"/>
                  <a:gd name="T36" fmla="*/ 78 w 154"/>
                  <a:gd name="T37" fmla="*/ 130 h 130"/>
                  <a:gd name="T38" fmla="*/ 94 w 154"/>
                  <a:gd name="T39" fmla="*/ 130 h 130"/>
                  <a:gd name="T40" fmla="*/ 102 w 154"/>
                  <a:gd name="T41" fmla="*/ 128 h 130"/>
                  <a:gd name="T42" fmla="*/ 108 w 154"/>
                  <a:gd name="T43" fmla="*/ 126 h 130"/>
                  <a:gd name="T44" fmla="*/ 114 w 154"/>
                  <a:gd name="T45" fmla="*/ 120 h 130"/>
                  <a:gd name="T46" fmla="*/ 122 w 154"/>
                  <a:gd name="T47" fmla="*/ 112 h 130"/>
                  <a:gd name="T48" fmla="*/ 122 w 154"/>
                  <a:gd name="T49" fmla="*/ 112 h 130"/>
                  <a:gd name="T50" fmla="*/ 128 w 154"/>
                  <a:gd name="T51" fmla="*/ 106 h 130"/>
                  <a:gd name="T52" fmla="*/ 136 w 154"/>
                  <a:gd name="T53" fmla="*/ 104 h 130"/>
                  <a:gd name="T54" fmla="*/ 144 w 154"/>
                  <a:gd name="T55" fmla="*/ 104 h 130"/>
                  <a:gd name="T56" fmla="*/ 150 w 154"/>
                  <a:gd name="T57" fmla="*/ 106 h 130"/>
                  <a:gd name="T58" fmla="*/ 154 w 154"/>
                  <a:gd name="T59" fmla="*/ 106 h 130"/>
                  <a:gd name="T60" fmla="*/ 154 w 154"/>
                  <a:gd name="T61" fmla="*/ 104 h 130"/>
                  <a:gd name="T62" fmla="*/ 140 w 154"/>
                  <a:gd name="T63" fmla="*/ 88 h 130"/>
                  <a:gd name="T64" fmla="*/ 140 w 154"/>
                  <a:gd name="T65" fmla="*/ 88 h 130"/>
                  <a:gd name="T66" fmla="*/ 106 w 154"/>
                  <a:gd name="T67" fmla="*/ 50 h 130"/>
                  <a:gd name="T68" fmla="*/ 94 w 154"/>
                  <a:gd name="T69" fmla="*/ 40 h 130"/>
                  <a:gd name="T70" fmla="*/ 78 w 154"/>
                  <a:gd name="T71" fmla="*/ 30 h 130"/>
                  <a:gd name="T72" fmla="*/ 78 w 154"/>
                  <a:gd name="T73" fmla="*/ 30 h 130"/>
                  <a:gd name="T74" fmla="*/ 40 w 154"/>
                  <a:gd name="T75" fmla="*/ 12 h 130"/>
                  <a:gd name="T76" fmla="*/ 20 w 154"/>
                  <a:gd name="T77" fmla="*/ 0 h 130"/>
                  <a:gd name="T78" fmla="*/ 20 w 154"/>
                  <a:gd name="T7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4" h="130">
                    <a:moveTo>
                      <a:pt x="20" y="0"/>
                    </a:moveTo>
                    <a:lnTo>
                      <a:pt x="20" y="0"/>
                    </a:lnTo>
                    <a:lnTo>
                      <a:pt x="8" y="3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2" y="74"/>
                    </a:lnTo>
                    <a:lnTo>
                      <a:pt x="2" y="74"/>
                    </a:lnTo>
                    <a:lnTo>
                      <a:pt x="4" y="76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8" y="102"/>
                    </a:lnTo>
                    <a:lnTo>
                      <a:pt x="30" y="110"/>
                    </a:lnTo>
                    <a:lnTo>
                      <a:pt x="34" y="120"/>
                    </a:lnTo>
                    <a:lnTo>
                      <a:pt x="36" y="124"/>
                    </a:lnTo>
                    <a:lnTo>
                      <a:pt x="38" y="126"/>
                    </a:lnTo>
                    <a:lnTo>
                      <a:pt x="44" y="128"/>
                    </a:lnTo>
                    <a:lnTo>
                      <a:pt x="56" y="128"/>
                    </a:lnTo>
                    <a:lnTo>
                      <a:pt x="56" y="128"/>
                    </a:lnTo>
                    <a:lnTo>
                      <a:pt x="78" y="130"/>
                    </a:lnTo>
                    <a:lnTo>
                      <a:pt x="94" y="130"/>
                    </a:lnTo>
                    <a:lnTo>
                      <a:pt x="102" y="128"/>
                    </a:lnTo>
                    <a:lnTo>
                      <a:pt x="108" y="126"/>
                    </a:lnTo>
                    <a:lnTo>
                      <a:pt x="114" y="120"/>
                    </a:lnTo>
                    <a:lnTo>
                      <a:pt x="122" y="112"/>
                    </a:lnTo>
                    <a:lnTo>
                      <a:pt x="122" y="112"/>
                    </a:lnTo>
                    <a:lnTo>
                      <a:pt x="128" y="106"/>
                    </a:lnTo>
                    <a:lnTo>
                      <a:pt x="136" y="104"/>
                    </a:lnTo>
                    <a:lnTo>
                      <a:pt x="144" y="104"/>
                    </a:lnTo>
                    <a:lnTo>
                      <a:pt x="150" y="106"/>
                    </a:lnTo>
                    <a:lnTo>
                      <a:pt x="154" y="106"/>
                    </a:lnTo>
                    <a:lnTo>
                      <a:pt x="154" y="104"/>
                    </a:lnTo>
                    <a:lnTo>
                      <a:pt x="140" y="88"/>
                    </a:lnTo>
                    <a:lnTo>
                      <a:pt x="140" y="88"/>
                    </a:lnTo>
                    <a:lnTo>
                      <a:pt x="106" y="50"/>
                    </a:lnTo>
                    <a:lnTo>
                      <a:pt x="94" y="40"/>
                    </a:lnTo>
                    <a:lnTo>
                      <a:pt x="78" y="30"/>
                    </a:lnTo>
                    <a:lnTo>
                      <a:pt x="78" y="30"/>
                    </a:lnTo>
                    <a:lnTo>
                      <a:pt x="40" y="12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6" name="Freeform 17"/>
              <p:cNvSpPr>
                <a:spLocks/>
              </p:cNvSpPr>
              <p:nvPr/>
            </p:nvSpPr>
            <p:spPr bwMode="auto">
              <a:xfrm>
                <a:off x="-6073433" y="4689343"/>
                <a:ext cx="431799" cy="238125"/>
              </a:xfrm>
              <a:custGeom>
                <a:avLst/>
                <a:gdLst>
                  <a:gd name="T0" fmla="*/ 26 w 272"/>
                  <a:gd name="T1" fmla="*/ 66 h 150"/>
                  <a:gd name="T2" fmla="*/ 14 w 272"/>
                  <a:gd name="T3" fmla="*/ 60 h 150"/>
                  <a:gd name="T4" fmla="*/ 4 w 272"/>
                  <a:gd name="T5" fmla="*/ 46 h 150"/>
                  <a:gd name="T6" fmla="*/ 0 w 272"/>
                  <a:gd name="T7" fmla="*/ 32 h 150"/>
                  <a:gd name="T8" fmla="*/ 4 w 272"/>
                  <a:gd name="T9" fmla="*/ 28 h 150"/>
                  <a:gd name="T10" fmla="*/ 12 w 272"/>
                  <a:gd name="T11" fmla="*/ 24 h 150"/>
                  <a:gd name="T12" fmla="*/ 34 w 272"/>
                  <a:gd name="T13" fmla="*/ 26 h 150"/>
                  <a:gd name="T14" fmla="*/ 64 w 272"/>
                  <a:gd name="T15" fmla="*/ 30 h 150"/>
                  <a:gd name="T16" fmla="*/ 82 w 272"/>
                  <a:gd name="T17" fmla="*/ 24 h 150"/>
                  <a:gd name="T18" fmla="*/ 104 w 272"/>
                  <a:gd name="T19" fmla="*/ 16 h 150"/>
                  <a:gd name="T20" fmla="*/ 164 w 272"/>
                  <a:gd name="T21" fmla="*/ 0 h 150"/>
                  <a:gd name="T22" fmla="*/ 192 w 272"/>
                  <a:gd name="T23" fmla="*/ 0 h 150"/>
                  <a:gd name="T24" fmla="*/ 212 w 272"/>
                  <a:gd name="T25" fmla="*/ 0 h 150"/>
                  <a:gd name="T26" fmla="*/ 236 w 272"/>
                  <a:gd name="T27" fmla="*/ 6 h 150"/>
                  <a:gd name="T28" fmla="*/ 250 w 272"/>
                  <a:gd name="T29" fmla="*/ 18 h 150"/>
                  <a:gd name="T30" fmla="*/ 270 w 272"/>
                  <a:gd name="T31" fmla="*/ 40 h 150"/>
                  <a:gd name="T32" fmla="*/ 270 w 272"/>
                  <a:gd name="T33" fmla="*/ 52 h 150"/>
                  <a:gd name="T34" fmla="*/ 260 w 272"/>
                  <a:gd name="T35" fmla="*/ 66 h 150"/>
                  <a:gd name="T36" fmla="*/ 250 w 272"/>
                  <a:gd name="T37" fmla="*/ 74 h 150"/>
                  <a:gd name="T38" fmla="*/ 212 w 272"/>
                  <a:gd name="T39" fmla="*/ 100 h 150"/>
                  <a:gd name="T40" fmla="*/ 192 w 272"/>
                  <a:gd name="T41" fmla="*/ 114 h 150"/>
                  <a:gd name="T42" fmla="*/ 188 w 272"/>
                  <a:gd name="T43" fmla="*/ 118 h 150"/>
                  <a:gd name="T44" fmla="*/ 186 w 272"/>
                  <a:gd name="T45" fmla="*/ 126 h 150"/>
                  <a:gd name="T46" fmla="*/ 188 w 272"/>
                  <a:gd name="T47" fmla="*/ 126 h 150"/>
                  <a:gd name="T48" fmla="*/ 178 w 272"/>
                  <a:gd name="T49" fmla="*/ 134 h 150"/>
                  <a:gd name="T50" fmla="*/ 168 w 272"/>
                  <a:gd name="T51" fmla="*/ 146 h 150"/>
                  <a:gd name="T52" fmla="*/ 158 w 272"/>
                  <a:gd name="T53" fmla="*/ 150 h 150"/>
                  <a:gd name="T54" fmla="*/ 136 w 272"/>
                  <a:gd name="T55" fmla="*/ 146 h 150"/>
                  <a:gd name="T56" fmla="*/ 84 w 272"/>
                  <a:gd name="T57" fmla="*/ 144 h 150"/>
                  <a:gd name="T58" fmla="*/ 58 w 272"/>
                  <a:gd name="T59" fmla="*/ 140 h 150"/>
                  <a:gd name="T60" fmla="*/ 50 w 272"/>
                  <a:gd name="T61" fmla="*/ 134 h 150"/>
                  <a:gd name="T62" fmla="*/ 38 w 272"/>
                  <a:gd name="T63" fmla="*/ 116 h 150"/>
                  <a:gd name="T64" fmla="*/ 26 w 272"/>
                  <a:gd name="T65" fmla="*/ 74 h 150"/>
                  <a:gd name="T66" fmla="*/ 26 w 272"/>
                  <a:gd name="T67" fmla="*/ 6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2" h="150">
                    <a:moveTo>
                      <a:pt x="26" y="66"/>
                    </a:moveTo>
                    <a:lnTo>
                      <a:pt x="26" y="66"/>
                    </a:lnTo>
                    <a:lnTo>
                      <a:pt x="20" y="64"/>
                    </a:lnTo>
                    <a:lnTo>
                      <a:pt x="14" y="60"/>
                    </a:lnTo>
                    <a:lnTo>
                      <a:pt x="8" y="54"/>
                    </a:lnTo>
                    <a:lnTo>
                      <a:pt x="4" y="46"/>
                    </a:lnTo>
                    <a:lnTo>
                      <a:pt x="0" y="40"/>
                    </a:lnTo>
                    <a:lnTo>
                      <a:pt x="0" y="32"/>
                    </a:lnTo>
                    <a:lnTo>
                      <a:pt x="2" y="30"/>
                    </a:lnTo>
                    <a:lnTo>
                      <a:pt x="4" y="28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24" y="24"/>
                    </a:lnTo>
                    <a:lnTo>
                      <a:pt x="34" y="26"/>
                    </a:lnTo>
                    <a:lnTo>
                      <a:pt x="50" y="28"/>
                    </a:lnTo>
                    <a:lnTo>
                      <a:pt x="64" y="30"/>
                    </a:lnTo>
                    <a:lnTo>
                      <a:pt x="72" y="28"/>
                    </a:lnTo>
                    <a:lnTo>
                      <a:pt x="82" y="24"/>
                    </a:lnTo>
                    <a:lnTo>
                      <a:pt x="82" y="24"/>
                    </a:lnTo>
                    <a:lnTo>
                      <a:pt x="104" y="16"/>
                    </a:lnTo>
                    <a:lnTo>
                      <a:pt x="132" y="6"/>
                    </a:lnTo>
                    <a:lnTo>
                      <a:pt x="164" y="0"/>
                    </a:lnTo>
                    <a:lnTo>
                      <a:pt x="178" y="0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12" y="0"/>
                    </a:lnTo>
                    <a:lnTo>
                      <a:pt x="224" y="2"/>
                    </a:lnTo>
                    <a:lnTo>
                      <a:pt x="236" y="6"/>
                    </a:lnTo>
                    <a:lnTo>
                      <a:pt x="250" y="18"/>
                    </a:lnTo>
                    <a:lnTo>
                      <a:pt x="250" y="18"/>
                    </a:lnTo>
                    <a:lnTo>
                      <a:pt x="266" y="34"/>
                    </a:lnTo>
                    <a:lnTo>
                      <a:pt x="270" y="40"/>
                    </a:lnTo>
                    <a:lnTo>
                      <a:pt x="272" y="46"/>
                    </a:lnTo>
                    <a:lnTo>
                      <a:pt x="270" y="52"/>
                    </a:lnTo>
                    <a:lnTo>
                      <a:pt x="268" y="58"/>
                    </a:lnTo>
                    <a:lnTo>
                      <a:pt x="260" y="66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28" y="90"/>
                    </a:lnTo>
                    <a:lnTo>
                      <a:pt x="212" y="100"/>
                    </a:lnTo>
                    <a:lnTo>
                      <a:pt x="198" y="108"/>
                    </a:lnTo>
                    <a:lnTo>
                      <a:pt x="192" y="114"/>
                    </a:lnTo>
                    <a:lnTo>
                      <a:pt x="188" y="118"/>
                    </a:lnTo>
                    <a:lnTo>
                      <a:pt x="188" y="118"/>
                    </a:lnTo>
                    <a:lnTo>
                      <a:pt x="186" y="124"/>
                    </a:lnTo>
                    <a:lnTo>
                      <a:pt x="186" y="126"/>
                    </a:lnTo>
                    <a:lnTo>
                      <a:pt x="188" y="126"/>
                    </a:lnTo>
                    <a:lnTo>
                      <a:pt x="188" y="126"/>
                    </a:lnTo>
                    <a:lnTo>
                      <a:pt x="188" y="126"/>
                    </a:lnTo>
                    <a:lnTo>
                      <a:pt x="178" y="134"/>
                    </a:lnTo>
                    <a:lnTo>
                      <a:pt x="178" y="134"/>
                    </a:lnTo>
                    <a:lnTo>
                      <a:pt x="168" y="146"/>
                    </a:lnTo>
                    <a:lnTo>
                      <a:pt x="164" y="150"/>
                    </a:lnTo>
                    <a:lnTo>
                      <a:pt x="158" y="150"/>
                    </a:lnTo>
                    <a:lnTo>
                      <a:pt x="136" y="146"/>
                    </a:lnTo>
                    <a:lnTo>
                      <a:pt x="136" y="146"/>
                    </a:lnTo>
                    <a:lnTo>
                      <a:pt x="108" y="144"/>
                    </a:lnTo>
                    <a:lnTo>
                      <a:pt x="84" y="144"/>
                    </a:lnTo>
                    <a:lnTo>
                      <a:pt x="66" y="142"/>
                    </a:lnTo>
                    <a:lnTo>
                      <a:pt x="58" y="140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44" y="126"/>
                    </a:lnTo>
                    <a:lnTo>
                      <a:pt x="38" y="116"/>
                    </a:lnTo>
                    <a:lnTo>
                      <a:pt x="30" y="94"/>
                    </a:lnTo>
                    <a:lnTo>
                      <a:pt x="26" y="74"/>
                    </a:lnTo>
                    <a:lnTo>
                      <a:pt x="26" y="66"/>
                    </a:lnTo>
                    <a:lnTo>
                      <a:pt x="26" y="66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17" name="Freeform 18"/>
              <p:cNvSpPr>
                <a:spLocks/>
              </p:cNvSpPr>
              <p:nvPr/>
            </p:nvSpPr>
            <p:spPr bwMode="auto">
              <a:xfrm>
                <a:off x="-5914684" y="5184645"/>
                <a:ext cx="180974" cy="187326"/>
              </a:xfrm>
              <a:custGeom>
                <a:avLst/>
                <a:gdLst>
                  <a:gd name="T0" fmla="*/ 0 w 114"/>
                  <a:gd name="T1" fmla="*/ 110 h 118"/>
                  <a:gd name="T2" fmla="*/ 0 w 114"/>
                  <a:gd name="T3" fmla="*/ 110 h 118"/>
                  <a:gd name="T4" fmla="*/ 2 w 114"/>
                  <a:gd name="T5" fmla="*/ 108 h 118"/>
                  <a:gd name="T6" fmla="*/ 8 w 114"/>
                  <a:gd name="T7" fmla="*/ 106 h 118"/>
                  <a:gd name="T8" fmla="*/ 12 w 114"/>
                  <a:gd name="T9" fmla="*/ 104 h 118"/>
                  <a:gd name="T10" fmla="*/ 18 w 114"/>
                  <a:gd name="T11" fmla="*/ 106 h 118"/>
                  <a:gd name="T12" fmla="*/ 26 w 114"/>
                  <a:gd name="T13" fmla="*/ 106 h 118"/>
                  <a:gd name="T14" fmla="*/ 36 w 114"/>
                  <a:gd name="T15" fmla="*/ 110 h 118"/>
                  <a:gd name="T16" fmla="*/ 36 w 114"/>
                  <a:gd name="T17" fmla="*/ 110 h 118"/>
                  <a:gd name="T18" fmla="*/ 54 w 114"/>
                  <a:gd name="T19" fmla="*/ 118 h 118"/>
                  <a:gd name="T20" fmla="*/ 62 w 114"/>
                  <a:gd name="T21" fmla="*/ 118 h 118"/>
                  <a:gd name="T22" fmla="*/ 68 w 114"/>
                  <a:gd name="T23" fmla="*/ 118 h 118"/>
                  <a:gd name="T24" fmla="*/ 74 w 114"/>
                  <a:gd name="T25" fmla="*/ 118 h 118"/>
                  <a:gd name="T26" fmla="*/ 80 w 114"/>
                  <a:gd name="T27" fmla="*/ 114 h 118"/>
                  <a:gd name="T28" fmla="*/ 92 w 114"/>
                  <a:gd name="T29" fmla="*/ 104 h 118"/>
                  <a:gd name="T30" fmla="*/ 92 w 114"/>
                  <a:gd name="T31" fmla="*/ 104 h 118"/>
                  <a:gd name="T32" fmla="*/ 102 w 114"/>
                  <a:gd name="T33" fmla="*/ 94 h 118"/>
                  <a:gd name="T34" fmla="*/ 110 w 114"/>
                  <a:gd name="T35" fmla="*/ 82 h 118"/>
                  <a:gd name="T36" fmla="*/ 114 w 114"/>
                  <a:gd name="T37" fmla="*/ 68 h 118"/>
                  <a:gd name="T38" fmla="*/ 114 w 114"/>
                  <a:gd name="T39" fmla="*/ 54 h 118"/>
                  <a:gd name="T40" fmla="*/ 114 w 114"/>
                  <a:gd name="T41" fmla="*/ 54 h 118"/>
                  <a:gd name="T42" fmla="*/ 112 w 114"/>
                  <a:gd name="T43" fmla="*/ 36 h 118"/>
                  <a:gd name="T44" fmla="*/ 112 w 114"/>
                  <a:gd name="T45" fmla="*/ 16 h 118"/>
                  <a:gd name="T46" fmla="*/ 110 w 114"/>
                  <a:gd name="T47" fmla="*/ 10 h 118"/>
                  <a:gd name="T48" fmla="*/ 108 w 114"/>
                  <a:gd name="T49" fmla="*/ 4 h 118"/>
                  <a:gd name="T50" fmla="*/ 102 w 114"/>
                  <a:gd name="T51" fmla="*/ 0 h 118"/>
                  <a:gd name="T52" fmla="*/ 94 w 114"/>
                  <a:gd name="T53" fmla="*/ 0 h 118"/>
                  <a:gd name="T54" fmla="*/ 94 w 114"/>
                  <a:gd name="T55" fmla="*/ 0 h 118"/>
                  <a:gd name="T56" fmla="*/ 86 w 114"/>
                  <a:gd name="T57" fmla="*/ 4 h 118"/>
                  <a:gd name="T58" fmla="*/ 82 w 114"/>
                  <a:gd name="T59" fmla="*/ 6 h 118"/>
                  <a:gd name="T60" fmla="*/ 80 w 114"/>
                  <a:gd name="T61" fmla="*/ 10 h 118"/>
                  <a:gd name="T62" fmla="*/ 78 w 114"/>
                  <a:gd name="T63" fmla="*/ 14 h 118"/>
                  <a:gd name="T64" fmla="*/ 72 w 114"/>
                  <a:gd name="T65" fmla="*/ 24 h 118"/>
                  <a:gd name="T66" fmla="*/ 66 w 114"/>
                  <a:gd name="T67" fmla="*/ 30 h 118"/>
                  <a:gd name="T68" fmla="*/ 56 w 114"/>
                  <a:gd name="T69" fmla="*/ 38 h 118"/>
                  <a:gd name="T70" fmla="*/ 56 w 114"/>
                  <a:gd name="T71" fmla="*/ 38 h 118"/>
                  <a:gd name="T72" fmla="*/ 38 w 114"/>
                  <a:gd name="T73" fmla="*/ 54 h 118"/>
                  <a:gd name="T74" fmla="*/ 26 w 114"/>
                  <a:gd name="T75" fmla="*/ 64 h 118"/>
                  <a:gd name="T76" fmla="*/ 20 w 114"/>
                  <a:gd name="T77" fmla="*/ 74 h 118"/>
                  <a:gd name="T78" fmla="*/ 16 w 114"/>
                  <a:gd name="T79" fmla="*/ 82 h 118"/>
                  <a:gd name="T80" fmla="*/ 16 w 114"/>
                  <a:gd name="T81" fmla="*/ 82 h 118"/>
                  <a:gd name="T82" fmla="*/ 6 w 114"/>
                  <a:gd name="T83" fmla="*/ 100 h 118"/>
                  <a:gd name="T84" fmla="*/ 0 w 114"/>
                  <a:gd name="T85" fmla="*/ 110 h 118"/>
                  <a:gd name="T86" fmla="*/ 0 w 114"/>
                  <a:gd name="T87" fmla="*/ 11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4" h="118">
                    <a:moveTo>
                      <a:pt x="0" y="110"/>
                    </a:moveTo>
                    <a:lnTo>
                      <a:pt x="0" y="110"/>
                    </a:lnTo>
                    <a:lnTo>
                      <a:pt x="2" y="108"/>
                    </a:lnTo>
                    <a:lnTo>
                      <a:pt x="8" y="106"/>
                    </a:lnTo>
                    <a:lnTo>
                      <a:pt x="12" y="104"/>
                    </a:lnTo>
                    <a:lnTo>
                      <a:pt x="18" y="106"/>
                    </a:lnTo>
                    <a:lnTo>
                      <a:pt x="26" y="106"/>
                    </a:lnTo>
                    <a:lnTo>
                      <a:pt x="36" y="110"/>
                    </a:lnTo>
                    <a:lnTo>
                      <a:pt x="36" y="110"/>
                    </a:lnTo>
                    <a:lnTo>
                      <a:pt x="54" y="118"/>
                    </a:lnTo>
                    <a:lnTo>
                      <a:pt x="62" y="118"/>
                    </a:lnTo>
                    <a:lnTo>
                      <a:pt x="68" y="118"/>
                    </a:lnTo>
                    <a:lnTo>
                      <a:pt x="74" y="118"/>
                    </a:lnTo>
                    <a:lnTo>
                      <a:pt x="80" y="114"/>
                    </a:lnTo>
                    <a:lnTo>
                      <a:pt x="92" y="104"/>
                    </a:lnTo>
                    <a:lnTo>
                      <a:pt x="92" y="104"/>
                    </a:lnTo>
                    <a:lnTo>
                      <a:pt x="102" y="94"/>
                    </a:lnTo>
                    <a:lnTo>
                      <a:pt x="110" y="82"/>
                    </a:lnTo>
                    <a:lnTo>
                      <a:pt x="114" y="68"/>
                    </a:lnTo>
                    <a:lnTo>
                      <a:pt x="114" y="54"/>
                    </a:lnTo>
                    <a:lnTo>
                      <a:pt x="114" y="54"/>
                    </a:lnTo>
                    <a:lnTo>
                      <a:pt x="112" y="36"/>
                    </a:lnTo>
                    <a:lnTo>
                      <a:pt x="112" y="16"/>
                    </a:lnTo>
                    <a:lnTo>
                      <a:pt x="110" y="10"/>
                    </a:lnTo>
                    <a:lnTo>
                      <a:pt x="108" y="4"/>
                    </a:lnTo>
                    <a:lnTo>
                      <a:pt x="102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86" y="4"/>
                    </a:lnTo>
                    <a:lnTo>
                      <a:pt x="82" y="6"/>
                    </a:lnTo>
                    <a:lnTo>
                      <a:pt x="80" y="10"/>
                    </a:lnTo>
                    <a:lnTo>
                      <a:pt x="78" y="14"/>
                    </a:lnTo>
                    <a:lnTo>
                      <a:pt x="72" y="24"/>
                    </a:lnTo>
                    <a:lnTo>
                      <a:pt x="66" y="30"/>
                    </a:lnTo>
                    <a:lnTo>
                      <a:pt x="56" y="38"/>
                    </a:lnTo>
                    <a:lnTo>
                      <a:pt x="56" y="38"/>
                    </a:lnTo>
                    <a:lnTo>
                      <a:pt x="38" y="54"/>
                    </a:lnTo>
                    <a:lnTo>
                      <a:pt x="26" y="64"/>
                    </a:lnTo>
                    <a:lnTo>
                      <a:pt x="20" y="74"/>
                    </a:lnTo>
                    <a:lnTo>
                      <a:pt x="16" y="82"/>
                    </a:lnTo>
                    <a:lnTo>
                      <a:pt x="16" y="82"/>
                    </a:lnTo>
                    <a:lnTo>
                      <a:pt x="6" y="100"/>
                    </a:lnTo>
                    <a:lnTo>
                      <a:pt x="0" y="11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sp>
          <p:nvSpPr>
            <p:cNvPr id="192" name="직사각형 191"/>
            <p:cNvSpPr/>
            <p:nvPr/>
          </p:nvSpPr>
          <p:spPr>
            <a:xfrm>
              <a:off x="4353180" y="1424920"/>
              <a:ext cx="420820" cy="488734"/>
            </a:xfrm>
            <a:prstGeom prst="rect">
              <a:avLst/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193" name="원호 74"/>
            <p:cNvSpPr/>
            <p:nvPr/>
          </p:nvSpPr>
          <p:spPr>
            <a:xfrm rot="19623416">
              <a:off x="4848628" y="2128965"/>
              <a:ext cx="596677" cy="388573"/>
            </a:xfrm>
            <a:custGeom>
              <a:avLst/>
              <a:gdLst>
                <a:gd name="connsiteX0" fmla="*/ 484584 w 1081897"/>
                <a:gd name="connsiteY0" fmla="*/ 2091 h 768217"/>
                <a:gd name="connsiteX1" fmla="*/ 816506 w 1081897"/>
                <a:gd name="connsiteY1" fmla="*/ 53571 h 768217"/>
                <a:gd name="connsiteX2" fmla="*/ 1081261 w 1081897"/>
                <a:gd name="connsiteY2" fmla="*/ 365492 h 768217"/>
                <a:gd name="connsiteX3" fmla="*/ 540949 w 1081897"/>
                <a:gd name="connsiteY3" fmla="*/ 384109 h 768217"/>
                <a:gd name="connsiteX4" fmla="*/ 484584 w 1081897"/>
                <a:gd name="connsiteY4" fmla="*/ 2091 h 768217"/>
                <a:gd name="connsiteX0" fmla="*/ 484584 w 1081897"/>
                <a:gd name="connsiteY0" fmla="*/ 2091 h 768217"/>
                <a:gd name="connsiteX1" fmla="*/ 816506 w 1081897"/>
                <a:gd name="connsiteY1" fmla="*/ 53571 h 768217"/>
                <a:gd name="connsiteX2" fmla="*/ 1081261 w 1081897"/>
                <a:gd name="connsiteY2" fmla="*/ 365492 h 768217"/>
                <a:gd name="connsiteX0" fmla="*/ 0 w 596677"/>
                <a:gd name="connsiteY0" fmla="*/ 24756 h 406774"/>
                <a:gd name="connsiteX1" fmla="*/ 331922 w 596677"/>
                <a:gd name="connsiteY1" fmla="*/ 76236 h 406774"/>
                <a:gd name="connsiteX2" fmla="*/ 596677 w 596677"/>
                <a:gd name="connsiteY2" fmla="*/ 388157 h 406774"/>
                <a:gd name="connsiteX3" fmla="*/ 56365 w 596677"/>
                <a:gd name="connsiteY3" fmla="*/ 406774 h 406774"/>
                <a:gd name="connsiteX4" fmla="*/ 0 w 596677"/>
                <a:gd name="connsiteY4" fmla="*/ 24756 h 406774"/>
                <a:gd name="connsiteX0" fmla="*/ 0 w 596677"/>
                <a:gd name="connsiteY0" fmla="*/ 24756 h 406774"/>
                <a:gd name="connsiteX1" fmla="*/ 307250 w 596677"/>
                <a:gd name="connsiteY1" fmla="*/ 19132 h 406774"/>
                <a:gd name="connsiteX2" fmla="*/ 596677 w 596677"/>
                <a:gd name="connsiteY2" fmla="*/ 388157 h 406774"/>
                <a:gd name="connsiteX0" fmla="*/ 0 w 596677"/>
                <a:gd name="connsiteY0" fmla="*/ 11569 h 393587"/>
                <a:gd name="connsiteX1" fmla="*/ 331922 w 596677"/>
                <a:gd name="connsiteY1" fmla="*/ 63049 h 393587"/>
                <a:gd name="connsiteX2" fmla="*/ 596677 w 596677"/>
                <a:gd name="connsiteY2" fmla="*/ 374970 h 393587"/>
                <a:gd name="connsiteX3" fmla="*/ 56365 w 596677"/>
                <a:gd name="connsiteY3" fmla="*/ 393587 h 393587"/>
                <a:gd name="connsiteX4" fmla="*/ 0 w 596677"/>
                <a:gd name="connsiteY4" fmla="*/ 11569 h 393587"/>
                <a:gd name="connsiteX0" fmla="*/ 0 w 596677"/>
                <a:gd name="connsiteY0" fmla="*/ 11569 h 393587"/>
                <a:gd name="connsiteX1" fmla="*/ 386478 w 596677"/>
                <a:gd name="connsiteY1" fmla="*/ 26447 h 393587"/>
                <a:gd name="connsiteX2" fmla="*/ 596677 w 596677"/>
                <a:gd name="connsiteY2" fmla="*/ 374970 h 393587"/>
                <a:gd name="connsiteX0" fmla="*/ 0 w 596677"/>
                <a:gd name="connsiteY0" fmla="*/ 23197 h 405215"/>
                <a:gd name="connsiteX1" fmla="*/ 331922 w 596677"/>
                <a:gd name="connsiteY1" fmla="*/ 74677 h 405215"/>
                <a:gd name="connsiteX2" fmla="*/ 596677 w 596677"/>
                <a:gd name="connsiteY2" fmla="*/ 386598 h 405215"/>
                <a:gd name="connsiteX3" fmla="*/ 56365 w 596677"/>
                <a:gd name="connsiteY3" fmla="*/ 405215 h 405215"/>
                <a:gd name="connsiteX4" fmla="*/ 0 w 596677"/>
                <a:gd name="connsiteY4" fmla="*/ 23197 h 405215"/>
                <a:gd name="connsiteX0" fmla="*/ 0 w 596677"/>
                <a:gd name="connsiteY0" fmla="*/ 23197 h 405215"/>
                <a:gd name="connsiteX1" fmla="*/ 326420 w 596677"/>
                <a:gd name="connsiteY1" fmla="*/ 19716 h 405215"/>
                <a:gd name="connsiteX2" fmla="*/ 596677 w 596677"/>
                <a:gd name="connsiteY2" fmla="*/ 386598 h 405215"/>
                <a:gd name="connsiteX0" fmla="*/ 0 w 596677"/>
                <a:gd name="connsiteY0" fmla="*/ 23197 h 405215"/>
                <a:gd name="connsiteX1" fmla="*/ 342580 w 596677"/>
                <a:gd name="connsiteY1" fmla="*/ 81584 h 405215"/>
                <a:gd name="connsiteX2" fmla="*/ 596677 w 596677"/>
                <a:gd name="connsiteY2" fmla="*/ 386598 h 405215"/>
                <a:gd name="connsiteX3" fmla="*/ 56365 w 596677"/>
                <a:gd name="connsiteY3" fmla="*/ 405215 h 405215"/>
                <a:gd name="connsiteX4" fmla="*/ 0 w 596677"/>
                <a:gd name="connsiteY4" fmla="*/ 23197 h 405215"/>
                <a:gd name="connsiteX0" fmla="*/ 0 w 596677"/>
                <a:gd name="connsiteY0" fmla="*/ 23197 h 405215"/>
                <a:gd name="connsiteX1" fmla="*/ 326420 w 596677"/>
                <a:gd name="connsiteY1" fmla="*/ 19716 h 405215"/>
                <a:gd name="connsiteX2" fmla="*/ 596677 w 596677"/>
                <a:gd name="connsiteY2" fmla="*/ 386598 h 405215"/>
                <a:gd name="connsiteX0" fmla="*/ 0 w 596677"/>
                <a:gd name="connsiteY0" fmla="*/ 2814 h 384832"/>
                <a:gd name="connsiteX1" fmla="*/ 342580 w 596677"/>
                <a:gd name="connsiteY1" fmla="*/ 61201 h 384832"/>
                <a:gd name="connsiteX2" fmla="*/ 596677 w 596677"/>
                <a:gd name="connsiteY2" fmla="*/ 366215 h 384832"/>
                <a:gd name="connsiteX3" fmla="*/ 56365 w 596677"/>
                <a:gd name="connsiteY3" fmla="*/ 384832 h 384832"/>
                <a:gd name="connsiteX4" fmla="*/ 0 w 596677"/>
                <a:gd name="connsiteY4" fmla="*/ 2814 h 384832"/>
                <a:gd name="connsiteX0" fmla="*/ 0 w 596677"/>
                <a:gd name="connsiteY0" fmla="*/ 2814 h 384832"/>
                <a:gd name="connsiteX1" fmla="*/ 364022 w 596677"/>
                <a:gd name="connsiteY1" fmla="*/ 46399 h 384832"/>
                <a:gd name="connsiteX2" fmla="*/ 596677 w 596677"/>
                <a:gd name="connsiteY2" fmla="*/ 366215 h 384832"/>
                <a:gd name="connsiteX0" fmla="*/ 0 w 596677"/>
                <a:gd name="connsiteY0" fmla="*/ 11007 h 393025"/>
                <a:gd name="connsiteX1" fmla="*/ 342580 w 596677"/>
                <a:gd name="connsiteY1" fmla="*/ 69394 h 393025"/>
                <a:gd name="connsiteX2" fmla="*/ 596677 w 596677"/>
                <a:gd name="connsiteY2" fmla="*/ 374408 h 393025"/>
                <a:gd name="connsiteX3" fmla="*/ 56365 w 596677"/>
                <a:gd name="connsiteY3" fmla="*/ 393025 h 393025"/>
                <a:gd name="connsiteX4" fmla="*/ 0 w 596677"/>
                <a:gd name="connsiteY4" fmla="*/ 11007 h 393025"/>
                <a:gd name="connsiteX0" fmla="*/ 0 w 596677"/>
                <a:gd name="connsiteY0" fmla="*/ 11007 h 393025"/>
                <a:gd name="connsiteX1" fmla="*/ 321390 w 596677"/>
                <a:gd name="connsiteY1" fmla="*/ 26967 h 393025"/>
                <a:gd name="connsiteX2" fmla="*/ 596677 w 596677"/>
                <a:gd name="connsiteY2" fmla="*/ 374408 h 393025"/>
                <a:gd name="connsiteX0" fmla="*/ 0 w 596677"/>
                <a:gd name="connsiteY0" fmla="*/ 6555 h 388573"/>
                <a:gd name="connsiteX1" fmla="*/ 342580 w 596677"/>
                <a:gd name="connsiteY1" fmla="*/ 64942 h 388573"/>
                <a:gd name="connsiteX2" fmla="*/ 596677 w 596677"/>
                <a:gd name="connsiteY2" fmla="*/ 369956 h 388573"/>
                <a:gd name="connsiteX3" fmla="*/ 56365 w 596677"/>
                <a:gd name="connsiteY3" fmla="*/ 388573 h 388573"/>
                <a:gd name="connsiteX4" fmla="*/ 0 w 596677"/>
                <a:gd name="connsiteY4" fmla="*/ 6555 h 388573"/>
                <a:gd name="connsiteX0" fmla="*/ 0 w 596677"/>
                <a:gd name="connsiteY0" fmla="*/ 6555 h 388573"/>
                <a:gd name="connsiteX1" fmla="*/ 337377 w 596677"/>
                <a:gd name="connsiteY1" fmla="*/ 32874 h 388573"/>
                <a:gd name="connsiteX2" fmla="*/ 596677 w 596677"/>
                <a:gd name="connsiteY2" fmla="*/ 369956 h 38857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96677" h="388573" stroke="0" extrusionOk="0">
                  <a:moveTo>
                    <a:pt x="0" y="6555"/>
                  </a:moveTo>
                  <a:cubicBezTo>
                    <a:pt x="115556" y="-2041"/>
                    <a:pt x="242597" y="22916"/>
                    <a:pt x="342580" y="64942"/>
                  </a:cubicBezTo>
                  <a:cubicBezTo>
                    <a:pt x="499053" y="130712"/>
                    <a:pt x="587864" y="240995"/>
                    <a:pt x="596677" y="369956"/>
                  </a:cubicBezTo>
                  <a:lnTo>
                    <a:pt x="56365" y="388573"/>
                  </a:lnTo>
                  <a:lnTo>
                    <a:pt x="0" y="6555"/>
                  </a:lnTo>
                  <a:close/>
                </a:path>
                <a:path w="596677" h="388573" fill="none">
                  <a:moveTo>
                    <a:pt x="0" y="6555"/>
                  </a:moveTo>
                  <a:cubicBezTo>
                    <a:pt x="115556" y="-2041"/>
                    <a:pt x="237394" y="-9152"/>
                    <a:pt x="337377" y="32874"/>
                  </a:cubicBezTo>
                  <a:cubicBezTo>
                    <a:pt x="493850" y="98644"/>
                    <a:pt x="587864" y="240995"/>
                    <a:pt x="596677" y="369956"/>
                  </a:cubicBezTo>
                </a:path>
              </a:pathLst>
            </a:custGeom>
            <a:ln w="25400">
              <a:solidFill>
                <a:schemeClr val="accent2">
                  <a:lumMod val="75000"/>
                </a:schemeClr>
              </a:solidFill>
              <a:tailEnd type="arrow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194" name="TextBox 193"/>
            <p:cNvSpPr txBox="1"/>
            <p:nvPr/>
          </p:nvSpPr>
          <p:spPr>
            <a:xfrm>
              <a:off x="5459967" y="2589310"/>
              <a:ext cx="178619" cy="11845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서울</a:t>
              </a:r>
              <a:endParaRPr lang="en-US" altLang="ko-KR" sz="105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95" name="TextBox 194"/>
            <p:cNvSpPr txBox="1"/>
            <p:nvPr/>
          </p:nvSpPr>
          <p:spPr>
            <a:xfrm>
              <a:off x="5002018" y="1884654"/>
              <a:ext cx="431208" cy="24622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1600" smtClean="0">
                  <a:solidFill>
                    <a:schemeClr val="accent2">
                      <a:lumMod val="75000"/>
                    </a:schemeClr>
                  </a:solidFill>
                  <a:latin typeface="+mj-ea"/>
                  <a:ea typeface="+mj-ea"/>
                </a:rPr>
                <a:t>28.0</a:t>
              </a:r>
              <a:endParaRPr lang="ko-KR" altLang="en-US" sz="140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96" name="TextBox 195"/>
            <p:cNvSpPr txBox="1"/>
            <p:nvPr/>
          </p:nvSpPr>
          <p:spPr>
            <a:xfrm>
              <a:off x="4696779" y="2583133"/>
              <a:ext cx="178619" cy="11845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인천</a:t>
              </a:r>
              <a:endParaRPr lang="en-US" altLang="ko-KR" sz="105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97" name="TextBox 196"/>
            <p:cNvSpPr txBox="1"/>
            <p:nvPr/>
          </p:nvSpPr>
          <p:spPr>
            <a:xfrm>
              <a:off x="5991372" y="3056834"/>
              <a:ext cx="178619" cy="11845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경기</a:t>
              </a:r>
              <a:endParaRPr lang="en-US" altLang="ko-KR" sz="105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198" name="Freeform 23"/>
            <p:cNvSpPr>
              <a:spLocks noEditPoints="1"/>
            </p:cNvSpPr>
            <p:nvPr/>
          </p:nvSpPr>
          <p:spPr bwMode="auto">
            <a:xfrm>
              <a:off x="6004321" y="2785020"/>
              <a:ext cx="152721" cy="228970"/>
            </a:xfrm>
            <a:custGeom>
              <a:avLst/>
              <a:gdLst>
                <a:gd name="T0" fmla="*/ 1436 w 2732"/>
                <a:gd name="T1" fmla="*/ 686 h 4096"/>
                <a:gd name="T2" fmla="*/ 1568 w 2732"/>
                <a:gd name="T3" fmla="*/ 714 h 4096"/>
                <a:gd name="T4" fmla="*/ 1692 w 2732"/>
                <a:gd name="T5" fmla="*/ 766 h 4096"/>
                <a:gd name="T6" fmla="*/ 1800 w 2732"/>
                <a:gd name="T7" fmla="*/ 838 h 4096"/>
                <a:gd name="T8" fmla="*/ 1892 w 2732"/>
                <a:gd name="T9" fmla="*/ 932 h 4096"/>
                <a:gd name="T10" fmla="*/ 1966 w 2732"/>
                <a:gd name="T11" fmla="*/ 1040 h 4096"/>
                <a:gd name="T12" fmla="*/ 2018 w 2732"/>
                <a:gd name="T13" fmla="*/ 1162 h 4096"/>
                <a:gd name="T14" fmla="*/ 2046 w 2732"/>
                <a:gd name="T15" fmla="*/ 1296 h 4096"/>
                <a:gd name="T16" fmla="*/ 2048 w 2732"/>
                <a:gd name="T17" fmla="*/ 1400 h 4096"/>
                <a:gd name="T18" fmla="*/ 2028 w 2732"/>
                <a:gd name="T19" fmla="*/ 1536 h 4096"/>
                <a:gd name="T20" fmla="*/ 1982 w 2732"/>
                <a:gd name="T21" fmla="*/ 1662 h 4096"/>
                <a:gd name="T22" fmla="*/ 1914 w 2732"/>
                <a:gd name="T23" fmla="*/ 1774 h 4096"/>
                <a:gd name="T24" fmla="*/ 1826 w 2732"/>
                <a:gd name="T25" fmla="*/ 1870 h 4096"/>
                <a:gd name="T26" fmla="*/ 1720 w 2732"/>
                <a:gd name="T27" fmla="*/ 1950 h 4096"/>
                <a:gd name="T28" fmla="*/ 1600 w 2732"/>
                <a:gd name="T29" fmla="*/ 2006 h 4096"/>
                <a:gd name="T30" fmla="*/ 1470 w 2732"/>
                <a:gd name="T31" fmla="*/ 2040 h 4096"/>
                <a:gd name="T32" fmla="*/ 1366 w 2732"/>
                <a:gd name="T33" fmla="*/ 2048 h 4096"/>
                <a:gd name="T34" fmla="*/ 1228 w 2732"/>
                <a:gd name="T35" fmla="*/ 2034 h 4096"/>
                <a:gd name="T36" fmla="*/ 1100 w 2732"/>
                <a:gd name="T37" fmla="*/ 1994 h 4096"/>
                <a:gd name="T38" fmla="*/ 984 w 2732"/>
                <a:gd name="T39" fmla="*/ 1932 h 4096"/>
                <a:gd name="T40" fmla="*/ 884 w 2732"/>
                <a:gd name="T41" fmla="*/ 1848 h 4096"/>
                <a:gd name="T42" fmla="*/ 800 w 2732"/>
                <a:gd name="T43" fmla="*/ 1748 h 4096"/>
                <a:gd name="T44" fmla="*/ 736 w 2732"/>
                <a:gd name="T45" fmla="*/ 1632 h 4096"/>
                <a:gd name="T46" fmla="*/ 698 w 2732"/>
                <a:gd name="T47" fmla="*/ 1502 h 4096"/>
                <a:gd name="T48" fmla="*/ 684 w 2732"/>
                <a:gd name="T49" fmla="*/ 1366 h 4096"/>
                <a:gd name="T50" fmla="*/ 692 w 2732"/>
                <a:gd name="T51" fmla="*/ 1262 h 4096"/>
                <a:gd name="T52" fmla="*/ 724 w 2732"/>
                <a:gd name="T53" fmla="*/ 1130 h 4096"/>
                <a:gd name="T54" fmla="*/ 782 w 2732"/>
                <a:gd name="T55" fmla="*/ 1012 h 4096"/>
                <a:gd name="T56" fmla="*/ 860 w 2732"/>
                <a:gd name="T57" fmla="*/ 906 h 4096"/>
                <a:gd name="T58" fmla="*/ 958 w 2732"/>
                <a:gd name="T59" fmla="*/ 818 h 4096"/>
                <a:gd name="T60" fmla="*/ 1070 w 2732"/>
                <a:gd name="T61" fmla="*/ 750 h 4096"/>
                <a:gd name="T62" fmla="*/ 1196 w 2732"/>
                <a:gd name="T63" fmla="*/ 704 h 4096"/>
                <a:gd name="T64" fmla="*/ 1330 w 2732"/>
                <a:gd name="T65" fmla="*/ 684 h 4096"/>
                <a:gd name="T66" fmla="*/ 1366 w 2732"/>
                <a:gd name="T67" fmla="*/ 0 h 4096"/>
                <a:gd name="T68" fmla="*/ 1090 w 2732"/>
                <a:gd name="T69" fmla="*/ 28 h 4096"/>
                <a:gd name="T70" fmla="*/ 834 w 2732"/>
                <a:gd name="T71" fmla="*/ 108 h 4096"/>
                <a:gd name="T72" fmla="*/ 602 w 2732"/>
                <a:gd name="T73" fmla="*/ 234 h 4096"/>
                <a:gd name="T74" fmla="*/ 400 w 2732"/>
                <a:gd name="T75" fmla="*/ 400 h 4096"/>
                <a:gd name="T76" fmla="*/ 234 w 2732"/>
                <a:gd name="T77" fmla="*/ 602 h 4096"/>
                <a:gd name="T78" fmla="*/ 108 w 2732"/>
                <a:gd name="T79" fmla="*/ 834 h 4096"/>
                <a:gd name="T80" fmla="*/ 28 w 2732"/>
                <a:gd name="T81" fmla="*/ 1090 h 4096"/>
                <a:gd name="T82" fmla="*/ 0 w 2732"/>
                <a:gd name="T83" fmla="*/ 1366 h 4096"/>
                <a:gd name="T84" fmla="*/ 8 w 2732"/>
                <a:gd name="T85" fmla="*/ 1500 h 4096"/>
                <a:gd name="T86" fmla="*/ 36 w 2732"/>
                <a:gd name="T87" fmla="*/ 1674 h 4096"/>
                <a:gd name="T88" fmla="*/ 86 w 2732"/>
                <a:gd name="T89" fmla="*/ 1838 h 4096"/>
                <a:gd name="T90" fmla="*/ 156 w 2732"/>
                <a:gd name="T91" fmla="*/ 1994 h 4096"/>
                <a:gd name="T92" fmla="*/ 236 w 2732"/>
                <a:gd name="T93" fmla="*/ 2128 h 4096"/>
                <a:gd name="T94" fmla="*/ 2522 w 2732"/>
                <a:gd name="T95" fmla="*/ 2088 h 4096"/>
                <a:gd name="T96" fmla="*/ 2576 w 2732"/>
                <a:gd name="T97" fmla="*/ 1994 h 4096"/>
                <a:gd name="T98" fmla="*/ 2646 w 2732"/>
                <a:gd name="T99" fmla="*/ 1838 h 4096"/>
                <a:gd name="T100" fmla="*/ 2696 w 2732"/>
                <a:gd name="T101" fmla="*/ 1674 h 4096"/>
                <a:gd name="T102" fmla="*/ 2724 w 2732"/>
                <a:gd name="T103" fmla="*/ 1500 h 4096"/>
                <a:gd name="T104" fmla="*/ 2732 w 2732"/>
                <a:gd name="T105" fmla="*/ 1366 h 4096"/>
                <a:gd name="T106" fmla="*/ 2704 w 2732"/>
                <a:gd name="T107" fmla="*/ 1090 h 4096"/>
                <a:gd name="T108" fmla="*/ 2624 w 2732"/>
                <a:gd name="T109" fmla="*/ 834 h 4096"/>
                <a:gd name="T110" fmla="*/ 2498 w 2732"/>
                <a:gd name="T111" fmla="*/ 602 h 4096"/>
                <a:gd name="T112" fmla="*/ 2332 w 2732"/>
                <a:gd name="T113" fmla="*/ 400 h 4096"/>
                <a:gd name="T114" fmla="*/ 2130 w 2732"/>
                <a:gd name="T115" fmla="*/ 234 h 4096"/>
                <a:gd name="T116" fmla="*/ 1898 w 2732"/>
                <a:gd name="T117" fmla="*/ 108 h 4096"/>
                <a:gd name="T118" fmla="*/ 1642 w 2732"/>
                <a:gd name="T119" fmla="*/ 28 h 4096"/>
                <a:gd name="T120" fmla="*/ 1366 w 2732"/>
                <a:gd name="T121" fmla="*/ 0 h 40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32" h="4096">
                  <a:moveTo>
                    <a:pt x="1366" y="682"/>
                  </a:moveTo>
                  <a:lnTo>
                    <a:pt x="1366" y="682"/>
                  </a:lnTo>
                  <a:lnTo>
                    <a:pt x="1402" y="684"/>
                  </a:lnTo>
                  <a:lnTo>
                    <a:pt x="1436" y="686"/>
                  </a:lnTo>
                  <a:lnTo>
                    <a:pt x="1470" y="690"/>
                  </a:lnTo>
                  <a:lnTo>
                    <a:pt x="1504" y="696"/>
                  </a:lnTo>
                  <a:lnTo>
                    <a:pt x="1536" y="704"/>
                  </a:lnTo>
                  <a:lnTo>
                    <a:pt x="1568" y="714"/>
                  </a:lnTo>
                  <a:lnTo>
                    <a:pt x="1600" y="724"/>
                  </a:lnTo>
                  <a:lnTo>
                    <a:pt x="1632" y="736"/>
                  </a:lnTo>
                  <a:lnTo>
                    <a:pt x="1662" y="750"/>
                  </a:lnTo>
                  <a:lnTo>
                    <a:pt x="1692" y="766"/>
                  </a:lnTo>
                  <a:lnTo>
                    <a:pt x="1720" y="782"/>
                  </a:lnTo>
                  <a:lnTo>
                    <a:pt x="1748" y="800"/>
                  </a:lnTo>
                  <a:lnTo>
                    <a:pt x="1774" y="818"/>
                  </a:lnTo>
                  <a:lnTo>
                    <a:pt x="1800" y="838"/>
                  </a:lnTo>
                  <a:lnTo>
                    <a:pt x="1826" y="860"/>
                  </a:lnTo>
                  <a:lnTo>
                    <a:pt x="1848" y="882"/>
                  </a:lnTo>
                  <a:lnTo>
                    <a:pt x="1872" y="906"/>
                  </a:lnTo>
                  <a:lnTo>
                    <a:pt x="1892" y="932"/>
                  </a:lnTo>
                  <a:lnTo>
                    <a:pt x="1914" y="956"/>
                  </a:lnTo>
                  <a:lnTo>
                    <a:pt x="1932" y="984"/>
                  </a:lnTo>
                  <a:lnTo>
                    <a:pt x="1950" y="1012"/>
                  </a:lnTo>
                  <a:lnTo>
                    <a:pt x="1966" y="1040"/>
                  </a:lnTo>
                  <a:lnTo>
                    <a:pt x="1982" y="1070"/>
                  </a:lnTo>
                  <a:lnTo>
                    <a:pt x="1996" y="1100"/>
                  </a:lnTo>
                  <a:lnTo>
                    <a:pt x="2008" y="1130"/>
                  </a:lnTo>
                  <a:lnTo>
                    <a:pt x="2018" y="1162"/>
                  </a:lnTo>
                  <a:lnTo>
                    <a:pt x="2028" y="1194"/>
                  </a:lnTo>
                  <a:lnTo>
                    <a:pt x="2034" y="1228"/>
                  </a:lnTo>
                  <a:lnTo>
                    <a:pt x="2040" y="1262"/>
                  </a:lnTo>
                  <a:lnTo>
                    <a:pt x="2046" y="1296"/>
                  </a:lnTo>
                  <a:lnTo>
                    <a:pt x="2048" y="1330"/>
                  </a:lnTo>
                  <a:lnTo>
                    <a:pt x="2048" y="1366"/>
                  </a:lnTo>
                  <a:lnTo>
                    <a:pt x="2048" y="1366"/>
                  </a:lnTo>
                  <a:lnTo>
                    <a:pt x="2048" y="1400"/>
                  </a:lnTo>
                  <a:lnTo>
                    <a:pt x="2046" y="1436"/>
                  </a:lnTo>
                  <a:lnTo>
                    <a:pt x="2040" y="1470"/>
                  </a:lnTo>
                  <a:lnTo>
                    <a:pt x="2034" y="1502"/>
                  </a:lnTo>
                  <a:lnTo>
                    <a:pt x="2028" y="1536"/>
                  </a:lnTo>
                  <a:lnTo>
                    <a:pt x="2018" y="1568"/>
                  </a:lnTo>
                  <a:lnTo>
                    <a:pt x="2008" y="1600"/>
                  </a:lnTo>
                  <a:lnTo>
                    <a:pt x="1996" y="1632"/>
                  </a:lnTo>
                  <a:lnTo>
                    <a:pt x="1982" y="1662"/>
                  </a:lnTo>
                  <a:lnTo>
                    <a:pt x="1966" y="1690"/>
                  </a:lnTo>
                  <a:lnTo>
                    <a:pt x="1950" y="1720"/>
                  </a:lnTo>
                  <a:lnTo>
                    <a:pt x="1932" y="1748"/>
                  </a:lnTo>
                  <a:lnTo>
                    <a:pt x="1914" y="1774"/>
                  </a:lnTo>
                  <a:lnTo>
                    <a:pt x="1892" y="1800"/>
                  </a:lnTo>
                  <a:lnTo>
                    <a:pt x="1872" y="1824"/>
                  </a:lnTo>
                  <a:lnTo>
                    <a:pt x="1848" y="1848"/>
                  </a:lnTo>
                  <a:lnTo>
                    <a:pt x="1826" y="1870"/>
                  </a:lnTo>
                  <a:lnTo>
                    <a:pt x="1800" y="1892"/>
                  </a:lnTo>
                  <a:lnTo>
                    <a:pt x="1774" y="1912"/>
                  </a:lnTo>
                  <a:lnTo>
                    <a:pt x="1748" y="1932"/>
                  </a:lnTo>
                  <a:lnTo>
                    <a:pt x="1720" y="1950"/>
                  </a:lnTo>
                  <a:lnTo>
                    <a:pt x="1692" y="1966"/>
                  </a:lnTo>
                  <a:lnTo>
                    <a:pt x="1662" y="1980"/>
                  </a:lnTo>
                  <a:lnTo>
                    <a:pt x="1632" y="1994"/>
                  </a:lnTo>
                  <a:lnTo>
                    <a:pt x="1600" y="2006"/>
                  </a:lnTo>
                  <a:lnTo>
                    <a:pt x="1568" y="2018"/>
                  </a:lnTo>
                  <a:lnTo>
                    <a:pt x="1536" y="2026"/>
                  </a:lnTo>
                  <a:lnTo>
                    <a:pt x="1504" y="2034"/>
                  </a:lnTo>
                  <a:lnTo>
                    <a:pt x="1470" y="2040"/>
                  </a:lnTo>
                  <a:lnTo>
                    <a:pt x="1436" y="2044"/>
                  </a:lnTo>
                  <a:lnTo>
                    <a:pt x="1402" y="2048"/>
                  </a:lnTo>
                  <a:lnTo>
                    <a:pt x="1366" y="2048"/>
                  </a:lnTo>
                  <a:lnTo>
                    <a:pt x="1366" y="2048"/>
                  </a:lnTo>
                  <a:lnTo>
                    <a:pt x="1330" y="2048"/>
                  </a:lnTo>
                  <a:lnTo>
                    <a:pt x="1296" y="2044"/>
                  </a:lnTo>
                  <a:lnTo>
                    <a:pt x="1262" y="2040"/>
                  </a:lnTo>
                  <a:lnTo>
                    <a:pt x="1228" y="2034"/>
                  </a:lnTo>
                  <a:lnTo>
                    <a:pt x="1196" y="2026"/>
                  </a:lnTo>
                  <a:lnTo>
                    <a:pt x="1162" y="2018"/>
                  </a:lnTo>
                  <a:lnTo>
                    <a:pt x="1132" y="2006"/>
                  </a:lnTo>
                  <a:lnTo>
                    <a:pt x="1100" y="1994"/>
                  </a:lnTo>
                  <a:lnTo>
                    <a:pt x="1070" y="1980"/>
                  </a:lnTo>
                  <a:lnTo>
                    <a:pt x="1040" y="1966"/>
                  </a:lnTo>
                  <a:lnTo>
                    <a:pt x="1012" y="1950"/>
                  </a:lnTo>
                  <a:lnTo>
                    <a:pt x="984" y="1932"/>
                  </a:lnTo>
                  <a:lnTo>
                    <a:pt x="958" y="1912"/>
                  </a:lnTo>
                  <a:lnTo>
                    <a:pt x="932" y="1892"/>
                  </a:lnTo>
                  <a:lnTo>
                    <a:pt x="906" y="1870"/>
                  </a:lnTo>
                  <a:lnTo>
                    <a:pt x="884" y="1848"/>
                  </a:lnTo>
                  <a:lnTo>
                    <a:pt x="860" y="1824"/>
                  </a:lnTo>
                  <a:lnTo>
                    <a:pt x="840" y="1800"/>
                  </a:lnTo>
                  <a:lnTo>
                    <a:pt x="818" y="1774"/>
                  </a:lnTo>
                  <a:lnTo>
                    <a:pt x="800" y="1748"/>
                  </a:lnTo>
                  <a:lnTo>
                    <a:pt x="782" y="1720"/>
                  </a:lnTo>
                  <a:lnTo>
                    <a:pt x="766" y="1690"/>
                  </a:lnTo>
                  <a:lnTo>
                    <a:pt x="750" y="1662"/>
                  </a:lnTo>
                  <a:lnTo>
                    <a:pt x="736" y="1632"/>
                  </a:lnTo>
                  <a:lnTo>
                    <a:pt x="724" y="1600"/>
                  </a:lnTo>
                  <a:lnTo>
                    <a:pt x="714" y="1568"/>
                  </a:lnTo>
                  <a:lnTo>
                    <a:pt x="704" y="1536"/>
                  </a:lnTo>
                  <a:lnTo>
                    <a:pt x="698" y="1502"/>
                  </a:lnTo>
                  <a:lnTo>
                    <a:pt x="692" y="1470"/>
                  </a:lnTo>
                  <a:lnTo>
                    <a:pt x="686" y="1436"/>
                  </a:lnTo>
                  <a:lnTo>
                    <a:pt x="684" y="1400"/>
                  </a:lnTo>
                  <a:lnTo>
                    <a:pt x="684" y="1366"/>
                  </a:lnTo>
                  <a:lnTo>
                    <a:pt x="684" y="1366"/>
                  </a:lnTo>
                  <a:lnTo>
                    <a:pt x="684" y="1330"/>
                  </a:lnTo>
                  <a:lnTo>
                    <a:pt x="686" y="1296"/>
                  </a:lnTo>
                  <a:lnTo>
                    <a:pt x="692" y="1262"/>
                  </a:lnTo>
                  <a:lnTo>
                    <a:pt x="698" y="1228"/>
                  </a:lnTo>
                  <a:lnTo>
                    <a:pt x="704" y="1194"/>
                  </a:lnTo>
                  <a:lnTo>
                    <a:pt x="714" y="1162"/>
                  </a:lnTo>
                  <a:lnTo>
                    <a:pt x="724" y="1130"/>
                  </a:lnTo>
                  <a:lnTo>
                    <a:pt x="736" y="1100"/>
                  </a:lnTo>
                  <a:lnTo>
                    <a:pt x="750" y="1070"/>
                  </a:lnTo>
                  <a:lnTo>
                    <a:pt x="766" y="1040"/>
                  </a:lnTo>
                  <a:lnTo>
                    <a:pt x="782" y="1012"/>
                  </a:lnTo>
                  <a:lnTo>
                    <a:pt x="800" y="984"/>
                  </a:lnTo>
                  <a:lnTo>
                    <a:pt x="818" y="956"/>
                  </a:lnTo>
                  <a:lnTo>
                    <a:pt x="840" y="932"/>
                  </a:lnTo>
                  <a:lnTo>
                    <a:pt x="860" y="906"/>
                  </a:lnTo>
                  <a:lnTo>
                    <a:pt x="884" y="882"/>
                  </a:lnTo>
                  <a:lnTo>
                    <a:pt x="906" y="860"/>
                  </a:lnTo>
                  <a:lnTo>
                    <a:pt x="932" y="838"/>
                  </a:lnTo>
                  <a:lnTo>
                    <a:pt x="958" y="818"/>
                  </a:lnTo>
                  <a:lnTo>
                    <a:pt x="984" y="800"/>
                  </a:lnTo>
                  <a:lnTo>
                    <a:pt x="1012" y="782"/>
                  </a:lnTo>
                  <a:lnTo>
                    <a:pt x="1040" y="766"/>
                  </a:lnTo>
                  <a:lnTo>
                    <a:pt x="1070" y="750"/>
                  </a:lnTo>
                  <a:lnTo>
                    <a:pt x="1100" y="736"/>
                  </a:lnTo>
                  <a:lnTo>
                    <a:pt x="1132" y="724"/>
                  </a:lnTo>
                  <a:lnTo>
                    <a:pt x="1162" y="714"/>
                  </a:lnTo>
                  <a:lnTo>
                    <a:pt x="1196" y="704"/>
                  </a:lnTo>
                  <a:lnTo>
                    <a:pt x="1228" y="696"/>
                  </a:lnTo>
                  <a:lnTo>
                    <a:pt x="1262" y="690"/>
                  </a:lnTo>
                  <a:lnTo>
                    <a:pt x="1296" y="686"/>
                  </a:lnTo>
                  <a:lnTo>
                    <a:pt x="1330" y="684"/>
                  </a:lnTo>
                  <a:lnTo>
                    <a:pt x="1366" y="682"/>
                  </a:lnTo>
                  <a:lnTo>
                    <a:pt x="1366" y="682"/>
                  </a:lnTo>
                  <a:close/>
                  <a:moveTo>
                    <a:pt x="1366" y="0"/>
                  </a:moveTo>
                  <a:lnTo>
                    <a:pt x="1366" y="0"/>
                  </a:lnTo>
                  <a:lnTo>
                    <a:pt x="1296" y="2"/>
                  </a:lnTo>
                  <a:lnTo>
                    <a:pt x="1226" y="8"/>
                  </a:lnTo>
                  <a:lnTo>
                    <a:pt x="1158" y="16"/>
                  </a:lnTo>
                  <a:lnTo>
                    <a:pt x="1090" y="28"/>
                  </a:lnTo>
                  <a:lnTo>
                    <a:pt x="1024" y="42"/>
                  </a:lnTo>
                  <a:lnTo>
                    <a:pt x="960" y="62"/>
                  </a:lnTo>
                  <a:lnTo>
                    <a:pt x="896" y="82"/>
                  </a:lnTo>
                  <a:lnTo>
                    <a:pt x="834" y="108"/>
                  </a:lnTo>
                  <a:lnTo>
                    <a:pt x="774" y="134"/>
                  </a:lnTo>
                  <a:lnTo>
                    <a:pt x="716" y="164"/>
                  </a:lnTo>
                  <a:lnTo>
                    <a:pt x="658" y="198"/>
                  </a:lnTo>
                  <a:lnTo>
                    <a:pt x="602" y="234"/>
                  </a:lnTo>
                  <a:lnTo>
                    <a:pt x="550" y="272"/>
                  </a:lnTo>
                  <a:lnTo>
                    <a:pt x="498" y="312"/>
                  </a:lnTo>
                  <a:lnTo>
                    <a:pt x="448" y="354"/>
                  </a:lnTo>
                  <a:lnTo>
                    <a:pt x="400" y="400"/>
                  </a:lnTo>
                  <a:lnTo>
                    <a:pt x="356" y="448"/>
                  </a:lnTo>
                  <a:lnTo>
                    <a:pt x="312" y="496"/>
                  </a:lnTo>
                  <a:lnTo>
                    <a:pt x="272" y="548"/>
                  </a:lnTo>
                  <a:lnTo>
                    <a:pt x="234" y="602"/>
                  </a:lnTo>
                  <a:lnTo>
                    <a:pt x="198" y="658"/>
                  </a:lnTo>
                  <a:lnTo>
                    <a:pt x="166" y="714"/>
                  </a:lnTo>
                  <a:lnTo>
                    <a:pt x="136" y="774"/>
                  </a:lnTo>
                  <a:lnTo>
                    <a:pt x="108" y="834"/>
                  </a:lnTo>
                  <a:lnTo>
                    <a:pt x="84" y="896"/>
                  </a:lnTo>
                  <a:lnTo>
                    <a:pt x="62" y="960"/>
                  </a:lnTo>
                  <a:lnTo>
                    <a:pt x="44" y="1024"/>
                  </a:lnTo>
                  <a:lnTo>
                    <a:pt x="28" y="1090"/>
                  </a:lnTo>
                  <a:lnTo>
                    <a:pt x="16" y="1158"/>
                  </a:lnTo>
                  <a:lnTo>
                    <a:pt x="8" y="1226"/>
                  </a:lnTo>
                  <a:lnTo>
                    <a:pt x="2" y="1296"/>
                  </a:lnTo>
                  <a:lnTo>
                    <a:pt x="0" y="1366"/>
                  </a:lnTo>
                  <a:lnTo>
                    <a:pt x="0" y="1366"/>
                  </a:lnTo>
                  <a:lnTo>
                    <a:pt x="2" y="1410"/>
                  </a:lnTo>
                  <a:lnTo>
                    <a:pt x="4" y="1456"/>
                  </a:lnTo>
                  <a:lnTo>
                    <a:pt x="8" y="1500"/>
                  </a:lnTo>
                  <a:lnTo>
                    <a:pt x="12" y="1544"/>
                  </a:lnTo>
                  <a:lnTo>
                    <a:pt x="20" y="1588"/>
                  </a:lnTo>
                  <a:lnTo>
                    <a:pt x="28" y="1630"/>
                  </a:lnTo>
                  <a:lnTo>
                    <a:pt x="36" y="1674"/>
                  </a:lnTo>
                  <a:lnTo>
                    <a:pt x="48" y="1716"/>
                  </a:lnTo>
                  <a:lnTo>
                    <a:pt x="60" y="1758"/>
                  </a:lnTo>
                  <a:lnTo>
                    <a:pt x="72" y="1798"/>
                  </a:lnTo>
                  <a:lnTo>
                    <a:pt x="86" y="1838"/>
                  </a:lnTo>
                  <a:lnTo>
                    <a:pt x="102" y="1878"/>
                  </a:lnTo>
                  <a:lnTo>
                    <a:pt x="120" y="1918"/>
                  </a:lnTo>
                  <a:lnTo>
                    <a:pt x="138" y="1956"/>
                  </a:lnTo>
                  <a:lnTo>
                    <a:pt x="156" y="1994"/>
                  </a:lnTo>
                  <a:lnTo>
                    <a:pt x="176" y="2032"/>
                  </a:lnTo>
                  <a:lnTo>
                    <a:pt x="176" y="2032"/>
                  </a:lnTo>
                  <a:lnTo>
                    <a:pt x="206" y="2080"/>
                  </a:lnTo>
                  <a:lnTo>
                    <a:pt x="236" y="2128"/>
                  </a:lnTo>
                  <a:lnTo>
                    <a:pt x="1366" y="4096"/>
                  </a:lnTo>
                  <a:lnTo>
                    <a:pt x="2496" y="2128"/>
                  </a:lnTo>
                  <a:lnTo>
                    <a:pt x="2496" y="2128"/>
                  </a:lnTo>
                  <a:lnTo>
                    <a:pt x="2522" y="2088"/>
                  </a:lnTo>
                  <a:lnTo>
                    <a:pt x="2544" y="2048"/>
                  </a:lnTo>
                  <a:lnTo>
                    <a:pt x="2556" y="2032"/>
                  </a:lnTo>
                  <a:lnTo>
                    <a:pt x="2556" y="2032"/>
                  </a:lnTo>
                  <a:lnTo>
                    <a:pt x="2576" y="1994"/>
                  </a:lnTo>
                  <a:lnTo>
                    <a:pt x="2594" y="1956"/>
                  </a:lnTo>
                  <a:lnTo>
                    <a:pt x="2612" y="1918"/>
                  </a:lnTo>
                  <a:lnTo>
                    <a:pt x="2630" y="1878"/>
                  </a:lnTo>
                  <a:lnTo>
                    <a:pt x="2646" y="1838"/>
                  </a:lnTo>
                  <a:lnTo>
                    <a:pt x="2660" y="1798"/>
                  </a:lnTo>
                  <a:lnTo>
                    <a:pt x="2672" y="1758"/>
                  </a:lnTo>
                  <a:lnTo>
                    <a:pt x="2684" y="1716"/>
                  </a:lnTo>
                  <a:lnTo>
                    <a:pt x="2696" y="1674"/>
                  </a:lnTo>
                  <a:lnTo>
                    <a:pt x="2704" y="1630"/>
                  </a:lnTo>
                  <a:lnTo>
                    <a:pt x="2712" y="1588"/>
                  </a:lnTo>
                  <a:lnTo>
                    <a:pt x="2720" y="1544"/>
                  </a:lnTo>
                  <a:lnTo>
                    <a:pt x="2724" y="1500"/>
                  </a:lnTo>
                  <a:lnTo>
                    <a:pt x="2728" y="1456"/>
                  </a:lnTo>
                  <a:lnTo>
                    <a:pt x="2730" y="1410"/>
                  </a:lnTo>
                  <a:lnTo>
                    <a:pt x="2732" y="1366"/>
                  </a:lnTo>
                  <a:lnTo>
                    <a:pt x="2732" y="1366"/>
                  </a:lnTo>
                  <a:lnTo>
                    <a:pt x="2730" y="1296"/>
                  </a:lnTo>
                  <a:lnTo>
                    <a:pt x="2724" y="1226"/>
                  </a:lnTo>
                  <a:lnTo>
                    <a:pt x="2716" y="1158"/>
                  </a:lnTo>
                  <a:lnTo>
                    <a:pt x="2704" y="1090"/>
                  </a:lnTo>
                  <a:lnTo>
                    <a:pt x="2688" y="1024"/>
                  </a:lnTo>
                  <a:lnTo>
                    <a:pt x="2670" y="960"/>
                  </a:lnTo>
                  <a:lnTo>
                    <a:pt x="2648" y="896"/>
                  </a:lnTo>
                  <a:lnTo>
                    <a:pt x="2624" y="834"/>
                  </a:lnTo>
                  <a:lnTo>
                    <a:pt x="2596" y="774"/>
                  </a:lnTo>
                  <a:lnTo>
                    <a:pt x="2566" y="714"/>
                  </a:lnTo>
                  <a:lnTo>
                    <a:pt x="2534" y="658"/>
                  </a:lnTo>
                  <a:lnTo>
                    <a:pt x="2498" y="602"/>
                  </a:lnTo>
                  <a:lnTo>
                    <a:pt x="2460" y="548"/>
                  </a:lnTo>
                  <a:lnTo>
                    <a:pt x="2420" y="496"/>
                  </a:lnTo>
                  <a:lnTo>
                    <a:pt x="2376" y="448"/>
                  </a:lnTo>
                  <a:lnTo>
                    <a:pt x="2332" y="400"/>
                  </a:lnTo>
                  <a:lnTo>
                    <a:pt x="2284" y="354"/>
                  </a:lnTo>
                  <a:lnTo>
                    <a:pt x="2234" y="312"/>
                  </a:lnTo>
                  <a:lnTo>
                    <a:pt x="2182" y="272"/>
                  </a:lnTo>
                  <a:lnTo>
                    <a:pt x="2130" y="234"/>
                  </a:lnTo>
                  <a:lnTo>
                    <a:pt x="2074" y="198"/>
                  </a:lnTo>
                  <a:lnTo>
                    <a:pt x="2016" y="164"/>
                  </a:lnTo>
                  <a:lnTo>
                    <a:pt x="1958" y="134"/>
                  </a:lnTo>
                  <a:lnTo>
                    <a:pt x="1898" y="108"/>
                  </a:lnTo>
                  <a:lnTo>
                    <a:pt x="1836" y="82"/>
                  </a:lnTo>
                  <a:lnTo>
                    <a:pt x="1772" y="62"/>
                  </a:lnTo>
                  <a:lnTo>
                    <a:pt x="1708" y="42"/>
                  </a:lnTo>
                  <a:lnTo>
                    <a:pt x="1642" y="28"/>
                  </a:lnTo>
                  <a:lnTo>
                    <a:pt x="1574" y="16"/>
                  </a:lnTo>
                  <a:lnTo>
                    <a:pt x="1506" y="8"/>
                  </a:lnTo>
                  <a:lnTo>
                    <a:pt x="1436" y="2"/>
                  </a:lnTo>
                  <a:lnTo>
                    <a:pt x="1366" y="0"/>
                  </a:lnTo>
                  <a:lnTo>
                    <a:pt x="136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grpSp>
          <p:nvGrpSpPr>
            <p:cNvPr id="199" name="그룹 198"/>
            <p:cNvGrpSpPr/>
            <p:nvPr/>
          </p:nvGrpSpPr>
          <p:grpSpPr>
            <a:xfrm>
              <a:off x="4693357" y="2254028"/>
              <a:ext cx="210948" cy="316266"/>
              <a:chOff x="4383010" y="2234892"/>
              <a:chExt cx="182640" cy="273824"/>
            </a:xfrm>
          </p:grpSpPr>
          <p:sp>
            <p:nvSpPr>
              <p:cNvPr id="203" name="Freeform 23"/>
              <p:cNvSpPr>
                <a:spLocks noEditPoints="1"/>
              </p:cNvSpPr>
              <p:nvPr/>
            </p:nvSpPr>
            <p:spPr bwMode="auto">
              <a:xfrm>
                <a:off x="4383010" y="2234892"/>
                <a:ext cx="182640" cy="273824"/>
              </a:xfrm>
              <a:custGeom>
                <a:avLst/>
                <a:gdLst>
                  <a:gd name="T0" fmla="*/ 1436 w 2732"/>
                  <a:gd name="T1" fmla="*/ 686 h 4096"/>
                  <a:gd name="T2" fmla="*/ 1568 w 2732"/>
                  <a:gd name="T3" fmla="*/ 714 h 4096"/>
                  <a:gd name="T4" fmla="*/ 1692 w 2732"/>
                  <a:gd name="T5" fmla="*/ 766 h 4096"/>
                  <a:gd name="T6" fmla="*/ 1800 w 2732"/>
                  <a:gd name="T7" fmla="*/ 838 h 4096"/>
                  <a:gd name="T8" fmla="*/ 1892 w 2732"/>
                  <a:gd name="T9" fmla="*/ 932 h 4096"/>
                  <a:gd name="T10" fmla="*/ 1966 w 2732"/>
                  <a:gd name="T11" fmla="*/ 1040 h 4096"/>
                  <a:gd name="T12" fmla="*/ 2018 w 2732"/>
                  <a:gd name="T13" fmla="*/ 1162 h 4096"/>
                  <a:gd name="T14" fmla="*/ 2046 w 2732"/>
                  <a:gd name="T15" fmla="*/ 1296 h 4096"/>
                  <a:gd name="T16" fmla="*/ 2048 w 2732"/>
                  <a:gd name="T17" fmla="*/ 1400 h 4096"/>
                  <a:gd name="T18" fmla="*/ 2028 w 2732"/>
                  <a:gd name="T19" fmla="*/ 1536 h 4096"/>
                  <a:gd name="T20" fmla="*/ 1982 w 2732"/>
                  <a:gd name="T21" fmla="*/ 1662 h 4096"/>
                  <a:gd name="T22" fmla="*/ 1914 w 2732"/>
                  <a:gd name="T23" fmla="*/ 1774 h 4096"/>
                  <a:gd name="T24" fmla="*/ 1826 w 2732"/>
                  <a:gd name="T25" fmla="*/ 1870 h 4096"/>
                  <a:gd name="T26" fmla="*/ 1720 w 2732"/>
                  <a:gd name="T27" fmla="*/ 1950 h 4096"/>
                  <a:gd name="T28" fmla="*/ 1600 w 2732"/>
                  <a:gd name="T29" fmla="*/ 2006 h 4096"/>
                  <a:gd name="T30" fmla="*/ 1470 w 2732"/>
                  <a:gd name="T31" fmla="*/ 2040 h 4096"/>
                  <a:gd name="T32" fmla="*/ 1366 w 2732"/>
                  <a:gd name="T33" fmla="*/ 2048 h 4096"/>
                  <a:gd name="T34" fmla="*/ 1228 w 2732"/>
                  <a:gd name="T35" fmla="*/ 2034 h 4096"/>
                  <a:gd name="T36" fmla="*/ 1100 w 2732"/>
                  <a:gd name="T37" fmla="*/ 1994 h 4096"/>
                  <a:gd name="T38" fmla="*/ 984 w 2732"/>
                  <a:gd name="T39" fmla="*/ 1932 h 4096"/>
                  <a:gd name="T40" fmla="*/ 884 w 2732"/>
                  <a:gd name="T41" fmla="*/ 1848 h 4096"/>
                  <a:gd name="T42" fmla="*/ 800 w 2732"/>
                  <a:gd name="T43" fmla="*/ 1748 h 4096"/>
                  <a:gd name="T44" fmla="*/ 736 w 2732"/>
                  <a:gd name="T45" fmla="*/ 1632 h 4096"/>
                  <a:gd name="T46" fmla="*/ 698 w 2732"/>
                  <a:gd name="T47" fmla="*/ 1502 h 4096"/>
                  <a:gd name="T48" fmla="*/ 684 w 2732"/>
                  <a:gd name="T49" fmla="*/ 1366 h 4096"/>
                  <a:gd name="T50" fmla="*/ 692 w 2732"/>
                  <a:gd name="T51" fmla="*/ 1262 h 4096"/>
                  <a:gd name="T52" fmla="*/ 724 w 2732"/>
                  <a:gd name="T53" fmla="*/ 1130 h 4096"/>
                  <a:gd name="T54" fmla="*/ 782 w 2732"/>
                  <a:gd name="T55" fmla="*/ 1012 h 4096"/>
                  <a:gd name="T56" fmla="*/ 860 w 2732"/>
                  <a:gd name="T57" fmla="*/ 906 h 4096"/>
                  <a:gd name="T58" fmla="*/ 958 w 2732"/>
                  <a:gd name="T59" fmla="*/ 818 h 4096"/>
                  <a:gd name="T60" fmla="*/ 1070 w 2732"/>
                  <a:gd name="T61" fmla="*/ 750 h 4096"/>
                  <a:gd name="T62" fmla="*/ 1196 w 2732"/>
                  <a:gd name="T63" fmla="*/ 704 h 4096"/>
                  <a:gd name="T64" fmla="*/ 1330 w 2732"/>
                  <a:gd name="T65" fmla="*/ 684 h 4096"/>
                  <a:gd name="T66" fmla="*/ 1366 w 2732"/>
                  <a:gd name="T67" fmla="*/ 0 h 4096"/>
                  <a:gd name="T68" fmla="*/ 1090 w 2732"/>
                  <a:gd name="T69" fmla="*/ 28 h 4096"/>
                  <a:gd name="T70" fmla="*/ 834 w 2732"/>
                  <a:gd name="T71" fmla="*/ 108 h 4096"/>
                  <a:gd name="T72" fmla="*/ 602 w 2732"/>
                  <a:gd name="T73" fmla="*/ 234 h 4096"/>
                  <a:gd name="T74" fmla="*/ 400 w 2732"/>
                  <a:gd name="T75" fmla="*/ 400 h 4096"/>
                  <a:gd name="T76" fmla="*/ 234 w 2732"/>
                  <a:gd name="T77" fmla="*/ 602 h 4096"/>
                  <a:gd name="T78" fmla="*/ 108 w 2732"/>
                  <a:gd name="T79" fmla="*/ 834 h 4096"/>
                  <a:gd name="T80" fmla="*/ 28 w 2732"/>
                  <a:gd name="T81" fmla="*/ 1090 h 4096"/>
                  <a:gd name="T82" fmla="*/ 0 w 2732"/>
                  <a:gd name="T83" fmla="*/ 1366 h 4096"/>
                  <a:gd name="T84" fmla="*/ 8 w 2732"/>
                  <a:gd name="T85" fmla="*/ 1500 h 4096"/>
                  <a:gd name="T86" fmla="*/ 36 w 2732"/>
                  <a:gd name="T87" fmla="*/ 1674 h 4096"/>
                  <a:gd name="T88" fmla="*/ 86 w 2732"/>
                  <a:gd name="T89" fmla="*/ 1838 h 4096"/>
                  <a:gd name="T90" fmla="*/ 156 w 2732"/>
                  <a:gd name="T91" fmla="*/ 1994 h 4096"/>
                  <a:gd name="T92" fmla="*/ 236 w 2732"/>
                  <a:gd name="T93" fmla="*/ 2128 h 4096"/>
                  <a:gd name="T94" fmla="*/ 2522 w 2732"/>
                  <a:gd name="T95" fmla="*/ 2088 h 4096"/>
                  <a:gd name="T96" fmla="*/ 2576 w 2732"/>
                  <a:gd name="T97" fmla="*/ 1994 h 4096"/>
                  <a:gd name="T98" fmla="*/ 2646 w 2732"/>
                  <a:gd name="T99" fmla="*/ 1838 h 4096"/>
                  <a:gd name="T100" fmla="*/ 2696 w 2732"/>
                  <a:gd name="T101" fmla="*/ 1674 h 4096"/>
                  <a:gd name="T102" fmla="*/ 2724 w 2732"/>
                  <a:gd name="T103" fmla="*/ 1500 h 4096"/>
                  <a:gd name="T104" fmla="*/ 2732 w 2732"/>
                  <a:gd name="T105" fmla="*/ 1366 h 4096"/>
                  <a:gd name="T106" fmla="*/ 2704 w 2732"/>
                  <a:gd name="T107" fmla="*/ 1090 h 4096"/>
                  <a:gd name="T108" fmla="*/ 2624 w 2732"/>
                  <a:gd name="T109" fmla="*/ 834 h 4096"/>
                  <a:gd name="T110" fmla="*/ 2498 w 2732"/>
                  <a:gd name="T111" fmla="*/ 602 h 4096"/>
                  <a:gd name="T112" fmla="*/ 2332 w 2732"/>
                  <a:gd name="T113" fmla="*/ 400 h 4096"/>
                  <a:gd name="T114" fmla="*/ 2130 w 2732"/>
                  <a:gd name="T115" fmla="*/ 234 h 4096"/>
                  <a:gd name="T116" fmla="*/ 1898 w 2732"/>
                  <a:gd name="T117" fmla="*/ 108 h 4096"/>
                  <a:gd name="T118" fmla="*/ 1642 w 2732"/>
                  <a:gd name="T119" fmla="*/ 28 h 4096"/>
                  <a:gd name="T120" fmla="*/ 1366 w 2732"/>
                  <a:gd name="T121" fmla="*/ 0 h 4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32" h="4096">
                    <a:moveTo>
                      <a:pt x="1366" y="682"/>
                    </a:moveTo>
                    <a:lnTo>
                      <a:pt x="1366" y="682"/>
                    </a:lnTo>
                    <a:lnTo>
                      <a:pt x="1402" y="684"/>
                    </a:lnTo>
                    <a:lnTo>
                      <a:pt x="1436" y="686"/>
                    </a:lnTo>
                    <a:lnTo>
                      <a:pt x="1470" y="690"/>
                    </a:lnTo>
                    <a:lnTo>
                      <a:pt x="1504" y="696"/>
                    </a:lnTo>
                    <a:lnTo>
                      <a:pt x="1536" y="704"/>
                    </a:lnTo>
                    <a:lnTo>
                      <a:pt x="1568" y="714"/>
                    </a:lnTo>
                    <a:lnTo>
                      <a:pt x="1600" y="724"/>
                    </a:lnTo>
                    <a:lnTo>
                      <a:pt x="1632" y="736"/>
                    </a:lnTo>
                    <a:lnTo>
                      <a:pt x="1662" y="750"/>
                    </a:lnTo>
                    <a:lnTo>
                      <a:pt x="1692" y="766"/>
                    </a:lnTo>
                    <a:lnTo>
                      <a:pt x="1720" y="782"/>
                    </a:lnTo>
                    <a:lnTo>
                      <a:pt x="1748" y="800"/>
                    </a:lnTo>
                    <a:lnTo>
                      <a:pt x="1774" y="818"/>
                    </a:lnTo>
                    <a:lnTo>
                      <a:pt x="1800" y="838"/>
                    </a:lnTo>
                    <a:lnTo>
                      <a:pt x="1826" y="860"/>
                    </a:lnTo>
                    <a:lnTo>
                      <a:pt x="1848" y="882"/>
                    </a:lnTo>
                    <a:lnTo>
                      <a:pt x="1872" y="906"/>
                    </a:lnTo>
                    <a:lnTo>
                      <a:pt x="1892" y="932"/>
                    </a:lnTo>
                    <a:lnTo>
                      <a:pt x="1914" y="956"/>
                    </a:lnTo>
                    <a:lnTo>
                      <a:pt x="1932" y="984"/>
                    </a:lnTo>
                    <a:lnTo>
                      <a:pt x="1950" y="1012"/>
                    </a:lnTo>
                    <a:lnTo>
                      <a:pt x="1966" y="1040"/>
                    </a:lnTo>
                    <a:lnTo>
                      <a:pt x="1982" y="1070"/>
                    </a:lnTo>
                    <a:lnTo>
                      <a:pt x="1996" y="1100"/>
                    </a:lnTo>
                    <a:lnTo>
                      <a:pt x="2008" y="1130"/>
                    </a:lnTo>
                    <a:lnTo>
                      <a:pt x="2018" y="1162"/>
                    </a:lnTo>
                    <a:lnTo>
                      <a:pt x="2028" y="1194"/>
                    </a:lnTo>
                    <a:lnTo>
                      <a:pt x="2034" y="1228"/>
                    </a:lnTo>
                    <a:lnTo>
                      <a:pt x="2040" y="1262"/>
                    </a:lnTo>
                    <a:lnTo>
                      <a:pt x="2046" y="1296"/>
                    </a:lnTo>
                    <a:lnTo>
                      <a:pt x="2048" y="1330"/>
                    </a:lnTo>
                    <a:lnTo>
                      <a:pt x="2048" y="1366"/>
                    </a:lnTo>
                    <a:lnTo>
                      <a:pt x="2048" y="1366"/>
                    </a:lnTo>
                    <a:lnTo>
                      <a:pt x="2048" y="1400"/>
                    </a:lnTo>
                    <a:lnTo>
                      <a:pt x="2046" y="1436"/>
                    </a:lnTo>
                    <a:lnTo>
                      <a:pt x="2040" y="1470"/>
                    </a:lnTo>
                    <a:lnTo>
                      <a:pt x="2034" y="1502"/>
                    </a:lnTo>
                    <a:lnTo>
                      <a:pt x="2028" y="1536"/>
                    </a:lnTo>
                    <a:lnTo>
                      <a:pt x="2018" y="1568"/>
                    </a:lnTo>
                    <a:lnTo>
                      <a:pt x="2008" y="1600"/>
                    </a:lnTo>
                    <a:lnTo>
                      <a:pt x="1996" y="1632"/>
                    </a:lnTo>
                    <a:lnTo>
                      <a:pt x="1982" y="1662"/>
                    </a:lnTo>
                    <a:lnTo>
                      <a:pt x="1966" y="1690"/>
                    </a:lnTo>
                    <a:lnTo>
                      <a:pt x="1950" y="1720"/>
                    </a:lnTo>
                    <a:lnTo>
                      <a:pt x="1932" y="1748"/>
                    </a:lnTo>
                    <a:lnTo>
                      <a:pt x="1914" y="1774"/>
                    </a:lnTo>
                    <a:lnTo>
                      <a:pt x="1892" y="1800"/>
                    </a:lnTo>
                    <a:lnTo>
                      <a:pt x="1872" y="1824"/>
                    </a:lnTo>
                    <a:lnTo>
                      <a:pt x="1848" y="1848"/>
                    </a:lnTo>
                    <a:lnTo>
                      <a:pt x="1826" y="1870"/>
                    </a:lnTo>
                    <a:lnTo>
                      <a:pt x="1800" y="1892"/>
                    </a:lnTo>
                    <a:lnTo>
                      <a:pt x="1774" y="1912"/>
                    </a:lnTo>
                    <a:lnTo>
                      <a:pt x="1748" y="1932"/>
                    </a:lnTo>
                    <a:lnTo>
                      <a:pt x="1720" y="1950"/>
                    </a:lnTo>
                    <a:lnTo>
                      <a:pt x="1692" y="1966"/>
                    </a:lnTo>
                    <a:lnTo>
                      <a:pt x="1662" y="1980"/>
                    </a:lnTo>
                    <a:lnTo>
                      <a:pt x="1632" y="1994"/>
                    </a:lnTo>
                    <a:lnTo>
                      <a:pt x="1600" y="2006"/>
                    </a:lnTo>
                    <a:lnTo>
                      <a:pt x="1568" y="2018"/>
                    </a:lnTo>
                    <a:lnTo>
                      <a:pt x="1536" y="2026"/>
                    </a:lnTo>
                    <a:lnTo>
                      <a:pt x="1504" y="2034"/>
                    </a:lnTo>
                    <a:lnTo>
                      <a:pt x="1470" y="2040"/>
                    </a:lnTo>
                    <a:lnTo>
                      <a:pt x="1436" y="2044"/>
                    </a:lnTo>
                    <a:lnTo>
                      <a:pt x="1402" y="2048"/>
                    </a:lnTo>
                    <a:lnTo>
                      <a:pt x="1366" y="2048"/>
                    </a:lnTo>
                    <a:lnTo>
                      <a:pt x="1366" y="2048"/>
                    </a:lnTo>
                    <a:lnTo>
                      <a:pt x="1330" y="2048"/>
                    </a:lnTo>
                    <a:lnTo>
                      <a:pt x="1296" y="2044"/>
                    </a:lnTo>
                    <a:lnTo>
                      <a:pt x="1262" y="2040"/>
                    </a:lnTo>
                    <a:lnTo>
                      <a:pt x="1228" y="2034"/>
                    </a:lnTo>
                    <a:lnTo>
                      <a:pt x="1196" y="2026"/>
                    </a:lnTo>
                    <a:lnTo>
                      <a:pt x="1162" y="2018"/>
                    </a:lnTo>
                    <a:lnTo>
                      <a:pt x="1132" y="2006"/>
                    </a:lnTo>
                    <a:lnTo>
                      <a:pt x="1100" y="1994"/>
                    </a:lnTo>
                    <a:lnTo>
                      <a:pt x="1070" y="1980"/>
                    </a:lnTo>
                    <a:lnTo>
                      <a:pt x="1040" y="1966"/>
                    </a:lnTo>
                    <a:lnTo>
                      <a:pt x="1012" y="1950"/>
                    </a:lnTo>
                    <a:lnTo>
                      <a:pt x="984" y="1932"/>
                    </a:lnTo>
                    <a:lnTo>
                      <a:pt x="958" y="1912"/>
                    </a:lnTo>
                    <a:lnTo>
                      <a:pt x="932" y="1892"/>
                    </a:lnTo>
                    <a:lnTo>
                      <a:pt x="906" y="1870"/>
                    </a:lnTo>
                    <a:lnTo>
                      <a:pt x="884" y="1848"/>
                    </a:lnTo>
                    <a:lnTo>
                      <a:pt x="860" y="1824"/>
                    </a:lnTo>
                    <a:lnTo>
                      <a:pt x="840" y="1800"/>
                    </a:lnTo>
                    <a:lnTo>
                      <a:pt x="818" y="1774"/>
                    </a:lnTo>
                    <a:lnTo>
                      <a:pt x="800" y="1748"/>
                    </a:lnTo>
                    <a:lnTo>
                      <a:pt x="782" y="1720"/>
                    </a:lnTo>
                    <a:lnTo>
                      <a:pt x="766" y="1690"/>
                    </a:lnTo>
                    <a:lnTo>
                      <a:pt x="750" y="1662"/>
                    </a:lnTo>
                    <a:lnTo>
                      <a:pt x="736" y="1632"/>
                    </a:lnTo>
                    <a:lnTo>
                      <a:pt x="724" y="1600"/>
                    </a:lnTo>
                    <a:lnTo>
                      <a:pt x="714" y="1568"/>
                    </a:lnTo>
                    <a:lnTo>
                      <a:pt x="704" y="1536"/>
                    </a:lnTo>
                    <a:lnTo>
                      <a:pt x="698" y="1502"/>
                    </a:lnTo>
                    <a:lnTo>
                      <a:pt x="692" y="1470"/>
                    </a:lnTo>
                    <a:lnTo>
                      <a:pt x="686" y="1436"/>
                    </a:lnTo>
                    <a:lnTo>
                      <a:pt x="684" y="1400"/>
                    </a:lnTo>
                    <a:lnTo>
                      <a:pt x="684" y="1366"/>
                    </a:lnTo>
                    <a:lnTo>
                      <a:pt x="684" y="1366"/>
                    </a:lnTo>
                    <a:lnTo>
                      <a:pt x="684" y="1330"/>
                    </a:lnTo>
                    <a:lnTo>
                      <a:pt x="686" y="1296"/>
                    </a:lnTo>
                    <a:lnTo>
                      <a:pt x="692" y="1262"/>
                    </a:lnTo>
                    <a:lnTo>
                      <a:pt x="698" y="1228"/>
                    </a:lnTo>
                    <a:lnTo>
                      <a:pt x="704" y="1194"/>
                    </a:lnTo>
                    <a:lnTo>
                      <a:pt x="714" y="1162"/>
                    </a:lnTo>
                    <a:lnTo>
                      <a:pt x="724" y="1130"/>
                    </a:lnTo>
                    <a:lnTo>
                      <a:pt x="736" y="1100"/>
                    </a:lnTo>
                    <a:lnTo>
                      <a:pt x="750" y="1070"/>
                    </a:lnTo>
                    <a:lnTo>
                      <a:pt x="766" y="1040"/>
                    </a:lnTo>
                    <a:lnTo>
                      <a:pt x="782" y="1012"/>
                    </a:lnTo>
                    <a:lnTo>
                      <a:pt x="800" y="984"/>
                    </a:lnTo>
                    <a:lnTo>
                      <a:pt x="818" y="956"/>
                    </a:lnTo>
                    <a:lnTo>
                      <a:pt x="840" y="932"/>
                    </a:lnTo>
                    <a:lnTo>
                      <a:pt x="860" y="906"/>
                    </a:lnTo>
                    <a:lnTo>
                      <a:pt x="884" y="882"/>
                    </a:lnTo>
                    <a:lnTo>
                      <a:pt x="906" y="860"/>
                    </a:lnTo>
                    <a:lnTo>
                      <a:pt x="932" y="838"/>
                    </a:lnTo>
                    <a:lnTo>
                      <a:pt x="958" y="818"/>
                    </a:lnTo>
                    <a:lnTo>
                      <a:pt x="984" y="800"/>
                    </a:lnTo>
                    <a:lnTo>
                      <a:pt x="1012" y="782"/>
                    </a:lnTo>
                    <a:lnTo>
                      <a:pt x="1040" y="766"/>
                    </a:lnTo>
                    <a:lnTo>
                      <a:pt x="1070" y="750"/>
                    </a:lnTo>
                    <a:lnTo>
                      <a:pt x="1100" y="736"/>
                    </a:lnTo>
                    <a:lnTo>
                      <a:pt x="1132" y="724"/>
                    </a:lnTo>
                    <a:lnTo>
                      <a:pt x="1162" y="714"/>
                    </a:lnTo>
                    <a:lnTo>
                      <a:pt x="1196" y="704"/>
                    </a:lnTo>
                    <a:lnTo>
                      <a:pt x="1228" y="696"/>
                    </a:lnTo>
                    <a:lnTo>
                      <a:pt x="1262" y="690"/>
                    </a:lnTo>
                    <a:lnTo>
                      <a:pt x="1296" y="686"/>
                    </a:lnTo>
                    <a:lnTo>
                      <a:pt x="1330" y="684"/>
                    </a:lnTo>
                    <a:lnTo>
                      <a:pt x="1366" y="682"/>
                    </a:lnTo>
                    <a:lnTo>
                      <a:pt x="1366" y="682"/>
                    </a:lnTo>
                    <a:close/>
                    <a:moveTo>
                      <a:pt x="1366" y="0"/>
                    </a:moveTo>
                    <a:lnTo>
                      <a:pt x="1366" y="0"/>
                    </a:lnTo>
                    <a:lnTo>
                      <a:pt x="1296" y="2"/>
                    </a:lnTo>
                    <a:lnTo>
                      <a:pt x="1226" y="8"/>
                    </a:lnTo>
                    <a:lnTo>
                      <a:pt x="1158" y="16"/>
                    </a:lnTo>
                    <a:lnTo>
                      <a:pt x="1090" y="28"/>
                    </a:lnTo>
                    <a:lnTo>
                      <a:pt x="1024" y="42"/>
                    </a:lnTo>
                    <a:lnTo>
                      <a:pt x="960" y="62"/>
                    </a:lnTo>
                    <a:lnTo>
                      <a:pt x="896" y="82"/>
                    </a:lnTo>
                    <a:lnTo>
                      <a:pt x="834" y="108"/>
                    </a:lnTo>
                    <a:lnTo>
                      <a:pt x="774" y="134"/>
                    </a:lnTo>
                    <a:lnTo>
                      <a:pt x="716" y="164"/>
                    </a:lnTo>
                    <a:lnTo>
                      <a:pt x="658" y="198"/>
                    </a:lnTo>
                    <a:lnTo>
                      <a:pt x="602" y="234"/>
                    </a:lnTo>
                    <a:lnTo>
                      <a:pt x="550" y="272"/>
                    </a:lnTo>
                    <a:lnTo>
                      <a:pt x="498" y="312"/>
                    </a:lnTo>
                    <a:lnTo>
                      <a:pt x="448" y="354"/>
                    </a:lnTo>
                    <a:lnTo>
                      <a:pt x="400" y="400"/>
                    </a:lnTo>
                    <a:lnTo>
                      <a:pt x="356" y="448"/>
                    </a:lnTo>
                    <a:lnTo>
                      <a:pt x="312" y="496"/>
                    </a:lnTo>
                    <a:lnTo>
                      <a:pt x="272" y="548"/>
                    </a:lnTo>
                    <a:lnTo>
                      <a:pt x="234" y="602"/>
                    </a:lnTo>
                    <a:lnTo>
                      <a:pt x="198" y="658"/>
                    </a:lnTo>
                    <a:lnTo>
                      <a:pt x="166" y="714"/>
                    </a:lnTo>
                    <a:lnTo>
                      <a:pt x="136" y="774"/>
                    </a:lnTo>
                    <a:lnTo>
                      <a:pt x="108" y="834"/>
                    </a:lnTo>
                    <a:lnTo>
                      <a:pt x="84" y="896"/>
                    </a:lnTo>
                    <a:lnTo>
                      <a:pt x="62" y="960"/>
                    </a:lnTo>
                    <a:lnTo>
                      <a:pt x="44" y="1024"/>
                    </a:lnTo>
                    <a:lnTo>
                      <a:pt x="28" y="1090"/>
                    </a:lnTo>
                    <a:lnTo>
                      <a:pt x="16" y="1158"/>
                    </a:lnTo>
                    <a:lnTo>
                      <a:pt x="8" y="1226"/>
                    </a:lnTo>
                    <a:lnTo>
                      <a:pt x="2" y="1296"/>
                    </a:lnTo>
                    <a:lnTo>
                      <a:pt x="0" y="1366"/>
                    </a:lnTo>
                    <a:lnTo>
                      <a:pt x="0" y="1366"/>
                    </a:lnTo>
                    <a:lnTo>
                      <a:pt x="2" y="1410"/>
                    </a:lnTo>
                    <a:lnTo>
                      <a:pt x="4" y="1456"/>
                    </a:lnTo>
                    <a:lnTo>
                      <a:pt x="8" y="1500"/>
                    </a:lnTo>
                    <a:lnTo>
                      <a:pt x="12" y="1544"/>
                    </a:lnTo>
                    <a:lnTo>
                      <a:pt x="20" y="1588"/>
                    </a:lnTo>
                    <a:lnTo>
                      <a:pt x="28" y="1630"/>
                    </a:lnTo>
                    <a:lnTo>
                      <a:pt x="36" y="1674"/>
                    </a:lnTo>
                    <a:lnTo>
                      <a:pt x="48" y="1716"/>
                    </a:lnTo>
                    <a:lnTo>
                      <a:pt x="60" y="1758"/>
                    </a:lnTo>
                    <a:lnTo>
                      <a:pt x="72" y="1798"/>
                    </a:lnTo>
                    <a:lnTo>
                      <a:pt x="86" y="1838"/>
                    </a:lnTo>
                    <a:lnTo>
                      <a:pt x="102" y="1878"/>
                    </a:lnTo>
                    <a:lnTo>
                      <a:pt x="120" y="1918"/>
                    </a:lnTo>
                    <a:lnTo>
                      <a:pt x="138" y="1956"/>
                    </a:lnTo>
                    <a:lnTo>
                      <a:pt x="156" y="1994"/>
                    </a:lnTo>
                    <a:lnTo>
                      <a:pt x="176" y="2032"/>
                    </a:lnTo>
                    <a:lnTo>
                      <a:pt x="176" y="2032"/>
                    </a:lnTo>
                    <a:lnTo>
                      <a:pt x="206" y="2080"/>
                    </a:lnTo>
                    <a:lnTo>
                      <a:pt x="236" y="2128"/>
                    </a:lnTo>
                    <a:lnTo>
                      <a:pt x="1366" y="4096"/>
                    </a:lnTo>
                    <a:lnTo>
                      <a:pt x="2496" y="2128"/>
                    </a:lnTo>
                    <a:lnTo>
                      <a:pt x="2496" y="2128"/>
                    </a:lnTo>
                    <a:lnTo>
                      <a:pt x="2522" y="2088"/>
                    </a:lnTo>
                    <a:lnTo>
                      <a:pt x="2544" y="2048"/>
                    </a:lnTo>
                    <a:lnTo>
                      <a:pt x="2556" y="2032"/>
                    </a:lnTo>
                    <a:lnTo>
                      <a:pt x="2556" y="2032"/>
                    </a:lnTo>
                    <a:lnTo>
                      <a:pt x="2576" y="1994"/>
                    </a:lnTo>
                    <a:lnTo>
                      <a:pt x="2594" y="1956"/>
                    </a:lnTo>
                    <a:lnTo>
                      <a:pt x="2612" y="1918"/>
                    </a:lnTo>
                    <a:lnTo>
                      <a:pt x="2630" y="1878"/>
                    </a:lnTo>
                    <a:lnTo>
                      <a:pt x="2646" y="1838"/>
                    </a:lnTo>
                    <a:lnTo>
                      <a:pt x="2660" y="1798"/>
                    </a:lnTo>
                    <a:lnTo>
                      <a:pt x="2672" y="1758"/>
                    </a:lnTo>
                    <a:lnTo>
                      <a:pt x="2684" y="1716"/>
                    </a:lnTo>
                    <a:lnTo>
                      <a:pt x="2696" y="1674"/>
                    </a:lnTo>
                    <a:lnTo>
                      <a:pt x="2704" y="1630"/>
                    </a:lnTo>
                    <a:lnTo>
                      <a:pt x="2712" y="1588"/>
                    </a:lnTo>
                    <a:lnTo>
                      <a:pt x="2720" y="1544"/>
                    </a:lnTo>
                    <a:lnTo>
                      <a:pt x="2724" y="1500"/>
                    </a:lnTo>
                    <a:lnTo>
                      <a:pt x="2728" y="1456"/>
                    </a:lnTo>
                    <a:lnTo>
                      <a:pt x="2730" y="1410"/>
                    </a:lnTo>
                    <a:lnTo>
                      <a:pt x="2732" y="1366"/>
                    </a:lnTo>
                    <a:lnTo>
                      <a:pt x="2732" y="1366"/>
                    </a:lnTo>
                    <a:lnTo>
                      <a:pt x="2730" y="1296"/>
                    </a:lnTo>
                    <a:lnTo>
                      <a:pt x="2724" y="1226"/>
                    </a:lnTo>
                    <a:lnTo>
                      <a:pt x="2716" y="1158"/>
                    </a:lnTo>
                    <a:lnTo>
                      <a:pt x="2704" y="1090"/>
                    </a:lnTo>
                    <a:lnTo>
                      <a:pt x="2688" y="1024"/>
                    </a:lnTo>
                    <a:lnTo>
                      <a:pt x="2670" y="960"/>
                    </a:lnTo>
                    <a:lnTo>
                      <a:pt x="2648" y="896"/>
                    </a:lnTo>
                    <a:lnTo>
                      <a:pt x="2624" y="834"/>
                    </a:lnTo>
                    <a:lnTo>
                      <a:pt x="2596" y="774"/>
                    </a:lnTo>
                    <a:lnTo>
                      <a:pt x="2566" y="714"/>
                    </a:lnTo>
                    <a:lnTo>
                      <a:pt x="2534" y="658"/>
                    </a:lnTo>
                    <a:lnTo>
                      <a:pt x="2498" y="602"/>
                    </a:lnTo>
                    <a:lnTo>
                      <a:pt x="2460" y="548"/>
                    </a:lnTo>
                    <a:lnTo>
                      <a:pt x="2420" y="496"/>
                    </a:lnTo>
                    <a:lnTo>
                      <a:pt x="2376" y="448"/>
                    </a:lnTo>
                    <a:lnTo>
                      <a:pt x="2332" y="400"/>
                    </a:lnTo>
                    <a:lnTo>
                      <a:pt x="2284" y="354"/>
                    </a:lnTo>
                    <a:lnTo>
                      <a:pt x="2234" y="312"/>
                    </a:lnTo>
                    <a:lnTo>
                      <a:pt x="2182" y="272"/>
                    </a:lnTo>
                    <a:lnTo>
                      <a:pt x="2130" y="234"/>
                    </a:lnTo>
                    <a:lnTo>
                      <a:pt x="2074" y="198"/>
                    </a:lnTo>
                    <a:lnTo>
                      <a:pt x="2016" y="164"/>
                    </a:lnTo>
                    <a:lnTo>
                      <a:pt x="1958" y="134"/>
                    </a:lnTo>
                    <a:lnTo>
                      <a:pt x="1898" y="108"/>
                    </a:lnTo>
                    <a:lnTo>
                      <a:pt x="1836" y="82"/>
                    </a:lnTo>
                    <a:lnTo>
                      <a:pt x="1772" y="62"/>
                    </a:lnTo>
                    <a:lnTo>
                      <a:pt x="1708" y="42"/>
                    </a:lnTo>
                    <a:lnTo>
                      <a:pt x="1642" y="28"/>
                    </a:lnTo>
                    <a:lnTo>
                      <a:pt x="1574" y="16"/>
                    </a:lnTo>
                    <a:lnTo>
                      <a:pt x="1506" y="8"/>
                    </a:lnTo>
                    <a:lnTo>
                      <a:pt x="1436" y="2"/>
                    </a:lnTo>
                    <a:lnTo>
                      <a:pt x="1366" y="0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>
                  <a:latin typeface="+mj-ea"/>
                  <a:ea typeface="+mj-ea"/>
                </a:endParaRPr>
              </a:p>
            </p:txBody>
          </p:sp>
          <p:sp>
            <p:nvSpPr>
              <p:cNvPr id="204" name="타원 203"/>
              <p:cNvSpPr/>
              <p:nvPr/>
            </p:nvSpPr>
            <p:spPr>
              <a:xfrm>
                <a:off x="4408038" y="2262050"/>
                <a:ext cx="132584" cy="1325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ko-KR" sz="1100" smtClean="0">
                    <a:solidFill>
                      <a:schemeClr val="accent2">
                        <a:lumMod val="75000"/>
                      </a:schemeClr>
                    </a:solidFill>
                    <a:latin typeface="+mj-ea"/>
                    <a:ea typeface="+mj-ea"/>
                  </a:rPr>
                  <a:t>1</a:t>
                </a:r>
                <a:endParaRPr lang="ko-KR" altLang="en-US" sz="1100">
                  <a:solidFill>
                    <a:schemeClr val="accent2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00" name="그룹 199"/>
            <p:cNvGrpSpPr/>
            <p:nvPr/>
          </p:nvGrpSpPr>
          <p:grpSpPr>
            <a:xfrm>
              <a:off x="5454929" y="2287234"/>
              <a:ext cx="210948" cy="316266"/>
              <a:chOff x="4383010" y="2234892"/>
              <a:chExt cx="182640" cy="273824"/>
            </a:xfrm>
          </p:grpSpPr>
          <p:sp>
            <p:nvSpPr>
              <p:cNvPr id="201" name="Freeform 23"/>
              <p:cNvSpPr>
                <a:spLocks noEditPoints="1"/>
              </p:cNvSpPr>
              <p:nvPr/>
            </p:nvSpPr>
            <p:spPr bwMode="auto">
              <a:xfrm>
                <a:off x="4383010" y="2234892"/>
                <a:ext cx="182640" cy="273824"/>
              </a:xfrm>
              <a:custGeom>
                <a:avLst/>
                <a:gdLst>
                  <a:gd name="T0" fmla="*/ 1436 w 2732"/>
                  <a:gd name="T1" fmla="*/ 686 h 4096"/>
                  <a:gd name="T2" fmla="*/ 1568 w 2732"/>
                  <a:gd name="T3" fmla="*/ 714 h 4096"/>
                  <a:gd name="T4" fmla="*/ 1692 w 2732"/>
                  <a:gd name="T5" fmla="*/ 766 h 4096"/>
                  <a:gd name="T6" fmla="*/ 1800 w 2732"/>
                  <a:gd name="T7" fmla="*/ 838 h 4096"/>
                  <a:gd name="T8" fmla="*/ 1892 w 2732"/>
                  <a:gd name="T9" fmla="*/ 932 h 4096"/>
                  <a:gd name="T10" fmla="*/ 1966 w 2732"/>
                  <a:gd name="T11" fmla="*/ 1040 h 4096"/>
                  <a:gd name="T12" fmla="*/ 2018 w 2732"/>
                  <a:gd name="T13" fmla="*/ 1162 h 4096"/>
                  <a:gd name="T14" fmla="*/ 2046 w 2732"/>
                  <a:gd name="T15" fmla="*/ 1296 h 4096"/>
                  <a:gd name="T16" fmla="*/ 2048 w 2732"/>
                  <a:gd name="T17" fmla="*/ 1400 h 4096"/>
                  <a:gd name="T18" fmla="*/ 2028 w 2732"/>
                  <a:gd name="T19" fmla="*/ 1536 h 4096"/>
                  <a:gd name="T20" fmla="*/ 1982 w 2732"/>
                  <a:gd name="T21" fmla="*/ 1662 h 4096"/>
                  <a:gd name="T22" fmla="*/ 1914 w 2732"/>
                  <a:gd name="T23" fmla="*/ 1774 h 4096"/>
                  <a:gd name="T24" fmla="*/ 1826 w 2732"/>
                  <a:gd name="T25" fmla="*/ 1870 h 4096"/>
                  <a:gd name="T26" fmla="*/ 1720 w 2732"/>
                  <a:gd name="T27" fmla="*/ 1950 h 4096"/>
                  <a:gd name="T28" fmla="*/ 1600 w 2732"/>
                  <a:gd name="T29" fmla="*/ 2006 h 4096"/>
                  <a:gd name="T30" fmla="*/ 1470 w 2732"/>
                  <a:gd name="T31" fmla="*/ 2040 h 4096"/>
                  <a:gd name="T32" fmla="*/ 1366 w 2732"/>
                  <a:gd name="T33" fmla="*/ 2048 h 4096"/>
                  <a:gd name="T34" fmla="*/ 1228 w 2732"/>
                  <a:gd name="T35" fmla="*/ 2034 h 4096"/>
                  <a:gd name="T36" fmla="*/ 1100 w 2732"/>
                  <a:gd name="T37" fmla="*/ 1994 h 4096"/>
                  <a:gd name="T38" fmla="*/ 984 w 2732"/>
                  <a:gd name="T39" fmla="*/ 1932 h 4096"/>
                  <a:gd name="T40" fmla="*/ 884 w 2732"/>
                  <a:gd name="T41" fmla="*/ 1848 h 4096"/>
                  <a:gd name="T42" fmla="*/ 800 w 2732"/>
                  <a:gd name="T43" fmla="*/ 1748 h 4096"/>
                  <a:gd name="T44" fmla="*/ 736 w 2732"/>
                  <a:gd name="T45" fmla="*/ 1632 h 4096"/>
                  <a:gd name="T46" fmla="*/ 698 w 2732"/>
                  <a:gd name="T47" fmla="*/ 1502 h 4096"/>
                  <a:gd name="T48" fmla="*/ 684 w 2732"/>
                  <a:gd name="T49" fmla="*/ 1366 h 4096"/>
                  <a:gd name="T50" fmla="*/ 692 w 2732"/>
                  <a:gd name="T51" fmla="*/ 1262 h 4096"/>
                  <a:gd name="T52" fmla="*/ 724 w 2732"/>
                  <a:gd name="T53" fmla="*/ 1130 h 4096"/>
                  <a:gd name="T54" fmla="*/ 782 w 2732"/>
                  <a:gd name="T55" fmla="*/ 1012 h 4096"/>
                  <a:gd name="T56" fmla="*/ 860 w 2732"/>
                  <a:gd name="T57" fmla="*/ 906 h 4096"/>
                  <a:gd name="T58" fmla="*/ 958 w 2732"/>
                  <a:gd name="T59" fmla="*/ 818 h 4096"/>
                  <a:gd name="T60" fmla="*/ 1070 w 2732"/>
                  <a:gd name="T61" fmla="*/ 750 h 4096"/>
                  <a:gd name="T62" fmla="*/ 1196 w 2732"/>
                  <a:gd name="T63" fmla="*/ 704 h 4096"/>
                  <a:gd name="T64" fmla="*/ 1330 w 2732"/>
                  <a:gd name="T65" fmla="*/ 684 h 4096"/>
                  <a:gd name="T66" fmla="*/ 1366 w 2732"/>
                  <a:gd name="T67" fmla="*/ 0 h 4096"/>
                  <a:gd name="T68" fmla="*/ 1090 w 2732"/>
                  <a:gd name="T69" fmla="*/ 28 h 4096"/>
                  <a:gd name="T70" fmla="*/ 834 w 2732"/>
                  <a:gd name="T71" fmla="*/ 108 h 4096"/>
                  <a:gd name="T72" fmla="*/ 602 w 2732"/>
                  <a:gd name="T73" fmla="*/ 234 h 4096"/>
                  <a:gd name="T74" fmla="*/ 400 w 2732"/>
                  <a:gd name="T75" fmla="*/ 400 h 4096"/>
                  <a:gd name="T76" fmla="*/ 234 w 2732"/>
                  <a:gd name="T77" fmla="*/ 602 h 4096"/>
                  <a:gd name="T78" fmla="*/ 108 w 2732"/>
                  <a:gd name="T79" fmla="*/ 834 h 4096"/>
                  <a:gd name="T80" fmla="*/ 28 w 2732"/>
                  <a:gd name="T81" fmla="*/ 1090 h 4096"/>
                  <a:gd name="T82" fmla="*/ 0 w 2732"/>
                  <a:gd name="T83" fmla="*/ 1366 h 4096"/>
                  <a:gd name="T84" fmla="*/ 8 w 2732"/>
                  <a:gd name="T85" fmla="*/ 1500 h 4096"/>
                  <a:gd name="T86" fmla="*/ 36 w 2732"/>
                  <a:gd name="T87" fmla="*/ 1674 h 4096"/>
                  <a:gd name="T88" fmla="*/ 86 w 2732"/>
                  <a:gd name="T89" fmla="*/ 1838 h 4096"/>
                  <a:gd name="T90" fmla="*/ 156 w 2732"/>
                  <a:gd name="T91" fmla="*/ 1994 h 4096"/>
                  <a:gd name="T92" fmla="*/ 236 w 2732"/>
                  <a:gd name="T93" fmla="*/ 2128 h 4096"/>
                  <a:gd name="T94" fmla="*/ 2522 w 2732"/>
                  <a:gd name="T95" fmla="*/ 2088 h 4096"/>
                  <a:gd name="T96" fmla="*/ 2576 w 2732"/>
                  <a:gd name="T97" fmla="*/ 1994 h 4096"/>
                  <a:gd name="T98" fmla="*/ 2646 w 2732"/>
                  <a:gd name="T99" fmla="*/ 1838 h 4096"/>
                  <a:gd name="T100" fmla="*/ 2696 w 2732"/>
                  <a:gd name="T101" fmla="*/ 1674 h 4096"/>
                  <a:gd name="T102" fmla="*/ 2724 w 2732"/>
                  <a:gd name="T103" fmla="*/ 1500 h 4096"/>
                  <a:gd name="T104" fmla="*/ 2732 w 2732"/>
                  <a:gd name="T105" fmla="*/ 1366 h 4096"/>
                  <a:gd name="T106" fmla="*/ 2704 w 2732"/>
                  <a:gd name="T107" fmla="*/ 1090 h 4096"/>
                  <a:gd name="T108" fmla="*/ 2624 w 2732"/>
                  <a:gd name="T109" fmla="*/ 834 h 4096"/>
                  <a:gd name="T110" fmla="*/ 2498 w 2732"/>
                  <a:gd name="T111" fmla="*/ 602 h 4096"/>
                  <a:gd name="T112" fmla="*/ 2332 w 2732"/>
                  <a:gd name="T113" fmla="*/ 400 h 4096"/>
                  <a:gd name="T114" fmla="*/ 2130 w 2732"/>
                  <a:gd name="T115" fmla="*/ 234 h 4096"/>
                  <a:gd name="T116" fmla="*/ 1898 w 2732"/>
                  <a:gd name="T117" fmla="*/ 108 h 4096"/>
                  <a:gd name="T118" fmla="*/ 1642 w 2732"/>
                  <a:gd name="T119" fmla="*/ 28 h 4096"/>
                  <a:gd name="T120" fmla="*/ 1366 w 2732"/>
                  <a:gd name="T121" fmla="*/ 0 h 4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32" h="4096">
                    <a:moveTo>
                      <a:pt x="1366" y="682"/>
                    </a:moveTo>
                    <a:lnTo>
                      <a:pt x="1366" y="682"/>
                    </a:lnTo>
                    <a:lnTo>
                      <a:pt x="1402" y="684"/>
                    </a:lnTo>
                    <a:lnTo>
                      <a:pt x="1436" y="686"/>
                    </a:lnTo>
                    <a:lnTo>
                      <a:pt x="1470" y="690"/>
                    </a:lnTo>
                    <a:lnTo>
                      <a:pt x="1504" y="696"/>
                    </a:lnTo>
                    <a:lnTo>
                      <a:pt x="1536" y="704"/>
                    </a:lnTo>
                    <a:lnTo>
                      <a:pt x="1568" y="714"/>
                    </a:lnTo>
                    <a:lnTo>
                      <a:pt x="1600" y="724"/>
                    </a:lnTo>
                    <a:lnTo>
                      <a:pt x="1632" y="736"/>
                    </a:lnTo>
                    <a:lnTo>
                      <a:pt x="1662" y="750"/>
                    </a:lnTo>
                    <a:lnTo>
                      <a:pt x="1692" y="766"/>
                    </a:lnTo>
                    <a:lnTo>
                      <a:pt x="1720" y="782"/>
                    </a:lnTo>
                    <a:lnTo>
                      <a:pt x="1748" y="800"/>
                    </a:lnTo>
                    <a:lnTo>
                      <a:pt x="1774" y="818"/>
                    </a:lnTo>
                    <a:lnTo>
                      <a:pt x="1800" y="838"/>
                    </a:lnTo>
                    <a:lnTo>
                      <a:pt x="1826" y="860"/>
                    </a:lnTo>
                    <a:lnTo>
                      <a:pt x="1848" y="882"/>
                    </a:lnTo>
                    <a:lnTo>
                      <a:pt x="1872" y="906"/>
                    </a:lnTo>
                    <a:lnTo>
                      <a:pt x="1892" y="932"/>
                    </a:lnTo>
                    <a:lnTo>
                      <a:pt x="1914" y="956"/>
                    </a:lnTo>
                    <a:lnTo>
                      <a:pt x="1932" y="984"/>
                    </a:lnTo>
                    <a:lnTo>
                      <a:pt x="1950" y="1012"/>
                    </a:lnTo>
                    <a:lnTo>
                      <a:pt x="1966" y="1040"/>
                    </a:lnTo>
                    <a:lnTo>
                      <a:pt x="1982" y="1070"/>
                    </a:lnTo>
                    <a:lnTo>
                      <a:pt x="1996" y="1100"/>
                    </a:lnTo>
                    <a:lnTo>
                      <a:pt x="2008" y="1130"/>
                    </a:lnTo>
                    <a:lnTo>
                      <a:pt x="2018" y="1162"/>
                    </a:lnTo>
                    <a:lnTo>
                      <a:pt x="2028" y="1194"/>
                    </a:lnTo>
                    <a:lnTo>
                      <a:pt x="2034" y="1228"/>
                    </a:lnTo>
                    <a:lnTo>
                      <a:pt x="2040" y="1262"/>
                    </a:lnTo>
                    <a:lnTo>
                      <a:pt x="2046" y="1296"/>
                    </a:lnTo>
                    <a:lnTo>
                      <a:pt x="2048" y="1330"/>
                    </a:lnTo>
                    <a:lnTo>
                      <a:pt x="2048" y="1366"/>
                    </a:lnTo>
                    <a:lnTo>
                      <a:pt x="2048" y="1366"/>
                    </a:lnTo>
                    <a:lnTo>
                      <a:pt x="2048" y="1400"/>
                    </a:lnTo>
                    <a:lnTo>
                      <a:pt x="2046" y="1436"/>
                    </a:lnTo>
                    <a:lnTo>
                      <a:pt x="2040" y="1470"/>
                    </a:lnTo>
                    <a:lnTo>
                      <a:pt x="2034" y="1502"/>
                    </a:lnTo>
                    <a:lnTo>
                      <a:pt x="2028" y="1536"/>
                    </a:lnTo>
                    <a:lnTo>
                      <a:pt x="2018" y="1568"/>
                    </a:lnTo>
                    <a:lnTo>
                      <a:pt x="2008" y="1600"/>
                    </a:lnTo>
                    <a:lnTo>
                      <a:pt x="1996" y="1632"/>
                    </a:lnTo>
                    <a:lnTo>
                      <a:pt x="1982" y="1662"/>
                    </a:lnTo>
                    <a:lnTo>
                      <a:pt x="1966" y="1690"/>
                    </a:lnTo>
                    <a:lnTo>
                      <a:pt x="1950" y="1720"/>
                    </a:lnTo>
                    <a:lnTo>
                      <a:pt x="1932" y="1748"/>
                    </a:lnTo>
                    <a:lnTo>
                      <a:pt x="1914" y="1774"/>
                    </a:lnTo>
                    <a:lnTo>
                      <a:pt x="1892" y="1800"/>
                    </a:lnTo>
                    <a:lnTo>
                      <a:pt x="1872" y="1824"/>
                    </a:lnTo>
                    <a:lnTo>
                      <a:pt x="1848" y="1848"/>
                    </a:lnTo>
                    <a:lnTo>
                      <a:pt x="1826" y="1870"/>
                    </a:lnTo>
                    <a:lnTo>
                      <a:pt x="1800" y="1892"/>
                    </a:lnTo>
                    <a:lnTo>
                      <a:pt x="1774" y="1912"/>
                    </a:lnTo>
                    <a:lnTo>
                      <a:pt x="1748" y="1932"/>
                    </a:lnTo>
                    <a:lnTo>
                      <a:pt x="1720" y="1950"/>
                    </a:lnTo>
                    <a:lnTo>
                      <a:pt x="1692" y="1966"/>
                    </a:lnTo>
                    <a:lnTo>
                      <a:pt x="1662" y="1980"/>
                    </a:lnTo>
                    <a:lnTo>
                      <a:pt x="1632" y="1994"/>
                    </a:lnTo>
                    <a:lnTo>
                      <a:pt x="1600" y="2006"/>
                    </a:lnTo>
                    <a:lnTo>
                      <a:pt x="1568" y="2018"/>
                    </a:lnTo>
                    <a:lnTo>
                      <a:pt x="1536" y="2026"/>
                    </a:lnTo>
                    <a:lnTo>
                      <a:pt x="1504" y="2034"/>
                    </a:lnTo>
                    <a:lnTo>
                      <a:pt x="1470" y="2040"/>
                    </a:lnTo>
                    <a:lnTo>
                      <a:pt x="1436" y="2044"/>
                    </a:lnTo>
                    <a:lnTo>
                      <a:pt x="1402" y="2048"/>
                    </a:lnTo>
                    <a:lnTo>
                      <a:pt x="1366" y="2048"/>
                    </a:lnTo>
                    <a:lnTo>
                      <a:pt x="1366" y="2048"/>
                    </a:lnTo>
                    <a:lnTo>
                      <a:pt x="1330" y="2048"/>
                    </a:lnTo>
                    <a:lnTo>
                      <a:pt x="1296" y="2044"/>
                    </a:lnTo>
                    <a:lnTo>
                      <a:pt x="1262" y="2040"/>
                    </a:lnTo>
                    <a:lnTo>
                      <a:pt x="1228" y="2034"/>
                    </a:lnTo>
                    <a:lnTo>
                      <a:pt x="1196" y="2026"/>
                    </a:lnTo>
                    <a:lnTo>
                      <a:pt x="1162" y="2018"/>
                    </a:lnTo>
                    <a:lnTo>
                      <a:pt x="1132" y="2006"/>
                    </a:lnTo>
                    <a:lnTo>
                      <a:pt x="1100" y="1994"/>
                    </a:lnTo>
                    <a:lnTo>
                      <a:pt x="1070" y="1980"/>
                    </a:lnTo>
                    <a:lnTo>
                      <a:pt x="1040" y="1966"/>
                    </a:lnTo>
                    <a:lnTo>
                      <a:pt x="1012" y="1950"/>
                    </a:lnTo>
                    <a:lnTo>
                      <a:pt x="984" y="1932"/>
                    </a:lnTo>
                    <a:lnTo>
                      <a:pt x="958" y="1912"/>
                    </a:lnTo>
                    <a:lnTo>
                      <a:pt x="932" y="1892"/>
                    </a:lnTo>
                    <a:lnTo>
                      <a:pt x="906" y="1870"/>
                    </a:lnTo>
                    <a:lnTo>
                      <a:pt x="884" y="1848"/>
                    </a:lnTo>
                    <a:lnTo>
                      <a:pt x="860" y="1824"/>
                    </a:lnTo>
                    <a:lnTo>
                      <a:pt x="840" y="1800"/>
                    </a:lnTo>
                    <a:lnTo>
                      <a:pt x="818" y="1774"/>
                    </a:lnTo>
                    <a:lnTo>
                      <a:pt x="800" y="1748"/>
                    </a:lnTo>
                    <a:lnTo>
                      <a:pt x="782" y="1720"/>
                    </a:lnTo>
                    <a:lnTo>
                      <a:pt x="766" y="1690"/>
                    </a:lnTo>
                    <a:lnTo>
                      <a:pt x="750" y="1662"/>
                    </a:lnTo>
                    <a:lnTo>
                      <a:pt x="736" y="1632"/>
                    </a:lnTo>
                    <a:lnTo>
                      <a:pt x="724" y="1600"/>
                    </a:lnTo>
                    <a:lnTo>
                      <a:pt x="714" y="1568"/>
                    </a:lnTo>
                    <a:lnTo>
                      <a:pt x="704" y="1536"/>
                    </a:lnTo>
                    <a:lnTo>
                      <a:pt x="698" y="1502"/>
                    </a:lnTo>
                    <a:lnTo>
                      <a:pt x="692" y="1470"/>
                    </a:lnTo>
                    <a:lnTo>
                      <a:pt x="686" y="1436"/>
                    </a:lnTo>
                    <a:lnTo>
                      <a:pt x="684" y="1400"/>
                    </a:lnTo>
                    <a:lnTo>
                      <a:pt x="684" y="1366"/>
                    </a:lnTo>
                    <a:lnTo>
                      <a:pt x="684" y="1366"/>
                    </a:lnTo>
                    <a:lnTo>
                      <a:pt x="684" y="1330"/>
                    </a:lnTo>
                    <a:lnTo>
                      <a:pt x="686" y="1296"/>
                    </a:lnTo>
                    <a:lnTo>
                      <a:pt x="692" y="1262"/>
                    </a:lnTo>
                    <a:lnTo>
                      <a:pt x="698" y="1228"/>
                    </a:lnTo>
                    <a:lnTo>
                      <a:pt x="704" y="1194"/>
                    </a:lnTo>
                    <a:lnTo>
                      <a:pt x="714" y="1162"/>
                    </a:lnTo>
                    <a:lnTo>
                      <a:pt x="724" y="1130"/>
                    </a:lnTo>
                    <a:lnTo>
                      <a:pt x="736" y="1100"/>
                    </a:lnTo>
                    <a:lnTo>
                      <a:pt x="750" y="1070"/>
                    </a:lnTo>
                    <a:lnTo>
                      <a:pt x="766" y="1040"/>
                    </a:lnTo>
                    <a:lnTo>
                      <a:pt x="782" y="1012"/>
                    </a:lnTo>
                    <a:lnTo>
                      <a:pt x="800" y="984"/>
                    </a:lnTo>
                    <a:lnTo>
                      <a:pt x="818" y="956"/>
                    </a:lnTo>
                    <a:lnTo>
                      <a:pt x="840" y="932"/>
                    </a:lnTo>
                    <a:lnTo>
                      <a:pt x="860" y="906"/>
                    </a:lnTo>
                    <a:lnTo>
                      <a:pt x="884" y="882"/>
                    </a:lnTo>
                    <a:lnTo>
                      <a:pt x="906" y="860"/>
                    </a:lnTo>
                    <a:lnTo>
                      <a:pt x="932" y="838"/>
                    </a:lnTo>
                    <a:lnTo>
                      <a:pt x="958" y="818"/>
                    </a:lnTo>
                    <a:lnTo>
                      <a:pt x="984" y="800"/>
                    </a:lnTo>
                    <a:lnTo>
                      <a:pt x="1012" y="782"/>
                    </a:lnTo>
                    <a:lnTo>
                      <a:pt x="1040" y="766"/>
                    </a:lnTo>
                    <a:lnTo>
                      <a:pt x="1070" y="750"/>
                    </a:lnTo>
                    <a:lnTo>
                      <a:pt x="1100" y="736"/>
                    </a:lnTo>
                    <a:lnTo>
                      <a:pt x="1132" y="724"/>
                    </a:lnTo>
                    <a:lnTo>
                      <a:pt x="1162" y="714"/>
                    </a:lnTo>
                    <a:lnTo>
                      <a:pt x="1196" y="704"/>
                    </a:lnTo>
                    <a:lnTo>
                      <a:pt x="1228" y="696"/>
                    </a:lnTo>
                    <a:lnTo>
                      <a:pt x="1262" y="690"/>
                    </a:lnTo>
                    <a:lnTo>
                      <a:pt x="1296" y="686"/>
                    </a:lnTo>
                    <a:lnTo>
                      <a:pt x="1330" y="684"/>
                    </a:lnTo>
                    <a:lnTo>
                      <a:pt x="1366" y="682"/>
                    </a:lnTo>
                    <a:lnTo>
                      <a:pt x="1366" y="682"/>
                    </a:lnTo>
                    <a:close/>
                    <a:moveTo>
                      <a:pt x="1366" y="0"/>
                    </a:moveTo>
                    <a:lnTo>
                      <a:pt x="1366" y="0"/>
                    </a:lnTo>
                    <a:lnTo>
                      <a:pt x="1296" y="2"/>
                    </a:lnTo>
                    <a:lnTo>
                      <a:pt x="1226" y="8"/>
                    </a:lnTo>
                    <a:lnTo>
                      <a:pt x="1158" y="16"/>
                    </a:lnTo>
                    <a:lnTo>
                      <a:pt x="1090" y="28"/>
                    </a:lnTo>
                    <a:lnTo>
                      <a:pt x="1024" y="42"/>
                    </a:lnTo>
                    <a:lnTo>
                      <a:pt x="960" y="62"/>
                    </a:lnTo>
                    <a:lnTo>
                      <a:pt x="896" y="82"/>
                    </a:lnTo>
                    <a:lnTo>
                      <a:pt x="834" y="108"/>
                    </a:lnTo>
                    <a:lnTo>
                      <a:pt x="774" y="134"/>
                    </a:lnTo>
                    <a:lnTo>
                      <a:pt x="716" y="164"/>
                    </a:lnTo>
                    <a:lnTo>
                      <a:pt x="658" y="198"/>
                    </a:lnTo>
                    <a:lnTo>
                      <a:pt x="602" y="234"/>
                    </a:lnTo>
                    <a:lnTo>
                      <a:pt x="550" y="272"/>
                    </a:lnTo>
                    <a:lnTo>
                      <a:pt x="498" y="312"/>
                    </a:lnTo>
                    <a:lnTo>
                      <a:pt x="448" y="354"/>
                    </a:lnTo>
                    <a:lnTo>
                      <a:pt x="400" y="400"/>
                    </a:lnTo>
                    <a:lnTo>
                      <a:pt x="356" y="448"/>
                    </a:lnTo>
                    <a:lnTo>
                      <a:pt x="312" y="496"/>
                    </a:lnTo>
                    <a:lnTo>
                      <a:pt x="272" y="548"/>
                    </a:lnTo>
                    <a:lnTo>
                      <a:pt x="234" y="602"/>
                    </a:lnTo>
                    <a:lnTo>
                      <a:pt x="198" y="658"/>
                    </a:lnTo>
                    <a:lnTo>
                      <a:pt x="166" y="714"/>
                    </a:lnTo>
                    <a:lnTo>
                      <a:pt x="136" y="774"/>
                    </a:lnTo>
                    <a:lnTo>
                      <a:pt x="108" y="834"/>
                    </a:lnTo>
                    <a:lnTo>
                      <a:pt x="84" y="896"/>
                    </a:lnTo>
                    <a:lnTo>
                      <a:pt x="62" y="960"/>
                    </a:lnTo>
                    <a:lnTo>
                      <a:pt x="44" y="1024"/>
                    </a:lnTo>
                    <a:lnTo>
                      <a:pt x="28" y="1090"/>
                    </a:lnTo>
                    <a:lnTo>
                      <a:pt x="16" y="1158"/>
                    </a:lnTo>
                    <a:lnTo>
                      <a:pt x="8" y="1226"/>
                    </a:lnTo>
                    <a:lnTo>
                      <a:pt x="2" y="1296"/>
                    </a:lnTo>
                    <a:lnTo>
                      <a:pt x="0" y="1366"/>
                    </a:lnTo>
                    <a:lnTo>
                      <a:pt x="0" y="1366"/>
                    </a:lnTo>
                    <a:lnTo>
                      <a:pt x="2" y="1410"/>
                    </a:lnTo>
                    <a:lnTo>
                      <a:pt x="4" y="1456"/>
                    </a:lnTo>
                    <a:lnTo>
                      <a:pt x="8" y="1500"/>
                    </a:lnTo>
                    <a:lnTo>
                      <a:pt x="12" y="1544"/>
                    </a:lnTo>
                    <a:lnTo>
                      <a:pt x="20" y="1588"/>
                    </a:lnTo>
                    <a:lnTo>
                      <a:pt x="28" y="1630"/>
                    </a:lnTo>
                    <a:lnTo>
                      <a:pt x="36" y="1674"/>
                    </a:lnTo>
                    <a:lnTo>
                      <a:pt x="48" y="1716"/>
                    </a:lnTo>
                    <a:lnTo>
                      <a:pt x="60" y="1758"/>
                    </a:lnTo>
                    <a:lnTo>
                      <a:pt x="72" y="1798"/>
                    </a:lnTo>
                    <a:lnTo>
                      <a:pt x="86" y="1838"/>
                    </a:lnTo>
                    <a:lnTo>
                      <a:pt x="102" y="1878"/>
                    </a:lnTo>
                    <a:lnTo>
                      <a:pt x="120" y="1918"/>
                    </a:lnTo>
                    <a:lnTo>
                      <a:pt x="138" y="1956"/>
                    </a:lnTo>
                    <a:lnTo>
                      <a:pt x="156" y="1994"/>
                    </a:lnTo>
                    <a:lnTo>
                      <a:pt x="176" y="2032"/>
                    </a:lnTo>
                    <a:lnTo>
                      <a:pt x="176" y="2032"/>
                    </a:lnTo>
                    <a:lnTo>
                      <a:pt x="206" y="2080"/>
                    </a:lnTo>
                    <a:lnTo>
                      <a:pt x="236" y="2128"/>
                    </a:lnTo>
                    <a:lnTo>
                      <a:pt x="1366" y="4096"/>
                    </a:lnTo>
                    <a:lnTo>
                      <a:pt x="2496" y="2128"/>
                    </a:lnTo>
                    <a:lnTo>
                      <a:pt x="2496" y="2128"/>
                    </a:lnTo>
                    <a:lnTo>
                      <a:pt x="2522" y="2088"/>
                    </a:lnTo>
                    <a:lnTo>
                      <a:pt x="2544" y="2048"/>
                    </a:lnTo>
                    <a:lnTo>
                      <a:pt x="2556" y="2032"/>
                    </a:lnTo>
                    <a:lnTo>
                      <a:pt x="2556" y="2032"/>
                    </a:lnTo>
                    <a:lnTo>
                      <a:pt x="2576" y="1994"/>
                    </a:lnTo>
                    <a:lnTo>
                      <a:pt x="2594" y="1956"/>
                    </a:lnTo>
                    <a:lnTo>
                      <a:pt x="2612" y="1918"/>
                    </a:lnTo>
                    <a:lnTo>
                      <a:pt x="2630" y="1878"/>
                    </a:lnTo>
                    <a:lnTo>
                      <a:pt x="2646" y="1838"/>
                    </a:lnTo>
                    <a:lnTo>
                      <a:pt x="2660" y="1798"/>
                    </a:lnTo>
                    <a:lnTo>
                      <a:pt x="2672" y="1758"/>
                    </a:lnTo>
                    <a:lnTo>
                      <a:pt x="2684" y="1716"/>
                    </a:lnTo>
                    <a:lnTo>
                      <a:pt x="2696" y="1674"/>
                    </a:lnTo>
                    <a:lnTo>
                      <a:pt x="2704" y="1630"/>
                    </a:lnTo>
                    <a:lnTo>
                      <a:pt x="2712" y="1588"/>
                    </a:lnTo>
                    <a:lnTo>
                      <a:pt x="2720" y="1544"/>
                    </a:lnTo>
                    <a:lnTo>
                      <a:pt x="2724" y="1500"/>
                    </a:lnTo>
                    <a:lnTo>
                      <a:pt x="2728" y="1456"/>
                    </a:lnTo>
                    <a:lnTo>
                      <a:pt x="2730" y="1410"/>
                    </a:lnTo>
                    <a:lnTo>
                      <a:pt x="2732" y="1366"/>
                    </a:lnTo>
                    <a:lnTo>
                      <a:pt x="2732" y="1366"/>
                    </a:lnTo>
                    <a:lnTo>
                      <a:pt x="2730" y="1296"/>
                    </a:lnTo>
                    <a:lnTo>
                      <a:pt x="2724" y="1226"/>
                    </a:lnTo>
                    <a:lnTo>
                      <a:pt x="2716" y="1158"/>
                    </a:lnTo>
                    <a:lnTo>
                      <a:pt x="2704" y="1090"/>
                    </a:lnTo>
                    <a:lnTo>
                      <a:pt x="2688" y="1024"/>
                    </a:lnTo>
                    <a:lnTo>
                      <a:pt x="2670" y="960"/>
                    </a:lnTo>
                    <a:lnTo>
                      <a:pt x="2648" y="896"/>
                    </a:lnTo>
                    <a:lnTo>
                      <a:pt x="2624" y="834"/>
                    </a:lnTo>
                    <a:lnTo>
                      <a:pt x="2596" y="774"/>
                    </a:lnTo>
                    <a:lnTo>
                      <a:pt x="2566" y="714"/>
                    </a:lnTo>
                    <a:lnTo>
                      <a:pt x="2534" y="658"/>
                    </a:lnTo>
                    <a:lnTo>
                      <a:pt x="2498" y="602"/>
                    </a:lnTo>
                    <a:lnTo>
                      <a:pt x="2460" y="548"/>
                    </a:lnTo>
                    <a:lnTo>
                      <a:pt x="2420" y="496"/>
                    </a:lnTo>
                    <a:lnTo>
                      <a:pt x="2376" y="448"/>
                    </a:lnTo>
                    <a:lnTo>
                      <a:pt x="2332" y="400"/>
                    </a:lnTo>
                    <a:lnTo>
                      <a:pt x="2284" y="354"/>
                    </a:lnTo>
                    <a:lnTo>
                      <a:pt x="2234" y="312"/>
                    </a:lnTo>
                    <a:lnTo>
                      <a:pt x="2182" y="272"/>
                    </a:lnTo>
                    <a:lnTo>
                      <a:pt x="2130" y="234"/>
                    </a:lnTo>
                    <a:lnTo>
                      <a:pt x="2074" y="198"/>
                    </a:lnTo>
                    <a:lnTo>
                      <a:pt x="2016" y="164"/>
                    </a:lnTo>
                    <a:lnTo>
                      <a:pt x="1958" y="134"/>
                    </a:lnTo>
                    <a:lnTo>
                      <a:pt x="1898" y="108"/>
                    </a:lnTo>
                    <a:lnTo>
                      <a:pt x="1836" y="82"/>
                    </a:lnTo>
                    <a:lnTo>
                      <a:pt x="1772" y="62"/>
                    </a:lnTo>
                    <a:lnTo>
                      <a:pt x="1708" y="42"/>
                    </a:lnTo>
                    <a:lnTo>
                      <a:pt x="1642" y="28"/>
                    </a:lnTo>
                    <a:lnTo>
                      <a:pt x="1574" y="16"/>
                    </a:lnTo>
                    <a:lnTo>
                      <a:pt x="1506" y="8"/>
                    </a:lnTo>
                    <a:lnTo>
                      <a:pt x="1436" y="2"/>
                    </a:lnTo>
                    <a:lnTo>
                      <a:pt x="1366" y="0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>
                  <a:latin typeface="+mj-ea"/>
                  <a:ea typeface="+mj-ea"/>
                </a:endParaRPr>
              </a:p>
            </p:txBody>
          </p:sp>
          <p:sp>
            <p:nvSpPr>
              <p:cNvPr id="202" name="타원 201"/>
              <p:cNvSpPr/>
              <p:nvPr/>
            </p:nvSpPr>
            <p:spPr>
              <a:xfrm>
                <a:off x="4408038" y="2262050"/>
                <a:ext cx="132584" cy="1325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ko-KR" sz="1100" smtClean="0">
                    <a:solidFill>
                      <a:schemeClr val="accent2">
                        <a:lumMod val="75000"/>
                      </a:schemeClr>
                    </a:solidFill>
                    <a:latin typeface="+mj-ea"/>
                    <a:ea typeface="+mj-ea"/>
                  </a:rPr>
                  <a:t>2</a:t>
                </a:r>
                <a:endParaRPr lang="ko-KR" altLang="en-US" sz="1100">
                  <a:solidFill>
                    <a:schemeClr val="accent2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18" name="그룹 217"/>
          <p:cNvGrpSpPr/>
          <p:nvPr/>
        </p:nvGrpSpPr>
        <p:grpSpPr>
          <a:xfrm>
            <a:off x="7015740" y="1349899"/>
            <a:ext cx="2429539" cy="2429539"/>
            <a:chOff x="6887958" y="1274743"/>
            <a:chExt cx="2429539" cy="2429539"/>
          </a:xfrm>
        </p:grpSpPr>
        <p:sp>
          <p:nvSpPr>
            <p:cNvPr id="219" name="직사각형 218"/>
            <p:cNvSpPr/>
            <p:nvPr/>
          </p:nvSpPr>
          <p:spPr>
            <a:xfrm>
              <a:off x="6887958" y="1274743"/>
              <a:ext cx="2429539" cy="2429539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20" name="그룹 219"/>
            <p:cNvGrpSpPr/>
            <p:nvPr/>
          </p:nvGrpSpPr>
          <p:grpSpPr>
            <a:xfrm>
              <a:off x="7079686" y="1525270"/>
              <a:ext cx="2091879" cy="2016889"/>
              <a:chOff x="-6073433" y="4689343"/>
              <a:chExt cx="5601475" cy="5400675"/>
            </a:xfrm>
            <a:effectLst>
              <a:outerShdw blurRad="254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grpSpPr>
          <p:sp>
            <p:nvSpPr>
              <p:cNvPr id="234" name="Freeform 9"/>
              <p:cNvSpPr>
                <a:spLocks/>
              </p:cNvSpPr>
              <p:nvPr/>
            </p:nvSpPr>
            <p:spPr bwMode="auto">
              <a:xfrm>
                <a:off x="-4624858" y="4689343"/>
                <a:ext cx="4152900" cy="5400675"/>
              </a:xfrm>
              <a:custGeom>
                <a:avLst/>
                <a:gdLst>
                  <a:gd name="T0" fmla="*/ 2468 w 2616"/>
                  <a:gd name="T1" fmla="*/ 1728 h 3402"/>
                  <a:gd name="T2" fmla="*/ 2270 w 2616"/>
                  <a:gd name="T3" fmla="*/ 1624 h 3402"/>
                  <a:gd name="T4" fmla="*/ 2008 w 2616"/>
                  <a:gd name="T5" fmla="*/ 1584 h 3402"/>
                  <a:gd name="T6" fmla="*/ 2032 w 2616"/>
                  <a:gd name="T7" fmla="*/ 1444 h 3402"/>
                  <a:gd name="T8" fmla="*/ 1930 w 2616"/>
                  <a:gd name="T9" fmla="*/ 1374 h 3402"/>
                  <a:gd name="T10" fmla="*/ 1976 w 2616"/>
                  <a:gd name="T11" fmla="*/ 1234 h 3402"/>
                  <a:gd name="T12" fmla="*/ 1972 w 2616"/>
                  <a:gd name="T13" fmla="*/ 1124 h 3402"/>
                  <a:gd name="T14" fmla="*/ 2108 w 2616"/>
                  <a:gd name="T15" fmla="*/ 1000 h 3402"/>
                  <a:gd name="T16" fmla="*/ 2112 w 2616"/>
                  <a:gd name="T17" fmla="*/ 792 h 3402"/>
                  <a:gd name="T18" fmla="*/ 2020 w 2616"/>
                  <a:gd name="T19" fmla="*/ 722 h 3402"/>
                  <a:gd name="T20" fmla="*/ 1822 w 2616"/>
                  <a:gd name="T21" fmla="*/ 618 h 3402"/>
                  <a:gd name="T22" fmla="*/ 1742 w 2616"/>
                  <a:gd name="T23" fmla="*/ 408 h 3402"/>
                  <a:gd name="T24" fmla="*/ 1568 w 2616"/>
                  <a:gd name="T25" fmla="*/ 450 h 3402"/>
                  <a:gd name="T26" fmla="*/ 1480 w 2616"/>
                  <a:gd name="T27" fmla="*/ 366 h 3402"/>
                  <a:gd name="T28" fmla="*/ 1416 w 2616"/>
                  <a:gd name="T29" fmla="*/ 300 h 3402"/>
                  <a:gd name="T30" fmla="*/ 1274 w 2616"/>
                  <a:gd name="T31" fmla="*/ 178 h 3402"/>
                  <a:gd name="T32" fmla="*/ 1202 w 2616"/>
                  <a:gd name="T33" fmla="*/ 104 h 3402"/>
                  <a:gd name="T34" fmla="*/ 1094 w 2616"/>
                  <a:gd name="T35" fmla="*/ 0 h 3402"/>
                  <a:gd name="T36" fmla="*/ 856 w 2616"/>
                  <a:gd name="T37" fmla="*/ 298 h 3402"/>
                  <a:gd name="T38" fmla="*/ 796 w 2616"/>
                  <a:gd name="T39" fmla="*/ 372 h 3402"/>
                  <a:gd name="T40" fmla="*/ 488 w 2616"/>
                  <a:gd name="T41" fmla="*/ 730 h 3402"/>
                  <a:gd name="T42" fmla="*/ 298 w 2616"/>
                  <a:gd name="T43" fmla="*/ 838 h 3402"/>
                  <a:gd name="T44" fmla="*/ 330 w 2616"/>
                  <a:gd name="T45" fmla="*/ 990 h 3402"/>
                  <a:gd name="T46" fmla="*/ 298 w 2616"/>
                  <a:gd name="T47" fmla="*/ 1096 h 3402"/>
                  <a:gd name="T48" fmla="*/ 176 w 2616"/>
                  <a:gd name="T49" fmla="*/ 1256 h 3402"/>
                  <a:gd name="T50" fmla="*/ 8 w 2616"/>
                  <a:gd name="T51" fmla="*/ 1212 h 3402"/>
                  <a:gd name="T52" fmla="*/ 14 w 2616"/>
                  <a:gd name="T53" fmla="*/ 1376 h 3402"/>
                  <a:gd name="T54" fmla="*/ 28 w 2616"/>
                  <a:gd name="T55" fmla="*/ 1526 h 3402"/>
                  <a:gd name="T56" fmla="*/ 170 w 2616"/>
                  <a:gd name="T57" fmla="*/ 1674 h 3402"/>
                  <a:gd name="T58" fmla="*/ 320 w 2616"/>
                  <a:gd name="T59" fmla="*/ 1600 h 3402"/>
                  <a:gd name="T60" fmla="*/ 454 w 2616"/>
                  <a:gd name="T61" fmla="*/ 1722 h 3402"/>
                  <a:gd name="T62" fmla="*/ 494 w 2616"/>
                  <a:gd name="T63" fmla="*/ 1776 h 3402"/>
                  <a:gd name="T64" fmla="*/ 428 w 2616"/>
                  <a:gd name="T65" fmla="*/ 1940 h 3402"/>
                  <a:gd name="T66" fmla="*/ 470 w 2616"/>
                  <a:gd name="T67" fmla="*/ 2096 h 3402"/>
                  <a:gd name="T68" fmla="*/ 508 w 2616"/>
                  <a:gd name="T69" fmla="*/ 2402 h 3402"/>
                  <a:gd name="T70" fmla="*/ 512 w 2616"/>
                  <a:gd name="T71" fmla="*/ 2576 h 3402"/>
                  <a:gd name="T72" fmla="*/ 490 w 2616"/>
                  <a:gd name="T73" fmla="*/ 2576 h 3402"/>
                  <a:gd name="T74" fmla="*/ 298 w 2616"/>
                  <a:gd name="T75" fmla="*/ 2574 h 3402"/>
                  <a:gd name="T76" fmla="*/ 276 w 2616"/>
                  <a:gd name="T77" fmla="*/ 2736 h 3402"/>
                  <a:gd name="T78" fmla="*/ 354 w 2616"/>
                  <a:gd name="T79" fmla="*/ 2832 h 3402"/>
                  <a:gd name="T80" fmla="*/ 512 w 2616"/>
                  <a:gd name="T81" fmla="*/ 2752 h 3402"/>
                  <a:gd name="T82" fmla="*/ 518 w 2616"/>
                  <a:gd name="T83" fmla="*/ 2816 h 3402"/>
                  <a:gd name="T84" fmla="*/ 458 w 2616"/>
                  <a:gd name="T85" fmla="*/ 3020 h 3402"/>
                  <a:gd name="T86" fmla="*/ 530 w 2616"/>
                  <a:gd name="T87" fmla="*/ 3136 h 3402"/>
                  <a:gd name="T88" fmla="*/ 644 w 2616"/>
                  <a:gd name="T89" fmla="*/ 3280 h 3402"/>
                  <a:gd name="T90" fmla="*/ 792 w 2616"/>
                  <a:gd name="T91" fmla="*/ 3386 h 3402"/>
                  <a:gd name="T92" fmla="*/ 1066 w 2616"/>
                  <a:gd name="T93" fmla="*/ 3320 h 3402"/>
                  <a:gd name="T94" fmla="*/ 1240 w 2616"/>
                  <a:gd name="T95" fmla="*/ 3242 h 3402"/>
                  <a:gd name="T96" fmla="*/ 1388 w 2616"/>
                  <a:gd name="T97" fmla="*/ 3336 h 3402"/>
                  <a:gd name="T98" fmla="*/ 1520 w 2616"/>
                  <a:gd name="T99" fmla="*/ 3400 h 3402"/>
                  <a:gd name="T100" fmla="*/ 1642 w 2616"/>
                  <a:gd name="T101" fmla="*/ 3280 h 3402"/>
                  <a:gd name="T102" fmla="*/ 1730 w 2616"/>
                  <a:gd name="T103" fmla="*/ 3196 h 3402"/>
                  <a:gd name="T104" fmla="*/ 1844 w 2616"/>
                  <a:gd name="T105" fmla="*/ 3094 h 3402"/>
                  <a:gd name="T106" fmla="*/ 1946 w 2616"/>
                  <a:gd name="T107" fmla="*/ 3036 h 3402"/>
                  <a:gd name="T108" fmla="*/ 2066 w 2616"/>
                  <a:gd name="T109" fmla="*/ 3026 h 3402"/>
                  <a:gd name="T110" fmla="*/ 2124 w 2616"/>
                  <a:gd name="T111" fmla="*/ 2936 h 3402"/>
                  <a:gd name="T112" fmla="*/ 2186 w 2616"/>
                  <a:gd name="T113" fmla="*/ 2788 h 3402"/>
                  <a:gd name="T114" fmla="*/ 2332 w 2616"/>
                  <a:gd name="T115" fmla="*/ 2766 h 3402"/>
                  <a:gd name="T116" fmla="*/ 2418 w 2616"/>
                  <a:gd name="T117" fmla="*/ 2514 h 3402"/>
                  <a:gd name="T118" fmla="*/ 2426 w 2616"/>
                  <a:gd name="T119" fmla="*/ 2326 h 3402"/>
                  <a:gd name="T120" fmla="*/ 2534 w 2616"/>
                  <a:gd name="T121" fmla="*/ 2018 h 3402"/>
                  <a:gd name="T122" fmla="*/ 2494 w 2616"/>
                  <a:gd name="T123" fmla="*/ 1846 h 3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616" h="3402">
                    <a:moveTo>
                      <a:pt x="2586" y="1782"/>
                    </a:moveTo>
                    <a:lnTo>
                      <a:pt x="2586" y="1782"/>
                    </a:lnTo>
                    <a:lnTo>
                      <a:pt x="2574" y="1776"/>
                    </a:lnTo>
                    <a:lnTo>
                      <a:pt x="2566" y="1768"/>
                    </a:lnTo>
                    <a:lnTo>
                      <a:pt x="2558" y="1762"/>
                    </a:lnTo>
                    <a:lnTo>
                      <a:pt x="2548" y="1760"/>
                    </a:lnTo>
                    <a:lnTo>
                      <a:pt x="2548" y="1760"/>
                    </a:lnTo>
                    <a:lnTo>
                      <a:pt x="2542" y="1758"/>
                    </a:lnTo>
                    <a:lnTo>
                      <a:pt x="2536" y="1754"/>
                    </a:lnTo>
                    <a:lnTo>
                      <a:pt x="2520" y="1744"/>
                    </a:lnTo>
                    <a:lnTo>
                      <a:pt x="2512" y="1738"/>
                    </a:lnTo>
                    <a:lnTo>
                      <a:pt x="2504" y="1734"/>
                    </a:lnTo>
                    <a:lnTo>
                      <a:pt x="2494" y="1732"/>
                    </a:lnTo>
                    <a:lnTo>
                      <a:pt x="2486" y="1732"/>
                    </a:lnTo>
                    <a:lnTo>
                      <a:pt x="2486" y="1732"/>
                    </a:lnTo>
                    <a:lnTo>
                      <a:pt x="2480" y="1734"/>
                    </a:lnTo>
                    <a:lnTo>
                      <a:pt x="2474" y="1734"/>
                    </a:lnTo>
                    <a:lnTo>
                      <a:pt x="2470" y="1732"/>
                    </a:lnTo>
                    <a:lnTo>
                      <a:pt x="2468" y="1728"/>
                    </a:lnTo>
                    <a:lnTo>
                      <a:pt x="2464" y="1716"/>
                    </a:lnTo>
                    <a:lnTo>
                      <a:pt x="2456" y="1702"/>
                    </a:lnTo>
                    <a:lnTo>
                      <a:pt x="2456" y="1702"/>
                    </a:lnTo>
                    <a:lnTo>
                      <a:pt x="2448" y="1696"/>
                    </a:lnTo>
                    <a:lnTo>
                      <a:pt x="2440" y="1692"/>
                    </a:lnTo>
                    <a:lnTo>
                      <a:pt x="2430" y="1692"/>
                    </a:lnTo>
                    <a:lnTo>
                      <a:pt x="2420" y="1694"/>
                    </a:lnTo>
                    <a:lnTo>
                      <a:pt x="2396" y="1698"/>
                    </a:lnTo>
                    <a:lnTo>
                      <a:pt x="2384" y="1700"/>
                    </a:lnTo>
                    <a:lnTo>
                      <a:pt x="2374" y="1702"/>
                    </a:lnTo>
                    <a:lnTo>
                      <a:pt x="2374" y="1702"/>
                    </a:lnTo>
                    <a:lnTo>
                      <a:pt x="2356" y="1702"/>
                    </a:lnTo>
                    <a:lnTo>
                      <a:pt x="2346" y="1700"/>
                    </a:lnTo>
                    <a:lnTo>
                      <a:pt x="2336" y="1694"/>
                    </a:lnTo>
                    <a:lnTo>
                      <a:pt x="2326" y="1682"/>
                    </a:lnTo>
                    <a:lnTo>
                      <a:pt x="2326" y="1682"/>
                    </a:lnTo>
                    <a:lnTo>
                      <a:pt x="2302" y="1656"/>
                    </a:lnTo>
                    <a:lnTo>
                      <a:pt x="2270" y="1624"/>
                    </a:lnTo>
                    <a:lnTo>
                      <a:pt x="2270" y="1624"/>
                    </a:lnTo>
                    <a:lnTo>
                      <a:pt x="2252" y="1606"/>
                    </a:lnTo>
                    <a:lnTo>
                      <a:pt x="2238" y="1596"/>
                    </a:lnTo>
                    <a:lnTo>
                      <a:pt x="2224" y="1590"/>
                    </a:lnTo>
                    <a:lnTo>
                      <a:pt x="2210" y="1586"/>
                    </a:lnTo>
                    <a:lnTo>
                      <a:pt x="2210" y="1586"/>
                    </a:lnTo>
                    <a:lnTo>
                      <a:pt x="2204" y="1584"/>
                    </a:lnTo>
                    <a:lnTo>
                      <a:pt x="2194" y="1580"/>
                    </a:lnTo>
                    <a:lnTo>
                      <a:pt x="2168" y="1566"/>
                    </a:lnTo>
                    <a:lnTo>
                      <a:pt x="2154" y="1562"/>
                    </a:lnTo>
                    <a:lnTo>
                      <a:pt x="2138" y="1558"/>
                    </a:lnTo>
                    <a:lnTo>
                      <a:pt x="2124" y="1558"/>
                    </a:lnTo>
                    <a:lnTo>
                      <a:pt x="2108" y="1560"/>
                    </a:lnTo>
                    <a:lnTo>
                      <a:pt x="2108" y="1560"/>
                    </a:lnTo>
                    <a:lnTo>
                      <a:pt x="2066" y="1578"/>
                    </a:lnTo>
                    <a:lnTo>
                      <a:pt x="2052" y="1582"/>
                    </a:lnTo>
                    <a:lnTo>
                      <a:pt x="2032" y="1586"/>
                    </a:lnTo>
                    <a:lnTo>
                      <a:pt x="2032" y="1586"/>
                    </a:lnTo>
                    <a:lnTo>
                      <a:pt x="2014" y="1586"/>
                    </a:lnTo>
                    <a:lnTo>
                      <a:pt x="2008" y="1584"/>
                    </a:lnTo>
                    <a:lnTo>
                      <a:pt x="2004" y="1582"/>
                    </a:lnTo>
                    <a:lnTo>
                      <a:pt x="2002" y="1578"/>
                    </a:lnTo>
                    <a:lnTo>
                      <a:pt x="1998" y="1574"/>
                    </a:lnTo>
                    <a:lnTo>
                      <a:pt x="1994" y="1560"/>
                    </a:lnTo>
                    <a:lnTo>
                      <a:pt x="1994" y="1560"/>
                    </a:lnTo>
                    <a:lnTo>
                      <a:pt x="1994" y="1554"/>
                    </a:lnTo>
                    <a:lnTo>
                      <a:pt x="1996" y="1548"/>
                    </a:lnTo>
                    <a:lnTo>
                      <a:pt x="2000" y="1542"/>
                    </a:lnTo>
                    <a:lnTo>
                      <a:pt x="2004" y="1538"/>
                    </a:lnTo>
                    <a:lnTo>
                      <a:pt x="2014" y="1532"/>
                    </a:lnTo>
                    <a:lnTo>
                      <a:pt x="2018" y="1528"/>
                    </a:lnTo>
                    <a:lnTo>
                      <a:pt x="2020" y="1522"/>
                    </a:lnTo>
                    <a:lnTo>
                      <a:pt x="2020" y="1522"/>
                    </a:lnTo>
                    <a:lnTo>
                      <a:pt x="2020" y="1512"/>
                    </a:lnTo>
                    <a:lnTo>
                      <a:pt x="2020" y="1498"/>
                    </a:lnTo>
                    <a:lnTo>
                      <a:pt x="2022" y="1480"/>
                    </a:lnTo>
                    <a:lnTo>
                      <a:pt x="2026" y="1460"/>
                    </a:lnTo>
                    <a:lnTo>
                      <a:pt x="2026" y="1460"/>
                    </a:lnTo>
                    <a:lnTo>
                      <a:pt x="2032" y="1444"/>
                    </a:lnTo>
                    <a:lnTo>
                      <a:pt x="2034" y="1430"/>
                    </a:lnTo>
                    <a:lnTo>
                      <a:pt x="2036" y="1414"/>
                    </a:lnTo>
                    <a:lnTo>
                      <a:pt x="2036" y="1386"/>
                    </a:lnTo>
                    <a:lnTo>
                      <a:pt x="2036" y="1386"/>
                    </a:lnTo>
                    <a:lnTo>
                      <a:pt x="2034" y="1364"/>
                    </a:lnTo>
                    <a:lnTo>
                      <a:pt x="2032" y="1360"/>
                    </a:lnTo>
                    <a:lnTo>
                      <a:pt x="2030" y="1360"/>
                    </a:lnTo>
                    <a:lnTo>
                      <a:pt x="2022" y="1368"/>
                    </a:lnTo>
                    <a:lnTo>
                      <a:pt x="2014" y="1374"/>
                    </a:lnTo>
                    <a:lnTo>
                      <a:pt x="2008" y="1378"/>
                    </a:lnTo>
                    <a:lnTo>
                      <a:pt x="2008" y="1378"/>
                    </a:lnTo>
                    <a:lnTo>
                      <a:pt x="2000" y="1382"/>
                    </a:lnTo>
                    <a:lnTo>
                      <a:pt x="1992" y="1386"/>
                    </a:lnTo>
                    <a:lnTo>
                      <a:pt x="1978" y="1386"/>
                    </a:lnTo>
                    <a:lnTo>
                      <a:pt x="1962" y="1384"/>
                    </a:lnTo>
                    <a:lnTo>
                      <a:pt x="1942" y="1378"/>
                    </a:lnTo>
                    <a:lnTo>
                      <a:pt x="1942" y="1378"/>
                    </a:lnTo>
                    <a:lnTo>
                      <a:pt x="1932" y="1376"/>
                    </a:lnTo>
                    <a:lnTo>
                      <a:pt x="1930" y="1374"/>
                    </a:lnTo>
                    <a:lnTo>
                      <a:pt x="1930" y="1370"/>
                    </a:lnTo>
                    <a:lnTo>
                      <a:pt x="1930" y="1364"/>
                    </a:lnTo>
                    <a:lnTo>
                      <a:pt x="1934" y="1358"/>
                    </a:lnTo>
                    <a:lnTo>
                      <a:pt x="1940" y="1350"/>
                    </a:lnTo>
                    <a:lnTo>
                      <a:pt x="1950" y="1342"/>
                    </a:lnTo>
                    <a:lnTo>
                      <a:pt x="1966" y="1328"/>
                    </a:lnTo>
                    <a:lnTo>
                      <a:pt x="1966" y="1328"/>
                    </a:lnTo>
                    <a:lnTo>
                      <a:pt x="1982" y="1318"/>
                    </a:lnTo>
                    <a:lnTo>
                      <a:pt x="1998" y="1304"/>
                    </a:lnTo>
                    <a:lnTo>
                      <a:pt x="2008" y="1290"/>
                    </a:lnTo>
                    <a:lnTo>
                      <a:pt x="2012" y="1284"/>
                    </a:lnTo>
                    <a:lnTo>
                      <a:pt x="2014" y="1276"/>
                    </a:lnTo>
                    <a:lnTo>
                      <a:pt x="2014" y="1276"/>
                    </a:lnTo>
                    <a:lnTo>
                      <a:pt x="2014" y="1268"/>
                    </a:lnTo>
                    <a:lnTo>
                      <a:pt x="2012" y="1262"/>
                    </a:lnTo>
                    <a:lnTo>
                      <a:pt x="2008" y="1256"/>
                    </a:lnTo>
                    <a:lnTo>
                      <a:pt x="2004" y="1252"/>
                    </a:lnTo>
                    <a:lnTo>
                      <a:pt x="1992" y="1244"/>
                    </a:lnTo>
                    <a:lnTo>
                      <a:pt x="1976" y="1234"/>
                    </a:lnTo>
                    <a:lnTo>
                      <a:pt x="1976" y="1234"/>
                    </a:lnTo>
                    <a:lnTo>
                      <a:pt x="1970" y="1230"/>
                    </a:lnTo>
                    <a:lnTo>
                      <a:pt x="1966" y="1224"/>
                    </a:lnTo>
                    <a:lnTo>
                      <a:pt x="1964" y="1216"/>
                    </a:lnTo>
                    <a:lnTo>
                      <a:pt x="1964" y="1210"/>
                    </a:lnTo>
                    <a:lnTo>
                      <a:pt x="1968" y="1202"/>
                    </a:lnTo>
                    <a:lnTo>
                      <a:pt x="1974" y="1194"/>
                    </a:lnTo>
                    <a:lnTo>
                      <a:pt x="1988" y="1176"/>
                    </a:lnTo>
                    <a:lnTo>
                      <a:pt x="1988" y="1176"/>
                    </a:lnTo>
                    <a:lnTo>
                      <a:pt x="1996" y="1166"/>
                    </a:lnTo>
                    <a:lnTo>
                      <a:pt x="1998" y="1160"/>
                    </a:lnTo>
                    <a:lnTo>
                      <a:pt x="1998" y="1156"/>
                    </a:lnTo>
                    <a:lnTo>
                      <a:pt x="1994" y="1154"/>
                    </a:lnTo>
                    <a:lnTo>
                      <a:pt x="1984" y="1148"/>
                    </a:lnTo>
                    <a:lnTo>
                      <a:pt x="1978" y="1144"/>
                    </a:lnTo>
                    <a:lnTo>
                      <a:pt x="1972" y="1138"/>
                    </a:lnTo>
                    <a:lnTo>
                      <a:pt x="1972" y="1138"/>
                    </a:lnTo>
                    <a:lnTo>
                      <a:pt x="1970" y="1130"/>
                    </a:lnTo>
                    <a:lnTo>
                      <a:pt x="1972" y="1124"/>
                    </a:lnTo>
                    <a:lnTo>
                      <a:pt x="1978" y="1116"/>
                    </a:lnTo>
                    <a:lnTo>
                      <a:pt x="1986" y="1108"/>
                    </a:lnTo>
                    <a:lnTo>
                      <a:pt x="2002" y="1092"/>
                    </a:lnTo>
                    <a:lnTo>
                      <a:pt x="2008" y="1084"/>
                    </a:lnTo>
                    <a:lnTo>
                      <a:pt x="2014" y="1076"/>
                    </a:lnTo>
                    <a:lnTo>
                      <a:pt x="2014" y="1076"/>
                    </a:lnTo>
                    <a:lnTo>
                      <a:pt x="2018" y="1068"/>
                    </a:lnTo>
                    <a:lnTo>
                      <a:pt x="2020" y="1064"/>
                    </a:lnTo>
                    <a:lnTo>
                      <a:pt x="2030" y="1058"/>
                    </a:lnTo>
                    <a:lnTo>
                      <a:pt x="2040" y="1052"/>
                    </a:lnTo>
                    <a:lnTo>
                      <a:pt x="2046" y="1044"/>
                    </a:lnTo>
                    <a:lnTo>
                      <a:pt x="2054" y="1034"/>
                    </a:lnTo>
                    <a:lnTo>
                      <a:pt x="2054" y="1034"/>
                    </a:lnTo>
                    <a:lnTo>
                      <a:pt x="2070" y="1016"/>
                    </a:lnTo>
                    <a:lnTo>
                      <a:pt x="2076" y="1010"/>
                    </a:lnTo>
                    <a:lnTo>
                      <a:pt x="2082" y="1006"/>
                    </a:lnTo>
                    <a:lnTo>
                      <a:pt x="2094" y="1002"/>
                    </a:lnTo>
                    <a:lnTo>
                      <a:pt x="2108" y="1000"/>
                    </a:lnTo>
                    <a:lnTo>
                      <a:pt x="2108" y="1000"/>
                    </a:lnTo>
                    <a:lnTo>
                      <a:pt x="2120" y="998"/>
                    </a:lnTo>
                    <a:lnTo>
                      <a:pt x="2126" y="992"/>
                    </a:lnTo>
                    <a:lnTo>
                      <a:pt x="2132" y="984"/>
                    </a:lnTo>
                    <a:lnTo>
                      <a:pt x="2138" y="972"/>
                    </a:lnTo>
                    <a:lnTo>
                      <a:pt x="2138" y="972"/>
                    </a:lnTo>
                    <a:lnTo>
                      <a:pt x="2146" y="960"/>
                    </a:lnTo>
                    <a:lnTo>
                      <a:pt x="2156" y="948"/>
                    </a:lnTo>
                    <a:lnTo>
                      <a:pt x="2162" y="936"/>
                    </a:lnTo>
                    <a:lnTo>
                      <a:pt x="2166" y="928"/>
                    </a:lnTo>
                    <a:lnTo>
                      <a:pt x="2168" y="918"/>
                    </a:lnTo>
                    <a:lnTo>
                      <a:pt x="2168" y="918"/>
                    </a:lnTo>
                    <a:lnTo>
                      <a:pt x="2166" y="908"/>
                    </a:lnTo>
                    <a:lnTo>
                      <a:pt x="2164" y="894"/>
                    </a:lnTo>
                    <a:lnTo>
                      <a:pt x="2154" y="864"/>
                    </a:lnTo>
                    <a:lnTo>
                      <a:pt x="2140" y="832"/>
                    </a:lnTo>
                    <a:lnTo>
                      <a:pt x="2124" y="802"/>
                    </a:lnTo>
                    <a:lnTo>
                      <a:pt x="2124" y="802"/>
                    </a:lnTo>
                    <a:lnTo>
                      <a:pt x="2118" y="798"/>
                    </a:lnTo>
                    <a:lnTo>
                      <a:pt x="2112" y="792"/>
                    </a:lnTo>
                    <a:lnTo>
                      <a:pt x="2104" y="788"/>
                    </a:lnTo>
                    <a:lnTo>
                      <a:pt x="2096" y="786"/>
                    </a:lnTo>
                    <a:lnTo>
                      <a:pt x="2076" y="782"/>
                    </a:lnTo>
                    <a:lnTo>
                      <a:pt x="2054" y="778"/>
                    </a:lnTo>
                    <a:lnTo>
                      <a:pt x="2014" y="776"/>
                    </a:lnTo>
                    <a:lnTo>
                      <a:pt x="1998" y="774"/>
                    </a:lnTo>
                    <a:lnTo>
                      <a:pt x="1992" y="772"/>
                    </a:lnTo>
                    <a:lnTo>
                      <a:pt x="1988" y="768"/>
                    </a:lnTo>
                    <a:lnTo>
                      <a:pt x="1988" y="768"/>
                    </a:lnTo>
                    <a:lnTo>
                      <a:pt x="1986" y="766"/>
                    </a:lnTo>
                    <a:lnTo>
                      <a:pt x="1984" y="762"/>
                    </a:lnTo>
                    <a:lnTo>
                      <a:pt x="1986" y="758"/>
                    </a:lnTo>
                    <a:lnTo>
                      <a:pt x="1992" y="752"/>
                    </a:lnTo>
                    <a:lnTo>
                      <a:pt x="2000" y="748"/>
                    </a:lnTo>
                    <a:lnTo>
                      <a:pt x="2008" y="742"/>
                    </a:lnTo>
                    <a:lnTo>
                      <a:pt x="2016" y="736"/>
                    </a:lnTo>
                    <a:lnTo>
                      <a:pt x="2020" y="730"/>
                    </a:lnTo>
                    <a:lnTo>
                      <a:pt x="2020" y="726"/>
                    </a:lnTo>
                    <a:lnTo>
                      <a:pt x="2020" y="722"/>
                    </a:lnTo>
                    <a:lnTo>
                      <a:pt x="2020" y="722"/>
                    </a:lnTo>
                    <a:lnTo>
                      <a:pt x="2016" y="714"/>
                    </a:lnTo>
                    <a:lnTo>
                      <a:pt x="2010" y="708"/>
                    </a:lnTo>
                    <a:lnTo>
                      <a:pt x="2000" y="704"/>
                    </a:lnTo>
                    <a:lnTo>
                      <a:pt x="1990" y="700"/>
                    </a:lnTo>
                    <a:lnTo>
                      <a:pt x="1968" y="696"/>
                    </a:lnTo>
                    <a:lnTo>
                      <a:pt x="1948" y="694"/>
                    </a:lnTo>
                    <a:lnTo>
                      <a:pt x="1948" y="694"/>
                    </a:lnTo>
                    <a:lnTo>
                      <a:pt x="1930" y="692"/>
                    </a:lnTo>
                    <a:lnTo>
                      <a:pt x="1912" y="690"/>
                    </a:lnTo>
                    <a:lnTo>
                      <a:pt x="1892" y="682"/>
                    </a:lnTo>
                    <a:lnTo>
                      <a:pt x="1864" y="668"/>
                    </a:lnTo>
                    <a:lnTo>
                      <a:pt x="1864" y="668"/>
                    </a:lnTo>
                    <a:lnTo>
                      <a:pt x="1850" y="658"/>
                    </a:lnTo>
                    <a:lnTo>
                      <a:pt x="1838" y="648"/>
                    </a:lnTo>
                    <a:lnTo>
                      <a:pt x="1832" y="640"/>
                    </a:lnTo>
                    <a:lnTo>
                      <a:pt x="1826" y="630"/>
                    </a:lnTo>
                    <a:lnTo>
                      <a:pt x="1824" y="624"/>
                    </a:lnTo>
                    <a:lnTo>
                      <a:pt x="1822" y="618"/>
                    </a:lnTo>
                    <a:lnTo>
                      <a:pt x="1822" y="612"/>
                    </a:lnTo>
                    <a:lnTo>
                      <a:pt x="1822" y="612"/>
                    </a:lnTo>
                    <a:lnTo>
                      <a:pt x="1818" y="566"/>
                    </a:lnTo>
                    <a:lnTo>
                      <a:pt x="1814" y="530"/>
                    </a:lnTo>
                    <a:lnTo>
                      <a:pt x="1814" y="502"/>
                    </a:lnTo>
                    <a:lnTo>
                      <a:pt x="1814" y="502"/>
                    </a:lnTo>
                    <a:lnTo>
                      <a:pt x="1814" y="482"/>
                    </a:lnTo>
                    <a:lnTo>
                      <a:pt x="1812" y="458"/>
                    </a:lnTo>
                    <a:lnTo>
                      <a:pt x="1810" y="446"/>
                    </a:lnTo>
                    <a:lnTo>
                      <a:pt x="1806" y="434"/>
                    </a:lnTo>
                    <a:lnTo>
                      <a:pt x="1800" y="422"/>
                    </a:lnTo>
                    <a:lnTo>
                      <a:pt x="1792" y="412"/>
                    </a:lnTo>
                    <a:lnTo>
                      <a:pt x="1792" y="412"/>
                    </a:lnTo>
                    <a:lnTo>
                      <a:pt x="1782" y="404"/>
                    </a:lnTo>
                    <a:lnTo>
                      <a:pt x="1774" y="400"/>
                    </a:lnTo>
                    <a:lnTo>
                      <a:pt x="1768" y="400"/>
                    </a:lnTo>
                    <a:lnTo>
                      <a:pt x="1760" y="402"/>
                    </a:lnTo>
                    <a:lnTo>
                      <a:pt x="1752" y="406"/>
                    </a:lnTo>
                    <a:lnTo>
                      <a:pt x="1742" y="408"/>
                    </a:lnTo>
                    <a:lnTo>
                      <a:pt x="1732" y="408"/>
                    </a:lnTo>
                    <a:lnTo>
                      <a:pt x="1720" y="406"/>
                    </a:lnTo>
                    <a:lnTo>
                      <a:pt x="1720" y="406"/>
                    </a:lnTo>
                    <a:lnTo>
                      <a:pt x="1696" y="400"/>
                    </a:lnTo>
                    <a:lnTo>
                      <a:pt x="1688" y="400"/>
                    </a:lnTo>
                    <a:lnTo>
                      <a:pt x="1682" y="400"/>
                    </a:lnTo>
                    <a:lnTo>
                      <a:pt x="1670" y="404"/>
                    </a:lnTo>
                    <a:lnTo>
                      <a:pt x="1656" y="408"/>
                    </a:lnTo>
                    <a:lnTo>
                      <a:pt x="1656" y="408"/>
                    </a:lnTo>
                    <a:lnTo>
                      <a:pt x="1650" y="412"/>
                    </a:lnTo>
                    <a:lnTo>
                      <a:pt x="1642" y="416"/>
                    </a:lnTo>
                    <a:lnTo>
                      <a:pt x="1630" y="426"/>
                    </a:lnTo>
                    <a:lnTo>
                      <a:pt x="1614" y="438"/>
                    </a:lnTo>
                    <a:lnTo>
                      <a:pt x="1604" y="444"/>
                    </a:lnTo>
                    <a:lnTo>
                      <a:pt x="1592" y="450"/>
                    </a:lnTo>
                    <a:lnTo>
                      <a:pt x="1592" y="450"/>
                    </a:lnTo>
                    <a:lnTo>
                      <a:pt x="1580" y="454"/>
                    </a:lnTo>
                    <a:lnTo>
                      <a:pt x="1572" y="454"/>
                    </a:lnTo>
                    <a:lnTo>
                      <a:pt x="1568" y="450"/>
                    </a:lnTo>
                    <a:lnTo>
                      <a:pt x="1566" y="446"/>
                    </a:lnTo>
                    <a:lnTo>
                      <a:pt x="1566" y="432"/>
                    </a:lnTo>
                    <a:lnTo>
                      <a:pt x="1566" y="426"/>
                    </a:lnTo>
                    <a:lnTo>
                      <a:pt x="1562" y="422"/>
                    </a:lnTo>
                    <a:lnTo>
                      <a:pt x="1562" y="422"/>
                    </a:lnTo>
                    <a:lnTo>
                      <a:pt x="1556" y="414"/>
                    </a:lnTo>
                    <a:lnTo>
                      <a:pt x="1546" y="410"/>
                    </a:lnTo>
                    <a:lnTo>
                      <a:pt x="1534" y="408"/>
                    </a:lnTo>
                    <a:lnTo>
                      <a:pt x="1518" y="408"/>
                    </a:lnTo>
                    <a:lnTo>
                      <a:pt x="1518" y="408"/>
                    </a:lnTo>
                    <a:lnTo>
                      <a:pt x="1508" y="408"/>
                    </a:lnTo>
                    <a:lnTo>
                      <a:pt x="1502" y="406"/>
                    </a:lnTo>
                    <a:lnTo>
                      <a:pt x="1498" y="404"/>
                    </a:lnTo>
                    <a:lnTo>
                      <a:pt x="1496" y="400"/>
                    </a:lnTo>
                    <a:lnTo>
                      <a:pt x="1492" y="392"/>
                    </a:lnTo>
                    <a:lnTo>
                      <a:pt x="1484" y="380"/>
                    </a:lnTo>
                    <a:lnTo>
                      <a:pt x="1484" y="380"/>
                    </a:lnTo>
                    <a:lnTo>
                      <a:pt x="1482" y="374"/>
                    </a:lnTo>
                    <a:lnTo>
                      <a:pt x="1480" y="366"/>
                    </a:lnTo>
                    <a:lnTo>
                      <a:pt x="1482" y="358"/>
                    </a:lnTo>
                    <a:lnTo>
                      <a:pt x="1484" y="348"/>
                    </a:lnTo>
                    <a:lnTo>
                      <a:pt x="1494" y="324"/>
                    </a:lnTo>
                    <a:lnTo>
                      <a:pt x="1510" y="292"/>
                    </a:lnTo>
                    <a:lnTo>
                      <a:pt x="1510" y="292"/>
                    </a:lnTo>
                    <a:lnTo>
                      <a:pt x="1516" y="278"/>
                    </a:lnTo>
                    <a:lnTo>
                      <a:pt x="1518" y="266"/>
                    </a:lnTo>
                    <a:lnTo>
                      <a:pt x="1516" y="256"/>
                    </a:lnTo>
                    <a:lnTo>
                      <a:pt x="1512" y="250"/>
                    </a:lnTo>
                    <a:lnTo>
                      <a:pt x="1506" y="246"/>
                    </a:lnTo>
                    <a:lnTo>
                      <a:pt x="1500" y="242"/>
                    </a:lnTo>
                    <a:lnTo>
                      <a:pt x="1490" y="240"/>
                    </a:lnTo>
                    <a:lnTo>
                      <a:pt x="1490" y="240"/>
                    </a:lnTo>
                    <a:lnTo>
                      <a:pt x="1488" y="240"/>
                    </a:lnTo>
                    <a:lnTo>
                      <a:pt x="1484" y="240"/>
                    </a:lnTo>
                    <a:lnTo>
                      <a:pt x="1474" y="246"/>
                    </a:lnTo>
                    <a:lnTo>
                      <a:pt x="1444" y="274"/>
                    </a:lnTo>
                    <a:lnTo>
                      <a:pt x="1444" y="274"/>
                    </a:lnTo>
                    <a:lnTo>
                      <a:pt x="1416" y="300"/>
                    </a:lnTo>
                    <a:lnTo>
                      <a:pt x="1390" y="330"/>
                    </a:lnTo>
                    <a:lnTo>
                      <a:pt x="1390" y="330"/>
                    </a:lnTo>
                    <a:lnTo>
                      <a:pt x="1386" y="334"/>
                    </a:lnTo>
                    <a:lnTo>
                      <a:pt x="1380" y="336"/>
                    </a:lnTo>
                    <a:lnTo>
                      <a:pt x="1374" y="336"/>
                    </a:lnTo>
                    <a:lnTo>
                      <a:pt x="1368" y="334"/>
                    </a:lnTo>
                    <a:lnTo>
                      <a:pt x="1362" y="328"/>
                    </a:lnTo>
                    <a:lnTo>
                      <a:pt x="1354" y="322"/>
                    </a:lnTo>
                    <a:lnTo>
                      <a:pt x="1342" y="306"/>
                    </a:lnTo>
                    <a:lnTo>
                      <a:pt x="1330" y="286"/>
                    </a:lnTo>
                    <a:lnTo>
                      <a:pt x="1318" y="264"/>
                    </a:lnTo>
                    <a:lnTo>
                      <a:pt x="1310" y="244"/>
                    </a:lnTo>
                    <a:lnTo>
                      <a:pt x="1306" y="226"/>
                    </a:lnTo>
                    <a:lnTo>
                      <a:pt x="1306" y="226"/>
                    </a:lnTo>
                    <a:lnTo>
                      <a:pt x="1304" y="214"/>
                    </a:lnTo>
                    <a:lnTo>
                      <a:pt x="1300" y="204"/>
                    </a:lnTo>
                    <a:lnTo>
                      <a:pt x="1294" y="196"/>
                    </a:lnTo>
                    <a:lnTo>
                      <a:pt x="1288" y="190"/>
                    </a:lnTo>
                    <a:lnTo>
                      <a:pt x="1274" y="178"/>
                    </a:lnTo>
                    <a:lnTo>
                      <a:pt x="1268" y="172"/>
                    </a:lnTo>
                    <a:lnTo>
                      <a:pt x="1260" y="162"/>
                    </a:lnTo>
                    <a:lnTo>
                      <a:pt x="1260" y="162"/>
                    </a:lnTo>
                    <a:lnTo>
                      <a:pt x="1254" y="152"/>
                    </a:lnTo>
                    <a:lnTo>
                      <a:pt x="1250" y="144"/>
                    </a:lnTo>
                    <a:lnTo>
                      <a:pt x="1250" y="138"/>
                    </a:lnTo>
                    <a:lnTo>
                      <a:pt x="1252" y="134"/>
                    </a:lnTo>
                    <a:lnTo>
                      <a:pt x="1258" y="124"/>
                    </a:lnTo>
                    <a:lnTo>
                      <a:pt x="1260" y="116"/>
                    </a:lnTo>
                    <a:lnTo>
                      <a:pt x="1260" y="104"/>
                    </a:lnTo>
                    <a:lnTo>
                      <a:pt x="1260" y="104"/>
                    </a:lnTo>
                    <a:lnTo>
                      <a:pt x="1258" y="94"/>
                    </a:lnTo>
                    <a:lnTo>
                      <a:pt x="1254" y="90"/>
                    </a:lnTo>
                    <a:lnTo>
                      <a:pt x="1250" y="88"/>
                    </a:lnTo>
                    <a:lnTo>
                      <a:pt x="1242" y="90"/>
                    </a:lnTo>
                    <a:lnTo>
                      <a:pt x="1226" y="98"/>
                    </a:lnTo>
                    <a:lnTo>
                      <a:pt x="1216" y="102"/>
                    </a:lnTo>
                    <a:lnTo>
                      <a:pt x="1202" y="104"/>
                    </a:lnTo>
                    <a:lnTo>
                      <a:pt x="1202" y="104"/>
                    </a:lnTo>
                    <a:lnTo>
                      <a:pt x="1186" y="106"/>
                    </a:lnTo>
                    <a:lnTo>
                      <a:pt x="1180" y="104"/>
                    </a:lnTo>
                    <a:lnTo>
                      <a:pt x="1178" y="100"/>
                    </a:lnTo>
                    <a:lnTo>
                      <a:pt x="1172" y="86"/>
                    </a:lnTo>
                    <a:lnTo>
                      <a:pt x="1168" y="76"/>
                    </a:lnTo>
                    <a:lnTo>
                      <a:pt x="1162" y="64"/>
                    </a:lnTo>
                    <a:lnTo>
                      <a:pt x="1162" y="64"/>
                    </a:lnTo>
                    <a:lnTo>
                      <a:pt x="1156" y="52"/>
                    </a:lnTo>
                    <a:lnTo>
                      <a:pt x="1152" y="40"/>
                    </a:lnTo>
                    <a:lnTo>
                      <a:pt x="1146" y="26"/>
                    </a:lnTo>
                    <a:lnTo>
                      <a:pt x="1146" y="20"/>
                    </a:lnTo>
                    <a:lnTo>
                      <a:pt x="1144" y="16"/>
                    </a:lnTo>
                    <a:lnTo>
                      <a:pt x="1140" y="14"/>
                    </a:lnTo>
                    <a:lnTo>
                      <a:pt x="1134" y="10"/>
                    </a:lnTo>
                    <a:lnTo>
                      <a:pt x="1134" y="10"/>
                    </a:lnTo>
                    <a:lnTo>
                      <a:pt x="1120" y="6"/>
                    </a:lnTo>
                    <a:lnTo>
                      <a:pt x="1108" y="0"/>
                    </a:lnTo>
                    <a:lnTo>
                      <a:pt x="1100" y="0"/>
                    </a:lnTo>
                    <a:lnTo>
                      <a:pt x="1094" y="0"/>
                    </a:lnTo>
                    <a:lnTo>
                      <a:pt x="1084" y="4"/>
                    </a:lnTo>
                    <a:lnTo>
                      <a:pt x="1074" y="10"/>
                    </a:lnTo>
                    <a:lnTo>
                      <a:pt x="1074" y="10"/>
                    </a:lnTo>
                    <a:lnTo>
                      <a:pt x="1034" y="44"/>
                    </a:lnTo>
                    <a:lnTo>
                      <a:pt x="1016" y="58"/>
                    </a:lnTo>
                    <a:lnTo>
                      <a:pt x="1002" y="68"/>
                    </a:lnTo>
                    <a:lnTo>
                      <a:pt x="1002" y="68"/>
                    </a:lnTo>
                    <a:lnTo>
                      <a:pt x="992" y="76"/>
                    </a:lnTo>
                    <a:lnTo>
                      <a:pt x="980" y="88"/>
                    </a:lnTo>
                    <a:lnTo>
                      <a:pt x="968" y="100"/>
                    </a:lnTo>
                    <a:lnTo>
                      <a:pt x="952" y="114"/>
                    </a:lnTo>
                    <a:lnTo>
                      <a:pt x="952" y="114"/>
                    </a:lnTo>
                    <a:lnTo>
                      <a:pt x="942" y="126"/>
                    </a:lnTo>
                    <a:lnTo>
                      <a:pt x="930" y="142"/>
                    </a:lnTo>
                    <a:lnTo>
                      <a:pt x="902" y="190"/>
                    </a:lnTo>
                    <a:lnTo>
                      <a:pt x="876" y="246"/>
                    </a:lnTo>
                    <a:lnTo>
                      <a:pt x="864" y="274"/>
                    </a:lnTo>
                    <a:lnTo>
                      <a:pt x="856" y="298"/>
                    </a:lnTo>
                    <a:lnTo>
                      <a:pt x="856" y="298"/>
                    </a:lnTo>
                    <a:lnTo>
                      <a:pt x="848" y="326"/>
                    </a:lnTo>
                    <a:lnTo>
                      <a:pt x="848" y="328"/>
                    </a:lnTo>
                    <a:lnTo>
                      <a:pt x="850" y="326"/>
                    </a:lnTo>
                    <a:lnTo>
                      <a:pt x="856" y="320"/>
                    </a:lnTo>
                    <a:lnTo>
                      <a:pt x="860" y="318"/>
                    </a:lnTo>
                    <a:lnTo>
                      <a:pt x="868" y="316"/>
                    </a:lnTo>
                    <a:lnTo>
                      <a:pt x="870" y="318"/>
                    </a:lnTo>
                    <a:lnTo>
                      <a:pt x="874" y="320"/>
                    </a:lnTo>
                    <a:lnTo>
                      <a:pt x="874" y="320"/>
                    </a:lnTo>
                    <a:lnTo>
                      <a:pt x="878" y="328"/>
                    </a:lnTo>
                    <a:lnTo>
                      <a:pt x="880" y="332"/>
                    </a:lnTo>
                    <a:lnTo>
                      <a:pt x="876" y="336"/>
                    </a:lnTo>
                    <a:lnTo>
                      <a:pt x="872" y="336"/>
                    </a:lnTo>
                    <a:lnTo>
                      <a:pt x="858" y="340"/>
                    </a:lnTo>
                    <a:lnTo>
                      <a:pt x="850" y="342"/>
                    </a:lnTo>
                    <a:lnTo>
                      <a:pt x="842" y="346"/>
                    </a:lnTo>
                    <a:lnTo>
                      <a:pt x="842" y="346"/>
                    </a:lnTo>
                    <a:lnTo>
                      <a:pt x="824" y="358"/>
                    </a:lnTo>
                    <a:lnTo>
                      <a:pt x="796" y="372"/>
                    </a:lnTo>
                    <a:lnTo>
                      <a:pt x="762" y="390"/>
                    </a:lnTo>
                    <a:lnTo>
                      <a:pt x="730" y="408"/>
                    </a:lnTo>
                    <a:lnTo>
                      <a:pt x="730" y="408"/>
                    </a:lnTo>
                    <a:lnTo>
                      <a:pt x="716" y="420"/>
                    </a:lnTo>
                    <a:lnTo>
                      <a:pt x="706" y="432"/>
                    </a:lnTo>
                    <a:lnTo>
                      <a:pt x="698" y="448"/>
                    </a:lnTo>
                    <a:lnTo>
                      <a:pt x="692" y="464"/>
                    </a:lnTo>
                    <a:lnTo>
                      <a:pt x="680" y="502"/>
                    </a:lnTo>
                    <a:lnTo>
                      <a:pt x="670" y="540"/>
                    </a:lnTo>
                    <a:lnTo>
                      <a:pt x="670" y="540"/>
                    </a:lnTo>
                    <a:lnTo>
                      <a:pt x="666" y="550"/>
                    </a:lnTo>
                    <a:lnTo>
                      <a:pt x="660" y="562"/>
                    </a:lnTo>
                    <a:lnTo>
                      <a:pt x="640" y="588"/>
                    </a:lnTo>
                    <a:lnTo>
                      <a:pt x="614" y="618"/>
                    </a:lnTo>
                    <a:lnTo>
                      <a:pt x="586" y="648"/>
                    </a:lnTo>
                    <a:lnTo>
                      <a:pt x="556" y="676"/>
                    </a:lnTo>
                    <a:lnTo>
                      <a:pt x="528" y="702"/>
                    </a:lnTo>
                    <a:lnTo>
                      <a:pt x="504" y="720"/>
                    </a:lnTo>
                    <a:lnTo>
                      <a:pt x="488" y="730"/>
                    </a:lnTo>
                    <a:lnTo>
                      <a:pt x="488" y="730"/>
                    </a:lnTo>
                    <a:lnTo>
                      <a:pt x="438" y="754"/>
                    </a:lnTo>
                    <a:lnTo>
                      <a:pt x="414" y="764"/>
                    </a:lnTo>
                    <a:lnTo>
                      <a:pt x="392" y="772"/>
                    </a:lnTo>
                    <a:lnTo>
                      <a:pt x="392" y="772"/>
                    </a:lnTo>
                    <a:lnTo>
                      <a:pt x="372" y="774"/>
                    </a:lnTo>
                    <a:lnTo>
                      <a:pt x="354" y="774"/>
                    </a:lnTo>
                    <a:lnTo>
                      <a:pt x="338" y="774"/>
                    </a:lnTo>
                    <a:lnTo>
                      <a:pt x="326" y="772"/>
                    </a:lnTo>
                    <a:lnTo>
                      <a:pt x="326" y="772"/>
                    </a:lnTo>
                    <a:lnTo>
                      <a:pt x="322" y="772"/>
                    </a:lnTo>
                    <a:lnTo>
                      <a:pt x="316" y="774"/>
                    </a:lnTo>
                    <a:lnTo>
                      <a:pt x="312" y="780"/>
                    </a:lnTo>
                    <a:lnTo>
                      <a:pt x="306" y="788"/>
                    </a:lnTo>
                    <a:lnTo>
                      <a:pt x="302" y="798"/>
                    </a:lnTo>
                    <a:lnTo>
                      <a:pt x="300" y="810"/>
                    </a:lnTo>
                    <a:lnTo>
                      <a:pt x="298" y="822"/>
                    </a:lnTo>
                    <a:lnTo>
                      <a:pt x="298" y="838"/>
                    </a:lnTo>
                    <a:lnTo>
                      <a:pt x="298" y="838"/>
                    </a:lnTo>
                    <a:lnTo>
                      <a:pt x="298" y="864"/>
                    </a:lnTo>
                    <a:lnTo>
                      <a:pt x="298" y="884"/>
                    </a:lnTo>
                    <a:lnTo>
                      <a:pt x="300" y="892"/>
                    </a:lnTo>
                    <a:lnTo>
                      <a:pt x="302" y="902"/>
                    </a:lnTo>
                    <a:lnTo>
                      <a:pt x="308" y="910"/>
                    </a:lnTo>
                    <a:lnTo>
                      <a:pt x="316" y="918"/>
                    </a:lnTo>
                    <a:lnTo>
                      <a:pt x="316" y="918"/>
                    </a:lnTo>
                    <a:lnTo>
                      <a:pt x="328" y="930"/>
                    </a:lnTo>
                    <a:lnTo>
                      <a:pt x="330" y="932"/>
                    </a:lnTo>
                    <a:lnTo>
                      <a:pt x="328" y="932"/>
                    </a:lnTo>
                    <a:lnTo>
                      <a:pt x="324" y="932"/>
                    </a:lnTo>
                    <a:lnTo>
                      <a:pt x="320" y="934"/>
                    </a:lnTo>
                    <a:lnTo>
                      <a:pt x="316" y="938"/>
                    </a:lnTo>
                    <a:lnTo>
                      <a:pt x="314" y="946"/>
                    </a:lnTo>
                    <a:lnTo>
                      <a:pt x="314" y="946"/>
                    </a:lnTo>
                    <a:lnTo>
                      <a:pt x="312" y="964"/>
                    </a:lnTo>
                    <a:lnTo>
                      <a:pt x="314" y="972"/>
                    </a:lnTo>
                    <a:lnTo>
                      <a:pt x="320" y="980"/>
                    </a:lnTo>
                    <a:lnTo>
                      <a:pt x="330" y="990"/>
                    </a:lnTo>
                    <a:lnTo>
                      <a:pt x="330" y="990"/>
                    </a:lnTo>
                    <a:lnTo>
                      <a:pt x="338" y="1002"/>
                    </a:lnTo>
                    <a:lnTo>
                      <a:pt x="338" y="1008"/>
                    </a:lnTo>
                    <a:lnTo>
                      <a:pt x="338" y="1012"/>
                    </a:lnTo>
                    <a:lnTo>
                      <a:pt x="336" y="1022"/>
                    </a:lnTo>
                    <a:lnTo>
                      <a:pt x="330" y="1034"/>
                    </a:lnTo>
                    <a:lnTo>
                      <a:pt x="330" y="1034"/>
                    </a:lnTo>
                    <a:lnTo>
                      <a:pt x="324" y="1048"/>
                    </a:lnTo>
                    <a:lnTo>
                      <a:pt x="320" y="1056"/>
                    </a:lnTo>
                    <a:lnTo>
                      <a:pt x="314" y="1062"/>
                    </a:lnTo>
                    <a:lnTo>
                      <a:pt x="304" y="1070"/>
                    </a:lnTo>
                    <a:lnTo>
                      <a:pt x="304" y="1070"/>
                    </a:lnTo>
                    <a:lnTo>
                      <a:pt x="290" y="1074"/>
                    </a:lnTo>
                    <a:lnTo>
                      <a:pt x="282" y="1078"/>
                    </a:lnTo>
                    <a:lnTo>
                      <a:pt x="280" y="1080"/>
                    </a:lnTo>
                    <a:lnTo>
                      <a:pt x="282" y="1084"/>
                    </a:lnTo>
                    <a:lnTo>
                      <a:pt x="292" y="1090"/>
                    </a:lnTo>
                    <a:lnTo>
                      <a:pt x="292" y="1090"/>
                    </a:lnTo>
                    <a:lnTo>
                      <a:pt x="298" y="1096"/>
                    </a:lnTo>
                    <a:lnTo>
                      <a:pt x="302" y="1104"/>
                    </a:lnTo>
                    <a:lnTo>
                      <a:pt x="304" y="1114"/>
                    </a:lnTo>
                    <a:lnTo>
                      <a:pt x="302" y="1124"/>
                    </a:lnTo>
                    <a:lnTo>
                      <a:pt x="298" y="1150"/>
                    </a:lnTo>
                    <a:lnTo>
                      <a:pt x="292" y="1182"/>
                    </a:lnTo>
                    <a:lnTo>
                      <a:pt x="292" y="1182"/>
                    </a:lnTo>
                    <a:lnTo>
                      <a:pt x="290" y="1196"/>
                    </a:lnTo>
                    <a:lnTo>
                      <a:pt x="286" y="1208"/>
                    </a:lnTo>
                    <a:lnTo>
                      <a:pt x="282" y="1214"/>
                    </a:lnTo>
                    <a:lnTo>
                      <a:pt x="278" y="1220"/>
                    </a:lnTo>
                    <a:lnTo>
                      <a:pt x="270" y="1224"/>
                    </a:lnTo>
                    <a:lnTo>
                      <a:pt x="266" y="1226"/>
                    </a:lnTo>
                    <a:lnTo>
                      <a:pt x="266" y="1226"/>
                    </a:lnTo>
                    <a:lnTo>
                      <a:pt x="252" y="1230"/>
                    </a:lnTo>
                    <a:lnTo>
                      <a:pt x="210" y="1240"/>
                    </a:lnTo>
                    <a:lnTo>
                      <a:pt x="210" y="1240"/>
                    </a:lnTo>
                    <a:lnTo>
                      <a:pt x="200" y="1242"/>
                    </a:lnTo>
                    <a:lnTo>
                      <a:pt x="190" y="1246"/>
                    </a:lnTo>
                    <a:lnTo>
                      <a:pt x="176" y="1256"/>
                    </a:lnTo>
                    <a:lnTo>
                      <a:pt x="160" y="1264"/>
                    </a:lnTo>
                    <a:lnTo>
                      <a:pt x="150" y="1268"/>
                    </a:lnTo>
                    <a:lnTo>
                      <a:pt x="138" y="1272"/>
                    </a:lnTo>
                    <a:lnTo>
                      <a:pt x="138" y="1272"/>
                    </a:lnTo>
                    <a:lnTo>
                      <a:pt x="126" y="1274"/>
                    </a:lnTo>
                    <a:lnTo>
                      <a:pt x="116" y="1276"/>
                    </a:lnTo>
                    <a:lnTo>
                      <a:pt x="108" y="1274"/>
                    </a:lnTo>
                    <a:lnTo>
                      <a:pt x="100" y="1270"/>
                    </a:lnTo>
                    <a:lnTo>
                      <a:pt x="94" y="1266"/>
                    </a:lnTo>
                    <a:lnTo>
                      <a:pt x="90" y="1260"/>
                    </a:lnTo>
                    <a:lnTo>
                      <a:pt x="80" y="1244"/>
                    </a:lnTo>
                    <a:lnTo>
                      <a:pt x="80" y="1244"/>
                    </a:lnTo>
                    <a:lnTo>
                      <a:pt x="72" y="1236"/>
                    </a:lnTo>
                    <a:lnTo>
                      <a:pt x="62" y="1228"/>
                    </a:lnTo>
                    <a:lnTo>
                      <a:pt x="38" y="1216"/>
                    </a:lnTo>
                    <a:lnTo>
                      <a:pt x="18" y="1206"/>
                    </a:lnTo>
                    <a:lnTo>
                      <a:pt x="10" y="1204"/>
                    </a:lnTo>
                    <a:lnTo>
                      <a:pt x="10" y="1204"/>
                    </a:lnTo>
                    <a:lnTo>
                      <a:pt x="8" y="1212"/>
                    </a:lnTo>
                    <a:lnTo>
                      <a:pt x="2" y="1234"/>
                    </a:lnTo>
                    <a:lnTo>
                      <a:pt x="0" y="1246"/>
                    </a:lnTo>
                    <a:lnTo>
                      <a:pt x="0" y="1256"/>
                    </a:lnTo>
                    <a:lnTo>
                      <a:pt x="0" y="1266"/>
                    </a:lnTo>
                    <a:lnTo>
                      <a:pt x="4" y="1272"/>
                    </a:lnTo>
                    <a:lnTo>
                      <a:pt x="4" y="1272"/>
                    </a:lnTo>
                    <a:lnTo>
                      <a:pt x="6" y="1278"/>
                    </a:lnTo>
                    <a:lnTo>
                      <a:pt x="8" y="1284"/>
                    </a:lnTo>
                    <a:lnTo>
                      <a:pt x="10" y="1296"/>
                    </a:lnTo>
                    <a:lnTo>
                      <a:pt x="8" y="1312"/>
                    </a:lnTo>
                    <a:lnTo>
                      <a:pt x="6" y="1328"/>
                    </a:lnTo>
                    <a:lnTo>
                      <a:pt x="6" y="1328"/>
                    </a:lnTo>
                    <a:lnTo>
                      <a:pt x="6" y="1344"/>
                    </a:lnTo>
                    <a:lnTo>
                      <a:pt x="4" y="1352"/>
                    </a:lnTo>
                    <a:lnTo>
                      <a:pt x="4" y="1358"/>
                    </a:lnTo>
                    <a:lnTo>
                      <a:pt x="10" y="1366"/>
                    </a:lnTo>
                    <a:lnTo>
                      <a:pt x="10" y="1366"/>
                    </a:lnTo>
                    <a:lnTo>
                      <a:pt x="14" y="1372"/>
                    </a:lnTo>
                    <a:lnTo>
                      <a:pt x="14" y="1376"/>
                    </a:lnTo>
                    <a:lnTo>
                      <a:pt x="10" y="1386"/>
                    </a:lnTo>
                    <a:lnTo>
                      <a:pt x="8" y="1392"/>
                    </a:lnTo>
                    <a:lnTo>
                      <a:pt x="6" y="1400"/>
                    </a:lnTo>
                    <a:lnTo>
                      <a:pt x="8" y="1410"/>
                    </a:lnTo>
                    <a:lnTo>
                      <a:pt x="10" y="1422"/>
                    </a:lnTo>
                    <a:lnTo>
                      <a:pt x="10" y="1422"/>
                    </a:lnTo>
                    <a:lnTo>
                      <a:pt x="14" y="1434"/>
                    </a:lnTo>
                    <a:lnTo>
                      <a:pt x="14" y="1446"/>
                    </a:lnTo>
                    <a:lnTo>
                      <a:pt x="12" y="1464"/>
                    </a:lnTo>
                    <a:lnTo>
                      <a:pt x="12" y="1470"/>
                    </a:lnTo>
                    <a:lnTo>
                      <a:pt x="14" y="1476"/>
                    </a:lnTo>
                    <a:lnTo>
                      <a:pt x="16" y="1482"/>
                    </a:lnTo>
                    <a:lnTo>
                      <a:pt x="22" y="1488"/>
                    </a:lnTo>
                    <a:lnTo>
                      <a:pt x="22" y="1488"/>
                    </a:lnTo>
                    <a:lnTo>
                      <a:pt x="30" y="1494"/>
                    </a:lnTo>
                    <a:lnTo>
                      <a:pt x="32" y="1500"/>
                    </a:lnTo>
                    <a:lnTo>
                      <a:pt x="34" y="1506"/>
                    </a:lnTo>
                    <a:lnTo>
                      <a:pt x="32" y="1514"/>
                    </a:lnTo>
                    <a:lnTo>
                      <a:pt x="28" y="1526"/>
                    </a:lnTo>
                    <a:lnTo>
                      <a:pt x="22" y="1536"/>
                    </a:lnTo>
                    <a:lnTo>
                      <a:pt x="22" y="1536"/>
                    </a:lnTo>
                    <a:lnTo>
                      <a:pt x="22" y="1540"/>
                    </a:lnTo>
                    <a:lnTo>
                      <a:pt x="22" y="1548"/>
                    </a:lnTo>
                    <a:lnTo>
                      <a:pt x="28" y="1564"/>
                    </a:lnTo>
                    <a:lnTo>
                      <a:pt x="42" y="1602"/>
                    </a:lnTo>
                    <a:lnTo>
                      <a:pt x="42" y="1602"/>
                    </a:lnTo>
                    <a:lnTo>
                      <a:pt x="50" y="1620"/>
                    </a:lnTo>
                    <a:lnTo>
                      <a:pt x="62" y="1638"/>
                    </a:lnTo>
                    <a:lnTo>
                      <a:pt x="74" y="1652"/>
                    </a:lnTo>
                    <a:lnTo>
                      <a:pt x="88" y="1664"/>
                    </a:lnTo>
                    <a:lnTo>
                      <a:pt x="88" y="1664"/>
                    </a:lnTo>
                    <a:lnTo>
                      <a:pt x="102" y="1672"/>
                    </a:lnTo>
                    <a:lnTo>
                      <a:pt x="116" y="1674"/>
                    </a:lnTo>
                    <a:lnTo>
                      <a:pt x="130" y="1676"/>
                    </a:lnTo>
                    <a:lnTo>
                      <a:pt x="142" y="1676"/>
                    </a:lnTo>
                    <a:lnTo>
                      <a:pt x="142" y="1676"/>
                    </a:lnTo>
                    <a:lnTo>
                      <a:pt x="154" y="1676"/>
                    </a:lnTo>
                    <a:lnTo>
                      <a:pt x="170" y="1674"/>
                    </a:lnTo>
                    <a:lnTo>
                      <a:pt x="186" y="1672"/>
                    </a:lnTo>
                    <a:lnTo>
                      <a:pt x="202" y="1664"/>
                    </a:lnTo>
                    <a:lnTo>
                      <a:pt x="202" y="1664"/>
                    </a:lnTo>
                    <a:lnTo>
                      <a:pt x="212" y="1654"/>
                    </a:lnTo>
                    <a:lnTo>
                      <a:pt x="218" y="1644"/>
                    </a:lnTo>
                    <a:lnTo>
                      <a:pt x="230" y="1624"/>
                    </a:lnTo>
                    <a:lnTo>
                      <a:pt x="230" y="1624"/>
                    </a:lnTo>
                    <a:lnTo>
                      <a:pt x="238" y="1610"/>
                    </a:lnTo>
                    <a:lnTo>
                      <a:pt x="244" y="1604"/>
                    </a:lnTo>
                    <a:lnTo>
                      <a:pt x="252" y="1598"/>
                    </a:lnTo>
                    <a:lnTo>
                      <a:pt x="260" y="1594"/>
                    </a:lnTo>
                    <a:lnTo>
                      <a:pt x="270" y="1590"/>
                    </a:lnTo>
                    <a:lnTo>
                      <a:pt x="282" y="1586"/>
                    </a:lnTo>
                    <a:lnTo>
                      <a:pt x="296" y="1586"/>
                    </a:lnTo>
                    <a:lnTo>
                      <a:pt x="296" y="1586"/>
                    </a:lnTo>
                    <a:lnTo>
                      <a:pt x="306" y="1586"/>
                    </a:lnTo>
                    <a:lnTo>
                      <a:pt x="314" y="1590"/>
                    </a:lnTo>
                    <a:lnTo>
                      <a:pt x="318" y="1594"/>
                    </a:lnTo>
                    <a:lnTo>
                      <a:pt x="320" y="1600"/>
                    </a:lnTo>
                    <a:lnTo>
                      <a:pt x="326" y="1612"/>
                    </a:lnTo>
                    <a:lnTo>
                      <a:pt x="330" y="1618"/>
                    </a:lnTo>
                    <a:lnTo>
                      <a:pt x="338" y="1624"/>
                    </a:lnTo>
                    <a:lnTo>
                      <a:pt x="338" y="1624"/>
                    </a:lnTo>
                    <a:lnTo>
                      <a:pt x="348" y="1628"/>
                    </a:lnTo>
                    <a:lnTo>
                      <a:pt x="354" y="1634"/>
                    </a:lnTo>
                    <a:lnTo>
                      <a:pt x="360" y="1640"/>
                    </a:lnTo>
                    <a:lnTo>
                      <a:pt x="362" y="1646"/>
                    </a:lnTo>
                    <a:lnTo>
                      <a:pt x="370" y="1660"/>
                    </a:lnTo>
                    <a:lnTo>
                      <a:pt x="374" y="1668"/>
                    </a:lnTo>
                    <a:lnTo>
                      <a:pt x="380" y="1676"/>
                    </a:lnTo>
                    <a:lnTo>
                      <a:pt x="380" y="1676"/>
                    </a:lnTo>
                    <a:lnTo>
                      <a:pt x="392" y="1688"/>
                    </a:lnTo>
                    <a:lnTo>
                      <a:pt x="406" y="1696"/>
                    </a:lnTo>
                    <a:lnTo>
                      <a:pt x="422" y="1704"/>
                    </a:lnTo>
                    <a:lnTo>
                      <a:pt x="446" y="1714"/>
                    </a:lnTo>
                    <a:lnTo>
                      <a:pt x="446" y="1714"/>
                    </a:lnTo>
                    <a:lnTo>
                      <a:pt x="448" y="1716"/>
                    </a:lnTo>
                    <a:lnTo>
                      <a:pt x="454" y="1722"/>
                    </a:lnTo>
                    <a:lnTo>
                      <a:pt x="460" y="1724"/>
                    </a:lnTo>
                    <a:lnTo>
                      <a:pt x="464" y="1724"/>
                    </a:lnTo>
                    <a:lnTo>
                      <a:pt x="470" y="1724"/>
                    </a:lnTo>
                    <a:lnTo>
                      <a:pt x="476" y="1720"/>
                    </a:lnTo>
                    <a:lnTo>
                      <a:pt x="476" y="1720"/>
                    </a:lnTo>
                    <a:lnTo>
                      <a:pt x="486" y="1708"/>
                    </a:lnTo>
                    <a:lnTo>
                      <a:pt x="496" y="1702"/>
                    </a:lnTo>
                    <a:lnTo>
                      <a:pt x="502" y="1700"/>
                    </a:lnTo>
                    <a:lnTo>
                      <a:pt x="508" y="1698"/>
                    </a:lnTo>
                    <a:lnTo>
                      <a:pt x="512" y="1698"/>
                    </a:lnTo>
                    <a:lnTo>
                      <a:pt x="518" y="1700"/>
                    </a:lnTo>
                    <a:lnTo>
                      <a:pt x="518" y="1700"/>
                    </a:lnTo>
                    <a:lnTo>
                      <a:pt x="546" y="1720"/>
                    </a:lnTo>
                    <a:lnTo>
                      <a:pt x="546" y="1720"/>
                    </a:lnTo>
                    <a:lnTo>
                      <a:pt x="530" y="1740"/>
                    </a:lnTo>
                    <a:lnTo>
                      <a:pt x="514" y="1756"/>
                    </a:lnTo>
                    <a:lnTo>
                      <a:pt x="502" y="1770"/>
                    </a:lnTo>
                    <a:lnTo>
                      <a:pt x="502" y="1770"/>
                    </a:lnTo>
                    <a:lnTo>
                      <a:pt x="494" y="1776"/>
                    </a:lnTo>
                    <a:lnTo>
                      <a:pt x="492" y="1780"/>
                    </a:lnTo>
                    <a:lnTo>
                      <a:pt x="490" y="1788"/>
                    </a:lnTo>
                    <a:lnTo>
                      <a:pt x="490" y="1800"/>
                    </a:lnTo>
                    <a:lnTo>
                      <a:pt x="490" y="1800"/>
                    </a:lnTo>
                    <a:lnTo>
                      <a:pt x="478" y="1826"/>
                    </a:lnTo>
                    <a:lnTo>
                      <a:pt x="466" y="1848"/>
                    </a:lnTo>
                    <a:lnTo>
                      <a:pt x="454" y="1870"/>
                    </a:lnTo>
                    <a:lnTo>
                      <a:pt x="454" y="1870"/>
                    </a:lnTo>
                    <a:lnTo>
                      <a:pt x="448" y="1878"/>
                    </a:lnTo>
                    <a:lnTo>
                      <a:pt x="444" y="1882"/>
                    </a:lnTo>
                    <a:lnTo>
                      <a:pt x="434" y="1886"/>
                    </a:lnTo>
                    <a:lnTo>
                      <a:pt x="430" y="1888"/>
                    </a:lnTo>
                    <a:lnTo>
                      <a:pt x="426" y="1892"/>
                    </a:lnTo>
                    <a:lnTo>
                      <a:pt x="424" y="1896"/>
                    </a:lnTo>
                    <a:lnTo>
                      <a:pt x="424" y="1904"/>
                    </a:lnTo>
                    <a:lnTo>
                      <a:pt x="424" y="1904"/>
                    </a:lnTo>
                    <a:lnTo>
                      <a:pt x="424" y="1922"/>
                    </a:lnTo>
                    <a:lnTo>
                      <a:pt x="424" y="1936"/>
                    </a:lnTo>
                    <a:lnTo>
                      <a:pt x="428" y="1940"/>
                    </a:lnTo>
                    <a:lnTo>
                      <a:pt x="432" y="1944"/>
                    </a:lnTo>
                    <a:lnTo>
                      <a:pt x="438" y="1948"/>
                    </a:lnTo>
                    <a:lnTo>
                      <a:pt x="446" y="1952"/>
                    </a:lnTo>
                    <a:lnTo>
                      <a:pt x="446" y="1952"/>
                    </a:lnTo>
                    <a:lnTo>
                      <a:pt x="454" y="1956"/>
                    </a:lnTo>
                    <a:lnTo>
                      <a:pt x="460" y="1962"/>
                    </a:lnTo>
                    <a:lnTo>
                      <a:pt x="466" y="1970"/>
                    </a:lnTo>
                    <a:lnTo>
                      <a:pt x="470" y="1980"/>
                    </a:lnTo>
                    <a:lnTo>
                      <a:pt x="478" y="1998"/>
                    </a:lnTo>
                    <a:lnTo>
                      <a:pt x="484" y="2006"/>
                    </a:lnTo>
                    <a:lnTo>
                      <a:pt x="488" y="2014"/>
                    </a:lnTo>
                    <a:lnTo>
                      <a:pt x="488" y="2014"/>
                    </a:lnTo>
                    <a:lnTo>
                      <a:pt x="492" y="2022"/>
                    </a:lnTo>
                    <a:lnTo>
                      <a:pt x="494" y="2030"/>
                    </a:lnTo>
                    <a:lnTo>
                      <a:pt x="494" y="2040"/>
                    </a:lnTo>
                    <a:lnTo>
                      <a:pt x="490" y="2050"/>
                    </a:lnTo>
                    <a:lnTo>
                      <a:pt x="482" y="2072"/>
                    </a:lnTo>
                    <a:lnTo>
                      <a:pt x="470" y="2096"/>
                    </a:lnTo>
                    <a:lnTo>
                      <a:pt x="470" y="2096"/>
                    </a:lnTo>
                    <a:lnTo>
                      <a:pt x="456" y="2130"/>
                    </a:lnTo>
                    <a:lnTo>
                      <a:pt x="446" y="2146"/>
                    </a:lnTo>
                    <a:lnTo>
                      <a:pt x="426" y="2170"/>
                    </a:lnTo>
                    <a:lnTo>
                      <a:pt x="426" y="2170"/>
                    </a:lnTo>
                    <a:lnTo>
                      <a:pt x="398" y="2210"/>
                    </a:lnTo>
                    <a:lnTo>
                      <a:pt x="386" y="2234"/>
                    </a:lnTo>
                    <a:lnTo>
                      <a:pt x="386" y="2234"/>
                    </a:lnTo>
                    <a:lnTo>
                      <a:pt x="376" y="2256"/>
                    </a:lnTo>
                    <a:lnTo>
                      <a:pt x="368" y="2284"/>
                    </a:lnTo>
                    <a:lnTo>
                      <a:pt x="364" y="2298"/>
                    </a:lnTo>
                    <a:lnTo>
                      <a:pt x="364" y="2312"/>
                    </a:lnTo>
                    <a:lnTo>
                      <a:pt x="366" y="2322"/>
                    </a:lnTo>
                    <a:lnTo>
                      <a:pt x="370" y="2330"/>
                    </a:lnTo>
                    <a:lnTo>
                      <a:pt x="370" y="2330"/>
                    </a:lnTo>
                    <a:lnTo>
                      <a:pt x="380" y="2338"/>
                    </a:lnTo>
                    <a:lnTo>
                      <a:pt x="394" y="2348"/>
                    </a:lnTo>
                    <a:lnTo>
                      <a:pt x="430" y="2366"/>
                    </a:lnTo>
                    <a:lnTo>
                      <a:pt x="508" y="2402"/>
                    </a:lnTo>
                    <a:lnTo>
                      <a:pt x="508" y="2402"/>
                    </a:lnTo>
                    <a:lnTo>
                      <a:pt x="528" y="2414"/>
                    </a:lnTo>
                    <a:lnTo>
                      <a:pt x="534" y="2418"/>
                    </a:lnTo>
                    <a:lnTo>
                      <a:pt x="538" y="2422"/>
                    </a:lnTo>
                    <a:lnTo>
                      <a:pt x="540" y="2430"/>
                    </a:lnTo>
                    <a:lnTo>
                      <a:pt x="542" y="2440"/>
                    </a:lnTo>
                    <a:lnTo>
                      <a:pt x="548" y="2472"/>
                    </a:lnTo>
                    <a:lnTo>
                      <a:pt x="548" y="2472"/>
                    </a:lnTo>
                    <a:lnTo>
                      <a:pt x="552" y="2490"/>
                    </a:lnTo>
                    <a:lnTo>
                      <a:pt x="552" y="2500"/>
                    </a:lnTo>
                    <a:lnTo>
                      <a:pt x="550" y="2508"/>
                    </a:lnTo>
                    <a:lnTo>
                      <a:pt x="546" y="2512"/>
                    </a:lnTo>
                    <a:lnTo>
                      <a:pt x="534" y="2520"/>
                    </a:lnTo>
                    <a:lnTo>
                      <a:pt x="528" y="2526"/>
                    </a:lnTo>
                    <a:lnTo>
                      <a:pt x="520" y="2538"/>
                    </a:lnTo>
                    <a:lnTo>
                      <a:pt x="520" y="2538"/>
                    </a:lnTo>
                    <a:lnTo>
                      <a:pt x="512" y="2556"/>
                    </a:lnTo>
                    <a:lnTo>
                      <a:pt x="510" y="2562"/>
                    </a:lnTo>
                    <a:lnTo>
                      <a:pt x="510" y="2566"/>
                    </a:lnTo>
                    <a:lnTo>
                      <a:pt x="512" y="2576"/>
                    </a:lnTo>
                    <a:lnTo>
                      <a:pt x="518" y="2594"/>
                    </a:lnTo>
                    <a:lnTo>
                      <a:pt x="518" y="2594"/>
                    </a:lnTo>
                    <a:lnTo>
                      <a:pt x="518" y="2606"/>
                    </a:lnTo>
                    <a:lnTo>
                      <a:pt x="518" y="2616"/>
                    </a:lnTo>
                    <a:lnTo>
                      <a:pt x="514" y="2624"/>
                    </a:lnTo>
                    <a:lnTo>
                      <a:pt x="510" y="2630"/>
                    </a:lnTo>
                    <a:lnTo>
                      <a:pt x="506" y="2634"/>
                    </a:lnTo>
                    <a:lnTo>
                      <a:pt x="500" y="2638"/>
                    </a:lnTo>
                    <a:lnTo>
                      <a:pt x="494" y="2640"/>
                    </a:lnTo>
                    <a:lnTo>
                      <a:pt x="488" y="2640"/>
                    </a:lnTo>
                    <a:lnTo>
                      <a:pt x="488" y="2640"/>
                    </a:lnTo>
                    <a:lnTo>
                      <a:pt x="484" y="2640"/>
                    </a:lnTo>
                    <a:lnTo>
                      <a:pt x="482" y="2636"/>
                    </a:lnTo>
                    <a:lnTo>
                      <a:pt x="480" y="2630"/>
                    </a:lnTo>
                    <a:lnTo>
                      <a:pt x="480" y="2622"/>
                    </a:lnTo>
                    <a:lnTo>
                      <a:pt x="482" y="2604"/>
                    </a:lnTo>
                    <a:lnTo>
                      <a:pt x="488" y="2582"/>
                    </a:lnTo>
                    <a:lnTo>
                      <a:pt x="488" y="2582"/>
                    </a:lnTo>
                    <a:lnTo>
                      <a:pt x="490" y="2576"/>
                    </a:lnTo>
                    <a:lnTo>
                      <a:pt x="490" y="2570"/>
                    </a:lnTo>
                    <a:lnTo>
                      <a:pt x="486" y="2562"/>
                    </a:lnTo>
                    <a:lnTo>
                      <a:pt x="478" y="2556"/>
                    </a:lnTo>
                    <a:lnTo>
                      <a:pt x="470" y="2552"/>
                    </a:lnTo>
                    <a:lnTo>
                      <a:pt x="448" y="2546"/>
                    </a:lnTo>
                    <a:lnTo>
                      <a:pt x="430" y="2540"/>
                    </a:lnTo>
                    <a:lnTo>
                      <a:pt x="430" y="2540"/>
                    </a:lnTo>
                    <a:lnTo>
                      <a:pt x="412" y="2534"/>
                    </a:lnTo>
                    <a:lnTo>
                      <a:pt x="390" y="2530"/>
                    </a:lnTo>
                    <a:lnTo>
                      <a:pt x="368" y="2528"/>
                    </a:lnTo>
                    <a:lnTo>
                      <a:pt x="352" y="2528"/>
                    </a:lnTo>
                    <a:lnTo>
                      <a:pt x="352" y="2528"/>
                    </a:lnTo>
                    <a:lnTo>
                      <a:pt x="344" y="2528"/>
                    </a:lnTo>
                    <a:lnTo>
                      <a:pt x="338" y="2530"/>
                    </a:lnTo>
                    <a:lnTo>
                      <a:pt x="332" y="2534"/>
                    </a:lnTo>
                    <a:lnTo>
                      <a:pt x="326" y="2540"/>
                    </a:lnTo>
                    <a:lnTo>
                      <a:pt x="314" y="2554"/>
                    </a:lnTo>
                    <a:lnTo>
                      <a:pt x="298" y="2574"/>
                    </a:lnTo>
                    <a:lnTo>
                      <a:pt x="298" y="2574"/>
                    </a:lnTo>
                    <a:lnTo>
                      <a:pt x="292" y="2586"/>
                    </a:lnTo>
                    <a:lnTo>
                      <a:pt x="290" y="2596"/>
                    </a:lnTo>
                    <a:lnTo>
                      <a:pt x="290" y="2604"/>
                    </a:lnTo>
                    <a:lnTo>
                      <a:pt x="294" y="2610"/>
                    </a:lnTo>
                    <a:lnTo>
                      <a:pt x="296" y="2616"/>
                    </a:lnTo>
                    <a:lnTo>
                      <a:pt x="300" y="2618"/>
                    </a:lnTo>
                    <a:lnTo>
                      <a:pt x="304" y="2622"/>
                    </a:lnTo>
                    <a:lnTo>
                      <a:pt x="304" y="2622"/>
                    </a:lnTo>
                    <a:lnTo>
                      <a:pt x="302" y="2628"/>
                    </a:lnTo>
                    <a:lnTo>
                      <a:pt x="296" y="2642"/>
                    </a:lnTo>
                    <a:lnTo>
                      <a:pt x="284" y="2664"/>
                    </a:lnTo>
                    <a:lnTo>
                      <a:pt x="276" y="2676"/>
                    </a:lnTo>
                    <a:lnTo>
                      <a:pt x="266" y="2688"/>
                    </a:lnTo>
                    <a:lnTo>
                      <a:pt x="266" y="2688"/>
                    </a:lnTo>
                    <a:lnTo>
                      <a:pt x="260" y="2698"/>
                    </a:lnTo>
                    <a:lnTo>
                      <a:pt x="256" y="2708"/>
                    </a:lnTo>
                    <a:lnTo>
                      <a:pt x="258" y="2716"/>
                    </a:lnTo>
                    <a:lnTo>
                      <a:pt x="262" y="2724"/>
                    </a:lnTo>
                    <a:lnTo>
                      <a:pt x="276" y="2736"/>
                    </a:lnTo>
                    <a:lnTo>
                      <a:pt x="284" y="2744"/>
                    </a:lnTo>
                    <a:lnTo>
                      <a:pt x="288" y="2750"/>
                    </a:lnTo>
                    <a:lnTo>
                      <a:pt x="288" y="2750"/>
                    </a:lnTo>
                    <a:lnTo>
                      <a:pt x="302" y="2768"/>
                    </a:lnTo>
                    <a:lnTo>
                      <a:pt x="306" y="2774"/>
                    </a:lnTo>
                    <a:lnTo>
                      <a:pt x="314" y="2778"/>
                    </a:lnTo>
                    <a:lnTo>
                      <a:pt x="314" y="2778"/>
                    </a:lnTo>
                    <a:lnTo>
                      <a:pt x="316" y="2782"/>
                    </a:lnTo>
                    <a:lnTo>
                      <a:pt x="318" y="2786"/>
                    </a:lnTo>
                    <a:lnTo>
                      <a:pt x="316" y="2794"/>
                    </a:lnTo>
                    <a:lnTo>
                      <a:pt x="312" y="2800"/>
                    </a:lnTo>
                    <a:lnTo>
                      <a:pt x="292" y="2834"/>
                    </a:lnTo>
                    <a:lnTo>
                      <a:pt x="292" y="2834"/>
                    </a:lnTo>
                    <a:lnTo>
                      <a:pt x="290" y="2842"/>
                    </a:lnTo>
                    <a:lnTo>
                      <a:pt x="292" y="2846"/>
                    </a:lnTo>
                    <a:lnTo>
                      <a:pt x="296" y="2848"/>
                    </a:lnTo>
                    <a:lnTo>
                      <a:pt x="304" y="2848"/>
                    </a:lnTo>
                    <a:lnTo>
                      <a:pt x="328" y="2842"/>
                    </a:lnTo>
                    <a:lnTo>
                      <a:pt x="354" y="2832"/>
                    </a:lnTo>
                    <a:lnTo>
                      <a:pt x="354" y="2832"/>
                    </a:lnTo>
                    <a:lnTo>
                      <a:pt x="366" y="2826"/>
                    </a:lnTo>
                    <a:lnTo>
                      <a:pt x="376" y="2820"/>
                    </a:lnTo>
                    <a:lnTo>
                      <a:pt x="382" y="2816"/>
                    </a:lnTo>
                    <a:lnTo>
                      <a:pt x="388" y="2810"/>
                    </a:lnTo>
                    <a:lnTo>
                      <a:pt x="398" y="2796"/>
                    </a:lnTo>
                    <a:lnTo>
                      <a:pt x="414" y="2778"/>
                    </a:lnTo>
                    <a:lnTo>
                      <a:pt x="414" y="2778"/>
                    </a:lnTo>
                    <a:lnTo>
                      <a:pt x="424" y="2770"/>
                    </a:lnTo>
                    <a:lnTo>
                      <a:pt x="432" y="2764"/>
                    </a:lnTo>
                    <a:lnTo>
                      <a:pt x="438" y="2760"/>
                    </a:lnTo>
                    <a:lnTo>
                      <a:pt x="446" y="2758"/>
                    </a:lnTo>
                    <a:lnTo>
                      <a:pt x="462" y="2758"/>
                    </a:lnTo>
                    <a:lnTo>
                      <a:pt x="488" y="2760"/>
                    </a:lnTo>
                    <a:lnTo>
                      <a:pt x="488" y="2760"/>
                    </a:lnTo>
                    <a:lnTo>
                      <a:pt x="502" y="2758"/>
                    </a:lnTo>
                    <a:lnTo>
                      <a:pt x="508" y="2758"/>
                    </a:lnTo>
                    <a:lnTo>
                      <a:pt x="512" y="2754"/>
                    </a:lnTo>
                    <a:lnTo>
                      <a:pt x="512" y="2752"/>
                    </a:lnTo>
                    <a:lnTo>
                      <a:pt x="512" y="2748"/>
                    </a:lnTo>
                    <a:lnTo>
                      <a:pt x="514" y="2742"/>
                    </a:lnTo>
                    <a:lnTo>
                      <a:pt x="520" y="2738"/>
                    </a:lnTo>
                    <a:lnTo>
                      <a:pt x="530" y="2732"/>
                    </a:lnTo>
                    <a:lnTo>
                      <a:pt x="530" y="2732"/>
                    </a:lnTo>
                    <a:lnTo>
                      <a:pt x="540" y="2728"/>
                    </a:lnTo>
                    <a:lnTo>
                      <a:pt x="546" y="2726"/>
                    </a:lnTo>
                    <a:lnTo>
                      <a:pt x="550" y="2728"/>
                    </a:lnTo>
                    <a:lnTo>
                      <a:pt x="550" y="2734"/>
                    </a:lnTo>
                    <a:lnTo>
                      <a:pt x="550" y="2750"/>
                    </a:lnTo>
                    <a:lnTo>
                      <a:pt x="550" y="2762"/>
                    </a:lnTo>
                    <a:lnTo>
                      <a:pt x="552" y="2776"/>
                    </a:lnTo>
                    <a:lnTo>
                      <a:pt x="552" y="2776"/>
                    </a:lnTo>
                    <a:lnTo>
                      <a:pt x="554" y="2788"/>
                    </a:lnTo>
                    <a:lnTo>
                      <a:pt x="550" y="2798"/>
                    </a:lnTo>
                    <a:lnTo>
                      <a:pt x="544" y="2804"/>
                    </a:lnTo>
                    <a:lnTo>
                      <a:pt x="538" y="2810"/>
                    </a:lnTo>
                    <a:lnTo>
                      <a:pt x="528" y="2814"/>
                    </a:lnTo>
                    <a:lnTo>
                      <a:pt x="518" y="2816"/>
                    </a:lnTo>
                    <a:lnTo>
                      <a:pt x="502" y="2818"/>
                    </a:lnTo>
                    <a:lnTo>
                      <a:pt x="502" y="2818"/>
                    </a:lnTo>
                    <a:lnTo>
                      <a:pt x="496" y="2820"/>
                    </a:lnTo>
                    <a:lnTo>
                      <a:pt x="490" y="2824"/>
                    </a:lnTo>
                    <a:lnTo>
                      <a:pt x="488" y="2828"/>
                    </a:lnTo>
                    <a:lnTo>
                      <a:pt x="486" y="2832"/>
                    </a:lnTo>
                    <a:lnTo>
                      <a:pt x="486" y="2842"/>
                    </a:lnTo>
                    <a:lnTo>
                      <a:pt x="488" y="2850"/>
                    </a:lnTo>
                    <a:lnTo>
                      <a:pt x="488" y="2850"/>
                    </a:lnTo>
                    <a:lnTo>
                      <a:pt x="492" y="2860"/>
                    </a:lnTo>
                    <a:lnTo>
                      <a:pt x="492" y="2878"/>
                    </a:lnTo>
                    <a:lnTo>
                      <a:pt x="488" y="2928"/>
                    </a:lnTo>
                    <a:lnTo>
                      <a:pt x="488" y="2928"/>
                    </a:lnTo>
                    <a:lnTo>
                      <a:pt x="486" y="2942"/>
                    </a:lnTo>
                    <a:lnTo>
                      <a:pt x="482" y="2956"/>
                    </a:lnTo>
                    <a:lnTo>
                      <a:pt x="474" y="2978"/>
                    </a:lnTo>
                    <a:lnTo>
                      <a:pt x="464" y="2998"/>
                    </a:lnTo>
                    <a:lnTo>
                      <a:pt x="458" y="3020"/>
                    </a:lnTo>
                    <a:lnTo>
                      <a:pt x="458" y="3020"/>
                    </a:lnTo>
                    <a:lnTo>
                      <a:pt x="454" y="3030"/>
                    </a:lnTo>
                    <a:lnTo>
                      <a:pt x="452" y="3038"/>
                    </a:lnTo>
                    <a:lnTo>
                      <a:pt x="442" y="3050"/>
                    </a:lnTo>
                    <a:lnTo>
                      <a:pt x="436" y="3058"/>
                    </a:lnTo>
                    <a:lnTo>
                      <a:pt x="434" y="3062"/>
                    </a:lnTo>
                    <a:lnTo>
                      <a:pt x="432" y="3066"/>
                    </a:lnTo>
                    <a:lnTo>
                      <a:pt x="432" y="3066"/>
                    </a:lnTo>
                    <a:lnTo>
                      <a:pt x="434" y="3068"/>
                    </a:lnTo>
                    <a:lnTo>
                      <a:pt x="436" y="3070"/>
                    </a:lnTo>
                    <a:lnTo>
                      <a:pt x="444" y="3072"/>
                    </a:lnTo>
                    <a:lnTo>
                      <a:pt x="470" y="3074"/>
                    </a:lnTo>
                    <a:lnTo>
                      <a:pt x="520" y="3076"/>
                    </a:lnTo>
                    <a:lnTo>
                      <a:pt x="520" y="3076"/>
                    </a:lnTo>
                    <a:lnTo>
                      <a:pt x="526" y="3076"/>
                    </a:lnTo>
                    <a:lnTo>
                      <a:pt x="530" y="3080"/>
                    </a:lnTo>
                    <a:lnTo>
                      <a:pt x="532" y="3086"/>
                    </a:lnTo>
                    <a:lnTo>
                      <a:pt x="534" y="3092"/>
                    </a:lnTo>
                    <a:lnTo>
                      <a:pt x="534" y="3112"/>
                    </a:lnTo>
                    <a:lnTo>
                      <a:pt x="530" y="3136"/>
                    </a:lnTo>
                    <a:lnTo>
                      <a:pt x="530" y="3136"/>
                    </a:lnTo>
                    <a:lnTo>
                      <a:pt x="526" y="3154"/>
                    </a:lnTo>
                    <a:lnTo>
                      <a:pt x="528" y="3158"/>
                    </a:lnTo>
                    <a:lnTo>
                      <a:pt x="530" y="3160"/>
                    </a:lnTo>
                    <a:lnTo>
                      <a:pt x="536" y="3160"/>
                    </a:lnTo>
                    <a:lnTo>
                      <a:pt x="546" y="3160"/>
                    </a:lnTo>
                    <a:lnTo>
                      <a:pt x="546" y="3160"/>
                    </a:lnTo>
                    <a:lnTo>
                      <a:pt x="560" y="3168"/>
                    </a:lnTo>
                    <a:lnTo>
                      <a:pt x="580" y="3182"/>
                    </a:lnTo>
                    <a:lnTo>
                      <a:pt x="598" y="3196"/>
                    </a:lnTo>
                    <a:lnTo>
                      <a:pt x="606" y="3202"/>
                    </a:lnTo>
                    <a:lnTo>
                      <a:pt x="608" y="3208"/>
                    </a:lnTo>
                    <a:lnTo>
                      <a:pt x="608" y="3208"/>
                    </a:lnTo>
                    <a:lnTo>
                      <a:pt x="622" y="3234"/>
                    </a:lnTo>
                    <a:lnTo>
                      <a:pt x="630" y="3252"/>
                    </a:lnTo>
                    <a:lnTo>
                      <a:pt x="636" y="3270"/>
                    </a:lnTo>
                    <a:lnTo>
                      <a:pt x="636" y="3270"/>
                    </a:lnTo>
                    <a:lnTo>
                      <a:pt x="640" y="3276"/>
                    </a:lnTo>
                    <a:lnTo>
                      <a:pt x="644" y="3280"/>
                    </a:lnTo>
                    <a:lnTo>
                      <a:pt x="648" y="3282"/>
                    </a:lnTo>
                    <a:lnTo>
                      <a:pt x="654" y="3282"/>
                    </a:lnTo>
                    <a:lnTo>
                      <a:pt x="664" y="3280"/>
                    </a:lnTo>
                    <a:lnTo>
                      <a:pt x="670" y="3278"/>
                    </a:lnTo>
                    <a:lnTo>
                      <a:pt x="676" y="3280"/>
                    </a:lnTo>
                    <a:lnTo>
                      <a:pt x="676" y="3280"/>
                    </a:lnTo>
                    <a:lnTo>
                      <a:pt x="690" y="3284"/>
                    </a:lnTo>
                    <a:lnTo>
                      <a:pt x="702" y="3292"/>
                    </a:lnTo>
                    <a:lnTo>
                      <a:pt x="714" y="3306"/>
                    </a:lnTo>
                    <a:lnTo>
                      <a:pt x="728" y="3322"/>
                    </a:lnTo>
                    <a:lnTo>
                      <a:pt x="728" y="3322"/>
                    </a:lnTo>
                    <a:lnTo>
                      <a:pt x="738" y="3344"/>
                    </a:lnTo>
                    <a:lnTo>
                      <a:pt x="744" y="3356"/>
                    </a:lnTo>
                    <a:lnTo>
                      <a:pt x="750" y="3368"/>
                    </a:lnTo>
                    <a:lnTo>
                      <a:pt x="756" y="3376"/>
                    </a:lnTo>
                    <a:lnTo>
                      <a:pt x="766" y="3384"/>
                    </a:lnTo>
                    <a:lnTo>
                      <a:pt x="778" y="3386"/>
                    </a:lnTo>
                    <a:lnTo>
                      <a:pt x="792" y="3386"/>
                    </a:lnTo>
                    <a:lnTo>
                      <a:pt x="792" y="3386"/>
                    </a:lnTo>
                    <a:lnTo>
                      <a:pt x="808" y="3382"/>
                    </a:lnTo>
                    <a:lnTo>
                      <a:pt x="822" y="3376"/>
                    </a:lnTo>
                    <a:lnTo>
                      <a:pt x="848" y="3364"/>
                    </a:lnTo>
                    <a:lnTo>
                      <a:pt x="862" y="3358"/>
                    </a:lnTo>
                    <a:lnTo>
                      <a:pt x="880" y="3352"/>
                    </a:lnTo>
                    <a:lnTo>
                      <a:pt x="904" y="3344"/>
                    </a:lnTo>
                    <a:lnTo>
                      <a:pt x="930" y="3338"/>
                    </a:lnTo>
                    <a:lnTo>
                      <a:pt x="930" y="3338"/>
                    </a:lnTo>
                    <a:lnTo>
                      <a:pt x="956" y="3334"/>
                    </a:lnTo>
                    <a:lnTo>
                      <a:pt x="974" y="3334"/>
                    </a:lnTo>
                    <a:lnTo>
                      <a:pt x="986" y="3334"/>
                    </a:lnTo>
                    <a:lnTo>
                      <a:pt x="994" y="3336"/>
                    </a:lnTo>
                    <a:lnTo>
                      <a:pt x="1000" y="3338"/>
                    </a:lnTo>
                    <a:lnTo>
                      <a:pt x="1006" y="3338"/>
                    </a:lnTo>
                    <a:lnTo>
                      <a:pt x="1012" y="3336"/>
                    </a:lnTo>
                    <a:lnTo>
                      <a:pt x="1024" y="3332"/>
                    </a:lnTo>
                    <a:lnTo>
                      <a:pt x="1024" y="3332"/>
                    </a:lnTo>
                    <a:lnTo>
                      <a:pt x="1048" y="3324"/>
                    </a:lnTo>
                    <a:lnTo>
                      <a:pt x="1066" y="3320"/>
                    </a:lnTo>
                    <a:lnTo>
                      <a:pt x="1080" y="3320"/>
                    </a:lnTo>
                    <a:lnTo>
                      <a:pt x="1090" y="3320"/>
                    </a:lnTo>
                    <a:lnTo>
                      <a:pt x="1090" y="3320"/>
                    </a:lnTo>
                    <a:lnTo>
                      <a:pt x="1102" y="3318"/>
                    </a:lnTo>
                    <a:lnTo>
                      <a:pt x="1114" y="3314"/>
                    </a:lnTo>
                    <a:lnTo>
                      <a:pt x="1128" y="3306"/>
                    </a:lnTo>
                    <a:lnTo>
                      <a:pt x="1144" y="3292"/>
                    </a:lnTo>
                    <a:lnTo>
                      <a:pt x="1144" y="3292"/>
                    </a:lnTo>
                    <a:lnTo>
                      <a:pt x="1154" y="3280"/>
                    </a:lnTo>
                    <a:lnTo>
                      <a:pt x="1158" y="3270"/>
                    </a:lnTo>
                    <a:lnTo>
                      <a:pt x="1166" y="3248"/>
                    </a:lnTo>
                    <a:lnTo>
                      <a:pt x="1166" y="3248"/>
                    </a:lnTo>
                    <a:lnTo>
                      <a:pt x="1168" y="3240"/>
                    </a:lnTo>
                    <a:lnTo>
                      <a:pt x="1174" y="3236"/>
                    </a:lnTo>
                    <a:lnTo>
                      <a:pt x="1178" y="3234"/>
                    </a:lnTo>
                    <a:lnTo>
                      <a:pt x="1186" y="3236"/>
                    </a:lnTo>
                    <a:lnTo>
                      <a:pt x="1206" y="3240"/>
                    </a:lnTo>
                    <a:lnTo>
                      <a:pt x="1222" y="3240"/>
                    </a:lnTo>
                    <a:lnTo>
                      <a:pt x="1240" y="3242"/>
                    </a:lnTo>
                    <a:lnTo>
                      <a:pt x="1240" y="3242"/>
                    </a:lnTo>
                    <a:lnTo>
                      <a:pt x="1258" y="3242"/>
                    </a:lnTo>
                    <a:lnTo>
                      <a:pt x="1268" y="3244"/>
                    </a:lnTo>
                    <a:lnTo>
                      <a:pt x="1272" y="3246"/>
                    </a:lnTo>
                    <a:lnTo>
                      <a:pt x="1274" y="3248"/>
                    </a:lnTo>
                    <a:lnTo>
                      <a:pt x="1270" y="3254"/>
                    </a:lnTo>
                    <a:lnTo>
                      <a:pt x="1270" y="3258"/>
                    </a:lnTo>
                    <a:lnTo>
                      <a:pt x="1272" y="3260"/>
                    </a:lnTo>
                    <a:lnTo>
                      <a:pt x="1272" y="3260"/>
                    </a:lnTo>
                    <a:lnTo>
                      <a:pt x="1284" y="3266"/>
                    </a:lnTo>
                    <a:lnTo>
                      <a:pt x="1302" y="3272"/>
                    </a:lnTo>
                    <a:lnTo>
                      <a:pt x="1324" y="3284"/>
                    </a:lnTo>
                    <a:lnTo>
                      <a:pt x="1338" y="3292"/>
                    </a:lnTo>
                    <a:lnTo>
                      <a:pt x="1350" y="3302"/>
                    </a:lnTo>
                    <a:lnTo>
                      <a:pt x="1350" y="3302"/>
                    </a:lnTo>
                    <a:lnTo>
                      <a:pt x="1368" y="3316"/>
                    </a:lnTo>
                    <a:lnTo>
                      <a:pt x="1378" y="3326"/>
                    </a:lnTo>
                    <a:lnTo>
                      <a:pt x="1382" y="3330"/>
                    </a:lnTo>
                    <a:lnTo>
                      <a:pt x="1388" y="3336"/>
                    </a:lnTo>
                    <a:lnTo>
                      <a:pt x="1388" y="3336"/>
                    </a:lnTo>
                    <a:lnTo>
                      <a:pt x="1398" y="3342"/>
                    </a:lnTo>
                    <a:lnTo>
                      <a:pt x="1412" y="3350"/>
                    </a:lnTo>
                    <a:lnTo>
                      <a:pt x="1430" y="3358"/>
                    </a:lnTo>
                    <a:lnTo>
                      <a:pt x="1456" y="3366"/>
                    </a:lnTo>
                    <a:lnTo>
                      <a:pt x="1456" y="3366"/>
                    </a:lnTo>
                    <a:lnTo>
                      <a:pt x="1476" y="3374"/>
                    </a:lnTo>
                    <a:lnTo>
                      <a:pt x="1478" y="3376"/>
                    </a:lnTo>
                    <a:lnTo>
                      <a:pt x="1478" y="3378"/>
                    </a:lnTo>
                    <a:lnTo>
                      <a:pt x="1476" y="3384"/>
                    </a:lnTo>
                    <a:lnTo>
                      <a:pt x="1474" y="3386"/>
                    </a:lnTo>
                    <a:lnTo>
                      <a:pt x="1476" y="3388"/>
                    </a:lnTo>
                    <a:lnTo>
                      <a:pt x="1476" y="3388"/>
                    </a:lnTo>
                    <a:lnTo>
                      <a:pt x="1478" y="3392"/>
                    </a:lnTo>
                    <a:lnTo>
                      <a:pt x="1484" y="3396"/>
                    </a:lnTo>
                    <a:lnTo>
                      <a:pt x="1492" y="3400"/>
                    </a:lnTo>
                    <a:lnTo>
                      <a:pt x="1500" y="3402"/>
                    </a:lnTo>
                    <a:lnTo>
                      <a:pt x="1510" y="3402"/>
                    </a:lnTo>
                    <a:lnTo>
                      <a:pt x="1520" y="3400"/>
                    </a:lnTo>
                    <a:lnTo>
                      <a:pt x="1530" y="3396"/>
                    </a:lnTo>
                    <a:lnTo>
                      <a:pt x="1538" y="3388"/>
                    </a:lnTo>
                    <a:lnTo>
                      <a:pt x="1538" y="3388"/>
                    </a:lnTo>
                    <a:lnTo>
                      <a:pt x="1544" y="3380"/>
                    </a:lnTo>
                    <a:lnTo>
                      <a:pt x="1544" y="3374"/>
                    </a:lnTo>
                    <a:lnTo>
                      <a:pt x="1542" y="3370"/>
                    </a:lnTo>
                    <a:lnTo>
                      <a:pt x="1538" y="3366"/>
                    </a:lnTo>
                    <a:lnTo>
                      <a:pt x="1528" y="3358"/>
                    </a:lnTo>
                    <a:lnTo>
                      <a:pt x="1524" y="3354"/>
                    </a:lnTo>
                    <a:lnTo>
                      <a:pt x="1526" y="3348"/>
                    </a:lnTo>
                    <a:lnTo>
                      <a:pt x="1526" y="3348"/>
                    </a:lnTo>
                    <a:lnTo>
                      <a:pt x="1530" y="3342"/>
                    </a:lnTo>
                    <a:lnTo>
                      <a:pt x="1538" y="3334"/>
                    </a:lnTo>
                    <a:lnTo>
                      <a:pt x="1562" y="3322"/>
                    </a:lnTo>
                    <a:lnTo>
                      <a:pt x="1594" y="3308"/>
                    </a:lnTo>
                    <a:lnTo>
                      <a:pt x="1612" y="3298"/>
                    </a:lnTo>
                    <a:lnTo>
                      <a:pt x="1628" y="3288"/>
                    </a:lnTo>
                    <a:lnTo>
                      <a:pt x="1628" y="3288"/>
                    </a:lnTo>
                    <a:lnTo>
                      <a:pt x="1642" y="3280"/>
                    </a:lnTo>
                    <a:lnTo>
                      <a:pt x="1652" y="3278"/>
                    </a:lnTo>
                    <a:lnTo>
                      <a:pt x="1656" y="3276"/>
                    </a:lnTo>
                    <a:lnTo>
                      <a:pt x="1660" y="3280"/>
                    </a:lnTo>
                    <a:lnTo>
                      <a:pt x="1666" y="3286"/>
                    </a:lnTo>
                    <a:lnTo>
                      <a:pt x="1670" y="3288"/>
                    </a:lnTo>
                    <a:lnTo>
                      <a:pt x="1676" y="3288"/>
                    </a:lnTo>
                    <a:lnTo>
                      <a:pt x="1676" y="3288"/>
                    </a:lnTo>
                    <a:lnTo>
                      <a:pt x="1684" y="3286"/>
                    </a:lnTo>
                    <a:lnTo>
                      <a:pt x="1694" y="3280"/>
                    </a:lnTo>
                    <a:lnTo>
                      <a:pt x="1706" y="3274"/>
                    </a:lnTo>
                    <a:lnTo>
                      <a:pt x="1716" y="3266"/>
                    </a:lnTo>
                    <a:lnTo>
                      <a:pt x="1724" y="3256"/>
                    </a:lnTo>
                    <a:lnTo>
                      <a:pt x="1732" y="3248"/>
                    </a:lnTo>
                    <a:lnTo>
                      <a:pt x="1736" y="3238"/>
                    </a:lnTo>
                    <a:lnTo>
                      <a:pt x="1738" y="3232"/>
                    </a:lnTo>
                    <a:lnTo>
                      <a:pt x="1738" y="3232"/>
                    </a:lnTo>
                    <a:lnTo>
                      <a:pt x="1736" y="3222"/>
                    </a:lnTo>
                    <a:lnTo>
                      <a:pt x="1734" y="3210"/>
                    </a:lnTo>
                    <a:lnTo>
                      <a:pt x="1730" y="3196"/>
                    </a:lnTo>
                    <a:lnTo>
                      <a:pt x="1728" y="3176"/>
                    </a:lnTo>
                    <a:lnTo>
                      <a:pt x="1728" y="3176"/>
                    </a:lnTo>
                    <a:lnTo>
                      <a:pt x="1730" y="3166"/>
                    </a:lnTo>
                    <a:lnTo>
                      <a:pt x="1730" y="3160"/>
                    </a:lnTo>
                    <a:lnTo>
                      <a:pt x="1734" y="3156"/>
                    </a:lnTo>
                    <a:lnTo>
                      <a:pt x="1738" y="3154"/>
                    </a:lnTo>
                    <a:lnTo>
                      <a:pt x="1746" y="3152"/>
                    </a:lnTo>
                    <a:lnTo>
                      <a:pt x="1756" y="3154"/>
                    </a:lnTo>
                    <a:lnTo>
                      <a:pt x="1756" y="3154"/>
                    </a:lnTo>
                    <a:lnTo>
                      <a:pt x="1770" y="3152"/>
                    </a:lnTo>
                    <a:lnTo>
                      <a:pt x="1788" y="3144"/>
                    </a:lnTo>
                    <a:lnTo>
                      <a:pt x="1828" y="3122"/>
                    </a:lnTo>
                    <a:lnTo>
                      <a:pt x="1828" y="3122"/>
                    </a:lnTo>
                    <a:lnTo>
                      <a:pt x="1846" y="3114"/>
                    </a:lnTo>
                    <a:lnTo>
                      <a:pt x="1850" y="3110"/>
                    </a:lnTo>
                    <a:lnTo>
                      <a:pt x="1850" y="3108"/>
                    </a:lnTo>
                    <a:lnTo>
                      <a:pt x="1850" y="3104"/>
                    </a:lnTo>
                    <a:lnTo>
                      <a:pt x="1850" y="3102"/>
                    </a:lnTo>
                    <a:lnTo>
                      <a:pt x="1844" y="3094"/>
                    </a:lnTo>
                    <a:lnTo>
                      <a:pt x="1844" y="3094"/>
                    </a:lnTo>
                    <a:lnTo>
                      <a:pt x="1842" y="3090"/>
                    </a:lnTo>
                    <a:lnTo>
                      <a:pt x="1842" y="3086"/>
                    </a:lnTo>
                    <a:lnTo>
                      <a:pt x="1846" y="3074"/>
                    </a:lnTo>
                    <a:lnTo>
                      <a:pt x="1860" y="3038"/>
                    </a:lnTo>
                    <a:lnTo>
                      <a:pt x="1860" y="3038"/>
                    </a:lnTo>
                    <a:lnTo>
                      <a:pt x="1864" y="3028"/>
                    </a:lnTo>
                    <a:lnTo>
                      <a:pt x="1870" y="3022"/>
                    </a:lnTo>
                    <a:lnTo>
                      <a:pt x="1874" y="3020"/>
                    </a:lnTo>
                    <a:lnTo>
                      <a:pt x="1878" y="3022"/>
                    </a:lnTo>
                    <a:lnTo>
                      <a:pt x="1884" y="3026"/>
                    </a:lnTo>
                    <a:lnTo>
                      <a:pt x="1888" y="3032"/>
                    </a:lnTo>
                    <a:lnTo>
                      <a:pt x="1900" y="3048"/>
                    </a:lnTo>
                    <a:lnTo>
                      <a:pt x="1900" y="3048"/>
                    </a:lnTo>
                    <a:lnTo>
                      <a:pt x="1908" y="3054"/>
                    </a:lnTo>
                    <a:lnTo>
                      <a:pt x="1916" y="3054"/>
                    </a:lnTo>
                    <a:lnTo>
                      <a:pt x="1924" y="3052"/>
                    </a:lnTo>
                    <a:lnTo>
                      <a:pt x="1930" y="3048"/>
                    </a:lnTo>
                    <a:lnTo>
                      <a:pt x="1946" y="3036"/>
                    </a:lnTo>
                    <a:lnTo>
                      <a:pt x="1954" y="3030"/>
                    </a:lnTo>
                    <a:lnTo>
                      <a:pt x="1960" y="3026"/>
                    </a:lnTo>
                    <a:lnTo>
                      <a:pt x="1960" y="3026"/>
                    </a:lnTo>
                    <a:lnTo>
                      <a:pt x="1966" y="3022"/>
                    </a:lnTo>
                    <a:lnTo>
                      <a:pt x="1972" y="3022"/>
                    </a:lnTo>
                    <a:lnTo>
                      <a:pt x="1978" y="3022"/>
                    </a:lnTo>
                    <a:lnTo>
                      <a:pt x="1982" y="3024"/>
                    </a:lnTo>
                    <a:lnTo>
                      <a:pt x="1994" y="3030"/>
                    </a:lnTo>
                    <a:lnTo>
                      <a:pt x="2008" y="3038"/>
                    </a:lnTo>
                    <a:lnTo>
                      <a:pt x="2008" y="3038"/>
                    </a:lnTo>
                    <a:lnTo>
                      <a:pt x="2022" y="3046"/>
                    </a:lnTo>
                    <a:lnTo>
                      <a:pt x="2032" y="3048"/>
                    </a:lnTo>
                    <a:lnTo>
                      <a:pt x="2044" y="3046"/>
                    </a:lnTo>
                    <a:lnTo>
                      <a:pt x="2058" y="3038"/>
                    </a:lnTo>
                    <a:lnTo>
                      <a:pt x="2058" y="3038"/>
                    </a:lnTo>
                    <a:lnTo>
                      <a:pt x="2064" y="3034"/>
                    </a:lnTo>
                    <a:lnTo>
                      <a:pt x="2066" y="3030"/>
                    </a:lnTo>
                    <a:lnTo>
                      <a:pt x="2068" y="3028"/>
                    </a:lnTo>
                    <a:lnTo>
                      <a:pt x="2066" y="3026"/>
                    </a:lnTo>
                    <a:lnTo>
                      <a:pt x="2060" y="3016"/>
                    </a:lnTo>
                    <a:lnTo>
                      <a:pt x="2058" y="3010"/>
                    </a:lnTo>
                    <a:lnTo>
                      <a:pt x="2058" y="3000"/>
                    </a:lnTo>
                    <a:lnTo>
                      <a:pt x="2058" y="3000"/>
                    </a:lnTo>
                    <a:lnTo>
                      <a:pt x="2058" y="2992"/>
                    </a:lnTo>
                    <a:lnTo>
                      <a:pt x="2062" y="2986"/>
                    </a:lnTo>
                    <a:lnTo>
                      <a:pt x="2068" y="2982"/>
                    </a:lnTo>
                    <a:lnTo>
                      <a:pt x="2076" y="2980"/>
                    </a:lnTo>
                    <a:lnTo>
                      <a:pt x="2094" y="2980"/>
                    </a:lnTo>
                    <a:lnTo>
                      <a:pt x="2114" y="2982"/>
                    </a:lnTo>
                    <a:lnTo>
                      <a:pt x="2114" y="2982"/>
                    </a:lnTo>
                    <a:lnTo>
                      <a:pt x="2122" y="2982"/>
                    </a:lnTo>
                    <a:lnTo>
                      <a:pt x="2128" y="2982"/>
                    </a:lnTo>
                    <a:lnTo>
                      <a:pt x="2130" y="2980"/>
                    </a:lnTo>
                    <a:lnTo>
                      <a:pt x="2130" y="2976"/>
                    </a:lnTo>
                    <a:lnTo>
                      <a:pt x="2128" y="2966"/>
                    </a:lnTo>
                    <a:lnTo>
                      <a:pt x="2124" y="2950"/>
                    </a:lnTo>
                    <a:lnTo>
                      <a:pt x="2124" y="2950"/>
                    </a:lnTo>
                    <a:lnTo>
                      <a:pt x="2124" y="2936"/>
                    </a:lnTo>
                    <a:lnTo>
                      <a:pt x="2124" y="2934"/>
                    </a:lnTo>
                    <a:lnTo>
                      <a:pt x="2128" y="2930"/>
                    </a:lnTo>
                    <a:lnTo>
                      <a:pt x="2134" y="2928"/>
                    </a:lnTo>
                    <a:lnTo>
                      <a:pt x="2146" y="2926"/>
                    </a:lnTo>
                    <a:lnTo>
                      <a:pt x="2146" y="2926"/>
                    </a:lnTo>
                    <a:lnTo>
                      <a:pt x="2154" y="2920"/>
                    </a:lnTo>
                    <a:lnTo>
                      <a:pt x="2162" y="2916"/>
                    </a:lnTo>
                    <a:lnTo>
                      <a:pt x="2180" y="2894"/>
                    </a:lnTo>
                    <a:lnTo>
                      <a:pt x="2180" y="2894"/>
                    </a:lnTo>
                    <a:lnTo>
                      <a:pt x="2186" y="2886"/>
                    </a:lnTo>
                    <a:lnTo>
                      <a:pt x="2188" y="2878"/>
                    </a:lnTo>
                    <a:lnTo>
                      <a:pt x="2190" y="2870"/>
                    </a:lnTo>
                    <a:lnTo>
                      <a:pt x="2190" y="2862"/>
                    </a:lnTo>
                    <a:lnTo>
                      <a:pt x="2186" y="2844"/>
                    </a:lnTo>
                    <a:lnTo>
                      <a:pt x="2182" y="2824"/>
                    </a:lnTo>
                    <a:lnTo>
                      <a:pt x="2182" y="2824"/>
                    </a:lnTo>
                    <a:lnTo>
                      <a:pt x="2182" y="2806"/>
                    </a:lnTo>
                    <a:lnTo>
                      <a:pt x="2184" y="2792"/>
                    </a:lnTo>
                    <a:lnTo>
                      <a:pt x="2186" y="2788"/>
                    </a:lnTo>
                    <a:lnTo>
                      <a:pt x="2188" y="2784"/>
                    </a:lnTo>
                    <a:lnTo>
                      <a:pt x="2198" y="2778"/>
                    </a:lnTo>
                    <a:lnTo>
                      <a:pt x="2198" y="2778"/>
                    </a:lnTo>
                    <a:lnTo>
                      <a:pt x="2204" y="2776"/>
                    </a:lnTo>
                    <a:lnTo>
                      <a:pt x="2208" y="2778"/>
                    </a:lnTo>
                    <a:lnTo>
                      <a:pt x="2214" y="2780"/>
                    </a:lnTo>
                    <a:lnTo>
                      <a:pt x="2218" y="2784"/>
                    </a:lnTo>
                    <a:lnTo>
                      <a:pt x="2248" y="2816"/>
                    </a:lnTo>
                    <a:lnTo>
                      <a:pt x="2248" y="2816"/>
                    </a:lnTo>
                    <a:lnTo>
                      <a:pt x="2254" y="2820"/>
                    </a:lnTo>
                    <a:lnTo>
                      <a:pt x="2260" y="2822"/>
                    </a:lnTo>
                    <a:lnTo>
                      <a:pt x="2266" y="2824"/>
                    </a:lnTo>
                    <a:lnTo>
                      <a:pt x="2272" y="2824"/>
                    </a:lnTo>
                    <a:lnTo>
                      <a:pt x="2284" y="2820"/>
                    </a:lnTo>
                    <a:lnTo>
                      <a:pt x="2296" y="2812"/>
                    </a:lnTo>
                    <a:lnTo>
                      <a:pt x="2306" y="2802"/>
                    </a:lnTo>
                    <a:lnTo>
                      <a:pt x="2318" y="2790"/>
                    </a:lnTo>
                    <a:lnTo>
                      <a:pt x="2332" y="2766"/>
                    </a:lnTo>
                    <a:lnTo>
                      <a:pt x="2332" y="2766"/>
                    </a:lnTo>
                    <a:lnTo>
                      <a:pt x="2350" y="2732"/>
                    </a:lnTo>
                    <a:lnTo>
                      <a:pt x="2358" y="2718"/>
                    </a:lnTo>
                    <a:lnTo>
                      <a:pt x="2364" y="2700"/>
                    </a:lnTo>
                    <a:lnTo>
                      <a:pt x="2364" y="2700"/>
                    </a:lnTo>
                    <a:lnTo>
                      <a:pt x="2372" y="2684"/>
                    </a:lnTo>
                    <a:lnTo>
                      <a:pt x="2380" y="2672"/>
                    </a:lnTo>
                    <a:lnTo>
                      <a:pt x="2390" y="2660"/>
                    </a:lnTo>
                    <a:lnTo>
                      <a:pt x="2402" y="2640"/>
                    </a:lnTo>
                    <a:lnTo>
                      <a:pt x="2402" y="2640"/>
                    </a:lnTo>
                    <a:lnTo>
                      <a:pt x="2406" y="2630"/>
                    </a:lnTo>
                    <a:lnTo>
                      <a:pt x="2410" y="2620"/>
                    </a:lnTo>
                    <a:lnTo>
                      <a:pt x="2410" y="2600"/>
                    </a:lnTo>
                    <a:lnTo>
                      <a:pt x="2410" y="2580"/>
                    </a:lnTo>
                    <a:lnTo>
                      <a:pt x="2412" y="2568"/>
                    </a:lnTo>
                    <a:lnTo>
                      <a:pt x="2414" y="2552"/>
                    </a:lnTo>
                    <a:lnTo>
                      <a:pt x="2414" y="2552"/>
                    </a:lnTo>
                    <a:lnTo>
                      <a:pt x="2416" y="2538"/>
                    </a:lnTo>
                    <a:lnTo>
                      <a:pt x="2418" y="2526"/>
                    </a:lnTo>
                    <a:lnTo>
                      <a:pt x="2418" y="2514"/>
                    </a:lnTo>
                    <a:lnTo>
                      <a:pt x="2416" y="2502"/>
                    </a:lnTo>
                    <a:lnTo>
                      <a:pt x="2410" y="2484"/>
                    </a:lnTo>
                    <a:lnTo>
                      <a:pt x="2404" y="2468"/>
                    </a:lnTo>
                    <a:lnTo>
                      <a:pt x="2404" y="2468"/>
                    </a:lnTo>
                    <a:lnTo>
                      <a:pt x="2404" y="2462"/>
                    </a:lnTo>
                    <a:lnTo>
                      <a:pt x="2404" y="2456"/>
                    </a:lnTo>
                    <a:lnTo>
                      <a:pt x="2406" y="2450"/>
                    </a:lnTo>
                    <a:lnTo>
                      <a:pt x="2410" y="2444"/>
                    </a:lnTo>
                    <a:lnTo>
                      <a:pt x="2422" y="2432"/>
                    </a:lnTo>
                    <a:lnTo>
                      <a:pt x="2434" y="2418"/>
                    </a:lnTo>
                    <a:lnTo>
                      <a:pt x="2434" y="2418"/>
                    </a:lnTo>
                    <a:lnTo>
                      <a:pt x="2438" y="2410"/>
                    </a:lnTo>
                    <a:lnTo>
                      <a:pt x="2440" y="2402"/>
                    </a:lnTo>
                    <a:lnTo>
                      <a:pt x="2438" y="2394"/>
                    </a:lnTo>
                    <a:lnTo>
                      <a:pt x="2438" y="2384"/>
                    </a:lnTo>
                    <a:lnTo>
                      <a:pt x="2432" y="2366"/>
                    </a:lnTo>
                    <a:lnTo>
                      <a:pt x="2426" y="2346"/>
                    </a:lnTo>
                    <a:lnTo>
                      <a:pt x="2426" y="2346"/>
                    </a:lnTo>
                    <a:lnTo>
                      <a:pt x="2426" y="2326"/>
                    </a:lnTo>
                    <a:lnTo>
                      <a:pt x="2426" y="2308"/>
                    </a:lnTo>
                    <a:lnTo>
                      <a:pt x="2426" y="2268"/>
                    </a:lnTo>
                    <a:lnTo>
                      <a:pt x="2426" y="2268"/>
                    </a:lnTo>
                    <a:lnTo>
                      <a:pt x="2428" y="2258"/>
                    </a:lnTo>
                    <a:lnTo>
                      <a:pt x="2430" y="2250"/>
                    </a:lnTo>
                    <a:lnTo>
                      <a:pt x="2434" y="2246"/>
                    </a:lnTo>
                    <a:lnTo>
                      <a:pt x="2440" y="2242"/>
                    </a:lnTo>
                    <a:lnTo>
                      <a:pt x="2452" y="2240"/>
                    </a:lnTo>
                    <a:lnTo>
                      <a:pt x="2468" y="2236"/>
                    </a:lnTo>
                    <a:lnTo>
                      <a:pt x="2468" y="2236"/>
                    </a:lnTo>
                    <a:lnTo>
                      <a:pt x="2472" y="2234"/>
                    </a:lnTo>
                    <a:lnTo>
                      <a:pt x="2476" y="2226"/>
                    </a:lnTo>
                    <a:lnTo>
                      <a:pt x="2488" y="2202"/>
                    </a:lnTo>
                    <a:lnTo>
                      <a:pt x="2500" y="2170"/>
                    </a:lnTo>
                    <a:lnTo>
                      <a:pt x="2512" y="2132"/>
                    </a:lnTo>
                    <a:lnTo>
                      <a:pt x="2522" y="2092"/>
                    </a:lnTo>
                    <a:lnTo>
                      <a:pt x="2528" y="2056"/>
                    </a:lnTo>
                    <a:lnTo>
                      <a:pt x="2534" y="2028"/>
                    </a:lnTo>
                    <a:lnTo>
                      <a:pt x="2534" y="2018"/>
                    </a:lnTo>
                    <a:lnTo>
                      <a:pt x="2534" y="2012"/>
                    </a:lnTo>
                    <a:lnTo>
                      <a:pt x="2534" y="2012"/>
                    </a:lnTo>
                    <a:lnTo>
                      <a:pt x="2528" y="1994"/>
                    </a:lnTo>
                    <a:lnTo>
                      <a:pt x="2520" y="1980"/>
                    </a:lnTo>
                    <a:lnTo>
                      <a:pt x="2510" y="1966"/>
                    </a:lnTo>
                    <a:lnTo>
                      <a:pt x="2496" y="1952"/>
                    </a:lnTo>
                    <a:lnTo>
                      <a:pt x="2496" y="1952"/>
                    </a:lnTo>
                    <a:lnTo>
                      <a:pt x="2472" y="1932"/>
                    </a:lnTo>
                    <a:lnTo>
                      <a:pt x="2464" y="1924"/>
                    </a:lnTo>
                    <a:lnTo>
                      <a:pt x="2458" y="1914"/>
                    </a:lnTo>
                    <a:lnTo>
                      <a:pt x="2458" y="1914"/>
                    </a:lnTo>
                    <a:lnTo>
                      <a:pt x="2456" y="1904"/>
                    </a:lnTo>
                    <a:lnTo>
                      <a:pt x="2458" y="1894"/>
                    </a:lnTo>
                    <a:lnTo>
                      <a:pt x="2462" y="1882"/>
                    </a:lnTo>
                    <a:lnTo>
                      <a:pt x="2468" y="1868"/>
                    </a:lnTo>
                    <a:lnTo>
                      <a:pt x="2468" y="1868"/>
                    </a:lnTo>
                    <a:lnTo>
                      <a:pt x="2474" y="1860"/>
                    </a:lnTo>
                    <a:lnTo>
                      <a:pt x="2482" y="1852"/>
                    </a:lnTo>
                    <a:lnTo>
                      <a:pt x="2494" y="1846"/>
                    </a:lnTo>
                    <a:lnTo>
                      <a:pt x="2510" y="1840"/>
                    </a:lnTo>
                    <a:lnTo>
                      <a:pt x="2546" y="1830"/>
                    </a:lnTo>
                    <a:lnTo>
                      <a:pt x="2586" y="1820"/>
                    </a:lnTo>
                    <a:lnTo>
                      <a:pt x="2586" y="1820"/>
                    </a:lnTo>
                    <a:lnTo>
                      <a:pt x="2604" y="1816"/>
                    </a:lnTo>
                    <a:lnTo>
                      <a:pt x="2612" y="1810"/>
                    </a:lnTo>
                    <a:lnTo>
                      <a:pt x="2616" y="1808"/>
                    </a:lnTo>
                    <a:lnTo>
                      <a:pt x="2616" y="1806"/>
                    </a:lnTo>
                    <a:lnTo>
                      <a:pt x="2614" y="1800"/>
                    </a:lnTo>
                    <a:lnTo>
                      <a:pt x="2610" y="1796"/>
                    </a:lnTo>
                    <a:lnTo>
                      <a:pt x="2602" y="1790"/>
                    </a:lnTo>
                    <a:lnTo>
                      <a:pt x="2586" y="1782"/>
                    </a:lnTo>
                    <a:lnTo>
                      <a:pt x="2586" y="1782"/>
                    </a:lnTo>
                    <a:close/>
                  </a:path>
                </a:pathLst>
              </a:custGeom>
              <a:solidFill>
                <a:srgbClr val="DCECEC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35" name="Freeform 6"/>
              <p:cNvSpPr>
                <a:spLocks/>
              </p:cNvSpPr>
              <p:nvPr/>
            </p:nvSpPr>
            <p:spPr bwMode="auto">
              <a:xfrm>
                <a:off x="-3850158" y="6946768"/>
                <a:ext cx="1320800" cy="1069975"/>
              </a:xfrm>
              <a:custGeom>
                <a:avLst/>
                <a:gdLst>
                  <a:gd name="T0" fmla="*/ 66 w 832"/>
                  <a:gd name="T1" fmla="*/ 244 h 674"/>
                  <a:gd name="T2" fmla="*/ 138 w 832"/>
                  <a:gd name="T3" fmla="*/ 288 h 674"/>
                  <a:gd name="T4" fmla="*/ 176 w 832"/>
                  <a:gd name="T5" fmla="*/ 310 h 674"/>
                  <a:gd name="T6" fmla="*/ 226 w 832"/>
                  <a:gd name="T7" fmla="*/ 282 h 674"/>
                  <a:gd name="T8" fmla="*/ 254 w 832"/>
                  <a:gd name="T9" fmla="*/ 272 h 674"/>
                  <a:gd name="T10" fmla="*/ 270 w 832"/>
                  <a:gd name="T11" fmla="*/ 220 h 674"/>
                  <a:gd name="T12" fmla="*/ 292 w 832"/>
                  <a:gd name="T13" fmla="*/ 162 h 674"/>
                  <a:gd name="T14" fmla="*/ 352 w 832"/>
                  <a:gd name="T15" fmla="*/ 118 h 674"/>
                  <a:gd name="T16" fmla="*/ 380 w 832"/>
                  <a:gd name="T17" fmla="*/ 156 h 674"/>
                  <a:gd name="T18" fmla="*/ 396 w 832"/>
                  <a:gd name="T19" fmla="*/ 182 h 674"/>
                  <a:gd name="T20" fmla="*/ 426 w 832"/>
                  <a:gd name="T21" fmla="*/ 148 h 674"/>
                  <a:gd name="T22" fmla="*/ 424 w 832"/>
                  <a:gd name="T23" fmla="*/ 124 h 674"/>
                  <a:gd name="T24" fmla="*/ 450 w 832"/>
                  <a:gd name="T25" fmla="*/ 68 h 674"/>
                  <a:gd name="T26" fmla="*/ 474 w 832"/>
                  <a:gd name="T27" fmla="*/ 44 h 674"/>
                  <a:gd name="T28" fmla="*/ 484 w 832"/>
                  <a:gd name="T29" fmla="*/ 12 h 674"/>
                  <a:gd name="T30" fmla="*/ 526 w 832"/>
                  <a:gd name="T31" fmla="*/ 28 h 674"/>
                  <a:gd name="T32" fmla="*/ 568 w 832"/>
                  <a:gd name="T33" fmla="*/ 42 h 674"/>
                  <a:gd name="T34" fmla="*/ 604 w 832"/>
                  <a:gd name="T35" fmla="*/ 30 h 674"/>
                  <a:gd name="T36" fmla="*/ 648 w 832"/>
                  <a:gd name="T37" fmla="*/ 38 h 674"/>
                  <a:gd name="T38" fmla="*/ 650 w 832"/>
                  <a:gd name="T39" fmla="*/ 82 h 674"/>
                  <a:gd name="T40" fmla="*/ 644 w 832"/>
                  <a:gd name="T41" fmla="*/ 132 h 674"/>
                  <a:gd name="T42" fmla="*/ 680 w 832"/>
                  <a:gd name="T43" fmla="*/ 164 h 674"/>
                  <a:gd name="T44" fmla="*/ 672 w 832"/>
                  <a:gd name="T45" fmla="*/ 194 h 674"/>
                  <a:gd name="T46" fmla="*/ 684 w 832"/>
                  <a:gd name="T47" fmla="*/ 222 h 674"/>
                  <a:gd name="T48" fmla="*/ 684 w 832"/>
                  <a:gd name="T49" fmla="*/ 272 h 674"/>
                  <a:gd name="T50" fmla="*/ 664 w 832"/>
                  <a:gd name="T51" fmla="*/ 312 h 674"/>
                  <a:gd name="T52" fmla="*/ 668 w 832"/>
                  <a:gd name="T53" fmla="*/ 340 h 674"/>
                  <a:gd name="T54" fmla="*/ 740 w 832"/>
                  <a:gd name="T55" fmla="*/ 336 h 674"/>
                  <a:gd name="T56" fmla="*/ 792 w 832"/>
                  <a:gd name="T57" fmla="*/ 310 h 674"/>
                  <a:gd name="T58" fmla="*/ 822 w 832"/>
                  <a:gd name="T59" fmla="*/ 350 h 674"/>
                  <a:gd name="T60" fmla="*/ 828 w 832"/>
                  <a:gd name="T61" fmla="*/ 390 h 674"/>
                  <a:gd name="T62" fmla="*/ 790 w 832"/>
                  <a:gd name="T63" fmla="*/ 376 h 674"/>
                  <a:gd name="T64" fmla="*/ 734 w 832"/>
                  <a:gd name="T65" fmla="*/ 462 h 674"/>
                  <a:gd name="T66" fmla="*/ 756 w 832"/>
                  <a:gd name="T67" fmla="*/ 500 h 674"/>
                  <a:gd name="T68" fmla="*/ 760 w 832"/>
                  <a:gd name="T69" fmla="*/ 542 h 674"/>
                  <a:gd name="T70" fmla="*/ 680 w 832"/>
                  <a:gd name="T71" fmla="*/ 600 h 674"/>
                  <a:gd name="T72" fmla="*/ 620 w 832"/>
                  <a:gd name="T73" fmla="*/ 646 h 674"/>
                  <a:gd name="T74" fmla="*/ 578 w 832"/>
                  <a:gd name="T75" fmla="*/ 674 h 674"/>
                  <a:gd name="T76" fmla="*/ 528 w 832"/>
                  <a:gd name="T77" fmla="*/ 646 h 674"/>
                  <a:gd name="T78" fmla="*/ 538 w 832"/>
                  <a:gd name="T79" fmla="*/ 598 h 674"/>
                  <a:gd name="T80" fmla="*/ 484 w 832"/>
                  <a:gd name="T81" fmla="*/ 606 h 674"/>
                  <a:gd name="T82" fmla="*/ 464 w 832"/>
                  <a:gd name="T83" fmla="*/ 578 h 674"/>
                  <a:gd name="T84" fmla="*/ 404 w 832"/>
                  <a:gd name="T85" fmla="*/ 612 h 674"/>
                  <a:gd name="T86" fmla="*/ 376 w 832"/>
                  <a:gd name="T87" fmla="*/ 654 h 674"/>
                  <a:gd name="T88" fmla="*/ 332 w 832"/>
                  <a:gd name="T89" fmla="*/ 650 h 674"/>
                  <a:gd name="T90" fmla="*/ 294 w 832"/>
                  <a:gd name="T91" fmla="*/ 648 h 674"/>
                  <a:gd name="T92" fmla="*/ 236 w 832"/>
                  <a:gd name="T93" fmla="*/ 626 h 674"/>
                  <a:gd name="T94" fmla="*/ 210 w 832"/>
                  <a:gd name="T95" fmla="*/ 582 h 674"/>
                  <a:gd name="T96" fmla="*/ 128 w 832"/>
                  <a:gd name="T97" fmla="*/ 554 h 674"/>
                  <a:gd name="T98" fmla="*/ 98 w 832"/>
                  <a:gd name="T99" fmla="*/ 546 h 674"/>
                  <a:gd name="T100" fmla="*/ 104 w 832"/>
                  <a:gd name="T101" fmla="*/ 490 h 674"/>
                  <a:gd name="T102" fmla="*/ 120 w 832"/>
                  <a:gd name="T103" fmla="*/ 428 h 674"/>
                  <a:gd name="T104" fmla="*/ 74 w 832"/>
                  <a:gd name="T105" fmla="*/ 380 h 674"/>
                  <a:gd name="T106" fmla="*/ 34 w 832"/>
                  <a:gd name="T107" fmla="*/ 400 h 674"/>
                  <a:gd name="T108" fmla="*/ 2 w 832"/>
                  <a:gd name="T109" fmla="*/ 378 h 674"/>
                  <a:gd name="T110" fmla="*/ 42 w 832"/>
                  <a:gd name="T111" fmla="*/ 318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32" h="674">
                    <a:moveTo>
                      <a:pt x="58" y="298"/>
                    </a:moveTo>
                    <a:lnTo>
                      <a:pt x="58" y="298"/>
                    </a:lnTo>
                    <a:lnTo>
                      <a:pt x="58" y="278"/>
                    </a:lnTo>
                    <a:lnTo>
                      <a:pt x="60" y="260"/>
                    </a:lnTo>
                    <a:lnTo>
                      <a:pt x="62" y="252"/>
                    </a:lnTo>
                    <a:lnTo>
                      <a:pt x="66" y="244"/>
                    </a:lnTo>
                    <a:lnTo>
                      <a:pt x="66" y="244"/>
                    </a:lnTo>
                    <a:lnTo>
                      <a:pt x="68" y="242"/>
                    </a:lnTo>
                    <a:lnTo>
                      <a:pt x="72" y="242"/>
                    </a:lnTo>
                    <a:lnTo>
                      <a:pt x="80" y="242"/>
                    </a:lnTo>
                    <a:lnTo>
                      <a:pt x="90" y="246"/>
                    </a:lnTo>
                    <a:lnTo>
                      <a:pt x="100" y="252"/>
                    </a:lnTo>
                    <a:lnTo>
                      <a:pt x="122" y="27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48" y="302"/>
                    </a:lnTo>
                    <a:lnTo>
                      <a:pt x="156" y="310"/>
                    </a:lnTo>
                    <a:lnTo>
                      <a:pt x="158" y="312"/>
                    </a:lnTo>
                    <a:lnTo>
                      <a:pt x="164" y="312"/>
                    </a:lnTo>
                    <a:lnTo>
                      <a:pt x="176" y="310"/>
                    </a:lnTo>
                    <a:lnTo>
                      <a:pt x="176" y="310"/>
                    </a:lnTo>
                    <a:lnTo>
                      <a:pt x="188" y="304"/>
                    </a:lnTo>
                    <a:lnTo>
                      <a:pt x="196" y="300"/>
                    </a:lnTo>
                    <a:lnTo>
                      <a:pt x="200" y="296"/>
                    </a:lnTo>
                    <a:lnTo>
                      <a:pt x="208" y="292"/>
                    </a:lnTo>
                    <a:lnTo>
                      <a:pt x="208" y="292"/>
                    </a:lnTo>
                    <a:lnTo>
                      <a:pt x="218" y="288"/>
                    </a:lnTo>
                    <a:lnTo>
                      <a:pt x="226" y="282"/>
                    </a:lnTo>
                    <a:lnTo>
                      <a:pt x="234" y="276"/>
                    </a:lnTo>
                    <a:lnTo>
                      <a:pt x="238" y="276"/>
                    </a:lnTo>
                    <a:lnTo>
                      <a:pt x="244" y="276"/>
                    </a:lnTo>
                    <a:lnTo>
                      <a:pt x="244" y="276"/>
                    </a:lnTo>
                    <a:lnTo>
                      <a:pt x="248" y="276"/>
                    </a:lnTo>
                    <a:lnTo>
                      <a:pt x="252" y="276"/>
                    </a:lnTo>
                    <a:lnTo>
                      <a:pt x="254" y="272"/>
                    </a:lnTo>
                    <a:lnTo>
                      <a:pt x="256" y="268"/>
                    </a:lnTo>
                    <a:lnTo>
                      <a:pt x="256" y="256"/>
                    </a:lnTo>
                    <a:lnTo>
                      <a:pt x="258" y="240"/>
                    </a:lnTo>
                    <a:lnTo>
                      <a:pt x="258" y="240"/>
                    </a:lnTo>
                    <a:lnTo>
                      <a:pt x="260" y="234"/>
                    </a:lnTo>
                    <a:lnTo>
                      <a:pt x="262" y="228"/>
                    </a:lnTo>
                    <a:lnTo>
                      <a:pt x="270" y="220"/>
                    </a:lnTo>
                    <a:lnTo>
                      <a:pt x="276" y="210"/>
                    </a:lnTo>
                    <a:lnTo>
                      <a:pt x="280" y="204"/>
                    </a:lnTo>
                    <a:lnTo>
                      <a:pt x="280" y="200"/>
                    </a:lnTo>
                    <a:lnTo>
                      <a:pt x="280" y="200"/>
                    </a:lnTo>
                    <a:lnTo>
                      <a:pt x="284" y="178"/>
                    </a:lnTo>
                    <a:lnTo>
                      <a:pt x="292" y="162"/>
                    </a:lnTo>
                    <a:lnTo>
                      <a:pt x="292" y="162"/>
                    </a:lnTo>
                    <a:lnTo>
                      <a:pt x="298" y="152"/>
                    </a:lnTo>
                    <a:lnTo>
                      <a:pt x="310" y="144"/>
                    </a:lnTo>
                    <a:lnTo>
                      <a:pt x="322" y="134"/>
                    </a:lnTo>
                    <a:lnTo>
                      <a:pt x="322" y="134"/>
                    </a:lnTo>
                    <a:lnTo>
                      <a:pt x="336" y="124"/>
                    </a:lnTo>
                    <a:lnTo>
                      <a:pt x="348" y="120"/>
                    </a:lnTo>
                    <a:lnTo>
                      <a:pt x="352" y="118"/>
                    </a:lnTo>
                    <a:lnTo>
                      <a:pt x="358" y="120"/>
                    </a:lnTo>
                    <a:lnTo>
                      <a:pt x="358" y="120"/>
                    </a:lnTo>
                    <a:lnTo>
                      <a:pt x="366" y="124"/>
                    </a:lnTo>
                    <a:lnTo>
                      <a:pt x="374" y="130"/>
                    </a:lnTo>
                    <a:lnTo>
                      <a:pt x="378" y="140"/>
                    </a:lnTo>
                    <a:lnTo>
                      <a:pt x="380" y="156"/>
                    </a:lnTo>
                    <a:lnTo>
                      <a:pt x="380" y="156"/>
                    </a:lnTo>
                    <a:lnTo>
                      <a:pt x="382" y="172"/>
                    </a:lnTo>
                    <a:lnTo>
                      <a:pt x="384" y="182"/>
                    </a:lnTo>
                    <a:lnTo>
                      <a:pt x="386" y="184"/>
                    </a:lnTo>
                    <a:lnTo>
                      <a:pt x="388" y="186"/>
                    </a:lnTo>
                    <a:lnTo>
                      <a:pt x="390" y="184"/>
                    </a:lnTo>
                    <a:lnTo>
                      <a:pt x="396" y="182"/>
                    </a:lnTo>
                    <a:lnTo>
                      <a:pt x="396" y="182"/>
                    </a:lnTo>
                    <a:lnTo>
                      <a:pt x="406" y="178"/>
                    </a:lnTo>
                    <a:lnTo>
                      <a:pt x="418" y="172"/>
                    </a:lnTo>
                    <a:lnTo>
                      <a:pt x="422" y="168"/>
                    </a:lnTo>
                    <a:lnTo>
                      <a:pt x="424" y="164"/>
                    </a:lnTo>
                    <a:lnTo>
                      <a:pt x="426" y="158"/>
                    </a:lnTo>
                    <a:lnTo>
                      <a:pt x="426" y="148"/>
                    </a:lnTo>
                    <a:lnTo>
                      <a:pt x="426" y="148"/>
                    </a:lnTo>
                    <a:lnTo>
                      <a:pt x="426" y="142"/>
                    </a:lnTo>
                    <a:lnTo>
                      <a:pt x="424" y="138"/>
                    </a:lnTo>
                    <a:lnTo>
                      <a:pt x="422" y="136"/>
                    </a:lnTo>
                    <a:lnTo>
                      <a:pt x="420" y="136"/>
                    </a:lnTo>
                    <a:lnTo>
                      <a:pt x="418" y="136"/>
                    </a:lnTo>
                    <a:lnTo>
                      <a:pt x="418" y="134"/>
                    </a:lnTo>
                    <a:lnTo>
                      <a:pt x="424" y="124"/>
                    </a:lnTo>
                    <a:lnTo>
                      <a:pt x="424" y="124"/>
                    </a:lnTo>
                    <a:lnTo>
                      <a:pt x="434" y="112"/>
                    </a:lnTo>
                    <a:lnTo>
                      <a:pt x="440" y="104"/>
                    </a:lnTo>
                    <a:lnTo>
                      <a:pt x="444" y="98"/>
                    </a:lnTo>
                    <a:lnTo>
                      <a:pt x="448" y="84"/>
                    </a:lnTo>
                    <a:lnTo>
                      <a:pt x="448" y="84"/>
                    </a:lnTo>
                    <a:lnTo>
                      <a:pt x="450" y="68"/>
                    </a:lnTo>
                    <a:lnTo>
                      <a:pt x="452" y="56"/>
                    </a:lnTo>
                    <a:lnTo>
                      <a:pt x="454" y="50"/>
                    </a:lnTo>
                    <a:lnTo>
                      <a:pt x="458" y="48"/>
                    </a:lnTo>
                    <a:lnTo>
                      <a:pt x="462" y="46"/>
                    </a:lnTo>
                    <a:lnTo>
                      <a:pt x="468" y="44"/>
                    </a:lnTo>
                    <a:lnTo>
                      <a:pt x="468" y="44"/>
                    </a:lnTo>
                    <a:lnTo>
                      <a:pt x="474" y="44"/>
                    </a:lnTo>
                    <a:lnTo>
                      <a:pt x="476" y="40"/>
                    </a:lnTo>
                    <a:lnTo>
                      <a:pt x="474" y="32"/>
                    </a:lnTo>
                    <a:lnTo>
                      <a:pt x="472" y="26"/>
                    </a:lnTo>
                    <a:lnTo>
                      <a:pt x="472" y="20"/>
                    </a:lnTo>
                    <a:lnTo>
                      <a:pt x="476" y="16"/>
                    </a:lnTo>
                    <a:lnTo>
                      <a:pt x="484" y="12"/>
                    </a:lnTo>
                    <a:lnTo>
                      <a:pt x="484" y="12"/>
                    </a:lnTo>
                    <a:lnTo>
                      <a:pt x="508" y="0"/>
                    </a:lnTo>
                    <a:lnTo>
                      <a:pt x="510" y="0"/>
                    </a:lnTo>
                    <a:lnTo>
                      <a:pt x="512" y="2"/>
                    </a:lnTo>
                    <a:lnTo>
                      <a:pt x="516" y="12"/>
                    </a:lnTo>
                    <a:lnTo>
                      <a:pt x="516" y="12"/>
                    </a:lnTo>
                    <a:lnTo>
                      <a:pt x="522" y="22"/>
                    </a:lnTo>
                    <a:lnTo>
                      <a:pt x="526" y="28"/>
                    </a:lnTo>
                    <a:lnTo>
                      <a:pt x="530" y="32"/>
                    </a:lnTo>
                    <a:lnTo>
                      <a:pt x="538" y="32"/>
                    </a:lnTo>
                    <a:lnTo>
                      <a:pt x="538" y="32"/>
                    </a:lnTo>
                    <a:lnTo>
                      <a:pt x="546" y="32"/>
                    </a:lnTo>
                    <a:lnTo>
                      <a:pt x="556" y="34"/>
                    </a:lnTo>
                    <a:lnTo>
                      <a:pt x="564" y="38"/>
                    </a:lnTo>
                    <a:lnTo>
                      <a:pt x="568" y="42"/>
                    </a:lnTo>
                    <a:lnTo>
                      <a:pt x="568" y="42"/>
                    </a:lnTo>
                    <a:lnTo>
                      <a:pt x="570" y="44"/>
                    </a:lnTo>
                    <a:lnTo>
                      <a:pt x="572" y="42"/>
                    </a:lnTo>
                    <a:lnTo>
                      <a:pt x="582" y="36"/>
                    </a:lnTo>
                    <a:lnTo>
                      <a:pt x="592" y="30"/>
                    </a:lnTo>
                    <a:lnTo>
                      <a:pt x="598" y="28"/>
                    </a:lnTo>
                    <a:lnTo>
                      <a:pt x="604" y="30"/>
                    </a:lnTo>
                    <a:lnTo>
                      <a:pt x="604" y="30"/>
                    </a:lnTo>
                    <a:lnTo>
                      <a:pt x="610" y="32"/>
                    </a:lnTo>
                    <a:lnTo>
                      <a:pt x="618" y="32"/>
                    </a:lnTo>
                    <a:lnTo>
                      <a:pt x="632" y="32"/>
                    </a:lnTo>
                    <a:lnTo>
                      <a:pt x="642" y="32"/>
                    </a:lnTo>
                    <a:lnTo>
                      <a:pt x="646" y="34"/>
                    </a:lnTo>
                    <a:lnTo>
                      <a:pt x="648" y="38"/>
                    </a:lnTo>
                    <a:lnTo>
                      <a:pt x="648" y="38"/>
                    </a:lnTo>
                    <a:lnTo>
                      <a:pt x="648" y="48"/>
                    </a:lnTo>
                    <a:lnTo>
                      <a:pt x="648" y="58"/>
                    </a:lnTo>
                    <a:lnTo>
                      <a:pt x="646" y="66"/>
                    </a:lnTo>
                    <a:lnTo>
                      <a:pt x="648" y="76"/>
                    </a:lnTo>
                    <a:lnTo>
                      <a:pt x="648" y="76"/>
                    </a:lnTo>
                    <a:lnTo>
                      <a:pt x="650" y="82"/>
                    </a:lnTo>
                    <a:lnTo>
                      <a:pt x="650" y="86"/>
                    </a:lnTo>
                    <a:lnTo>
                      <a:pt x="648" y="106"/>
                    </a:lnTo>
                    <a:lnTo>
                      <a:pt x="648" y="106"/>
                    </a:lnTo>
                    <a:lnTo>
                      <a:pt x="646" y="118"/>
                    </a:lnTo>
                    <a:lnTo>
                      <a:pt x="642" y="126"/>
                    </a:lnTo>
                    <a:lnTo>
                      <a:pt x="642" y="128"/>
                    </a:lnTo>
                    <a:lnTo>
                      <a:pt x="644" y="132"/>
                    </a:lnTo>
                    <a:lnTo>
                      <a:pt x="650" y="136"/>
                    </a:lnTo>
                    <a:lnTo>
                      <a:pt x="650" y="136"/>
                    </a:lnTo>
                    <a:lnTo>
                      <a:pt x="670" y="144"/>
                    </a:lnTo>
                    <a:lnTo>
                      <a:pt x="676" y="150"/>
                    </a:lnTo>
                    <a:lnTo>
                      <a:pt x="678" y="156"/>
                    </a:lnTo>
                    <a:lnTo>
                      <a:pt x="678" y="156"/>
                    </a:lnTo>
                    <a:lnTo>
                      <a:pt x="680" y="164"/>
                    </a:lnTo>
                    <a:lnTo>
                      <a:pt x="682" y="170"/>
                    </a:lnTo>
                    <a:lnTo>
                      <a:pt x="682" y="174"/>
                    </a:lnTo>
                    <a:lnTo>
                      <a:pt x="682" y="178"/>
                    </a:lnTo>
                    <a:lnTo>
                      <a:pt x="680" y="182"/>
                    </a:lnTo>
                    <a:lnTo>
                      <a:pt x="678" y="188"/>
                    </a:lnTo>
                    <a:lnTo>
                      <a:pt x="678" y="188"/>
                    </a:lnTo>
                    <a:lnTo>
                      <a:pt x="672" y="194"/>
                    </a:lnTo>
                    <a:lnTo>
                      <a:pt x="668" y="196"/>
                    </a:lnTo>
                    <a:lnTo>
                      <a:pt x="660" y="198"/>
                    </a:lnTo>
                    <a:lnTo>
                      <a:pt x="660" y="198"/>
                    </a:lnTo>
                    <a:lnTo>
                      <a:pt x="658" y="200"/>
                    </a:lnTo>
                    <a:lnTo>
                      <a:pt x="664" y="206"/>
                    </a:lnTo>
                    <a:lnTo>
                      <a:pt x="664" y="206"/>
                    </a:lnTo>
                    <a:lnTo>
                      <a:pt x="684" y="222"/>
                    </a:lnTo>
                    <a:lnTo>
                      <a:pt x="692" y="230"/>
                    </a:lnTo>
                    <a:lnTo>
                      <a:pt x="694" y="236"/>
                    </a:lnTo>
                    <a:lnTo>
                      <a:pt x="694" y="240"/>
                    </a:lnTo>
                    <a:lnTo>
                      <a:pt x="694" y="240"/>
                    </a:lnTo>
                    <a:lnTo>
                      <a:pt x="694" y="250"/>
                    </a:lnTo>
                    <a:lnTo>
                      <a:pt x="692" y="256"/>
                    </a:lnTo>
                    <a:lnTo>
                      <a:pt x="684" y="272"/>
                    </a:lnTo>
                    <a:lnTo>
                      <a:pt x="684" y="272"/>
                    </a:lnTo>
                    <a:lnTo>
                      <a:pt x="676" y="282"/>
                    </a:lnTo>
                    <a:lnTo>
                      <a:pt x="670" y="290"/>
                    </a:lnTo>
                    <a:lnTo>
                      <a:pt x="664" y="300"/>
                    </a:lnTo>
                    <a:lnTo>
                      <a:pt x="664" y="304"/>
                    </a:lnTo>
                    <a:lnTo>
                      <a:pt x="664" y="312"/>
                    </a:lnTo>
                    <a:lnTo>
                      <a:pt x="664" y="312"/>
                    </a:lnTo>
                    <a:lnTo>
                      <a:pt x="666" y="318"/>
                    </a:lnTo>
                    <a:lnTo>
                      <a:pt x="666" y="324"/>
                    </a:lnTo>
                    <a:lnTo>
                      <a:pt x="662" y="330"/>
                    </a:lnTo>
                    <a:lnTo>
                      <a:pt x="662" y="332"/>
                    </a:lnTo>
                    <a:lnTo>
                      <a:pt x="662" y="334"/>
                    </a:lnTo>
                    <a:lnTo>
                      <a:pt x="668" y="340"/>
                    </a:lnTo>
                    <a:lnTo>
                      <a:pt x="668" y="340"/>
                    </a:lnTo>
                    <a:lnTo>
                      <a:pt x="678" y="348"/>
                    </a:lnTo>
                    <a:lnTo>
                      <a:pt x="688" y="350"/>
                    </a:lnTo>
                    <a:lnTo>
                      <a:pt x="698" y="348"/>
                    </a:lnTo>
                    <a:lnTo>
                      <a:pt x="714" y="340"/>
                    </a:lnTo>
                    <a:lnTo>
                      <a:pt x="714" y="340"/>
                    </a:lnTo>
                    <a:lnTo>
                      <a:pt x="730" y="336"/>
                    </a:lnTo>
                    <a:lnTo>
                      <a:pt x="740" y="336"/>
                    </a:lnTo>
                    <a:lnTo>
                      <a:pt x="750" y="334"/>
                    </a:lnTo>
                    <a:lnTo>
                      <a:pt x="764" y="326"/>
                    </a:lnTo>
                    <a:lnTo>
                      <a:pt x="764" y="326"/>
                    </a:lnTo>
                    <a:lnTo>
                      <a:pt x="778" y="316"/>
                    </a:lnTo>
                    <a:lnTo>
                      <a:pt x="784" y="312"/>
                    </a:lnTo>
                    <a:lnTo>
                      <a:pt x="786" y="310"/>
                    </a:lnTo>
                    <a:lnTo>
                      <a:pt x="792" y="310"/>
                    </a:lnTo>
                    <a:lnTo>
                      <a:pt x="792" y="310"/>
                    </a:lnTo>
                    <a:lnTo>
                      <a:pt x="798" y="310"/>
                    </a:lnTo>
                    <a:lnTo>
                      <a:pt x="802" y="312"/>
                    </a:lnTo>
                    <a:lnTo>
                      <a:pt x="808" y="316"/>
                    </a:lnTo>
                    <a:lnTo>
                      <a:pt x="812" y="320"/>
                    </a:lnTo>
                    <a:lnTo>
                      <a:pt x="818" y="332"/>
                    </a:lnTo>
                    <a:lnTo>
                      <a:pt x="822" y="350"/>
                    </a:lnTo>
                    <a:lnTo>
                      <a:pt x="822" y="350"/>
                    </a:lnTo>
                    <a:lnTo>
                      <a:pt x="822" y="358"/>
                    </a:lnTo>
                    <a:lnTo>
                      <a:pt x="826" y="366"/>
                    </a:lnTo>
                    <a:lnTo>
                      <a:pt x="830" y="378"/>
                    </a:lnTo>
                    <a:lnTo>
                      <a:pt x="832" y="382"/>
                    </a:lnTo>
                    <a:lnTo>
                      <a:pt x="832" y="386"/>
                    </a:lnTo>
                    <a:lnTo>
                      <a:pt x="828" y="390"/>
                    </a:lnTo>
                    <a:lnTo>
                      <a:pt x="822" y="392"/>
                    </a:lnTo>
                    <a:lnTo>
                      <a:pt x="822" y="392"/>
                    </a:lnTo>
                    <a:lnTo>
                      <a:pt x="814" y="390"/>
                    </a:lnTo>
                    <a:lnTo>
                      <a:pt x="808" y="388"/>
                    </a:lnTo>
                    <a:lnTo>
                      <a:pt x="798" y="380"/>
                    </a:lnTo>
                    <a:lnTo>
                      <a:pt x="794" y="376"/>
                    </a:lnTo>
                    <a:lnTo>
                      <a:pt x="790" y="376"/>
                    </a:lnTo>
                    <a:lnTo>
                      <a:pt x="786" y="382"/>
                    </a:lnTo>
                    <a:lnTo>
                      <a:pt x="780" y="392"/>
                    </a:lnTo>
                    <a:lnTo>
                      <a:pt x="780" y="392"/>
                    </a:lnTo>
                    <a:lnTo>
                      <a:pt x="764" y="418"/>
                    </a:lnTo>
                    <a:lnTo>
                      <a:pt x="746" y="440"/>
                    </a:lnTo>
                    <a:lnTo>
                      <a:pt x="740" y="452"/>
                    </a:lnTo>
                    <a:lnTo>
                      <a:pt x="734" y="462"/>
                    </a:lnTo>
                    <a:lnTo>
                      <a:pt x="732" y="470"/>
                    </a:lnTo>
                    <a:lnTo>
                      <a:pt x="734" y="476"/>
                    </a:lnTo>
                    <a:lnTo>
                      <a:pt x="734" y="476"/>
                    </a:lnTo>
                    <a:lnTo>
                      <a:pt x="740" y="484"/>
                    </a:lnTo>
                    <a:lnTo>
                      <a:pt x="744" y="488"/>
                    </a:lnTo>
                    <a:lnTo>
                      <a:pt x="748" y="490"/>
                    </a:lnTo>
                    <a:lnTo>
                      <a:pt x="756" y="500"/>
                    </a:lnTo>
                    <a:lnTo>
                      <a:pt x="756" y="500"/>
                    </a:lnTo>
                    <a:lnTo>
                      <a:pt x="766" y="512"/>
                    </a:lnTo>
                    <a:lnTo>
                      <a:pt x="772" y="520"/>
                    </a:lnTo>
                    <a:lnTo>
                      <a:pt x="772" y="524"/>
                    </a:lnTo>
                    <a:lnTo>
                      <a:pt x="770" y="530"/>
                    </a:lnTo>
                    <a:lnTo>
                      <a:pt x="768" y="534"/>
                    </a:lnTo>
                    <a:lnTo>
                      <a:pt x="760" y="542"/>
                    </a:lnTo>
                    <a:lnTo>
                      <a:pt x="760" y="542"/>
                    </a:lnTo>
                    <a:lnTo>
                      <a:pt x="738" y="564"/>
                    </a:lnTo>
                    <a:lnTo>
                      <a:pt x="728" y="572"/>
                    </a:lnTo>
                    <a:lnTo>
                      <a:pt x="714" y="578"/>
                    </a:lnTo>
                    <a:lnTo>
                      <a:pt x="714" y="578"/>
                    </a:lnTo>
                    <a:lnTo>
                      <a:pt x="702" y="586"/>
                    </a:lnTo>
                    <a:lnTo>
                      <a:pt x="680" y="600"/>
                    </a:lnTo>
                    <a:lnTo>
                      <a:pt x="680" y="600"/>
                    </a:lnTo>
                    <a:lnTo>
                      <a:pt x="650" y="618"/>
                    </a:lnTo>
                    <a:lnTo>
                      <a:pt x="640" y="624"/>
                    </a:lnTo>
                    <a:lnTo>
                      <a:pt x="634" y="632"/>
                    </a:lnTo>
                    <a:lnTo>
                      <a:pt x="634" y="632"/>
                    </a:lnTo>
                    <a:lnTo>
                      <a:pt x="626" y="642"/>
                    </a:lnTo>
                    <a:lnTo>
                      <a:pt x="620" y="646"/>
                    </a:lnTo>
                    <a:lnTo>
                      <a:pt x="606" y="654"/>
                    </a:lnTo>
                    <a:lnTo>
                      <a:pt x="606" y="654"/>
                    </a:lnTo>
                    <a:lnTo>
                      <a:pt x="598" y="660"/>
                    </a:lnTo>
                    <a:lnTo>
                      <a:pt x="592" y="664"/>
                    </a:lnTo>
                    <a:lnTo>
                      <a:pt x="584" y="672"/>
                    </a:lnTo>
                    <a:lnTo>
                      <a:pt x="582" y="674"/>
                    </a:lnTo>
                    <a:lnTo>
                      <a:pt x="578" y="674"/>
                    </a:lnTo>
                    <a:lnTo>
                      <a:pt x="564" y="668"/>
                    </a:lnTo>
                    <a:lnTo>
                      <a:pt x="564" y="668"/>
                    </a:lnTo>
                    <a:lnTo>
                      <a:pt x="548" y="660"/>
                    </a:lnTo>
                    <a:lnTo>
                      <a:pt x="536" y="656"/>
                    </a:lnTo>
                    <a:lnTo>
                      <a:pt x="532" y="654"/>
                    </a:lnTo>
                    <a:lnTo>
                      <a:pt x="530" y="650"/>
                    </a:lnTo>
                    <a:lnTo>
                      <a:pt x="528" y="646"/>
                    </a:lnTo>
                    <a:lnTo>
                      <a:pt x="528" y="642"/>
                    </a:lnTo>
                    <a:lnTo>
                      <a:pt x="528" y="642"/>
                    </a:lnTo>
                    <a:lnTo>
                      <a:pt x="528" y="634"/>
                    </a:lnTo>
                    <a:lnTo>
                      <a:pt x="532" y="626"/>
                    </a:lnTo>
                    <a:lnTo>
                      <a:pt x="538" y="610"/>
                    </a:lnTo>
                    <a:lnTo>
                      <a:pt x="540" y="604"/>
                    </a:lnTo>
                    <a:lnTo>
                      <a:pt x="538" y="598"/>
                    </a:lnTo>
                    <a:lnTo>
                      <a:pt x="534" y="594"/>
                    </a:lnTo>
                    <a:lnTo>
                      <a:pt x="524" y="594"/>
                    </a:lnTo>
                    <a:lnTo>
                      <a:pt x="524" y="594"/>
                    </a:lnTo>
                    <a:lnTo>
                      <a:pt x="514" y="594"/>
                    </a:lnTo>
                    <a:lnTo>
                      <a:pt x="506" y="598"/>
                    </a:lnTo>
                    <a:lnTo>
                      <a:pt x="494" y="602"/>
                    </a:lnTo>
                    <a:lnTo>
                      <a:pt x="484" y="606"/>
                    </a:lnTo>
                    <a:lnTo>
                      <a:pt x="480" y="604"/>
                    </a:lnTo>
                    <a:lnTo>
                      <a:pt x="474" y="602"/>
                    </a:lnTo>
                    <a:lnTo>
                      <a:pt x="474" y="602"/>
                    </a:lnTo>
                    <a:lnTo>
                      <a:pt x="470" y="598"/>
                    </a:lnTo>
                    <a:lnTo>
                      <a:pt x="468" y="592"/>
                    </a:lnTo>
                    <a:lnTo>
                      <a:pt x="466" y="582"/>
                    </a:lnTo>
                    <a:lnTo>
                      <a:pt x="464" y="578"/>
                    </a:lnTo>
                    <a:lnTo>
                      <a:pt x="460" y="576"/>
                    </a:lnTo>
                    <a:lnTo>
                      <a:pt x="454" y="578"/>
                    </a:lnTo>
                    <a:lnTo>
                      <a:pt x="444" y="584"/>
                    </a:lnTo>
                    <a:lnTo>
                      <a:pt x="444" y="584"/>
                    </a:lnTo>
                    <a:lnTo>
                      <a:pt x="418" y="600"/>
                    </a:lnTo>
                    <a:lnTo>
                      <a:pt x="404" y="612"/>
                    </a:lnTo>
                    <a:lnTo>
                      <a:pt x="404" y="612"/>
                    </a:lnTo>
                    <a:lnTo>
                      <a:pt x="386" y="628"/>
                    </a:lnTo>
                    <a:lnTo>
                      <a:pt x="380" y="634"/>
                    </a:lnTo>
                    <a:lnTo>
                      <a:pt x="378" y="638"/>
                    </a:lnTo>
                    <a:lnTo>
                      <a:pt x="376" y="642"/>
                    </a:lnTo>
                    <a:lnTo>
                      <a:pt x="376" y="642"/>
                    </a:lnTo>
                    <a:lnTo>
                      <a:pt x="378" y="648"/>
                    </a:lnTo>
                    <a:lnTo>
                      <a:pt x="376" y="654"/>
                    </a:lnTo>
                    <a:lnTo>
                      <a:pt x="374" y="656"/>
                    </a:lnTo>
                    <a:lnTo>
                      <a:pt x="372" y="658"/>
                    </a:lnTo>
                    <a:lnTo>
                      <a:pt x="360" y="658"/>
                    </a:lnTo>
                    <a:lnTo>
                      <a:pt x="360" y="658"/>
                    </a:lnTo>
                    <a:lnTo>
                      <a:pt x="352" y="658"/>
                    </a:lnTo>
                    <a:lnTo>
                      <a:pt x="344" y="656"/>
                    </a:lnTo>
                    <a:lnTo>
                      <a:pt x="332" y="650"/>
                    </a:lnTo>
                    <a:lnTo>
                      <a:pt x="320" y="644"/>
                    </a:lnTo>
                    <a:lnTo>
                      <a:pt x="314" y="642"/>
                    </a:lnTo>
                    <a:lnTo>
                      <a:pt x="310" y="642"/>
                    </a:lnTo>
                    <a:lnTo>
                      <a:pt x="310" y="642"/>
                    </a:lnTo>
                    <a:lnTo>
                      <a:pt x="304" y="644"/>
                    </a:lnTo>
                    <a:lnTo>
                      <a:pt x="300" y="646"/>
                    </a:lnTo>
                    <a:lnTo>
                      <a:pt x="294" y="648"/>
                    </a:lnTo>
                    <a:lnTo>
                      <a:pt x="288" y="650"/>
                    </a:lnTo>
                    <a:lnTo>
                      <a:pt x="288" y="650"/>
                    </a:lnTo>
                    <a:lnTo>
                      <a:pt x="276" y="648"/>
                    </a:lnTo>
                    <a:lnTo>
                      <a:pt x="262" y="644"/>
                    </a:lnTo>
                    <a:lnTo>
                      <a:pt x="248" y="638"/>
                    </a:lnTo>
                    <a:lnTo>
                      <a:pt x="242" y="632"/>
                    </a:lnTo>
                    <a:lnTo>
                      <a:pt x="236" y="626"/>
                    </a:lnTo>
                    <a:lnTo>
                      <a:pt x="236" y="626"/>
                    </a:lnTo>
                    <a:lnTo>
                      <a:pt x="234" y="620"/>
                    </a:lnTo>
                    <a:lnTo>
                      <a:pt x="232" y="614"/>
                    </a:lnTo>
                    <a:lnTo>
                      <a:pt x="228" y="602"/>
                    </a:lnTo>
                    <a:lnTo>
                      <a:pt x="224" y="596"/>
                    </a:lnTo>
                    <a:lnTo>
                      <a:pt x="218" y="590"/>
                    </a:lnTo>
                    <a:lnTo>
                      <a:pt x="210" y="582"/>
                    </a:lnTo>
                    <a:lnTo>
                      <a:pt x="198" y="574"/>
                    </a:lnTo>
                    <a:lnTo>
                      <a:pt x="198" y="574"/>
                    </a:lnTo>
                    <a:lnTo>
                      <a:pt x="174" y="562"/>
                    </a:lnTo>
                    <a:lnTo>
                      <a:pt x="156" y="554"/>
                    </a:lnTo>
                    <a:lnTo>
                      <a:pt x="144" y="552"/>
                    </a:lnTo>
                    <a:lnTo>
                      <a:pt x="128" y="554"/>
                    </a:lnTo>
                    <a:lnTo>
                      <a:pt x="128" y="554"/>
                    </a:lnTo>
                    <a:lnTo>
                      <a:pt x="114" y="558"/>
                    </a:lnTo>
                    <a:lnTo>
                      <a:pt x="104" y="560"/>
                    </a:lnTo>
                    <a:lnTo>
                      <a:pt x="100" y="560"/>
                    </a:lnTo>
                    <a:lnTo>
                      <a:pt x="98" y="558"/>
                    </a:lnTo>
                    <a:lnTo>
                      <a:pt x="96" y="552"/>
                    </a:lnTo>
                    <a:lnTo>
                      <a:pt x="98" y="546"/>
                    </a:lnTo>
                    <a:lnTo>
                      <a:pt x="98" y="546"/>
                    </a:lnTo>
                    <a:lnTo>
                      <a:pt x="98" y="538"/>
                    </a:lnTo>
                    <a:lnTo>
                      <a:pt x="96" y="530"/>
                    </a:lnTo>
                    <a:lnTo>
                      <a:pt x="94" y="518"/>
                    </a:lnTo>
                    <a:lnTo>
                      <a:pt x="92" y="512"/>
                    </a:lnTo>
                    <a:lnTo>
                      <a:pt x="94" y="506"/>
                    </a:lnTo>
                    <a:lnTo>
                      <a:pt x="98" y="498"/>
                    </a:lnTo>
                    <a:lnTo>
                      <a:pt x="104" y="490"/>
                    </a:lnTo>
                    <a:lnTo>
                      <a:pt x="104" y="490"/>
                    </a:lnTo>
                    <a:lnTo>
                      <a:pt x="116" y="470"/>
                    </a:lnTo>
                    <a:lnTo>
                      <a:pt x="120" y="460"/>
                    </a:lnTo>
                    <a:lnTo>
                      <a:pt x="122" y="450"/>
                    </a:lnTo>
                    <a:lnTo>
                      <a:pt x="124" y="442"/>
                    </a:lnTo>
                    <a:lnTo>
                      <a:pt x="124" y="434"/>
                    </a:lnTo>
                    <a:lnTo>
                      <a:pt x="120" y="428"/>
                    </a:lnTo>
                    <a:lnTo>
                      <a:pt x="116" y="422"/>
                    </a:lnTo>
                    <a:lnTo>
                      <a:pt x="116" y="422"/>
                    </a:lnTo>
                    <a:lnTo>
                      <a:pt x="104" y="408"/>
                    </a:lnTo>
                    <a:lnTo>
                      <a:pt x="92" y="392"/>
                    </a:lnTo>
                    <a:lnTo>
                      <a:pt x="86" y="386"/>
                    </a:lnTo>
                    <a:lnTo>
                      <a:pt x="80" y="380"/>
                    </a:lnTo>
                    <a:lnTo>
                      <a:pt x="74" y="380"/>
                    </a:lnTo>
                    <a:lnTo>
                      <a:pt x="68" y="384"/>
                    </a:lnTo>
                    <a:lnTo>
                      <a:pt x="68" y="384"/>
                    </a:lnTo>
                    <a:lnTo>
                      <a:pt x="60" y="396"/>
                    </a:lnTo>
                    <a:lnTo>
                      <a:pt x="54" y="402"/>
                    </a:lnTo>
                    <a:lnTo>
                      <a:pt x="46" y="402"/>
                    </a:lnTo>
                    <a:lnTo>
                      <a:pt x="34" y="400"/>
                    </a:lnTo>
                    <a:lnTo>
                      <a:pt x="34" y="400"/>
                    </a:lnTo>
                    <a:lnTo>
                      <a:pt x="20" y="396"/>
                    </a:lnTo>
                    <a:lnTo>
                      <a:pt x="8" y="394"/>
                    </a:lnTo>
                    <a:lnTo>
                      <a:pt x="4" y="392"/>
                    </a:lnTo>
                    <a:lnTo>
                      <a:pt x="2" y="390"/>
                    </a:lnTo>
                    <a:lnTo>
                      <a:pt x="0" y="386"/>
                    </a:lnTo>
                    <a:lnTo>
                      <a:pt x="2" y="378"/>
                    </a:lnTo>
                    <a:lnTo>
                      <a:pt x="2" y="378"/>
                    </a:lnTo>
                    <a:lnTo>
                      <a:pt x="2" y="366"/>
                    </a:lnTo>
                    <a:lnTo>
                      <a:pt x="4" y="358"/>
                    </a:lnTo>
                    <a:lnTo>
                      <a:pt x="6" y="354"/>
                    </a:lnTo>
                    <a:lnTo>
                      <a:pt x="14" y="348"/>
                    </a:lnTo>
                    <a:lnTo>
                      <a:pt x="14" y="348"/>
                    </a:lnTo>
                    <a:lnTo>
                      <a:pt x="26" y="334"/>
                    </a:lnTo>
                    <a:lnTo>
                      <a:pt x="42" y="318"/>
                    </a:lnTo>
                    <a:lnTo>
                      <a:pt x="58" y="298"/>
                    </a:lnTo>
                    <a:lnTo>
                      <a:pt x="58" y="298"/>
                    </a:lnTo>
                    <a:close/>
                  </a:path>
                </a:pathLst>
              </a:custGeom>
              <a:solidFill>
                <a:srgbClr val="B8E08C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36" name="Line 7"/>
              <p:cNvSpPr>
                <a:spLocks noChangeShapeType="1"/>
              </p:cNvSpPr>
              <p:nvPr/>
            </p:nvSpPr>
            <p:spPr bwMode="auto">
              <a:xfrm>
                <a:off x="-3694583" y="7813543"/>
                <a:ext cx="0" cy="0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37" name="Freeform 8"/>
              <p:cNvSpPr>
                <a:spLocks/>
              </p:cNvSpPr>
              <p:nvPr/>
            </p:nvSpPr>
            <p:spPr bwMode="auto">
              <a:xfrm>
                <a:off x="-4469283" y="7207118"/>
                <a:ext cx="711200" cy="1162050"/>
              </a:xfrm>
              <a:custGeom>
                <a:avLst/>
                <a:gdLst>
                  <a:gd name="T0" fmla="*/ 392 w 448"/>
                  <a:gd name="T1" fmla="*/ 464 h 732"/>
                  <a:gd name="T2" fmla="*/ 390 w 448"/>
                  <a:gd name="T3" fmla="*/ 428 h 732"/>
                  <a:gd name="T4" fmla="*/ 372 w 448"/>
                  <a:gd name="T5" fmla="*/ 394 h 732"/>
                  <a:gd name="T6" fmla="*/ 348 w 448"/>
                  <a:gd name="T7" fmla="*/ 366 h 732"/>
                  <a:gd name="T8" fmla="*/ 330 w 448"/>
                  <a:gd name="T9" fmla="*/ 354 h 732"/>
                  <a:gd name="T10" fmla="*/ 326 w 448"/>
                  <a:gd name="T11" fmla="*/ 318 h 732"/>
                  <a:gd name="T12" fmla="*/ 336 w 448"/>
                  <a:gd name="T13" fmla="*/ 300 h 732"/>
                  <a:gd name="T14" fmla="*/ 356 w 448"/>
                  <a:gd name="T15" fmla="*/ 284 h 732"/>
                  <a:gd name="T16" fmla="*/ 392 w 448"/>
                  <a:gd name="T17" fmla="*/ 214 h 732"/>
                  <a:gd name="T18" fmla="*/ 404 w 448"/>
                  <a:gd name="T19" fmla="*/ 184 h 732"/>
                  <a:gd name="T20" fmla="*/ 448 w 448"/>
                  <a:gd name="T21" fmla="*/ 134 h 732"/>
                  <a:gd name="T22" fmla="*/ 414 w 448"/>
                  <a:gd name="T23" fmla="*/ 112 h 732"/>
                  <a:gd name="T24" fmla="*/ 388 w 448"/>
                  <a:gd name="T25" fmla="*/ 122 h 732"/>
                  <a:gd name="T26" fmla="*/ 366 w 448"/>
                  <a:gd name="T27" fmla="*/ 138 h 732"/>
                  <a:gd name="T28" fmla="*/ 348 w 448"/>
                  <a:gd name="T29" fmla="*/ 128 h 732"/>
                  <a:gd name="T30" fmla="*/ 294 w 448"/>
                  <a:gd name="T31" fmla="*/ 102 h 732"/>
                  <a:gd name="T32" fmla="*/ 272 w 448"/>
                  <a:gd name="T33" fmla="*/ 74 h 732"/>
                  <a:gd name="T34" fmla="*/ 250 w 448"/>
                  <a:gd name="T35" fmla="*/ 42 h 732"/>
                  <a:gd name="T36" fmla="*/ 228 w 448"/>
                  <a:gd name="T37" fmla="*/ 26 h 732"/>
                  <a:gd name="T38" fmla="*/ 208 w 448"/>
                  <a:gd name="T39" fmla="*/ 0 h 732"/>
                  <a:gd name="T40" fmla="*/ 172 w 448"/>
                  <a:gd name="T41" fmla="*/ 4 h 732"/>
                  <a:gd name="T42" fmla="*/ 140 w 448"/>
                  <a:gd name="T43" fmla="*/ 24 h 732"/>
                  <a:gd name="T44" fmla="*/ 114 w 448"/>
                  <a:gd name="T45" fmla="*/ 68 h 732"/>
                  <a:gd name="T46" fmla="*/ 72 w 448"/>
                  <a:gd name="T47" fmla="*/ 88 h 732"/>
                  <a:gd name="T48" fmla="*/ 32 w 448"/>
                  <a:gd name="T49" fmla="*/ 90 h 732"/>
                  <a:gd name="T50" fmla="*/ 18 w 448"/>
                  <a:gd name="T51" fmla="*/ 90 h 732"/>
                  <a:gd name="T52" fmla="*/ 2 w 448"/>
                  <a:gd name="T53" fmla="*/ 106 h 732"/>
                  <a:gd name="T54" fmla="*/ 2 w 448"/>
                  <a:gd name="T55" fmla="*/ 134 h 732"/>
                  <a:gd name="T56" fmla="*/ 42 w 448"/>
                  <a:gd name="T57" fmla="*/ 180 h 732"/>
                  <a:gd name="T58" fmla="*/ 54 w 448"/>
                  <a:gd name="T59" fmla="*/ 212 h 732"/>
                  <a:gd name="T60" fmla="*/ 30 w 448"/>
                  <a:gd name="T61" fmla="*/ 230 h 732"/>
                  <a:gd name="T62" fmla="*/ 18 w 448"/>
                  <a:gd name="T63" fmla="*/ 266 h 732"/>
                  <a:gd name="T64" fmla="*/ 24 w 448"/>
                  <a:gd name="T65" fmla="*/ 288 h 732"/>
                  <a:gd name="T66" fmla="*/ 78 w 448"/>
                  <a:gd name="T67" fmla="*/ 298 h 732"/>
                  <a:gd name="T68" fmla="*/ 108 w 448"/>
                  <a:gd name="T69" fmla="*/ 314 h 732"/>
                  <a:gd name="T70" fmla="*/ 110 w 448"/>
                  <a:gd name="T71" fmla="*/ 344 h 732"/>
                  <a:gd name="T72" fmla="*/ 92 w 448"/>
                  <a:gd name="T73" fmla="*/ 386 h 732"/>
                  <a:gd name="T74" fmla="*/ 62 w 448"/>
                  <a:gd name="T75" fmla="*/ 472 h 732"/>
                  <a:gd name="T76" fmla="*/ 48 w 448"/>
                  <a:gd name="T77" fmla="*/ 518 h 732"/>
                  <a:gd name="T78" fmla="*/ 78 w 448"/>
                  <a:gd name="T79" fmla="*/ 556 h 732"/>
                  <a:gd name="T80" fmla="*/ 82 w 448"/>
                  <a:gd name="T81" fmla="*/ 602 h 732"/>
                  <a:gd name="T82" fmla="*/ 66 w 448"/>
                  <a:gd name="T83" fmla="*/ 648 h 732"/>
                  <a:gd name="T84" fmla="*/ 66 w 448"/>
                  <a:gd name="T85" fmla="*/ 708 h 732"/>
                  <a:gd name="T86" fmla="*/ 80 w 448"/>
                  <a:gd name="T87" fmla="*/ 728 h 732"/>
                  <a:gd name="T88" fmla="*/ 116 w 448"/>
                  <a:gd name="T89" fmla="*/ 728 h 732"/>
                  <a:gd name="T90" fmla="*/ 190 w 448"/>
                  <a:gd name="T91" fmla="*/ 706 h 732"/>
                  <a:gd name="T92" fmla="*/ 288 w 448"/>
                  <a:gd name="T93" fmla="*/ 648 h 732"/>
                  <a:gd name="T94" fmla="*/ 328 w 448"/>
                  <a:gd name="T95" fmla="*/ 584 h 732"/>
                  <a:gd name="T96" fmla="*/ 372 w 448"/>
                  <a:gd name="T97" fmla="*/ 510 h 7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48" h="732">
                    <a:moveTo>
                      <a:pt x="372" y="510"/>
                    </a:moveTo>
                    <a:lnTo>
                      <a:pt x="372" y="510"/>
                    </a:lnTo>
                    <a:lnTo>
                      <a:pt x="384" y="486"/>
                    </a:lnTo>
                    <a:lnTo>
                      <a:pt x="392" y="464"/>
                    </a:lnTo>
                    <a:lnTo>
                      <a:pt x="396" y="454"/>
                    </a:lnTo>
                    <a:lnTo>
                      <a:pt x="396" y="444"/>
                    </a:lnTo>
                    <a:lnTo>
                      <a:pt x="394" y="436"/>
                    </a:lnTo>
                    <a:lnTo>
                      <a:pt x="390" y="428"/>
                    </a:lnTo>
                    <a:lnTo>
                      <a:pt x="390" y="428"/>
                    </a:lnTo>
                    <a:lnTo>
                      <a:pt x="386" y="420"/>
                    </a:lnTo>
                    <a:lnTo>
                      <a:pt x="380" y="412"/>
                    </a:lnTo>
                    <a:lnTo>
                      <a:pt x="372" y="394"/>
                    </a:lnTo>
                    <a:lnTo>
                      <a:pt x="368" y="384"/>
                    </a:lnTo>
                    <a:lnTo>
                      <a:pt x="362" y="376"/>
                    </a:lnTo>
                    <a:lnTo>
                      <a:pt x="356" y="370"/>
                    </a:lnTo>
                    <a:lnTo>
                      <a:pt x="348" y="366"/>
                    </a:lnTo>
                    <a:lnTo>
                      <a:pt x="348" y="366"/>
                    </a:lnTo>
                    <a:lnTo>
                      <a:pt x="340" y="362"/>
                    </a:lnTo>
                    <a:lnTo>
                      <a:pt x="334" y="358"/>
                    </a:lnTo>
                    <a:lnTo>
                      <a:pt x="330" y="354"/>
                    </a:lnTo>
                    <a:lnTo>
                      <a:pt x="326" y="350"/>
                    </a:lnTo>
                    <a:lnTo>
                      <a:pt x="326" y="336"/>
                    </a:lnTo>
                    <a:lnTo>
                      <a:pt x="326" y="318"/>
                    </a:lnTo>
                    <a:lnTo>
                      <a:pt x="326" y="318"/>
                    </a:lnTo>
                    <a:lnTo>
                      <a:pt x="326" y="310"/>
                    </a:lnTo>
                    <a:lnTo>
                      <a:pt x="328" y="306"/>
                    </a:lnTo>
                    <a:lnTo>
                      <a:pt x="332" y="302"/>
                    </a:lnTo>
                    <a:lnTo>
                      <a:pt x="336" y="300"/>
                    </a:lnTo>
                    <a:lnTo>
                      <a:pt x="346" y="296"/>
                    </a:lnTo>
                    <a:lnTo>
                      <a:pt x="350" y="292"/>
                    </a:lnTo>
                    <a:lnTo>
                      <a:pt x="356" y="284"/>
                    </a:lnTo>
                    <a:lnTo>
                      <a:pt x="356" y="284"/>
                    </a:lnTo>
                    <a:lnTo>
                      <a:pt x="368" y="262"/>
                    </a:lnTo>
                    <a:lnTo>
                      <a:pt x="380" y="240"/>
                    </a:lnTo>
                    <a:lnTo>
                      <a:pt x="392" y="214"/>
                    </a:lnTo>
                    <a:lnTo>
                      <a:pt x="392" y="214"/>
                    </a:lnTo>
                    <a:lnTo>
                      <a:pt x="392" y="202"/>
                    </a:lnTo>
                    <a:lnTo>
                      <a:pt x="394" y="194"/>
                    </a:lnTo>
                    <a:lnTo>
                      <a:pt x="396" y="190"/>
                    </a:lnTo>
                    <a:lnTo>
                      <a:pt x="404" y="184"/>
                    </a:lnTo>
                    <a:lnTo>
                      <a:pt x="404" y="184"/>
                    </a:lnTo>
                    <a:lnTo>
                      <a:pt x="416" y="170"/>
                    </a:lnTo>
                    <a:lnTo>
                      <a:pt x="432" y="154"/>
                    </a:lnTo>
                    <a:lnTo>
                      <a:pt x="448" y="134"/>
                    </a:lnTo>
                    <a:lnTo>
                      <a:pt x="448" y="134"/>
                    </a:lnTo>
                    <a:lnTo>
                      <a:pt x="420" y="114"/>
                    </a:lnTo>
                    <a:lnTo>
                      <a:pt x="420" y="114"/>
                    </a:lnTo>
                    <a:lnTo>
                      <a:pt x="414" y="112"/>
                    </a:lnTo>
                    <a:lnTo>
                      <a:pt x="410" y="112"/>
                    </a:lnTo>
                    <a:lnTo>
                      <a:pt x="404" y="114"/>
                    </a:lnTo>
                    <a:lnTo>
                      <a:pt x="398" y="116"/>
                    </a:lnTo>
                    <a:lnTo>
                      <a:pt x="388" y="122"/>
                    </a:lnTo>
                    <a:lnTo>
                      <a:pt x="378" y="134"/>
                    </a:lnTo>
                    <a:lnTo>
                      <a:pt x="378" y="134"/>
                    </a:lnTo>
                    <a:lnTo>
                      <a:pt x="372" y="138"/>
                    </a:lnTo>
                    <a:lnTo>
                      <a:pt x="366" y="138"/>
                    </a:lnTo>
                    <a:lnTo>
                      <a:pt x="362" y="138"/>
                    </a:lnTo>
                    <a:lnTo>
                      <a:pt x="356" y="136"/>
                    </a:lnTo>
                    <a:lnTo>
                      <a:pt x="350" y="130"/>
                    </a:lnTo>
                    <a:lnTo>
                      <a:pt x="348" y="128"/>
                    </a:lnTo>
                    <a:lnTo>
                      <a:pt x="348" y="128"/>
                    </a:lnTo>
                    <a:lnTo>
                      <a:pt x="324" y="118"/>
                    </a:lnTo>
                    <a:lnTo>
                      <a:pt x="308" y="110"/>
                    </a:lnTo>
                    <a:lnTo>
                      <a:pt x="294" y="102"/>
                    </a:lnTo>
                    <a:lnTo>
                      <a:pt x="282" y="90"/>
                    </a:lnTo>
                    <a:lnTo>
                      <a:pt x="282" y="90"/>
                    </a:lnTo>
                    <a:lnTo>
                      <a:pt x="276" y="82"/>
                    </a:lnTo>
                    <a:lnTo>
                      <a:pt x="272" y="74"/>
                    </a:lnTo>
                    <a:lnTo>
                      <a:pt x="264" y="60"/>
                    </a:lnTo>
                    <a:lnTo>
                      <a:pt x="262" y="54"/>
                    </a:lnTo>
                    <a:lnTo>
                      <a:pt x="256" y="48"/>
                    </a:lnTo>
                    <a:lnTo>
                      <a:pt x="250" y="42"/>
                    </a:lnTo>
                    <a:lnTo>
                      <a:pt x="240" y="38"/>
                    </a:lnTo>
                    <a:lnTo>
                      <a:pt x="240" y="38"/>
                    </a:lnTo>
                    <a:lnTo>
                      <a:pt x="232" y="32"/>
                    </a:lnTo>
                    <a:lnTo>
                      <a:pt x="228" y="26"/>
                    </a:lnTo>
                    <a:lnTo>
                      <a:pt x="222" y="14"/>
                    </a:lnTo>
                    <a:lnTo>
                      <a:pt x="220" y="8"/>
                    </a:lnTo>
                    <a:lnTo>
                      <a:pt x="216" y="4"/>
                    </a:lnTo>
                    <a:lnTo>
                      <a:pt x="208" y="0"/>
                    </a:lnTo>
                    <a:lnTo>
                      <a:pt x="198" y="0"/>
                    </a:lnTo>
                    <a:lnTo>
                      <a:pt x="198" y="0"/>
                    </a:lnTo>
                    <a:lnTo>
                      <a:pt x="184" y="0"/>
                    </a:lnTo>
                    <a:lnTo>
                      <a:pt x="172" y="4"/>
                    </a:lnTo>
                    <a:lnTo>
                      <a:pt x="162" y="8"/>
                    </a:lnTo>
                    <a:lnTo>
                      <a:pt x="154" y="12"/>
                    </a:lnTo>
                    <a:lnTo>
                      <a:pt x="146" y="18"/>
                    </a:lnTo>
                    <a:lnTo>
                      <a:pt x="140" y="24"/>
                    </a:lnTo>
                    <a:lnTo>
                      <a:pt x="132" y="38"/>
                    </a:lnTo>
                    <a:lnTo>
                      <a:pt x="132" y="38"/>
                    </a:lnTo>
                    <a:lnTo>
                      <a:pt x="120" y="58"/>
                    </a:lnTo>
                    <a:lnTo>
                      <a:pt x="114" y="68"/>
                    </a:lnTo>
                    <a:lnTo>
                      <a:pt x="104" y="78"/>
                    </a:lnTo>
                    <a:lnTo>
                      <a:pt x="104" y="78"/>
                    </a:lnTo>
                    <a:lnTo>
                      <a:pt x="88" y="86"/>
                    </a:lnTo>
                    <a:lnTo>
                      <a:pt x="72" y="88"/>
                    </a:lnTo>
                    <a:lnTo>
                      <a:pt x="56" y="90"/>
                    </a:lnTo>
                    <a:lnTo>
                      <a:pt x="44" y="90"/>
                    </a:lnTo>
                    <a:lnTo>
                      <a:pt x="44" y="90"/>
                    </a:lnTo>
                    <a:lnTo>
                      <a:pt x="32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18" y="90"/>
                    </a:lnTo>
                    <a:lnTo>
                      <a:pt x="12" y="92"/>
                    </a:lnTo>
                    <a:lnTo>
                      <a:pt x="10" y="94"/>
                    </a:lnTo>
                    <a:lnTo>
                      <a:pt x="6" y="98"/>
                    </a:lnTo>
                    <a:lnTo>
                      <a:pt x="2" y="106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26"/>
                    </a:lnTo>
                    <a:lnTo>
                      <a:pt x="2" y="134"/>
                    </a:lnTo>
                    <a:lnTo>
                      <a:pt x="8" y="142"/>
                    </a:lnTo>
                    <a:lnTo>
                      <a:pt x="16" y="152"/>
                    </a:lnTo>
                    <a:lnTo>
                      <a:pt x="34" y="170"/>
                    </a:lnTo>
                    <a:lnTo>
                      <a:pt x="42" y="180"/>
                    </a:lnTo>
                    <a:lnTo>
                      <a:pt x="50" y="194"/>
                    </a:lnTo>
                    <a:lnTo>
                      <a:pt x="50" y="194"/>
                    </a:lnTo>
                    <a:lnTo>
                      <a:pt x="54" y="206"/>
                    </a:lnTo>
                    <a:lnTo>
                      <a:pt x="54" y="212"/>
                    </a:lnTo>
                    <a:lnTo>
                      <a:pt x="50" y="216"/>
                    </a:lnTo>
                    <a:lnTo>
                      <a:pt x="44" y="220"/>
                    </a:lnTo>
                    <a:lnTo>
                      <a:pt x="38" y="224"/>
                    </a:lnTo>
                    <a:lnTo>
                      <a:pt x="30" y="230"/>
                    </a:lnTo>
                    <a:lnTo>
                      <a:pt x="24" y="242"/>
                    </a:lnTo>
                    <a:lnTo>
                      <a:pt x="18" y="256"/>
                    </a:lnTo>
                    <a:lnTo>
                      <a:pt x="18" y="256"/>
                    </a:lnTo>
                    <a:lnTo>
                      <a:pt x="18" y="266"/>
                    </a:lnTo>
                    <a:lnTo>
                      <a:pt x="16" y="272"/>
                    </a:lnTo>
                    <a:lnTo>
                      <a:pt x="18" y="278"/>
                    </a:lnTo>
                    <a:lnTo>
                      <a:pt x="20" y="284"/>
                    </a:lnTo>
                    <a:lnTo>
                      <a:pt x="24" y="288"/>
                    </a:lnTo>
                    <a:lnTo>
                      <a:pt x="28" y="290"/>
                    </a:lnTo>
                    <a:lnTo>
                      <a:pt x="38" y="294"/>
                    </a:lnTo>
                    <a:lnTo>
                      <a:pt x="64" y="296"/>
                    </a:lnTo>
                    <a:lnTo>
                      <a:pt x="78" y="298"/>
                    </a:lnTo>
                    <a:lnTo>
                      <a:pt x="90" y="304"/>
                    </a:lnTo>
                    <a:lnTo>
                      <a:pt x="90" y="304"/>
                    </a:lnTo>
                    <a:lnTo>
                      <a:pt x="100" y="308"/>
                    </a:lnTo>
                    <a:lnTo>
                      <a:pt x="108" y="314"/>
                    </a:lnTo>
                    <a:lnTo>
                      <a:pt x="112" y="320"/>
                    </a:lnTo>
                    <a:lnTo>
                      <a:pt x="114" y="328"/>
                    </a:lnTo>
                    <a:lnTo>
                      <a:pt x="114" y="336"/>
                    </a:lnTo>
                    <a:lnTo>
                      <a:pt x="110" y="344"/>
                    </a:lnTo>
                    <a:lnTo>
                      <a:pt x="100" y="366"/>
                    </a:lnTo>
                    <a:lnTo>
                      <a:pt x="100" y="366"/>
                    </a:lnTo>
                    <a:lnTo>
                      <a:pt x="94" y="378"/>
                    </a:lnTo>
                    <a:lnTo>
                      <a:pt x="92" y="386"/>
                    </a:lnTo>
                    <a:lnTo>
                      <a:pt x="86" y="404"/>
                    </a:lnTo>
                    <a:lnTo>
                      <a:pt x="80" y="430"/>
                    </a:lnTo>
                    <a:lnTo>
                      <a:pt x="72" y="448"/>
                    </a:lnTo>
                    <a:lnTo>
                      <a:pt x="62" y="472"/>
                    </a:lnTo>
                    <a:lnTo>
                      <a:pt x="62" y="472"/>
                    </a:lnTo>
                    <a:lnTo>
                      <a:pt x="52" y="494"/>
                    </a:lnTo>
                    <a:lnTo>
                      <a:pt x="48" y="508"/>
                    </a:lnTo>
                    <a:lnTo>
                      <a:pt x="48" y="518"/>
                    </a:lnTo>
                    <a:lnTo>
                      <a:pt x="50" y="522"/>
                    </a:lnTo>
                    <a:lnTo>
                      <a:pt x="64" y="532"/>
                    </a:lnTo>
                    <a:lnTo>
                      <a:pt x="72" y="542"/>
                    </a:lnTo>
                    <a:lnTo>
                      <a:pt x="78" y="556"/>
                    </a:lnTo>
                    <a:lnTo>
                      <a:pt x="78" y="556"/>
                    </a:lnTo>
                    <a:lnTo>
                      <a:pt x="82" y="574"/>
                    </a:lnTo>
                    <a:lnTo>
                      <a:pt x="84" y="590"/>
                    </a:lnTo>
                    <a:lnTo>
                      <a:pt x="82" y="602"/>
                    </a:lnTo>
                    <a:lnTo>
                      <a:pt x="80" y="612"/>
                    </a:lnTo>
                    <a:lnTo>
                      <a:pt x="72" y="632"/>
                    </a:lnTo>
                    <a:lnTo>
                      <a:pt x="66" y="648"/>
                    </a:lnTo>
                    <a:lnTo>
                      <a:pt x="66" y="648"/>
                    </a:lnTo>
                    <a:lnTo>
                      <a:pt x="62" y="666"/>
                    </a:lnTo>
                    <a:lnTo>
                      <a:pt x="62" y="688"/>
                    </a:lnTo>
                    <a:lnTo>
                      <a:pt x="64" y="698"/>
                    </a:lnTo>
                    <a:lnTo>
                      <a:pt x="66" y="708"/>
                    </a:lnTo>
                    <a:lnTo>
                      <a:pt x="70" y="716"/>
                    </a:lnTo>
                    <a:lnTo>
                      <a:pt x="74" y="722"/>
                    </a:lnTo>
                    <a:lnTo>
                      <a:pt x="74" y="722"/>
                    </a:lnTo>
                    <a:lnTo>
                      <a:pt x="80" y="728"/>
                    </a:lnTo>
                    <a:lnTo>
                      <a:pt x="86" y="730"/>
                    </a:lnTo>
                    <a:lnTo>
                      <a:pt x="92" y="732"/>
                    </a:lnTo>
                    <a:lnTo>
                      <a:pt x="98" y="732"/>
                    </a:lnTo>
                    <a:lnTo>
                      <a:pt x="116" y="728"/>
                    </a:lnTo>
                    <a:lnTo>
                      <a:pt x="146" y="722"/>
                    </a:lnTo>
                    <a:lnTo>
                      <a:pt x="146" y="722"/>
                    </a:lnTo>
                    <a:lnTo>
                      <a:pt x="168" y="716"/>
                    </a:lnTo>
                    <a:lnTo>
                      <a:pt x="190" y="706"/>
                    </a:lnTo>
                    <a:lnTo>
                      <a:pt x="214" y="694"/>
                    </a:lnTo>
                    <a:lnTo>
                      <a:pt x="236" y="682"/>
                    </a:lnTo>
                    <a:lnTo>
                      <a:pt x="272" y="658"/>
                    </a:lnTo>
                    <a:lnTo>
                      <a:pt x="288" y="648"/>
                    </a:lnTo>
                    <a:lnTo>
                      <a:pt x="288" y="648"/>
                    </a:lnTo>
                    <a:lnTo>
                      <a:pt x="300" y="624"/>
                    </a:lnTo>
                    <a:lnTo>
                      <a:pt x="328" y="584"/>
                    </a:lnTo>
                    <a:lnTo>
                      <a:pt x="328" y="584"/>
                    </a:lnTo>
                    <a:lnTo>
                      <a:pt x="348" y="560"/>
                    </a:lnTo>
                    <a:lnTo>
                      <a:pt x="358" y="544"/>
                    </a:lnTo>
                    <a:lnTo>
                      <a:pt x="372" y="510"/>
                    </a:lnTo>
                    <a:lnTo>
                      <a:pt x="372" y="510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38" name="Freeform 10"/>
              <p:cNvSpPr>
                <a:spLocks/>
              </p:cNvSpPr>
              <p:nvPr/>
            </p:nvSpPr>
            <p:spPr bwMode="auto">
              <a:xfrm>
                <a:off x="-4570883" y="8591418"/>
                <a:ext cx="327025" cy="333375"/>
              </a:xfrm>
              <a:custGeom>
                <a:avLst/>
                <a:gdLst>
                  <a:gd name="T0" fmla="*/ 104 w 206"/>
                  <a:gd name="T1" fmla="*/ 32 h 210"/>
                  <a:gd name="T2" fmla="*/ 124 w 206"/>
                  <a:gd name="T3" fmla="*/ 44 h 210"/>
                  <a:gd name="T4" fmla="*/ 156 w 206"/>
                  <a:gd name="T5" fmla="*/ 80 h 210"/>
                  <a:gd name="T6" fmla="*/ 164 w 206"/>
                  <a:gd name="T7" fmla="*/ 98 h 210"/>
                  <a:gd name="T8" fmla="*/ 168 w 206"/>
                  <a:gd name="T9" fmla="*/ 112 h 210"/>
                  <a:gd name="T10" fmla="*/ 176 w 206"/>
                  <a:gd name="T11" fmla="*/ 128 h 210"/>
                  <a:gd name="T12" fmla="*/ 186 w 206"/>
                  <a:gd name="T13" fmla="*/ 136 h 210"/>
                  <a:gd name="T14" fmla="*/ 202 w 206"/>
                  <a:gd name="T15" fmla="*/ 152 h 210"/>
                  <a:gd name="T16" fmla="*/ 206 w 206"/>
                  <a:gd name="T17" fmla="*/ 164 h 210"/>
                  <a:gd name="T18" fmla="*/ 202 w 206"/>
                  <a:gd name="T19" fmla="*/ 176 h 210"/>
                  <a:gd name="T20" fmla="*/ 196 w 206"/>
                  <a:gd name="T21" fmla="*/ 180 h 210"/>
                  <a:gd name="T22" fmla="*/ 186 w 206"/>
                  <a:gd name="T23" fmla="*/ 180 h 210"/>
                  <a:gd name="T24" fmla="*/ 182 w 206"/>
                  <a:gd name="T25" fmla="*/ 170 h 210"/>
                  <a:gd name="T26" fmla="*/ 174 w 206"/>
                  <a:gd name="T27" fmla="*/ 156 h 210"/>
                  <a:gd name="T28" fmla="*/ 156 w 206"/>
                  <a:gd name="T29" fmla="*/ 148 h 210"/>
                  <a:gd name="T30" fmla="*/ 134 w 206"/>
                  <a:gd name="T31" fmla="*/ 144 h 210"/>
                  <a:gd name="T32" fmla="*/ 118 w 206"/>
                  <a:gd name="T33" fmla="*/ 146 h 210"/>
                  <a:gd name="T34" fmla="*/ 104 w 206"/>
                  <a:gd name="T35" fmla="*/ 158 h 210"/>
                  <a:gd name="T36" fmla="*/ 100 w 206"/>
                  <a:gd name="T37" fmla="*/ 162 h 210"/>
                  <a:gd name="T38" fmla="*/ 90 w 206"/>
                  <a:gd name="T39" fmla="*/ 162 h 210"/>
                  <a:gd name="T40" fmla="*/ 80 w 206"/>
                  <a:gd name="T41" fmla="*/ 166 h 210"/>
                  <a:gd name="T42" fmla="*/ 64 w 206"/>
                  <a:gd name="T43" fmla="*/ 182 h 210"/>
                  <a:gd name="T44" fmla="*/ 52 w 206"/>
                  <a:gd name="T45" fmla="*/ 192 h 210"/>
                  <a:gd name="T46" fmla="*/ 26 w 206"/>
                  <a:gd name="T47" fmla="*/ 206 h 210"/>
                  <a:gd name="T48" fmla="*/ 6 w 206"/>
                  <a:gd name="T49" fmla="*/ 208 h 210"/>
                  <a:gd name="T50" fmla="*/ 2 w 206"/>
                  <a:gd name="T51" fmla="*/ 204 h 210"/>
                  <a:gd name="T52" fmla="*/ 0 w 206"/>
                  <a:gd name="T53" fmla="*/ 194 h 210"/>
                  <a:gd name="T54" fmla="*/ 4 w 206"/>
                  <a:gd name="T55" fmla="*/ 182 h 210"/>
                  <a:gd name="T56" fmla="*/ 24 w 206"/>
                  <a:gd name="T57" fmla="*/ 144 h 210"/>
                  <a:gd name="T58" fmla="*/ 36 w 206"/>
                  <a:gd name="T59" fmla="*/ 120 h 210"/>
                  <a:gd name="T60" fmla="*/ 40 w 206"/>
                  <a:gd name="T61" fmla="*/ 106 h 210"/>
                  <a:gd name="T62" fmla="*/ 42 w 206"/>
                  <a:gd name="T63" fmla="*/ 80 h 210"/>
                  <a:gd name="T64" fmla="*/ 38 w 206"/>
                  <a:gd name="T65" fmla="*/ 64 h 210"/>
                  <a:gd name="T66" fmla="*/ 30 w 206"/>
                  <a:gd name="T67" fmla="*/ 44 h 210"/>
                  <a:gd name="T68" fmla="*/ 18 w 206"/>
                  <a:gd name="T69" fmla="*/ 14 h 210"/>
                  <a:gd name="T70" fmla="*/ 20 w 206"/>
                  <a:gd name="T71" fmla="*/ 4 h 210"/>
                  <a:gd name="T72" fmla="*/ 30 w 206"/>
                  <a:gd name="T73" fmla="*/ 0 h 210"/>
                  <a:gd name="T74" fmla="*/ 40 w 206"/>
                  <a:gd name="T75" fmla="*/ 2 h 210"/>
                  <a:gd name="T76" fmla="*/ 78 w 206"/>
                  <a:gd name="T77" fmla="*/ 16 h 210"/>
                  <a:gd name="T78" fmla="*/ 104 w 206"/>
                  <a:gd name="T79" fmla="*/ 32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6" h="210">
                    <a:moveTo>
                      <a:pt x="104" y="32"/>
                    </a:moveTo>
                    <a:lnTo>
                      <a:pt x="104" y="32"/>
                    </a:lnTo>
                    <a:lnTo>
                      <a:pt x="114" y="38"/>
                    </a:lnTo>
                    <a:lnTo>
                      <a:pt x="124" y="44"/>
                    </a:lnTo>
                    <a:lnTo>
                      <a:pt x="142" y="62"/>
                    </a:lnTo>
                    <a:lnTo>
                      <a:pt x="156" y="80"/>
                    </a:lnTo>
                    <a:lnTo>
                      <a:pt x="160" y="90"/>
                    </a:lnTo>
                    <a:lnTo>
                      <a:pt x="164" y="98"/>
                    </a:lnTo>
                    <a:lnTo>
                      <a:pt x="164" y="98"/>
                    </a:lnTo>
                    <a:lnTo>
                      <a:pt x="168" y="112"/>
                    </a:lnTo>
                    <a:lnTo>
                      <a:pt x="172" y="120"/>
                    </a:lnTo>
                    <a:lnTo>
                      <a:pt x="176" y="128"/>
                    </a:lnTo>
                    <a:lnTo>
                      <a:pt x="186" y="136"/>
                    </a:lnTo>
                    <a:lnTo>
                      <a:pt x="186" y="136"/>
                    </a:lnTo>
                    <a:lnTo>
                      <a:pt x="198" y="146"/>
                    </a:lnTo>
                    <a:lnTo>
                      <a:pt x="202" y="152"/>
                    </a:lnTo>
                    <a:lnTo>
                      <a:pt x="204" y="158"/>
                    </a:lnTo>
                    <a:lnTo>
                      <a:pt x="206" y="164"/>
                    </a:lnTo>
                    <a:lnTo>
                      <a:pt x="206" y="170"/>
                    </a:lnTo>
                    <a:lnTo>
                      <a:pt x="202" y="176"/>
                    </a:lnTo>
                    <a:lnTo>
                      <a:pt x="196" y="180"/>
                    </a:lnTo>
                    <a:lnTo>
                      <a:pt x="196" y="180"/>
                    </a:lnTo>
                    <a:lnTo>
                      <a:pt x="188" y="180"/>
                    </a:lnTo>
                    <a:lnTo>
                      <a:pt x="186" y="180"/>
                    </a:lnTo>
                    <a:lnTo>
                      <a:pt x="184" y="176"/>
                    </a:lnTo>
                    <a:lnTo>
                      <a:pt x="182" y="170"/>
                    </a:lnTo>
                    <a:lnTo>
                      <a:pt x="180" y="164"/>
                    </a:lnTo>
                    <a:lnTo>
                      <a:pt x="174" y="156"/>
                    </a:lnTo>
                    <a:lnTo>
                      <a:pt x="168" y="152"/>
                    </a:lnTo>
                    <a:lnTo>
                      <a:pt x="156" y="148"/>
                    </a:lnTo>
                    <a:lnTo>
                      <a:pt x="156" y="148"/>
                    </a:lnTo>
                    <a:lnTo>
                      <a:pt x="134" y="144"/>
                    </a:lnTo>
                    <a:lnTo>
                      <a:pt x="122" y="144"/>
                    </a:lnTo>
                    <a:lnTo>
                      <a:pt x="118" y="146"/>
                    </a:lnTo>
                    <a:lnTo>
                      <a:pt x="114" y="148"/>
                    </a:lnTo>
                    <a:lnTo>
                      <a:pt x="104" y="158"/>
                    </a:lnTo>
                    <a:lnTo>
                      <a:pt x="104" y="158"/>
                    </a:lnTo>
                    <a:lnTo>
                      <a:pt x="100" y="162"/>
                    </a:lnTo>
                    <a:lnTo>
                      <a:pt x="96" y="164"/>
                    </a:lnTo>
                    <a:lnTo>
                      <a:pt x="90" y="162"/>
                    </a:lnTo>
                    <a:lnTo>
                      <a:pt x="86" y="164"/>
                    </a:lnTo>
                    <a:lnTo>
                      <a:pt x="80" y="166"/>
                    </a:lnTo>
                    <a:lnTo>
                      <a:pt x="72" y="172"/>
                    </a:lnTo>
                    <a:lnTo>
                      <a:pt x="64" y="182"/>
                    </a:lnTo>
                    <a:lnTo>
                      <a:pt x="64" y="182"/>
                    </a:lnTo>
                    <a:lnTo>
                      <a:pt x="52" y="192"/>
                    </a:lnTo>
                    <a:lnTo>
                      <a:pt x="38" y="200"/>
                    </a:lnTo>
                    <a:lnTo>
                      <a:pt x="26" y="206"/>
                    </a:lnTo>
                    <a:lnTo>
                      <a:pt x="16" y="210"/>
                    </a:lnTo>
                    <a:lnTo>
                      <a:pt x="6" y="208"/>
                    </a:lnTo>
                    <a:lnTo>
                      <a:pt x="4" y="206"/>
                    </a:lnTo>
                    <a:lnTo>
                      <a:pt x="2" y="204"/>
                    </a:lnTo>
                    <a:lnTo>
                      <a:pt x="0" y="200"/>
                    </a:lnTo>
                    <a:lnTo>
                      <a:pt x="0" y="194"/>
                    </a:lnTo>
                    <a:lnTo>
                      <a:pt x="4" y="182"/>
                    </a:lnTo>
                    <a:lnTo>
                      <a:pt x="4" y="182"/>
                    </a:lnTo>
                    <a:lnTo>
                      <a:pt x="16" y="156"/>
                    </a:lnTo>
                    <a:lnTo>
                      <a:pt x="24" y="144"/>
                    </a:lnTo>
                    <a:lnTo>
                      <a:pt x="30" y="134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40" y="106"/>
                    </a:lnTo>
                    <a:lnTo>
                      <a:pt x="44" y="94"/>
                    </a:lnTo>
                    <a:lnTo>
                      <a:pt x="42" y="80"/>
                    </a:lnTo>
                    <a:lnTo>
                      <a:pt x="38" y="64"/>
                    </a:lnTo>
                    <a:lnTo>
                      <a:pt x="38" y="64"/>
                    </a:lnTo>
                    <a:lnTo>
                      <a:pt x="36" y="54"/>
                    </a:lnTo>
                    <a:lnTo>
                      <a:pt x="30" y="44"/>
                    </a:lnTo>
                    <a:lnTo>
                      <a:pt x="22" y="22"/>
                    </a:lnTo>
                    <a:lnTo>
                      <a:pt x="18" y="14"/>
                    </a:lnTo>
                    <a:lnTo>
                      <a:pt x="18" y="8"/>
                    </a:lnTo>
                    <a:lnTo>
                      <a:pt x="20" y="4"/>
                    </a:lnTo>
                    <a:lnTo>
                      <a:pt x="22" y="2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40" y="2"/>
                    </a:lnTo>
                    <a:lnTo>
                      <a:pt x="54" y="6"/>
                    </a:lnTo>
                    <a:lnTo>
                      <a:pt x="78" y="16"/>
                    </a:lnTo>
                    <a:lnTo>
                      <a:pt x="96" y="28"/>
                    </a:lnTo>
                    <a:lnTo>
                      <a:pt x="104" y="32"/>
                    </a:lnTo>
                    <a:lnTo>
                      <a:pt x="104" y="32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39" name="Freeform 11"/>
              <p:cNvSpPr>
                <a:spLocks/>
              </p:cNvSpPr>
              <p:nvPr/>
            </p:nvSpPr>
            <p:spPr bwMode="auto">
              <a:xfrm>
                <a:off x="-5139208" y="7616693"/>
                <a:ext cx="733425" cy="428625"/>
              </a:xfrm>
              <a:custGeom>
                <a:avLst/>
                <a:gdLst>
                  <a:gd name="T0" fmla="*/ 6 w 462"/>
                  <a:gd name="T1" fmla="*/ 172 h 270"/>
                  <a:gd name="T2" fmla="*/ 36 w 462"/>
                  <a:gd name="T3" fmla="*/ 200 h 270"/>
                  <a:gd name="T4" fmla="*/ 56 w 462"/>
                  <a:gd name="T5" fmla="*/ 212 h 270"/>
                  <a:gd name="T6" fmla="*/ 68 w 462"/>
                  <a:gd name="T7" fmla="*/ 214 h 270"/>
                  <a:gd name="T8" fmla="*/ 92 w 462"/>
                  <a:gd name="T9" fmla="*/ 216 h 270"/>
                  <a:gd name="T10" fmla="*/ 106 w 462"/>
                  <a:gd name="T11" fmla="*/ 224 h 270"/>
                  <a:gd name="T12" fmla="*/ 110 w 462"/>
                  <a:gd name="T13" fmla="*/ 232 h 270"/>
                  <a:gd name="T14" fmla="*/ 124 w 462"/>
                  <a:gd name="T15" fmla="*/ 258 h 270"/>
                  <a:gd name="T16" fmla="*/ 136 w 462"/>
                  <a:gd name="T17" fmla="*/ 264 h 270"/>
                  <a:gd name="T18" fmla="*/ 150 w 462"/>
                  <a:gd name="T19" fmla="*/ 268 h 270"/>
                  <a:gd name="T20" fmla="*/ 180 w 462"/>
                  <a:gd name="T21" fmla="*/ 268 h 270"/>
                  <a:gd name="T22" fmla="*/ 202 w 462"/>
                  <a:gd name="T23" fmla="*/ 258 h 270"/>
                  <a:gd name="T24" fmla="*/ 228 w 462"/>
                  <a:gd name="T25" fmla="*/ 236 h 270"/>
                  <a:gd name="T26" fmla="*/ 244 w 462"/>
                  <a:gd name="T27" fmla="*/ 218 h 270"/>
                  <a:gd name="T28" fmla="*/ 268 w 462"/>
                  <a:gd name="T29" fmla="*/ 186 h 270"/>
                  <a:gd name="T30" fmla="*/ 284 w 462"/>
                  <a:gd name="T31" fmla="*/ 156 h 270"/>
                  <a:gd name="T32" fmla="*/ 298 w 462"/>
                  <a:gd name="T33" fmla="*/ 146 h 270"/>
                  <a:gd name="T34" fmla="*/ 310 w 462"/>
                  <a:gd name="T35" fmla="*/ 142 h 270"/>
                  <a:gd name="T36" fmla="*/ 404 w 462"/>
                  <a:gd name="T37" fmla="*/ 120 h 270"/>
                  <a:gd name="T38" fmla="*/ 448 w 462"/>
                  <a:gd name="T39" fmla="*/ 104 h 270"/>
                  <a:gd name="T40" fmla="*/ 460 w 462"/>
                  <a:gd name="T41" fmla="*/ 94 h 270"/>
                  <a:gd name="T42" fmla="*/ 460 w 462"/>
                  <a:gd name="T43" fmla="*/ 84 h 270"/>
                  <a:gd name="T44" fmla="*/ 454 w 462"/>
                  <a:gd name="T45" fmla="*/ 74 h 270"/>
                  <a:gd name="T46" fmla="*/ 438 w 462"/>
                  <a:gd name="T47" fmla="*/ 60 h 270"/>
                  <a:gd name="T48" fmla="*/ 408 w 462"/>
                  <a:gd name="T49" fmla="*/ 46 h 270"/>
                  <a:gd name="T50" fmla="*/ 386 w 462"/>
                  <a:gd name="T51" fmla="*/ 38 h 270"/>
                  <a:gd name="T52" fmla="*/ 372 w 462"/>
                  <a:gd name="T53" fmla="*/ 26 h 270"/>
                  <a:gd name="T54" fmla="*/ 362 w 462"/>
                  <a:gd name="T55" fmla="*/ 6 h 270"/>
                  <a:gd name="T56" fmla="*/ 348 w 462"/>
                  <a:gd name="T57" fmla="*/ 0 h 270"/>
                  <a:gd name="T58" fmla="*/ 336 w 462"/>
                  <a:gd name="T59" fmla="*/ 0 h 270"/>
                  <a:gd name="T60" fmla="*/ 310 w 462"/>
                  <a:gd name="T61" fmla="*/ 6 h 270"/>
                  <a:gd name="T62" fmla="*/ 290 w 462"/>
                  <a:gd name="T63" fmla="*/ 18 h 270"/>
                  <a:gd name="T64" fmla="*/ 276 w 462"/>
                  <a:gd name="T65" fmla="*/ 30 h 270"/>
                  <a:gd name="T66" fmla="*/ 270 w 462"/>
                  <a:gd name="T67" fmla="*/ 42 h 270"/>
                  <a:gd name="T68" fmla="*/ 270 w 462"/>
                  <a:gd name="T69" fmla="*/ 50 h 270"/>
                  <a:gd name="T70" fmla="*/ 266 w 462"/>
                  <a:gd name="T71" fmla="*/ 56 h 270"/>
                  <a:gd name="T72" fmla="*/ 234 w 462"/>
                  <a:gd name="T73" fmla="*/ 68 h 270"/>
                  <a:gd name="T74" fmla="*/ 206 w 462"/>
                  <a:gd name="T75" fmla="*/ 72 h 270"/>
                  <a:gd name="T76" fmla="*/ 162 w 462"/>
                  <a:gd name="T77" fmla="*/ 74 h 270"/>
                  <a:gd name="T78" fmla="*/ 140 w 462"/>
                  <a:gd name="T79" fmla="*/ 80 h 270"/>
                  <a:gd name="T80" fmla="*/ 120 w 462"/>
                  <a:gd name="T81" fmla="*/ 88 h 270"/>
                  <a:gd name="T82" fmla="*/ 94 w 462"/>
                  <a:gd name="T83" fmla="*/ 98 h 270"/>
                  <a:gd name="T84" fmla="*/ 70 w 462"/>
                  <a:gd name="T85" fmla="*/ 110 h 270"/>
                  <a:gd name="T86" fmla="*/ 24 w 462"/>
                  <a:gd name="T87" fmla="*/ 132 h 270"/>
                  <a:gd name="T88" fmla="*/ 6 w 462"/>
                  <a:gd name="T89" fmla="*/ 136 h 270"/>
                  <a:gd name="T90" fmla="*/ 0 w 462"/>
                  <a:gd name="T91" fmla="*/ 150 h 270"/>
                  <a:gd name="T92" fmla="*/ 0 w 462"/>
                  <a:gd name="T93" fmla="*/ 160 h 270"/>
                  <a:gd name="T94" fmla="*/ 6 w 462"/>
                  <a:gd name="T95" fmla="*/ 172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62" h="270">
                    <a:moveTo>
                      <a:pt x="6" y="172"/>
                    </a:moveTo>
                    <a:lnTo>
                      <a:pt x="6" y="172"/>
                    </a:lnTo>
                    <a:lnTo>
                      <a:pt x="22" y="188"/>
                    </a:lnTo>
                    <a:lnTo>
                      <a:pt x="36" y="200"/>
                    </a:lnTo>
                    <a:lnTo>
                      <a:pt x="48" y="208"/>
                    </a:lnTo>
                    <a:lnTo>
                      <a:pt x="56" y="212"/>
                    </a:lnTo>
                    <a:lnTo>
                      <a:pt x="56" y="212"/>
                    </a:lnTo>
                    <a:lnTo>
                      <a:pt x="68" y="214"/>
                    </a:lnTo>
                    <a:lnTo>
                      <a:pt x="82" y="214"/>
                    </a:lnTo>
                    <a:lnTo>
                      <a:pt x="92" y="216"/>
                    </a:lnTo>
                    <a:lnTo>
                      <a:pt x="98" y="218"/>
                    </a:lnTo>
                    <a:lnTo>
                      <a:pt x="106" y="224"/>
                    </a:lnTo>
                    <a:lnTo>
                      <a:pt x="110" y="232"/>
                    </a:lnTo>
                    <a:lnTo>
                      <a:pt x="110" y="232"/>
                    </a:lnTo>
                    <a:lnTo>
                      <a:pt x="116" y="246"/>
                    </a:lnTo>
                    <a:lnTo>
                      <a:pt x="124" y="258"/>
                    </a:lnTo>
                    <a:lnTo>
                      <a:pt x="130" y="262"/>
                    </a:lnTo>
                    <a:lnTo>
                      <a:pt x="136" y="264"/>
                    </a:lnTo>
                    <a:lnTo>
                      <a:pt x="150" y="268"/>
                    </a:lnTo>
                    <a:lnTo>
                      <a:pt x="150" y="268"/>
                    </a:lnTo>
                    <a:lnTo>
                      <a:pt x="170" y="270"/>
                    </a:lnTo>
                    <a:lnTo>
                      <a:pt x="180" y="268"/>
                    </a:lnTo>
                    <a:lnTo>
                      <a:pt x="190" y="264"/>
                    </a:lnTo>
                    <a:lnTo>
                      <a:pt x="202" y="258"/>
                    </a:lnTo>
                    <a:lnTo>
                      <a:pt x="214" y="248"/>
                    </a:lnTo>
                    <a:lnTo>
                      <a:pt x="228" y="236"/>
                    </a:lnTo>
                    <a:lnTo>
                      <a:pt x="244" y="218"/>
                    </a:lnTo>
                    <a:lnTo>
                      <a:pt x="244" y="218"/>
                    </a:lnTo>
                    <a:lnTo>
                      <a:pt x="258" y="200"/>
                    </a:lnTo>
                    <a:lnTo>
                      <a:pt x="268" y="186"/>
                    </a:lnTo>
                    <a:lnTo>
                      <a:pt x="278" y="164"/>
                    </a:lnTo>
                    <a:lnTo>
                      <a:pt x="284" y="156"/>
                    </a:lnTo>
                    <a:lnTo>
                      <a:pt x="290" y="150"/>
                    </a:lnTo>
                    <a:lnTo>
                      <a:pt x="298" y="146"/>
                    </a:lnTo>
                    <a:lnTo>
                      <a:pt x="310" y="142"/>
                    </a:lnTo>
                    <a:lnTo>
                      <a:pt x="310" y="142"/>
                    </a:lnTo>
                    <a:lnTo>
                      <a:pt x="350" y="132"/>
                    </a:lnTo>
                    <a:lnTo>
                      <a:pt x="404" y="120"/>
                    </a:lnTo>
                    <a:lnTo>
                      <a:pt x="428" y="112"/>
                    </a:lnTo>
                    <a:lnTo>
                      <a:pt x="448" y="104"/>
                    </a:lnTo>
                    <a:lnTo>
                      <a:pt x="456" y="98"/>
                    </a:lnTo>
                    <a:lnTo>
                      <a:pt x="460" y="94"/>
                    </a:lnTo>
                    <a:lnTo>
                      <a:pt x="462" y="88"/>
                    </a:lnTo>
                    <a:lnTo>
                      <a:pt x="460" y="84"/>
                    </a:lnTo>
                    <a:lnTo>
                      <a:pt x="460" y="84"/>
                    </a:lnTo>
                    <a:lnTo>
                      <a:pt x="454" y="74"/>
                    </a:lnTo>
                    <a:lnTo>
                      <a:pt x="446" y="66"/>
                    </a:lnTo>
                    <a:lnTo>
                      <a:pt x="438" y="60"/>
                    </a:lnTo>
                    <a:lnTo>
                      <a:pt x="428" y="54"/>
                    </a:lnTo>
                    <a:lnTo>
                      <a:pt x="408" y="46"/>
                    </a:lnTo>
                    <a:lnTo>
                      <a:pt x="386" y="38"/>
                    </a:lnTo>
                    <a:lnTo>
                      <a:pt x="386" y="38"/>
                    </a:lnTo>
                    <a:lnTo>
                      <a:pt x="378" y="32"/>
                    </a:lnTo>
                    <a:lnTo>
                      <a:pt x="372" y="26"/>
                    </a:lnTo>
                    <a:lnTo>
                      <a:pt x="364" y="12"/>
                    </a:lnTo>
                    <a:lnTo>
                      <a:pt x="362" y="6"/>
                    </a:lnTo>
                    <a:lnTo>
                      <a:pt x="356" y="2"/>
                    </a:lnTo>
                    <a:lnTo>
                      <a:pt x="348" y="0"/>
                    </a:lnTo>
                    <a:lnTo>
                      <a:pt x="336" y="0"/>
                    </a:lnTo>
                    <a:lnTo>
                      <a:pt x="336" y="0"/>
                    </a:lnTo>
                    <a:lnTo>
                      <a:pt x="322" y="2"/>
                    </a:lnTo>
                    <a:lnTo>
                      <a:pt x="310" y="6"/>
                    </a:lnTo>
                    <a:lnTo>
                      <a:pt x="300" y="12"/>
                    </a:lnTo>
                    <a:lnTo>
                      <a:pt x="290" y="18"/>
                    </a:lnTo>
                    <a:lnTo>
                      <a:pt x="282" y="24"/>
                    </a:lnTo>
                    <a:lnTo>
                      <a:pt x="276" y="30"/>
                    </a:lnTo>
                    <a:lnTo>
                      <a:pt x="272" y="36"/>
                    </a:lnTo>
                    <a:lnTo>
                      <a:pt x="270" y="42"/>
                    </a:lnTo>
                    <a:lnTo>
                      <a:pt x="270" y="42"/>
                    </a:lnTo>
                    <a:lnTo>
                      <a:pt x="270" y="50"/>
                    </a:lnTo>
                    <a:lnTo>
                      <a:pt x="268" y="52"/>
                    </a:lnTo>
                    <a:lnTo>
                      <a:pt x="266" y="56"/>
                    </a:lnTo>
                    <a:lnTo>
                      <a:pt x="256" y="60"/>
                    </a:lnTo>
                    <a:lnTo>
                      <a:pt x="234" y="68"/>
                    </a:lnTo>
                    <a:lnTo>
                      <a:pt x="234" y="68"/>
                    </a:lnTo>
                    <a:lnTo>
                      <a:pt x="206" y="72"/>
                    </a:lnTo>
                    <a:lnTo>
                      <a:pt x="182" y="72"/>
                    </a:lnTo>
                    <a:lnTo>
                      <a:pt x="162" y="74"/>
                    </a:lnTo>
                    <a:lnTo>
                      <a:pt x="150" y="76"/>
                    </a:lnTo>
                    <a:lnTo>
                      <a:pt x="140" y="80"/>
                    </a:lnTo>
                    <a:lnTo>
                      <a:pt x="140" y="80"/>
                    </a:lnTo>
                    <a:lnTo>
                      <a:pt x="120" y="88"/>
                    </a:lnTo>
                    <a:lnTo>
                      <a:pt x="108" y="92"/>
                    </a:lnTo>
                    <a:lnTo>
                      <a:pt x="94" y="98"/>
                    </a:lnTo>
                    <a:lnTo>
                      <a:pt x="70" y="110"/>
                    </a:lnTo>
                    <a:lnTo>
                      <a:pt x="70" y="110"/>
                    </a:lnTo>
                    <a:lnTo>
                      <a:pt x="44" y="122"/>
                    </a:lnTo>
                    <a:lnTo>
                      <a:pt x="24" y="132"/>
                    </a:lnTo>
                    <a:lnTo>
                      <a:pt x="6" y="136"/>
                    </a:lnTo>
                    <a:lnTo>
                      <a:pt x="6" y="136"/>
                    </a:lnTo>
                    <a:lnTo>
                      <a:pt x="4" y="140"/>
                    </a:lnTo>
                    <a:lnTo>
                      <a:pt x="0" y="150"/>
                    </a:lnTo>
                    <a:lnTo>
                      <a:pt x="0" y="154"/>
                    </a:lnTo>
                    <a:lnTo>
                      <a:pt x="0" y="160"/>
                    </a:lnTo>
                    <a:lnTo>
                      <a:pt x="2" y="166"/>
                    </a:lnTo>
                    <a:lnTo>
                      <a:pt x="6" y="172"/>
                    </a:lnTo>
                    <a:lnTo>
                      <a:pt x="6" y="172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40" name="Freeform 12"/>
              <p:cNvSpPr>
                <a:spLocks/>
              </p:cNvSpPr>
              <p:nvPr/>
            </p:nvSpPr>
            <p:spPr bwMode="auto">
              <a:xfrm>
                <a:off x="-5148733" y="6435593"/>
                <a:ext cx="542925" cy="939800"/>
              </a:xfrm>
              <a:custGeom>
                <a:avLst/>
                <a:gdLst>
                  <a:gd name="T0" fmla="*/ 26 w 342"/>
                  <a:gd name="T1" fmla="*/ 494 h 592"/>
                  <a:gd name="T2" fmla="*/ 50 w 342"/>
                  <a:gd name="T3" fmla="*/ 536 h 592"/>
                  <a:gd name="T4" fmla="*/ 70 w 342"/>
                  <a:gd name="T5" fmla="*/ 554 h 592"/>
                  <a:gd name="T6" fmla="*/ 106 w 342"/>
                  <a:gd name="T7" fmla="*/ 578 h 592"/>
                  <a:gd name="T8" fmla="*/ 142 w 342"/>
                  <a:gd name="T9" fmla="*/ 582 h 592"/>
                  <a:gd name="T10" fmla="*/ 198 w 342"/>
                  <a:gd name="T11" fmla="*/ 574 h 592"/>
                  <a:gd name="T12" fmla="*/ 234 w 342"/>
                  <a:gd name="T13" fmla="*/ 568 h 592"/>
                  <a:gd name="T14" fmla="*/ 264 w 342"/>
                  <a:gd name="T15" fmla="*/ 574 h 592"/>
                  <a:gd name="T16" fmla="*/ 306 w 342"/>
                  <a:gd name="T17" fmla="*/ 592 h 592"/>
                  <a:gd name="T18" fmla="*/ 330 w 342"/>
                  <a:gd name="T19" fmla="*/ 566 h 592"/>
                  <a:gd name="T20" fmla="*/ 340 w 342"/>
                  <a:gd name="T21" fmla="*/ 538 h 592"/>
                  <a:gd name="T22" fmla="*/ 340 w 342"/>
                  <a:gd name="T23" fmla="*/ 504 h 592"/>
                  <a:gd name="T24" fmla="*/ 330 w 342"/>
                  <a:gd name="T25" fmla="*/ 470 h 592"/>
                  <a:gd name="T26" fmla="*/ 314 w 342"/>
                  <a:gd name="T27" fmla="*/ 420 h 592"/>
                  <a:gd name="T28" fmla="*/ 312 w 342"/>
                  <a:gd name="T29" fmla="*/ 390 h 592"/>
                  <a:gd name="T30" fmla="*/ 300 w 342"/>
                  <a:gd name="T31" fmla="*/ 350 h 592"/>
                  <a:gd name="T32" fmla="*/ 300 w 342"/>
                  <a:gd name="T33" fmla="*/ 322 h 592"/>
                  <a:gd name="T34" fmla="*/ 306 w 342"/>
                  <a:gd name="T35" fmla="*/ 300 h 592"/>
                  <a:gd name="T36" fmla="*/ 304 w 342"/>
                  <a:gd name="T37" fmla="*/ 232 h 592"/>
                  <a:gd name="T38" fmla="*/ 308 w 342"/>
                  <a:gd name="T39" fmla="*/ 182 h 592"/>
                  <a:gd name="T40" fmla="*/ 304 w 342"/>
                  <a:gd name="T41" fmla="*/ 136 h 592"/>
                  <a:gd name="T42" fmla="*/ 280 w 342"/>
                  <a:gd name="T43" fmla="*/ 114 h 592"/>
                  <a:gd name="T44" fmla="*/ 242 w 342"/>
                  <a:gd name="T45" fmla="*/ 90 h 592"/>
                  <a:gd name="T46" fmla="*/ 184 w 342"/>
                  <a:gd name="T47" fmla="*/ 32 h 592"/>
                  <a:gd name="T48" fmla="*/ 158 w 342"/>
                  <a:gd name="T49" fmla="*/ 4 h 592"/>
                  <a:gd name="T50" fmla="*/ 134 w 342"/>
                  <a:gd name="T51" fmla="*/ 2 h 592"/>
                  <a:gd name="T52" fmla="*/ 98 w 342"/>
                  <a:gd name="T53" fmla="*/ 18 h 592"/>
                  <a:gd name="T54" fmla="*/ 70 w 342"/>
                  <a:gd name="T55" fmla="*/ 48 h 592"/>
                  <a:gd name="T56" fmla="*/ 54 w 342"/>
                  <a:gd name="T57" fmla="*/ 66 h 592"/>
                  <a:gd name="T58" fmla="*/ 24 w 342"/>
                  <a:gd name="T59" fmla="*/ 78 h 592"/>
                  <a:gd name="T60" fmla="*/ 2 w 342"/>
                  <a:gd name="T61" fmla="*/ 94 h 592"/>
                  <a:gd name="T62" fmla="*/ 6 w 342"/>
                  <a:gd name="T63" fmla="*/ 126 h 592"/>
                  <a:gd name="T64" fmla="*/ 8 w 342"/>
                  <a:gd name="T65" fmla="*/ 150 h 592"/>
                  <a:gd name="T66" fmla="*/ 6 w 342"/>
                  <a:gd name="T67" fmla="*/ 220 h 592"/>
                  <a:gd name="T68" fmla="*/ 14 w 342"/>
                  <a:gd name="T69" fmla="*/ 264 h 592"/>
                  <a:gd name="T70" fmla="*/ 24 w 342"/>
                  <a:gd name="T71" fmla="*/ 296 h 592"/>
                  <a:gd name="T72" fmla="*/ 56 w 342"/>
                  <a:gd name="T73" fmla="*/ 322 h 592"/>
                  <a:gd name="T74" fmla="*/ 82 w 342"/>
                  <a:gd name="T75" fmla="*/ 344 h 592"/>
                  <a:gd name="T76" fmla="*/ 90 w 342"/>
                  <a:gd name="T77" fmla="*/ 370 h 592"/>
                  <a:gd name="T78" fmla="*/ 116 w 342"/>
                  <a:gd name="T79" fmla="*/ 404 h 592"/>
                  <a:gd name="T80" fmla="*/ 128 w 342"/>
                  <a:gd name="T81" fmla="*/ 432 h 592"/>
                  <a:gd name="T82" fmla="*/ 124 w 342"/>
                  <a:gd name="T83" fmla="*/ 452 h 592"/>
                  <a:gd name="T84" fmla="*/ 96 w 342"/>
                  <a:gd name="T85" fmla="*/ 466 h 592"/>
                  <a:gd name="T86" fmla="*/ 24 w 342"/>
                  <a:gd name="T87" fmla="*/ 486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42" h="592">
                    <a:moveTo>
                      <a:pt x="24" y="486"/>
                    </a:moveTo>
                    <a:lnTo>
                      <a:pt x="24" y="486"/>
                    </a:lnTo>
                    <a:lnTo>
                      <a:pt x="26" y="494"/>
                    </a:lnTo>
                    <a:lnTo>
                      <a:pt x="36" y="512"/>
                    </a:lnTo>
                    <a:lnTo>
                      <a:pt x="42" y="524"/>
                    </a:lnTo>
                    <a:lnTo>
                      <a:pt x="50" y="536"/>
                    </a:lnTo>
                    <a:lnTo>
                      <a:pt x="60" y="546"/>
                    </a:lnTo>
                    <a:lnTo>
                      <a:pt x="70" y="554"/>
                    </a:lnTo>
                    <a:lnTo>
                      <a:pt x="70" y="554"/>
                    </a:lnTo>
                    <a:lnTo>
                      <a:pt x="88" y="566"/>
                    </a:lnTo>
                    <a:lnTo>
                      <a:pt x="100" y="574"/>
                    </a:lnTo>
                    <a:lnTo>
                      <a:pt x="106" y="578"/>
                    </a:lnTo>
                    <a:lnTo>
                      <a:pt x="114" y="580"/>
                    </a:lnTo>
                    <a:lnTo>
                      <a:pt x="142" y="582"/>
                    </a:lnTo>
                    <a:lnTo>
                      <a:pt x="142" y="582"/>
                    </a:lnTo>
                    <a:lnTo>
                      <a:pt x="160" y="582"/>
                    </a:lnTo>
                    <a:lnTo>
                      <a:pt x="174" y="580"/>
                    </a:lnTo>
                    <a:lnTo>
                      <a:pt x="198" y="574"/>
                    </a:lnTo>
                    <a:lnTo>
                      <a:pt x="210" y="570"/>
                    </a:lnTo>
                    <a:lnTo>
                      <a:pt x="222" y="568"/>
                    </a:lnTo>
                    <a:lnTo>
                      <a:pt x="234" y="568"/>
                    </a:lnTo>
                    <a:lnTo>
                      <a:pt x="250" y="570"/>
                    </a:lnTo>
                    <a:lnTo>
                      <a:pt x="250" y="570"/>
                    </a:lnTo>
                    <a:lnTo>
                      <a:pt x="264" y="574"/>
                    </a:lnTo>
                    <a:lnTo>
                      <a:pt x="278" y="580"/>
                    </a:lnTo>
                    <a:lnTo>
                      <a:pt x="298" y="590"/>
                    </a:lnTo>
                    <a:lnTo>
                      <a:pt x="306" y="592"/>
                    </a:lnTo>
                    <a:lnTo>
                      <a:pt x="314" y="588"/>
                    </a:lnTo>
                    <a:lnTo>
                      <a:pt x="322" y="580"/>
                    </a:lnTo>
                    <a:lnTo>
                      <a:pt x="330" y="566"/>
                    </a:lnTo>
                    <a:lnTo>
                      <a:pt x="330" y="566"/>
                    </a:lnTo>
                    <a:lnTo>
                      <a:pt x="336" y="550"/>
                    </a:lnTo>
                    <a:lnTo>
                      <a:pt x="340" y="538"/>
                    </a:lnTo>
                    <a:lnTo>
                      <a:pt x="342" y="526"/>
                    </a:lnTo>
                    <a:lnTo>
                      <a:pt x="342" y="514"/>
                    </a:lnTo>
                    <a:lnTo>
                      <a:pt x="340" y="504"/>
                    </a:lnTo>
                    <a:lnTo>
                      <a:pt x="338" y="494"/>
                    </a:lnTo>
                    <a:lnTo>
                      <a:pt x="330" y="470"/>
                    </a:lnTo>
                    <a:lnTo>
                      <a:pt x="330" y="470"/>
                    </a:lnTo>
                    <a:lnTo>
                      <a:pt x="322" y="448"/>
                    </a:lnTo>
                    <a:lnTo>
                      <a:pt x="316" y="434"/>
                    </a:lnTo>
                    <a:lnTo>
                      <a:pt x="314" y="420"/>
                    </a:lnTo>
                    <a:lnTo>
                      <a:pt x="312" y="402"/>
                    </a:lnTo>
                    <a:lnTo>
                      <a:pt x="312" y="402"/>
                    </a:lnTo>
                    <a:lnTo>
                      <a:pt x="312" y="390"/>
                    </a:lnTo>
                    <a:lnTo>
                      <a:pt x="308" y="380"/>
                    </a:lnTo>
                    <a:lnTo>
                      <a:pt x="302" y="360"/>
                    </a:lnTo>
                    <a:lnTo>
                      <a:pt x="300" y="350"/>
                    </a:lnTo>
                    <a:lnTo>
                      <a:pt x="298" y="342"/>
                    </a:lnTo>
                    <a:lnTo>
                      <a:pt x="298" y="332"/>
                    </a:lnTo>
                    <a:lnTo>
                      <a:pt x="300" y="322"/>
                    </a:lnTo>
                    <a:lnTo>
                      <a:pt x="300" y="322"/>
                    </a:lnTo>
                    <a:lnTo>
                      <a:pt x="304" y="308"/>
                    </a:lnTo>
                    <a:lnTo>
                      <a:pt x="306" y="300"/>
                    </a:lnTo>
                    <a:lnTo>
                      <a:pt x="306" y="270"/>
                    </a:lnTo>
                    <a:lnTo>
                      <a:pt x="306" y="270"/>
                    </a:lnTo>
                    <a:lnTo>
                      <a:pt x="304" y="232"/>
                    </a:lnTo>
                    <a:lnTo>
                      <a:pt x="306" y="214"/>
                    </a:lnTo>
                    <a:lnTo>
                      <a:pt x="308" y="182"/>
                    </a:lnTo>
                    <a:lnTo>
                      <a:pt x="308" y="182"/>
                    </a:lnTo>
                    <a:lnTo>
                      <a:pt x="310" y="162"/>
                    </a:lnTo>
                    <a:lnTo>
                      <a:pt x="308" y="146"/>
                    </a:lnTo>
                    <a:lnTo>
                      <a:pt x="304" y="136"/>
                    </a:lnTo>
                    <a:lnTo>
                      <a:pt x="298" y="126"/>
                    </a:lnTo>
                    <a:lnTo>
                      <a:pt x="290" y="120"/>
                    </a:lnTo>
                    <a:lnTo>
                      <a:pt x="280" y="114"/>
                    </a:lnTo>
                    <a:lnTo>
                      <a:pt x="262" y="104"/>
                    </a:lnTo>
                    <a:lnTo>
                      <a:pt x="262" y="104"/>
                    </a:lnTo>
                    <a:lnTo>
                      <a:pt x="242" y="90"/>
                    </a:lnTo>
                    <a:lnTo>
                      <a:pt x="222" y="72"/>
                    </a:lnTo>
                    <a:lnTo>
                      <a:pt x="184" y="32"/>
                    </a:lnTo>
                    <a:lnTo>
                      <a:pt x="184" y="32"/>
                    </a:lnTo>
                    <a:lnTo>
                      <a:pt x="168" y="14"/>
                    </a:lnTo>
                    <a:lnTo>
                      <a:pt x="162" y="8"/>
                    </a:lnTo>
                    <a:lnTo>
                      <a:pt x="158" y="4"/>
                    </a:lnTo>
                    <a:lnTo>
                      <a:pt x="150" y="2"/>
                    </a:lnTo>
                    <a:lnTo>
                      <a:pt x="144" y="0"/>
                    </a:lnTo>
                    <a:lnTo>
                      <a:pt x="134" y="2"/>
                    </a:lnTo>
                    <a:lnTo>
                      <a:pt x="122" y="6"/>
                    </a:lnTo>
                    <a:lnTo>
                      <a:pt x="122" y="6"/>
                    </a:lnTo>
                    <a:lnTo>
                      <a:pt x="98" y="18"/>
                    </a:lnTo>
                    <a:lnTo>
                      <a:pt x="84" y="26"/>
                    </a:lnTo>
                    <a:lnTo>
                      <a:pt x="76" y="36"/>
                    </a:lnTo>
                    <a:lnTo>
                      <a:pt x="70" y="48"/>
                    </a:lnTo>
                    <a:lnTo>
                      <a:pt x="70" y="48"/>
                    </a:lnTo>
                    <a:lnTo>
                      <a:pt x="64" y="58"/>
                    </a:lnTo>
                    <a:lnTo>
                      <a:pt x="54" y="66"/>
                    </a:lnTo>
                    <a:lnTo>
                      <a:pt x="42" y="72"/>
                    </a:lnTo>
                    <a:lnTo>
                      <a:pt x="24" y="78"/>
                    </a:lnTo>
                    <a:lnTo>
                      <a:pt x="24" y="78"/>
                    </a:lnTo>
                    <a:lnTo>
                      <a:pt x="10" y="86"/>
                    </a:lnTo>
                    <a:lnTo>
                      <a:pt x="4" y="90"/>
                    </a:lnTo>
                    <a:lnTo>
                      <a:pt x="2" y="94"/>
                    </a:lnTo>
                    <a:lnTo>
                      <a:pt x="0" y="100"/>
                    </a:lnTo>
                    <a:lnTo>
                      <a:pt x="2" y="106"/>
                    </a:lnTo>
                    <a:lnTo>
                      <a:pt x="6" y="126"/>
                    </a:lnTo>
                    <a:lnTo>
                      <a:pt x="6" y="126"/>
                    </a:lnTo>
                    <a:lnTo>
                      <a:pt x="8" y="138"/>
                    </a:lnTo>
                    <a:lnTo>
                      <a:pt x="8" y="150"/>
                    </a:lnTo>
                    <a:lnTo>
                      <a:pt x="8" y="174"/>
                    </a:lnTo>
                    <a:lnTo>
                      <a:pt x="6" y="198"/>
                    </a:lnTo>
                    <a:lnTo>
                      <a:pt x="6" y="220"/>
                    </a:lnTo>
                    <a:lnTo>
                      <a:pt x="6" y="220"/>
                    </a:lnTo>
                    <a:lnTo>
                      <a:pt x="8" y="242"/>
                    </a:lnTo>
                    <a:lnTo>
                      <a:pt x="14" y="264"/>
                    </a:lnTo>
                    <a:lnTo>
                      <a:pt x="18" y="282"/>
                    </a:lnTo>
                    <a:lnTo>
                      <a:pt x="24" y="296"/>
                    </a:lnTo>
                    <a:lnTo>
                      <a:pt x="24" y="296"/>
                    </a:lnTo>
                    <a:lnTo>
                      <a:pt x="28" y="300"/>
                    </a:lnTo>
                    <a:lnTo>
                      <a:pt x="36" y="308"/>
                    </a:lnTo>
                    <a:lnTo>
                      <a:pt x="56" y="322"/>
                    </a:lnTo>
                    <a:lnTo>
                      <a:pt x="84" y="342"/>
                    </a:lnTo>
                    <a:lnTo>
                      <a:pt x="84" y="342"/>
                    </a:lnTo>
                    <a:lnTo>
                      <a:pt x="82" y="344"/>
                    </a:lnTo>
                    <a:lnTo>
                      <a:pt x="82" y="348"/>
                    </a:lnTo>
                    <a:lnTo>
                      <a:pt x="84" y="358"/>
                    </a:lnTo>
                    <a:lnTo>
                      <a:pt x="90" y="370"/>
                    </a:lnTo>
                    <a:lnTo>
                      <a:pt x="90" y="370"/>
                    </a:lnTo>
                    <a:lnTo>
                      <a:pt x="106" y="390"/>
                    </a:lnTo>
                    <a:lnTo>
                      <a:pt x="116" y="404"/>
                    </a:lnTo>
                    <a:lnTo>
                      <a:pt x="124" y="418"/>
                    </a:lnTo>
                    <a:lnTo>
                      <a:pt x="128" y="426"/>
                    </a:lnTo>
                    <a:lnTo>
                      <a:pt x="128" y="432"/>
                    </a:lnTo>
                    <a:lnTo>
                      <a:pt x="128" y="440"/>
                    </a:lnTo>
                    <a:lnTo>
                      <a:pt x="128" y="446"/>
                    </a:lnTo>
                    <a:lnTo>
                      <a:pt x="124" y="452"/>
                    </a:lnTo>
                    <a:lnTo>
                      <a:pt x="116" y="458"/>
                    </a:lnTo>
                    <a:lnTo>
                      <a:pt x="108" y="462"/>
                    </a:lnTo>
                    <a:lnTo>
                      <a:pt x="96" y="466"/>
                    </a:lnTo>
                    <a:lnTo>
                      <a:pt x="96" y="466"/>
                    </a:lnTo>
                    <a:lnTo>
                      <a:pt x="24" y="486"/>
                    </a:lnTo>
                    <a:lnTo>
                      <a:pt x="24" y="486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41" name="Freeform 13"/>
              <p:cNvSpPr>
                <a:spLocks/>
              </p:cNvSpPr>
              <p:nvPr/>
            </p:nvSpPr>
            <p:spPr bwMode="auto">
              <a:xfrm>
                <a:off x="-5370983" y="6724518"/>
                <a:ext cx="311150" cy="393700"/>
              </a:xfrm>
              <a:custGeom>
                <a:avLst/>
                <a:gdLst>
                  <a:gd name="T0" fmla="*/ 24 w 196"/>
                  <a:gd name="T1" fmla="*/ 28 h 248"/>
                  <a:gd name="T2" fmla="*/ 12 w 196"/>
                  <a:gd name="T3" fmla="*/ 46 h 248"/>
                  <a:gd name="T4" fmla="*/ 8 w 196"/>
                  <a:gd name="T5" fmla="*/ 62 h 248"/>
                  <a:gd name="T6" fmla="*/ 12 w 196"/>
                  <a:gd name="T7" fmla="*/ 86 h 248"/>
                  <a:gd name="T8" fmla="*/ 10 w 196"/>
                  <a:gd name="T9" fmla="*/ 94 h 248"/>
                  <a:gd name="T10" fmla="*/ 2 w 196"/>
                  <a:gd name="T11" fmla="*/ 122 h 248"/>
                  <a:gd name="T12" fmla="*/ 2 w 196"/>
                  <a:gd name="T13" fmla="*/ 132 h 248"/>
                  <a:gd name="T14" fmla="*/ 8 w 196"/>
                  <a:gd name="T15" fmla="*/ 140 h 248"/>
                  <a:gd name="T16" fmla="*/ 54 w 196"/>
                  <a:gd name="T17" fmla="*/ 156 h 248"/>
                  <a:gd name="T18" fmla="*/ 84 w 196"/>
                  <a:gd name="T19" fmla="*/ 172 h 248"/>
                  <a:gd name="T20" fmla="*/ 88 w 196"/>
                  <a:gd name="T21" fmla="*/ 176 h 248"/>
                  <a:gd name="T22" fmla="*/ 90 w 196"/>
                  <a:gd name="T23" fmla="*/ 184 h 248"/>
                  <a:gd name="T24" fmla="*/ 84 w 196"/>
                  <a:gd name="T25" fmla="*/ 212 h 248"/>
                  <a:gd name="T26" fmla="*/ 88 w 196"/>
                  <a:gd name="T27" fmla="*/ 226 h 248"/>
                  <a:gd name="T28" fmla="*/ 92 w 196"/>
                  <a:gd name="T29" fmla="*/ 230 h 248"/>
                  <a:gd name="T30" fmla="*/ 88 w 196"/>
                  <a:gd name="T31" fmla="*/ 240 h 248"/>
                  <a:gd name="T32" fmla="*/ 94 w 196"/>
                  <a:gd name="T33" fmla="*/ 244 h 248"/>
                  <a:gd name="T34" fmla="*/ 118 w 196"/>
                  <a:gd name="T35" fmla="*/ 248 h 248"/>
                  <a:gd name="T36" fmla="*/ 146 w 196"/>
                  <a:gd name="T37" fmla="*/ 246 h 248"/>
                  <a:gd name="T38" fmla="*/ 162 w 196"/>
                  <a:gd name="T39" fmla="*/ 238 h 248"/>
                  <a:gd name="T40" fmla="*/ 172 w 196"/>
                  <a:gd name="T41" fmla="*/ 226 h 248"/>
                  <a:gd name="T42" fmla="*/ 180 w 196"/>
                  <a:gd name="T43" fmla="*/ 212 h 248"/>
                  <a:gd name="T44" fmla="*/ 196 w 196"/>
                  <a:gd name="T45" fmla="*/ 194 h 248"/>
                  <a:gd name="T46" fmla="*/ 194 w 196"/>
                  <a:gd name="T47" fmla="*/ 186 h 248"/>
                  <a:gd name="T48" fmla="*/ 178 w 196"/>
                  <a:gd name="T49" fmla="*/ 176 h 248"/>
                  <a:gd name="T50" fmla="*/ 152 w 196"/>
                  <a:gd name="T51" fmla="*/ 158 h 248"/>
                  <a:gd name="T52" fmla="*/ 98 w 196"/>
                  <a:gd name="T53" fmla="*/ 114 h 248"/>
                  <a:gd name="T54" fmla="*/ 90 w 196"/>
                  <a:gd name="T55" fmla="*/ 108 h 248"/>
                  <a:gd name="T56" fmla="*/ 76 w 196"/>
                  <a:gd name="T57" fmla="*/ 96 h 248"/>
                  <a:gd name="T58" fmla="*/ 76 w 196"/>
                  <a:gd name="T59" fmla="*/ 82 h 248"/>
                  <a:gd name="T60" fmla="*/ 80 w 196"/>
                  <a:gd name="T61" fmla="*/ 72 h 248"/>
                  <a:gd name="T62" fmla="*/ 96 w 196"/>
                  <a:gd name="T63" fmla="*/ 50 h 248"/>
                  <a:gd name="T64" fmla="*/ 98 w 196"/>
                  <a:gd name="T65" fmla="*/ 28 h 248"/>
                  <a:gd name="T66" fmla="*/ 98 w 196"/>
                  <a:gd name="T67" fmla="*/ 12 h 248"/>
                  <a:gd name="T68" fmla="*/ 92 w 196"/>
                  <a:gd name="T69" fmla="*/ 2 h 248"/>
                  <a:gd name="T70" fmla="*/ 84 w 196"/>
                  <a:gd name="T71" fmla="*/ 0 h 248"/>
                  <a:gd name="T72" fmla="*/ 70 w 196"/>
                  <a:gd name="T73" fmla="*/ 6 h 248"/>
                  <a:gd name="T74" fmla="*/ 24 w 196"/>
                  <a:gd name="T75" fmla="*/ 28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96" h="248">
                    <a:moveTo>
                      <a:pt x="24" y="28"/>
                    </a:moveTo>
                    <a:lnTo>
                      <a:pt x="24" y="28"/>
                    </a:lnTo>
                    <a:lnTo>
                      <a:pt x="16" y="38"/>
                    </a:lnTo>
                    <a:lnTo>
                      <a:pt x="12" y="46"/>
                    </a:lnTo>
                    <a:lnTo>
                      <a:pt x="8" y="54"/>
                    </a:lnTo>
                    <a:lnTo>
                      <a:pt x="8" y="62"/>
                    </a:lnTo>
                    <a:lnTo>
                      <a:pt x="10" y="78"/>
                    </a:lnTo>
                    <a:lnTo>
                      <a:pt x="12" y="86"/>
                    </a:lnTo>
                    <a:lnTo>
                      <a:pt x="10" y="94"/>
                    </a:lnTo>
                    <a:lnTo>
                      <a:pt x="10" y="94"/>
                    </a:lnTo>
                    <a:lnTo>
                      <a:pt x="6" y="110"/>
                    </a:lnTo>
                    <a:lnTo>
                      <a:pt x="2" y="122"/>
                    </a:lnTo>
                    <a:lnTo>
                      <a:pt x="0" y="128"/>
                    </a:lnTo>
                    <a:lnTo>
                      <a:pt x="2" y="132"/>
                    </a:lnTo>
                    <a:lnTo>
                      <a:pt x="4" y="136"/>
                    </a:lnTo>
                    <a:lnTo>
                      <a:pt x="8" y="140"/>
                    </a:lnTo>
                    <a:lnTo>
                      <a:pt x="8" y="140"/>
                    </a:lnTo>
                    <a:lnTo>
                      <a:pt x="54" y="156"/>
                    </a:lnTo>
                    <a:lnTo>
                      <a:pt x="76" y="166"/>
                    </a:lnTo>
                    <a:lnTo>
                      <a:pt x="84" y="172"/>
                    </a:lnTo>
                    <a:lnTo>
                      <a:pt x="88" y="176"/>
                    </a:lnTo>
                    <a:lnTo>
                      <a:pt x="88" y="176"/>
                    </a:lnTo>
                    <a:lnTo>
                      <a:pt x="90" y="180"/>
                    </a:lnTo>
                    <a:lnTo>
                      <a:pt x="90" y="184"/>
                    </a:lnTo>
                    <a:lnTo>
                      <a:pt x="86" y="198"/>
                    </a:lnTo>
                    <a:lnTo>
                      <a:pt x="84" y="212"/>
                    </a:lnTo>
                    <a:lnTo>
                      <a:pt x="86" y="220"/>
                    </a:lnTo>
                    <a:lnTo>
                      <a:pt x="88" y="226"/>
                    </a:lnTo>
                    <a:lnTo>
                      <a:pt x="88" y="226"/>
                    </a:lnTo>
                    <a:lnTo>
                      <a:pt x="92" y="230"/>
                    </a:lnTo>
                    <a:lnTo>
                      <a:pt x="92" y="234"/>
                    </a:lnTo>
                    <a:lnTo>
                      <a:pt x="88" y="240"/>
                    </a:lnTo>
                    <a:lnTo>
                      <a:pt x="90" y="244"/>
                    </a:lnTo>
                    <a:lnTo>
                      <a:pt x="94" y="244"/>
                    </a:lnTo>
                    <a:lnTo>
                      <a:pt x="118" y="248"/>
                    </a:lnTo>
                    <a:lnTo>
                      <a:pt x="118" y="248"/>
                    </a:lnTo>
                    <a:lnTo>
                      <a:pt x="134" y="248"/>
                    </a:lnTo>
                    <a:lnTo>
                      <a:pt x="146" y="246"/>
                    </a:lnTo>
                    <a:lnTo>
                      <a:pt x="156" y="242"/>
                    </a:lnTo>
                    <a:lnTo>
                      <a:pt x="162" y="238"/>
                    </a:lnTo>
                    <a:lnTo>
                      <a:pt x="168" y="232"/>
                    </a:lnTo>
                    <a:lnTo>
                      <a:pt x="172" y="226"/>
                    </a:lnTo>
                    <a:lnTo>
                      <a:pt x="180" y="212"/>
                    </a:lnTo>
                    <a:lnTo>
                      <a:pt x="180" y="212"/>
                    </a:lnTo>
                    <a:lnTo>
                      <a:pt x="190" y="202"/>
                    </a:lnTo>
                    <a:lnTo>
                      <a:pt x="196" y="194"/>
                    </a:lnTo>
                    <a:lnTo>
                      <a:pt x="196" y="190"/>
                    </a:lnTo>
                    <a:lnTo>
                      <a:pt x="194" y="186"/>
                    </a:lnTo>
                    <a:lnTo>
                      <a:pt x="188" y="182"/>
                    </a:lnTo>
                    <a:lnTo>
                      <a:pt x="178" y="176"/>
                    </a:lnTo>
                    <a:lnTo>
                      <a:pt x="178" y="176"/>
                    </a:lnTo>
                    <a:lnTo>
                      <a:pt x="152" y="158"/>
                    </a:lnTo>
                    <a:lnTo>
                      <a:pt x="128" y="140"/>
                    </a:lnTo>
                    <a:lnTo>
                      <a:pt x="98" y="114"/>
                    </a:lnTo>
                    <a:lnTo>
                      <a:pt x="98" y="114"/>
                    </a:lnTo>
                    <a:lnTo>
                      <a:pt x="90" y="108"/>
                    </a:lnTo>
                    <a:lnTo>
                      <a:pt x="80" y="100"/>
                    </a:lnTo>
                    <a:lnTo>
                      <a:pt x="76" y="96"/>
                    </a:lnTo>
                    <a:lnTo>
                      <a:pt x="74" y="90"/>
                    </a:lnTo>
                    <a:lnTo>
                      <a:pt x="76" y="82"/>
                    </a:lnTo>
                    <a:lnTo>
                      <a:pt x="80" y="72"/>
                    </a:lnTo>
                    <a:lnTo>
                      <a:pt x="80" y="72"/>
                    </a:lnTo>
                    <a:lnTo>
                      <a:pt x="90" y="58"/>
                    </a:lnTo>
                    <a:lnTo>
                      <a:pt x="96" y="50"/>
                    </a:lnTo>
                    <a:lnTo>
                      <a:pt x="98" y="42"/>
                    </a:lnTo>
                    <a:lnTo>
                      <a:pt x="98" y="28"/>
                    </a:lnTo>
                    <a:lnTo>
                      <a:pt x="98" y="28"/>
                    </a:lnTo>
                    <a:lnTo>
                      <a:pt x="98" y="12"/>
                    </a:lnTo>
                    <a:lnTo>
                      <a:pt x="96" y="6"/>
                    </a:lnTo>
                    <a:lnTo>
                      <a:pt x="92" y="2"/>
                    </a:lnTo>
                    <a:lnTo>
                      <a:pt x="88" y="0"/>
                    </a:lnTo>
                    <a:lnTo>
                      <a:pt x="84" y="0"/>
                    </a:lnTo>
                    <a:lnTo>
                      <a:pt x="70" y="6"/>
                    </a:lnTo>
                    <a:lnTo>
                      <a:pt x="70" y="6"/>
                    </a:lnTo>
                    <a:lnTo>
                      <a:pt x="38" y="22"/>
                    </a:lnTo>
                    <a:lnTo>
                      <a:pt x="24" y="28"/>
                    </a:lnTo>
                    <a:lnTo>
                      <a:pt x="24" y="28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42" name="Freeform 14"/>
              <p:cNvSpPr>
                <a:spLocks/>
              </p:cNvSpPr>
              <p:nvPr/>
            </p:nvSpPr>
            <p:spPr bwMode="auto">
              <a:xfrm>
                <a:off x="-5612284" y="6473693"/>
                <a:ext cx="412750" cy="263525"/>
              </a:xfrm>
              <a:custGeom>
                <a:avLst/>
                <a:gdLst>
                  <a:gd name="T0" fmla="*/ 0 w 260"/>
                  <a:gd name="T1" fmla="*/ 104 h 166"/>
                  <a:gd name="T2" fmla="*/ 0 w 260"/>
                  <a:gd name="T3" fmla="*/ 104 h 166"/>
                  <a:gd name="T4" fmla="*/ 10 w 260"/>
                  <a:gd name="T5" fmla="*/ 128 h 166"/>
                  <a:gd name="T6" fmla="*/ 18 w 260"/>
                  <a:gd name="T7" fmla="*/ 146 h 166"/>
                  <a:gd name="T8" fmla="*/ 24 w 260"/>
                  <a:gd name="T9" fmla="*/ 154 h 166"/>
                  <a:gd name="T10" fmla="*/ 28 w 260"/>
                  <a:gd name="T11" fmla="*/ 158 h 166"/>
                  <a:gd name="T12" fmla="*/ 28 w 260"/>
                  <a:gd name="T13" fmla="*/ 158 h 166"/>
                  <a:gd name="T14" fmla="*/ 38 w 260"/>
                  <a:gd name="T15" fmla="*/ 164 h 166"/>
                  <a:gd name="T16" fmla="*/ 48 w 260"/>
                  <a:gd name="T17" fmla="*/ 166 h 166"/>
                  <a:gd name="T18" fmla="*/ 60 w 260"/>
                  <a:gd name="T19" fmla="*/ 164 h 166"/>
                  <a:gd name="T20" fmla="*/ 78 w 260"/>
                  <a:gd name="T21" fmla="*/ 158 h 166"/>
                  <a:gd name="T22" fmla="*/ 78 w 260"/>
                  <a:gd name="T23" fmla="*/ 158 h 166"/>
                  <a:gd name="T24" fmla="*/ 100 w 260"/>
                  <a:gd name="T25" fmla="*/ 150 h 166"/>
                  <a:gd name="T26" fmla="*/ 120 w 260"/>
                  <a:gd name="T27" fmla="*/ 144 h 166"/>
                  <a:gd name="T28" fmla="*/ 140 w 260"/>
                  <a:gd name="T29" fmla="*/ 140 h 166"/>
                  <a:gd name="T30" fmla="*/ 152 w 260"/>
                  <a:gd name="T31" fmla="*/ 136 h 166"/>
                  <a:gd name="T32" fmla="*/ 152 w 260"/>
                  <a:gd name="T33" fmla="*/ 136 h 166"/>
                  <a:gd name="T34" fmla="*/ 140 w 260"/>
                  <a:gd name="T35" fmla="*/ 140 h 166"/>
                  <a:gd name="T36" fmla="*/ 166 w 260"/>
                  <a:gd name="T37" fmla="*/ 130 h 166"/>
                  <a:gd name="T38" fmla="*/ 166 w 260"/>
                  <a:gd name="T39" fmla="*/ 130 h 166"/>
                  <a:gd name="T40" fmla="*/ 188 w 260"/>
                  <a:gd name="T41" fmla="*/ 122 h 166"/>
                  <a:gd name="T42" fmla="*/ 206 w 260"/>
                  <a:gd name="T43" fmla="*/ 118 h 166"/>
                  <a:gd name="T44" fmla="*/ 232 w 260"/>
                  <a:gd name="T45" fmla="*/ 112 h 166"/>
                  <a:gd name="T46" fmla="*/ 240 w 260"/>
                  <a:gd name="T47" fmla="*/ 108 h 166"/>
                  <a:gd name="T48" fmla="*/ 246 w 260"/>
                  <a:gd name="T49" fmla="*/ 104 h 166"/>
                  <a:gd name="T50" fmla="*/ 248 w 260"/>
                  <a:gd name="T51" fmla="*/ 96 h 166"/>
                  <a:gd name="T52" fmla="*/ 250 w 260"/>
                  <a:gd name="T53" fmla="*/ 82 h 166"/>
                  <a:gd name="T54" fmla="*/ 250 w 260"/>
                  <a:gd name="T55" fmla="*/ 82 h 166"/>
                  <a:gd name="T56" fmla="*/ 252 w 260"/>
                  <a:gd name="T57" fmla="*/ 70 h 166"/>
                  <a:gd name="T58" fmla="*/ 256 w 260"/>
                  <a:gd name="T59" fmla="*/ 60 h 166"/>
                  <a:gd name="T60" fmla="*/ 260 w 260"/>
                  <a:gd name="T61" fmla="*/ 50 h 166"/>
                  <a:gd name="T62" fmla="*/ 260 w 260"/>
                  <a:gd name="T63" fmla="*/ 46 h 166"/>
                  <a:gd name="T64" fmla="*/ 256 w 260"/>
                  <a:gd name="T65" fmla="*/ 44 h 166"/>
                  <a:gd name="T66" fmla="*/ 238 w 260"/>
                  <a:gd name="T67" fmla="*/ 38 h 166"/>
                  <a:gd name="T68" fmla="*/ 238 w 260"/>
                  <a:gd name="T69" fmla="*/ 38 h 166"/>
                  <a:gd name="T70" fmla="*/ 188 w 260"/>
                  <a:gd name="T71" fmla="*/ 26 h 166"/>
                  <a:gd name="T72" fmla="*/ 152 w 260"/>
                  <a:gd name="T73" fmla="*/ 18 h 166"/>
                  <a:gd name="T74" fmla="*/ 152 w 260"/>
                  <a:gd name="T75" fmla="*/ 18 h 166"/>
                  <a:gd name="T76" fmla="*/ 146 w 260"/>
                  <a:gd name="T77" fmla="*/ 14 h 166"/>
                  <a:gd name="T78" fmla="*/ 142 w 260"/>
                  <a:gd name="T79" fmla="*/ 12 h 166"/>
                  <a:gd name="T80" fmla="*/ 136 w 260"/>
                  <a:gd name="T81" fmla="*/ 6 h 166"/>
                  <a:gd name="T82" fmla="*/ 130 w 260"/>
                  <a:gd name="T83" fmla="*/ 4 h 166"/>
                  <a:gd name="T84" fmla="*/ 124 w 260"/>
                  <a:gd name="T85" fmla="*/ 2 h 166"/>
                  <a:gd name="T86" fmla="*/ 116 w 260"/>
                  <a:gd name="T87" fmla="*/ 0 h 166"/>
                  <a:gd name="T88" fmla="*/ 104 w 260"/>
                  <a:gd name="T89" fmla="*/ 2 h 166"/>
                  <a:gd name="T90" fmla="*/ 104 w 260"/>
                  <a:gd name="T91" fmla="*/ 2 h 166"/>
                  <a:gd name="T92" fmla="*/ 80 w 260"/>
                  <a:gd name="T93" fmla="*/ 2 h 166"/>
                  <a:gd name="T94" fmla="*/ 64 w 260"/>
                  <a:gd name="T95" fmla="*/ 4 h 166"/>
                  <a:gd name="T96" fmla="*/ 58 w 260"/>
                  <a:gd name="T97" fmla="*/ 6 h 166"/>
                  <a:gd name="T98" fmla="*/ 52 w 260"/>
                  <a:gd name="T99" fmla="*/ 8 h 166"/>
                  <a:gd name="T100" fmla="*/ 46 w 260"/>
                  <a:gd name="T101" fmla="*/ 14 h 166"/>
                  <a:gd name="T102" fmla="*/ 40 w 260"/>
                  <a:gd name="T103" fmla="*/ 20 h 166"/>
                  <a:gd name="T104" fmla="*/ 40 w 260"/>
                  <a:gd name="T105" fmla="*/ 20 h 166"/>
                  <a:gd name="T106" fmla="*/ 36 w 260"/>
                  <a:gd name="T107" fmla="*/ 28 h 166"/>
                  <a:gd name="T108" fmla="*/ 34 w 260"/>
                  <a:gd name="T109" fmla="*/ 38 h 166"/>
                  <a:gd name="T110" fmla="*/ 34 w 260"/>
                  <a:gd name="T111" fmla="*/ 56 h 166"/>
                  <a:gd name="T112" fmla="*/ 36 w 260"/>
                  <a:gd name="T113" fmla="*/ 74 h 166"/>
                  <a:gd name="T114" fmla="*/ 34 w 260"/>
                  <a:gd name="T115" fmla="*/ 80 h 166"/>
                  <a:gd name="T116" fmla="*/ 32 w 260"/>
                  <a:gd name="T117" fmla="*/ 84 h 166"/>
                  <a:gd name="T118" fmla="*/ 32 w 260"/>
                  <a:gd name="T119" fmla="*/ 84 h 166"/>
                  <a:gd name="T120" fmla="*/ 0 w 260"/>
                  <a:gd name="T121" fmla="*/ 104 h 166"/>
                  <a:gd name="T122" fmla="*/ 0 w 260"/>
                  <a:gd name="T123" fmla="*/ 104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60" h="166">
                    <a:moveTo>
                      <a:pt x="0" y="104"/>
                    </a:moveTo>
                    <a:lnTo>
                      <a:pt x="0" y="104"/>
                    </a:lnTo>
                    <a:lnTo>
                      <a:pt x="10" y="128"/>
                    </a:lnTo>
                    <a:lnTo>
                      <a:pt x="18" y="146"/>
                    </a:lnTo>
                    <a:lnTo>
                      <a:pt x="24" y="154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38" y="164"/>
                    </a:lnTo>
                    <a:lnTo>
                      <a:pt x="48" y="166"/>
                    </a:lnTo>
                    <a:lnTo>
                      <a:pt x="60" y="164"/>
                    </a:lnTo>
                    <a:lnTo>
                      <a:pt x="78" y="158"/>
                    </a:lnTo>
                    <a:lnTo>
                      <a:pt x="78" y="158"/>
                    </a:lnTo>
                    <a:lnTo>
                      <a:pt x="100" y="150"/>
                    </a:lnTo>
                    <a:lnTo>
                      <a:pt x="120" y="144"/>
                    </a:lnTo>
                    <a:lnTo>
                      <a:pt x="140" y="140"/>
                    </a:lnTo>
                    <a:lnTo>
                      <a:pt x="152" y="136"/>
                    </a:lnTo>
                    <a:lnTo>
                      <a:pt x="152" y="136"/>
                    </a:lnTo>
                    <a:lnTo>
                      <a:pt x="140" y="140"/>
                    </a:lnTo>
                    <a:lnTo>
                      <a:pt x="166" y="130"/>
                    </a:lnTo>
                    <a:lnTo>
                      <a:pt x="166" y="130"/>
                    </a:lnTo>
                    <a:lnTo>
                      <a:pt x="188" y="122"/>
                    </a:lnTo>
                    <a:lnTo>
                      <a:pt x="206" y="118"/>
                    </a:lnTo>
                    <a:lnTo>
                      <a:pt x="232" y="112"/>
                    </a:lnTo>
                    <a:lnTo>
                      <a:pt x="240" y="108"/>
                    </a:lnTo>
                    <a:lnTo>
                      <a:pt x="246" y="104"/>
                    </a:lnTo>
                    <a:lnTo>
                      <a:pt x="248" y="96"/>
                    </a:lnTo>
                    <a:lnTo>
                      <a:pt x="250" y="82"/>
                    </a:lnTo>
                    <a:lnTo>
                      <a:pt x="250" y="82"/>
                    </a:lnTo>
                    <a:lnTo>
                      <a:pt x="252" y="70"/>
                    </a:lnTo>
                    <a:lnTo>
                      <a:pt x="256" y="60"/>
                    </a:lnTo>
                    <a:lnTo>
                      <a:pt x="260" y="50"/>
                    </a:lnTo>
                    <a:lnTo>
                      <a:pt x="260" y="46"/>
                    </a:lnTo>
                    <a:lnTo>
                      <a:pt x="256" y="44"/>
                    </a:lnTo>
                    <a:lnTo>
                      <a:pt x="238" y="38"/>
                    </a:lnTo>
                    <a:lnTo>
                      <a:pt x="238" y="38"/>
                    </a:lnTo>
                    <a:lnTo>
                      <a:pt x="188" y="26"/>
                    </a:lnTo>
                    <a:lnTo>
                      <a:pt x="152" y="18"/>
                    </a:lnTo>
                    <a:lnTo>
                      <a:pt x="152" y="18"/>
                    </a:lnTo>
                    <a:lnTo>
                      <a:pt x="146" y="14"/>
                    </a:lnTo>
                    <a:lnTo>
                      <a:pt x="142" y="12"/>
                    </a:lnTo>
                    <a:lnTo>
                      <a:pt x="136" y="6"/>
                    </a:lnTo>
                    <a:lnTo>
                      <a:pt x="130" y="4"/>
                    </a:lnTo>
                    <a:lnTo>
                      <a:pt x="124" y="2"/>
                    </a:lnTo>
                    <a:lnTo>
                      <a:pt x="116" y="0"/>
                    </a:lnTo>
                    <a:lnTo>
                      <a:pt x="104" y="2"/>
                    </a:lnTo>
                    <a:lnTo>
                      <a:pt x="104" y="2"/>
                    </a:lnTo>
                    <a:lnTo>
                      <a:pt x="80" y="2"/>
                    </a:lnTo>
                    <a:lnTo>
                      <a:pt x="64" y="4"/>
                    </a:lnTo>
                    <a:lnTo>
                      <a:pt x="58" y="6"/>
                    </a:lnTo>
                    <a:lnTo>
                      <a:pt x="52" y="8"/>
                    </a:lnTo>
                    <a:lnTo>
                      <a:pt x="46" y="14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6" y="28"/>
                    </a:lnTo>
                    <a:lnTo>
                      <a:pt x="34" y="38"/>
                    </a:lnTo>
                    <a:lnTo>
                      <a:pt x="34" y="56"/>
                    </a:lnTo>
                    <a:lnTo>
                      <a:pt x="36" y="74"/>
                    </a:lnTo>
                    <a:lnTo>
                      <a:pt x="34" y="80"/>
                    </a:lnTo>
                    <a:lnTo>
                      <a:pt x="32" y="84"/>
                    </a:lnTo>
                    <a:lnTo>
                      <a:pt x="32" y="84"/>
                    </a:lnTo>
                    <a:lnTo>
                      <a:pt x="0" y="104"/>
                    </a:lnTo>
                    <a:lnTo>
                      <a:pt x="0" y="104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43" name="Freeform 15"/>
              <p:cNvSpPr>
                <a:spLocks/>
              </p:cNvSpPr>
              <p:nvPr/>
            </p:nvSpPr>
            <p:spPr bwMode="auto">
              <a:xfrm>
                <a:off x="-4916958" y="8591418"/>
                <a:ext cx="241300" cy="200025"/>
              </a:xfrm>
              <a:custGeom>
                <a:avLst/>
                <a:gdLst>
                  <a:gd name="T0" fmla="*/ 62 w 152"/>
                  <a:gd name="T1" fmla="*/ 126 h 126"/>
                  <a:gd name="T2" fmla="*/ 62 w 152"/>
                  <a:gd name="T3" fmla="*/ 126 h 126"/>
                  <a:gd name="T4" fmla="*/ 86 w 152"/>
                  <a:gd name="T5" fmla="*/ 108 h 126"/>
                  <a:gd name="T6" fmla="*/ 102 w 152"/>
                  <a:gd name="T7" fmla="*/ 94 h 126"/>
                  <a:gd name="T8" fmla="*/ 108 w 152"/>
                  <a:gd name="T9" fmla="*/ 88 h 126"/>
                  <a:gd name="T10" fmla="*/ 110 w 152"/>
                  <a:gd name="T11" fmla="*/ 82 h 126"/>
                  <a:gd name="T12" fmla="*/ 110 w 152"/>
                  <a:gd name="T13" fmla="*/ 82 h 126"/>
                  <a:gd name="T14" fmla="*/ 112 w 152"/>
                  <a:gd name="T15" fmla="*/ 78 h 126"/>
                  <a:gd name="T16" fmla="*/ 116 w 152"/>
                  <a:gd name="T17" fmla="*/ 72 h 126"/>
                  <a:gd name="T18" fmla="*/ 126 w 152"/>
                  <a:gd name="T19" fmla="*/ 60 h 126"/>
                  <a:gd name="T20" fmla="*/ 144 w 152"/>
                  <a:gd name="T21" fmla="*/ 48 h 126"/>
                  <a:gd name="T22" fmla="*/ 144 w 152"/>
                  <a:gd name="T23" fmla="*/ 48 h 126"/>
                  <a:gd name="T24" fmla="*/ 146 w 152"/>
                  <a:gd name="T25" fmla="*/ 44 h 126"/>
                  <a:gd name="T26" fmla="*/ 152 w 152"/>
                  <a:gd name="T27" fmla="*/ 38 h 126"/>
                  <a:gd name="T28" fmla="*/ 152 w 152"/>
                  <a:gd name="T29" fmla="*/ 32 h 126"/>
                  <a:gd name="T30" fmla="*/ 152 w 152"/>
                  <a:gd name="T31" fmla="*/ 28 h 126"/>
                  <a:gd name="T32" fmla="*/ 150 w 152"/>
                  <a:gd name="T33" fmla="*/ 24 h 126"/>
                  <a:gd name="T34" fmla="*/ 144 w 152"/>
                  <a:gd name="T35" fmla="*/ 20 h 126"/>
                  <a:gd name="T36" fmla="*/ 144 w 152"/>
                  <a:gd name="T37" fmla="*/ 20 h 126"/>
                  <a:gd name="T38" fmla="*/ 118 w 152"/>
                  <a:gd name="T39" fmla="*/ 4 h 126"/>
                  <a:gd name="T40" fmla="*/ 104 w 152"/>
                  <a:gd name="T41" fmla="*/ 0 h 126"/>
                  <a:gd name="T42" fmla="*/ 98 w 152"/>
                  <a:gd name="T43" fmla="*/ 0 h 126"/>
                  <a:gd name="T44" fmla="*/ 90 w 152"/>
                  <a:gd name="T45" fmla="*/ 0 h 126"/>
                  <a:gd name="T46" fmla="*/ 90 w 152"/>
                  <a:gd name="T47" fmla="*/ 0 h 126"/>
                  <a:gd name="T48" fmla="*/ 74 w 152"/>
                  <a:gd name="T49" fmla="*/ 4 h 126"/>
                  <a:gd name="T50" fmla="*/ 54 w 152"/>
                  <a:gd name="T51" fmla="*/ 8 h 126"/>
                  <a:gd name="T52" fmla="*/ 38 w 152"/>
                  <a:gd name="T53" fmla="*/ 12 h 126"/>
                  <a:gd name="T54" fmla="*/ 30 w 152"/>
                  <a:gd name="T55" fmla="*/ 14 h 126"/>
                  <a:gd name="T56" fmla="*/ 26 w 152"/>
                  <a:gd name="T57" fmla="*/ 16 h 126"/>
                  <a:gd name="T58" fmla="*/ 26 w 152"/>
                  <a:gd name="T59" fmla="*/ 16 h 126"/>
                  <a:gd name="T60" fmla="*/ 18 w 152"/>
                  <a:gd name="T61" fmla="*/ 26 h 126"/>
                  <a:gd name="T62" fmla="*/ 14 w 152"/>
                  <a:gd name="T63" fmla="*/ 38 h 126"/>
                  <a:gd name="T64" fmla="*/ 10 w 152"/>
                  <a:gd name="T65" fmla="*/ 50 h 126"/>
                  <a:gd name="T66" fmla="*/ 6 w 152"/>
                  <a:gd name="T67" fmla="*/ 62 h 126"/>
                  <a:gd name="T68" fmla="*/ 6 w 152"/>
                  <a:gd name="T69" fmla="*/ 62 h 126"/>
                  <a:gd name="T70" fmla="*/ 0 w 152"/>
                  <a:gd name="T71" fmla="*/ 86 h 126"/>
                  <a:gd name="T72" fmla="*/ 0 w 152"/>
                  <a:gd name="T73" fmla="*/ 98 h 126"/>
                  <a:gd name="T74" fmla="*/ 2 w 152"/>
                  <a:gd name="T75" fmla="*/ 102 h 126"/>
                  <a:gd name="T76" fmla="*/ 6 w 152"/>
                  <a:gd name="T77" fmla="*/ 106 h 126"/>
                  <a:gd name="T78" fmla="*/ 6 w 152"/>
                  <a:gd name="T79" fmla="*/ 106 h 126"/>
                  <a:gd name="T80" fmla="*/ 26 w 152"/>
                  <a:gd name="T81" fmla="*/ 118 h 126"/>
                  <a:gd name="T82" fmla="*/ 36 w 152"/>
                  <a:gd name="T83" fmla="*/ 124 h 126"/>
                  <a:gd name="T84" fmla="*/ 48 w 152"/>
                  <a:gd name="T85" fmla="*/ 126 h 126"/>
                  <a:gd name="T86" fmla="*/ 48 w 152"/>
                  <a:gd name="T87" fmla="*/ 126 h 126"/>
                  <a:gd name="T88" fmla="*/ 62 w 152"/>
                  <a:gd name="T89" fmla="*/ 126 h 126"/>
                  <a:gd name="T90" fmla="*/ 62 w 152"/>
                  <a:gd name="T91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2" h="126">
                    <a:moveTo>
                      <a:pt x="62" y="126"/>
                    </a:moveTo>
                    <a:lnTo>
                      <a:pt x="62" y="126"/>
                    </a:lnTo>
                    <a:lnTo>
                      <a:pt x="86" y="108"/>
                    </a:lnTo>
                    <a:lnTo>
                      <a:pt x="102" y="94"/>
                    </a:lnTo>
                    <a:lnTo>
                      <a:pt x="108" y="88"/>
                    </a:lnTo>
                    <a:lnTo>
                      <a:pt x="110" y="82"/>
                    </a:lnTo>
                    <a:lnTo>
                      <a:pt x="110" y="82"/>
                    </a:lnTo>
                    <a:lnTo>
                      <a:pt x="112" y="78"/>
                    </a:lnTo>
                    <a:lnTo>
                      <a:pt x="116" y="72"/>
                    </a:lnTo>
                    <a:lnTo>
                      <a:pt x="126" y="60"/>
                    </a:lnTo>
                    <a:lnTo>
                      <a:pt x="144" y="48"/>
                    </a:lnTo>
                    <a:lnTo>
                      <a:pt x="144" y="48"/>
                    </a:lnTo>
                    <a:lnTo>
                      <a:pt x="146" y="44"/>
                    </a:lnTo>
                    <a:lnTo>
                      <a:pt x="152" y="38"/>
                    </a:lnTo>
                    <a:lnTo>
                      <a:pt x="152" y="32"/>
                    </a:lnTo>
                    <a:lnTo>
                      <a:pt x="152" y="28"/>
                    </a:lnTo>
                    <a:lnTo>
                      <a:pt x="150" y="24"/>
                    </a:lnTo>
                    <a:lnTo>
                      <a:pt x="144" y="20"/>
                    </a:lnTo>
                    <a:lnTo>
                      <a:pt x="144" y="20"/>
                    </a:lnTo>
                    <a:lnTo>
                      <a:pt x="118" y="4"/>
                    </a:lnTo>
                    <a:lnTo>
                      <a:pt x="104" y="0"/>
                    </a:lnTo>
                    <a:lnTo>
                      <a:pt x="98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4" y="4"/>
                    </a:lnTo>
                    <a:lnTo>
                      <a:pt x="54" y="8"/>
                    </a:lnTo>
                    <a:lnTo>
                      <a:pt x="38" y="12"/>
                    </a:lnTo>
                    <a:lnTo>
                      <a:pt x="30" y="14"/>
                    </a:lnTo>
                    <a:lnTo>
                      <a:pt x="26" y="16"/>
                    </a:lnTo>
                    <a:lnTo>
                      <a:pt x="26" y="16"/>
                    </a:lnTo>
                    <a:lnTo>
                      <a:pt x="18" y="26"/>
                    </a:lnTo>
                    <a:lnTo>
                      <a:pt x="14" y="38"/>
                    </a:lnTo>
                    <a:lnTo>
                      <a:pt x="10" y="50"/>
                    </a:lnTo>
                    <a:lnTo>
                      <a:pt x="6" y="62"/>
                    </a:lnTo>
                    <a:lnTo>
                      <a:pt x="6" y="62"/>
                    </a:lnTo>
                    <a:lnTo>
                      <a:pt x="0" y="86"/>
                    </a:lnTo>
                    <a:lnTo>
                      <a:pt x="0" y="98"/>
                    </a:lnTo>
                    <a:lnTo>
                      <a:pt x="2" y="102"/>
                    </a:lnTo>
                    <a:lnTo>
                      <a:pt x="6" y="106"/>
                    </a:lnTo>
                    <a:lnTo>
                      <a:pt x="6" y="106"/>
                    </a:lnTo>
                    <a:lnTo>
                      <a:pt x="26" y="118"/>
                    </a:lnTo>
                    <a:lnTo>
                      <a:pt x="36" y="124"/>
                    </a:lnTo>
                    <a:lnTo>
                      <a:pt x="48" y="126"/>
                    </a:lnTo>
                    <a:lnTo>
                      <a:pt x="48" y="126"/>
                    </a:lnTo>
                    <a:lnTo>
                      <a:pt x="62" y="126"/>
                    </a:lnTo>
                    <a:lnTo>
                      <a:pt x="62" y="126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44" name="Freeform 16"/>
              <p:cNvSpPr>
                <a:spLocks/>
              </p:cNvSpPr>
              <p:nvPr/>
            </p:nvSpPr>
            <p:spPr bwMode="auto">
              <a:xfrm>
                <a:off x="-5983759" y="8642218"/>
                <a:ext cx="244475" cy="206375"/>
              </a:xfrm>
              <a:custGeom>
                <a:avLst/>
                <a:gdLst>
                  <a:gd name="T0" fmla="*/ 20 w 154"/>
                  <a:gd name="T1" fmla="*/ 0 h 130"/>
                  <a:gd name="T2" fmla="*/ 20 w 154"/>
                  <a:gd name="T3" fmla="*/ 0 h 130"/>
                  <a:gd name="T4" fmla="*/ 8 w 154"/>
                  <a:gd name="T5" fmla="*/ 30 h 130"/>
                  <a:gd name="T6" fmla="*/ 2 w 154"/>
                  <a:gd name="T7" fmla="*/ 52 h 130"/>
                  <a:gd name="T8" fmla="*/ 0 w 154"/>
                  <a:gd name="T9" fmla="*/ 66 h 130"/>
                  <a:gd name="T10" fmla="*/ 2 w 154"/>
                  <a:gd name="T11" fmla="*/ 74 h 130"/>
                  <a:gd name="T12" fmla="*/ 2 w 154"/>
                  <a:gd name="T13" fmla="*/ 74 h 130"/>
                  <a:gd name="T14" fmla="*/ 4 w 154"/>
                  <a:gd name="T15" fmla="*/ 76 h 130"/>
                  <a:gd name="T16" fmla="*/ 20 w 154"/>
                  <a:gd name="T17" fmla="*/ 94 h 130"/>
                  <a:gd name="T18" fmla="*/ 20 w 154"/>
                  <a:gd name="T19" fmla="*/ 94 h 130"/>
                  <a:gd name="T20" fmla="*/ 28 w 154"/>
                  <a:gd name="T21" fmla="*/ 102 h 130"/>
                  <a:gd name="T22" fmla="*/ 30 w 154"/>
                  <a:gd name="T23" fmla="*/ 110 h 130"/>
                  <a:gd name="T24" fmla="*/ 34 w 154"/>
                  <a:gd name="T25" fmla="*/ 120 h 130"/>
                  <a:gd name="T26" fmla="*/ 36 w 154"/>
                  <a:gd name="T27" fmla="*/ 124 h 130"/>
                  <a:gd name="T28" fmla="*/ 38 w 154"/>
                  <a:gd name="T29" fmla="*/ 126 h 130"/>
                  <a:gd name="T30" fmla="*/ 44 w 154"/>
                  <a:gd name="T31" fmla="*/ 128 h 130"/>
                  <a:gd name="T32" fmla="*/ 56 w 154"/>
                  <a:gd name="T33" fmla="*/ 128 h 130"/>
                  <a:gd name="T34" fmla="*/ 56 w 154"/>
                  <a:gd name="T35" fmla="*/ 128 h 130"/>
                  <a:gd name="T36" fmla="*/ 78 w 154"/>
                  <a:gd name="T37" fmla="*/ 130 h 130"/>
                  <a:gd name="T38" fmla="*/ 94 w 154"/>
                  <a:gd name="T39" fmla="*/ 130 h 130"/>
                  <a:gd name="T40" fmla="*/ 102 w 154"/>
                  <a:gd name="T41" fmla="*/ 128 h 130"/>
                  <a:gd name="T42" fmla="*/ 108 w 154"/>
                  <a:gd name="T43" fmla="*/ 126 h 130"/>
                  <a:gd name="T44" fmla="*/ 114 w 154"/>
                  <a:gd name="T45" fmla="*/ 120 h 130"/>
                  <a:gd name="T46" fmla="*/ 122 w 154"/>
                  <a:gd name="T47" fmla="*/ 112 h 130"/>
                  <a:gd name="T48" fmla="*/ 122 w 154"/>
                  <a:gd name="T49" fmla="*/ 112 h 130"/>
                  <a:gd name="T50" fmla="*/ 128 w 154"/>
                  <a:gd name="T51" fmla="*/ 106 h 130"/>
                  <a:gd name="T52" fmla="*/ 136 w 154"/>
                  <a:gd name="T53" fmla="*/ 104 h 130"/>
                  <a:gd name="T54" fmla="*/ 144 w 154"/>
                  <a:gd name="T55" fmla="*/ 104 h 130"/>
                  <a:gd name="T56" fmla="*/ 150 w 154"/>
                  <a:gd name="T57" fmla="*/ 106 h 130"/>
                  <a:gd name="T58" fmla="*/ 154 w 154"/>
                  <a:gd name="T59" fmla="*/ 106 h 130"/>
                  <a:gd name="T60" fmla="*/ 154 w 154"/>
                  <a:gd name="T61" fmla="*/ 104 h 130"/>
                  <a:gd name="T62" fmla="*/ 140 w 154"/>
                  <a:gd name="T63" fmla="*/ 88 h 130"/>
                  <a:gd name="T64" fmla="*/ 140 w 154"/>
                  <a:gd name="T65" fmla="*/ 88 h 130"/>
                  <a:gd name="T66" fmla="*/ 106 w 154"/>
                  <a:gd name="T67" fmla="*/ 50 h 130"/>
                  <a:gd name="T68" fmla="*/ 94 w 154"/>
                  <a:gd name="T69" fmla="*/ 40 h 130"/>
                  <a:gd name="T70" fmla="*/ 78 w 154"/>
                  <a:gd name="T71" fmla="*/ 30 h 130"/>
                  <a:gd name="T72" fmla="*/ 78 w 154"/>
                  <a:gd name="T73" fmla="*/ 30 h 130"/>
                  <a:gd name="T74" fmla="*/ 40 w 154"/>
                  <a:gd name="T75" fmla="*/ 12 h 130"/>
                  <a:gd name="T76" fmla="*/ 20 w 154"/>
                  <a:gd name="T77" fmla="*/ 0 h 130"/>
                  <a:gd name="T78" fmla="*/ 20 w 154"/>
                  <a:gd name="T7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4" h="130">
                    <a:moveTo>
                      <a:pt x="20" y="0"/>
                    </a:moveTo>
                    <a:lnTo>
                      <a:pt x="20" y="0"/>
                    </a:lnTo>
                    <a:lnTo>
                      <a:pt x="8" y="3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2" y="74"/>
                    </a:lnTo>
                    <a:lnTo>
                      <a:pt x="2" y="74"/>
                    </a:lnTo>
                    <a:lnTo>
                      <a:pt x="4" y="76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8" y="102"/>
                    </a:lnTo>
                    <a:lnTo>
                      <a:pt x="30" y="110"/>
                    </a:lnTo>
                    <a:lnTo>
                      <a:pt x="34" y="120"/>
                    </a:lnTo>
                    <a:lnTo>
                      <a:pt x="36" y="124"/>
                    </a:lnTo>
                    <a:lnTo>
                      <a:pt x="38" y="126"/>
                    </a:lnTo>
                    <a:lnTo>
                      <a:pt x="44" y="128"/>
                    </a:lnTo>
                    <a:lnTo>
                      <a:pt x="56" y="128"/>
                    </a:lnTo>
                    <a:lnTo>
                      <a:pt x="56" y="128"/>
                    </a:lnTo>
                    <a:lnTo>
                      <a:pt x="78" y="130"/>
                    </a:lnTo>
                    <a:lnTo>
                      <a:pt x="94" y="130"/>
                    </a:lnTo>
                    <a:lnTo>
                      <a:pt x="102" y="128"/>
                    </a:lnTo>
                    <a:lnTo>
                      <a:pt x="108" y="126"/>
                    </a:lnTo>
                    <a:lnTo>
                      <a:pt x="114" y="120"/>
                    </a:lnTo>
                    <a:lnTo>
                      <a:pt x="122" y="112"/>
                    </a:lnTo>
                    <a:lnTo>
                      <a:pt x="122" y="112"/>
                    </a:lnTo>
                    <a:lnTo>
                      <a:pt x="128" y="106"/>
                    </a:lnTo>
                    <a:lnTo>
                      <a:pt x="136" y="104"/>
                    </a:lnTo>
                    <a:lnTo>
                      <a:pt x="144" y="104"/>
                    </a:lnTo>
                    <a:lnTo>
                      <a:pt x="150" y="106"/>
                    </a:lnTo>
                    <a:lnTo>
                      <a:pt x="154" y="106"/>
                    </a:lnTo>
                    <a:lnTo>
                      <a:pt x="154" y="104"/>
                    </a:lnTo>
                    <a:lnTo>
                      <a:pt x="140" y="88"/>
                    </a:lnTo>
                    <a:lnTo>
                      <a:pt x="140" y="88"/>
                    </a:lnTo>
                    <a:lnTo>
                      <a:pt x="106" y="50"/>
                    </a:lnTo>
                    <a:lnTo>
                      <a:pt x="94" y="40"/>
                    </a:lnTo>
                    <a:lnTo>
                      <a:pt x="78" y="30"/>
                    </a:lnTo>
                    <a:lnTo>
                      <a:pt x="78" y="30"/>
                    </a:lnTo>
                    <a:lnTo>
                      <a:pt x="40" y="12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45" name="Freeform 17"/>
              <p:cNvSpPr>
                <a:spLocks/>
              </p:cNvSpPr>
              <p:nvPr/>
            </p:nvSpPr>
            <p:spPr bwMode="auto">
              <a:xfrm>
                <a:off x="-6073433" y="4689343"/>
                <a:ext cx="431799" cy="238125"/>
              </a:xfrm>
              <a:custGeom>
                <a:avLst/>
                <a:gdLst>
                  <a:gd name="T0" fmla="*/ 26 w 272"/>
                  <a:gd name="T1" fmla="*/ 66 h 150"/>
                  <a:gd name="T2" fmla="*/ 14 w 272"/>
                  <a:gd name="T3" fmla="*/ 60 h 150"/>
                  <a:gd name="T4" fmla="*/ 4 w 272"/>
                  <a:gd name="T5" fmla="*/ 46 h 150"/>
                  <a:gd name="T6" fmla="*/ 0 w 272"/>
                  <a:gd name="T7" fmla="*/ 32 h 150"/>
                  <a:gd name="T8" fmla="*/ 4 w 272"/>
                  <a:gd name="T9" fmla="*/ 28 h 150"/>
                  <a:gd name="T10" fmla="*/ 12 w 272"/>
                  <a:gd name="T11" fmla="*/ 24 h 150"/>
                  <a:gd name="T12" fmla="*/ 34 w 272"/>
                  <a:gd name="T13" fmla="*/ 26 h 150"/>
                  <a:gd name="T14" fmla="*/ 64 w 272"/>
                  <a:gd name="T15" fmla="*/ 30 h 150"/>
                  <a:gd name="T16" fmla="*/ 82 w 272"/>
                  <a:gd name="T17" fmla="*/ 24 h 150"/>
                  <a:gd name="T18" fmla="*/ 104 w 272"/>
                  <a:gd name="T19" fmla="*/ 16 h 150"/>
                  <a:gd name="T20" fmla="*/ 164 w 272"/>
                  <a:gd name="T21" fmla="*/ 0 h 150"/>
                  <a:gd name="T22" fmla="*/ 192 w 272"/>
                  <a:gd name="T23" fmla="*/ 0 h 150"/>
                  <a:gd name="T24" fmla="*/ 212 w 272"/>
                  <a:gd name="T25" fmla="*/ 0 h 150"/>
                  <a:gd name="T26" fmla="*/ 236 w 272"/>
                  <a:gd name="T27" fmla="*/ 6 h 150"/>
                  <a:gd name="T28" fmla="*/ 250 w 272"/>
                  <a:gd name="T29" fmla="*/ 18 h 150"/>
                  <a:gd name="T30" fmla="*/ 270 w 272"/>
                  <a:gd name="T31" fmla="*/ 40 h 150"/>
                  <a:gd name="T32" fmla="*/ 270 w 272"/>
                  <a:gd name="T33" fmla="*/ 52 h 150"/>
                  <a:gd name="T34" fmla="*/ 260 w 272"/>
                  <a:gd name="T35" fmla="*/ 66 h 150"/>
                  <a:gd name="T36" fmla="*/ 250 w 272"/>
                  <a:gd name="T37" fmla="*/ 74 h 150"/>
                  <a:gd name="T38" fmla="*/ 212 w 272"/>
                  <a:gd name="T39" fmla="*/ 100 h 150"/>
                  <a:gd name="T40" fmla="*/ 192 w 272"/>
                  <a:gd name="T41" fmla="*/ 114 h 150"/>
                  <a:gd name="T42" fmla="*/ 188 w 272"/>
                  <a:gd name="T43" fmla="*/ 118 h 150"/>
                  <a:gd name="T44" fmla="*/ 186 w 272"/>
                  <a:gd name="T45" fmla="*/ 126 h 150"/>
                  <a:gd name="T46" fmla="*/ 188 w 272"/>
                  <a:gd name="T47" fmla="*/ 126 h 150"/>
                  <a:gd name="T48" fmla="*/ 178 w 272"/>
                  <a:gd name="T49" fmla="*/ 134 h 150"/>
                  <a:gd name="T50" fmla="*/ 168 w 272"/>
                  <a:gd name="T51" fmla="*/ 146 h 150"/>
                  <a:gd name="T52" fmla="*/ 158 w 272"/>
                  <a:gd name="T53" fmla="*/ 150 h 150"/>
                  <a:gd name="T54" fmla="*/ 136 w 272"/>
                  <a:gd name="T55" fmla="*/ 146 h 150"/>
                  <a:gd name="T56" fmla="*/ 84 w 272"/>
                  <a:gd name="T57" fmla="*/ 144 h 150"/>
                  <a:gd name="T58" fmla="*/ 58 w 272"/>
                  <a:gd name="T59" fmla="*/ 140 h 150"/>
                  <a:gd name="T60" fmla="*/ 50 w 272"/>
                  <a:gd name="T61" fmla="*/ 134 h 150"/>
                  <a:gd name="T62" fmla="*/ 38 w 272"/>
                  <a:gd name="T63" fmla="*/ 116 h 150"/>
                  <a:gd name="T64" fmla="*/ 26 w 272"/>
                  <a:gd name="T65" fmla="*/ 74 h 150"/>
                  <a:gd name="T66" fmla="*/ 26 w 272"/>
                  <a:gd name="T67" fmla="*/ 6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2" h="150">
                    <a:moveTo>
                      <a:pt x="26" y="66"/>
                    </a:moveTo>
                    <a:lnTo>
                      <a:pt x="26" y="66"/>
                    </a:lnTo>
                    <a:lnTo>
                      <a:pt x="20" y="64"/>
                    </a:lnTo>
                    <a:lnTo>
                      <a:pt x="14" y="60"/>
                    </a:lnTo>
                    <a:lnTo>
                      <a:pt x="8" y="54"/>
                    </a:lnTo>
                    <a:lnTo>
                      <a:pt x="4" y="46"/>
                    </a:lnTo>
                    <a:lnTo>
                      <a:pt x="0" y="40"/>
                    </a:lnTo>
                    <a:lnTo>
                      <a:pt x="0" y="32"/>
                    </a:lnTo>
                    <a:lnTo>
                      <a:pt x="2" y="30"/>
                    </a:lnTo>
                    <a:lnTo>
                      <a:pt x="4" y="28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24" y="24"/>
                    </a:lnTo>
                    <a:lnTo>
                      <a:pt x="34" y="26"/>
                    </a:lnTo>
                    <a:lnTo>
                      <a:pt x="50" y="28"/>
                    </a:lnTo>
                    <a:lnTo>
                      <a:pt x="64" y="30"/>
                    </a:lnTo>
                    <a:lnTo>
                      <a:pt x="72" y="28"/>
                    </a:lnTo>
                    <a:lnTo>
                      <a:pt x="82" y="24"/>
                    </a:lnTo>
                    <a:lnTo>
                      <a:pt x="82" y="24"/>
                    </a:lnTo>
                    <a:lnTo>
                      <a:pt x="104" y="16"/>
                    </a:lnTo>
                    <a:lnTo>
                      <a:pt x="132" y="6"/>
                    </a:lnTo>
                    <a:lnTo>
                      <a:pt x="164" y="0"/>
                    </a:lnTo>
                    <a:lnTo>
                      <a:pt x="178" y="0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12" y="0"/>
                    </a:lnTo>
                    <a:lnTo>
                      <a:pt x="224" y="2"/>
                    </a:lnTo>
                    <a:lnTo>
                      <a:pt x="236" y="6"/>
                    </a:lnTo>
                    <a:lnTo>
                      <a:pt x="250" y="18"/>
                    </a:lnTo>
                    <a:lnTo>
                      <a:pt x="250" y="18"/>
                    </a:lnTo>
                    <a:lnTo>
                      <a:pt x="266" y="34"/>
                    </a:lnTo>
                    <a:lnTo>
                      <a:pt x="270" y="40"/>
                    </a:lnTo>
                    <a:lnTo>
                      <a:pt x="272" y="46"/>
                    </a:lnTo>
                    <a:lnTo>
                      <a:pt x="270" y="52"/>
                    </a:lnTo>
                    <a:lnTo>
                      <a:pt x="268" y="58"/>
                    </a:lnTo>
                    <a:lnTo>
                      <a:pt x="260" y="66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28" y="90"/>
                    </a:lnTo>
                    <a:lnTo>
                      <a:pt x="212" y="100"/>
                    </a:lnTo>
                    <a:lnTo>
                      <a:pt x="198" y="108"/>
                    </a:lnTo>
                    <a:lnTo>
                      <a:pt x="192" y="114"/>
                    </a:lnTo>
                    <a:lnTo>
                      <a:pt x="188" y="118"/>
                    </a:lnTo>
                    <a:lnTo>
                      <a:pt x="188" y="118"/>
                    </a:lnTo>
                    <a:lnTo>
                      <a:pt x="186" y="124"/>
                    </a:lnTo>
                    <a:lnTo>
                      <a:pt x="186" y="126"/>
                    </a:lnTo>
                    <a:lnTo>
                      <a:pt x="188" y="126"/>
                    </a:lnTo>
                    <a:lnTo>
                      <a:pt x="188" y="126"/>
                    </a:lnTo>
                    <a:lnTo>
                      <a:pt x="188" y="126"/>
                    </a:lnTo>
                    <a:lnTo>
                      <a:pt x="178" y="134"/>
                    </a:lnTo>
                    <a:lnTo>
                      <a:pt x="178" y="134"/>
                    </a:lnTo>
                    <a:lnTo>
                      <a:pt x="168" y="146"/>
                    </a:lnTo>
                    <a:lnTo>
                      <a:pt x="164" y="150"/>
                    </a:lnTo>
                    <a:lnTo>
                      <a:pt x="158" y="150"/>
                    </a:lnTo>
                    <a:lnTo>
                      <a:pt x="136" y="146"/>
                    </a:lnTo>
                    <a:lnTo>
                      <a:pt x="136" y="146"/>
                    </a:lnTo>
                    <a:lnTo>
                      <a:pt x="108" y="144"/>
                    </a:lnTo>
                    <a:lnTo>
                      <a:pt x="84" y="144"/>
                    </a:lnTo>
                    <a:lnTo>
                      <a:pt x="66" y="142"/>
                    </a:lnTo>
                    <a:lnTo>
                      <a:pt x="58" y="140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44" y="126"/>
                    </a:lnTo>
                    <a:lnTo>
                      <a:pt x="38" y="116"/>
                    </a:lnTo>
                    <a:lnTo>
                      <a:pt x="30" y="94"/>
                    </a:lnTo>
                    <a:lnTo>
                      <a:pt x="26" y="74"/>
                    </a:lnTo>
                    <a:lnTo>
                      <a:pt x="26" y="66"/>
                    </a:lnTo>
                    <a:lnTo>
                      <a:pt x="26" y="66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46" name="Freeform 18"/>
              <p:cNvSpPr>
                <a:spLocks/>
              </p:cNvSpPr>
              <p:nvPr/>
            </p:nvSpPr>
            <p:spPr bwMode="auto">
              <a:xfrm>
                <a:off x="-5914684" y="5184645"/>
                <a:ext cx="180974" cy="187326"/>
              </a:xfrm>
              <a:custGeom>
                <a:avLst/>
                <a:gdLst>
                  <a:gd name="T0" fmla="*/ 0 w 114"/>
                  <a:gd name="T1" fmla="*/ 110 h 118"/>
                  <a:gd name="T2" fmla="*/ 0 w 114"/>
                  <a:gd name="T3" fmla="*/ 110 h 118"/>
                  <a:gd name="T4" fmla="*/ 2 w 114"/>
                  <a:gd name="T5" fmla="*/ 108 h 118"/>
                  <a:gd name="T6" fmla="*/ 8 w 114"/>
                  <a:gd name="T7" fmla="*/ 106 h 118"/>
                  <a:gd name="T8" fmla="*/ 12 w 114"/>
                  <a:gd name="T9" fmla="*/ 104 h 118"/>
                  <a:gd name="T10" fmla="*/ 18 w 114"/>
                  <a:gd name="T11" fmla="*/ 106 h 118"/>
                  <a:gd name="T12" fmla="*/ 26 w 114"/>
                  <a:gd name="T13" fmla="*/ 106 h 118"/>
                  <a:gd name="T14" fmla="*/ 36 w 114"/>
                  <a:gd name="T15" fmla="*/ 110 h 118"/>
                  <a:gd name="T16" fmla="*/ 36 w 114"/>
                  <a:gd name="T17" fmla="*/ 110 h 118"/>
                  <a:gd name="T18" fmla="*/ 54 w 114"/>
                  <a:gd name="T19" fmla="*/ 118 h 118"/>
                  <a:gd name="T20" fmla="*/ 62 w 114"/>
                  <a:gd name="T21" fmla="*/ 118 h 118"/>
                  <a:gd name="T22" fmla="*/ 68 w 114"/>
                  <a:gd name="T23" fmla="*/ 118 h 118"/>
                  <a:gd name="T24" fmla="*/ 74 w 114"/>
                  <a:gd name="T25" fmla="*/ 118 h 118"/>
                  <a:gd name="T26" fmla="*/ 80 w 114"/>
                  <a:gd name="T27" fmla="*/ 114 h 118"/>
                  <a:gd name="T28" fmla="*/ 92 w 114"/>
                  <a:gd name="T29" fmla="*/ 104 h 118"/>
                  <a:gd name="T30" fmla="*/ 92 w 114"/>
                  <a:gd name="T31" fmla="*/ 104 h 118"/>
                  <a:gd name="T32" fmla="*/ 102 w 114"/>
                  <a:gd name="T33" fmla="*/ 94 h 118"/>
                  <a:gd name="T34" fmla="*/ 110 w 114"/>
                  <a:gd name="T35" fmla="*/ 82 h 118"/>
                  <a:gd name="T36" fmla="*/ 114 w 114"/>
                  <a:gd name="T37" fmla="*/ 68 h 118"/>
                  <a:gd name="T38" fmla="*/ 114 w 114"/>
                  <a:gd name="T39" fmla="*/ 54 h 118"/>
                  <a:gd name="T40" fmla="*/ 114 w 114"/>
                  <a:gd name="T41" fmla="*/ 54 h 118"/>
                  <a:gd name="T42" fmla="*/ 112 w 114"/>
                  <a:gd name="T43" fmla="*/ 36 h 118"/>
                  <a:gd name="T44" fmla="*/ 112 w 114"/>
                  <a:gd name="T45" fmla="*/ 16 h 118"/>
                  <a:gd name="T46" fmla="*/ 110 w 114"/>
                  <a:gd name="T47" fmla="*/ 10 h 118"/>
                  <a:gd name="T48" fmla="*/ 108 w 114"/>
                  <a:gd name="T49" fmla="*/ 4 h 118"/>
                  <a:gd name="T50" fmla="*/ 102 w 114"/>
                  <a:gd name="T51" fmla="*/ 0 h 118"/>
                  <a:gd name="T52" fmla="*/ 94 w 114"/>
                  <a:gd name="T53" fmla="*/ 0 h 118"/>
                  <a:gd name="T54" fmla="*/ 94 w 114"/>
                  <a:gd name="T55" fmla="*/ 0 h 118"/>
                  <a:gd name="T56" fmla="*/ 86 w 114"/>
                  <a:gd name="T57" fmla="*/ 4 h 118"/>
                  <a:gd name="T58" fmla="*/ 82 w 114"/>
                  <a:gd name="T59" fmla="*/ 6 h 118"/>
                  <a:gd name="T60" fmla="*/ 80 w 114"/>
                  <a:gd name="T61" fmla="*/ 10 h 118"/>
                  <a:gd name="T62" fmla="*/ 78 w 114"/>
                  <a:gd name="T63" fmla="*/ 14 h 118"/>
                  <a:gd name="T64" fmla="*/ 72 w 114"/>
                  <a:gd name="T65" fmla="*/ 24 h 118"/>
                  <a:gd name="T66" fmla="*/ 66 w 114"/>
                  <a:gd name="T67" fmla="*/ 30 h 118"/>
                  <a:gd name="T68" fmla="*/ 56 w 114"/>
                  <a:gd name="T69" fmla="*/ 38 h 118"/>
                  <a:gd name="T70" fmla="*/ 56 w 114"/>
                  <a:gd name="T71" fmla="*/ 38 h 118"/>
                  <a:gd name="T72" fmla="*/ 38 w 114"/>
                  <a:gd name="T73" fmla="*/ 54 h 118"/>
                  <a:gd name="T74" fmla="*/ 26 w 114"/>
                  <a:gd name="T75" fmla="*/ 64 h 118"/>
                  <a:gd name="T76" fmla="*/ 20 w 114"/>
                  <a:gd name="T77" fmla="*/ 74 h 118"/>
                  <a:gd name="T78" fmla="*/ 16 w 114"/>
                  <a:gd name="T79" fmla="*/ 82 h 118"/>
                  <a:gd name="T80" fmla="*/ 16 w 114"/>
                  <a:gd name="T81" fmla="*/ 82 h 118"/>
                  <a:gd name="T82" fmla="*/ 6 w 114"/>
                  <a:gd name="T83" fmla="*/ 100 h 118"/>
                  <a:gd name="T84" fmla="*/ 0 w 114"/>
                  <a:gd name="T85" fmla="*/ 110 h 118"/>
                  <a:gd name="T86" fmla="*/ 0 w 114"/>
                  <a:gd name="T87" fmla="*/ 11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4" h="118">
                    <a:moveTo>
                      <a:pt x="0" y="110"/>
                    </a:moveTo>
                    <a:lnTo>
                      <a:pt x="0" y="110"/>
                    </a:lnTo>
                    <a:lnTo>
                      <a:pt x="2" y="108"/>
                    </a:lnTo>
                    <a:lnTo>
                      <a:pt x="8" y="106"/>
                    </a:lnTo>
                    <a:lnTo>
                      <a:pt x="12" y="104"/>
                    </a:lnTo>
                    <a:lnTo>
                      <a:pt x="18" y="106"/>
                    </a:lnTo>
                    <a:lnTo>
                      <a:pt x="26" y="106"/>
                    </a:lnTo>
                    <a:lnTo>
                      <a:pt x="36" y="110"/>
                    </a:lnTo>
                    <a:lnTo>
                      <a:pt x="36" y="110"/>
                    </a:lnTo>
                    <a:lnTo>
                      <a:pt x="54" y="118"/>
                    </a:lnTo>
                    <a:lnTo>
                      <a:pt x="62" y="118"/>
                    </a:lnTo>
                    <a:lnTo>
                      <a:pt x="68" y="118"/>
                    </a:lnTo>
                    <a:lnTo>
                      <a:pt x="74" y="118"/>
                    </a:lnTo>
                    <a:lnTo>
                      <a:pt x="80" y="114"/>
                    </a:lnTo>
                    <a:lnTo>
                      <a:pt x="92" y="104"/>
                    </a:lnTo>
                    <a:lnTo>
                      <a:pt x="92" y="104"/>
                    </a:lnTo>
                    <a:lnTo>
                      <a:pt x="102" y="94"/>
                    </a:lnTo>
                    <a:lnTo>
                      <a:pt x="110" y="82"/>
                    </a:lnTo>
                    <a:lnTo>
                      <a:pt x="114" y="68"/>
                    </a:lnTo>
                    <a:lnTo>
                      <a:pt x="114" y="54"/>
                    </a:lnTo>
                    <a:lnTo>
                      <a:pt x="114" y="54"/>
                    </a:lnTo>
                    <a:lnTo>
                      <a:pt x="112" y="36"/>
                    </a:lnTo>
                    <a:lnTo>
                      <a:pt x="112" y="16"/>
                    </a:lnTo>
                    <a:lnTo>
                      <a:pt x="110" y="10"/>
                    </a:lnTo>
                    <a:lnTo>
                      <a:pt x="108" y="4"/>
                    </a:lnTo>
                    <a:lnTo>
                      <a:pt x="102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86" y="4"/>
                    </a:lnTo>
                    <a:lnTo>
                      <a:pt x="82" y="6"/>
                    </a:lnTo>
                    <a:lnTo>
                      <a:pt x="80" y="10"/>
                    </a:lnTo>
                    <a:lnTo>
                      <a:pt x="78" y="14"/>
                    </a:lnTo>
                    <a:lnTo>
                      <a:pt x="72" y="24"/>
                    </a:lnTo>
                    <a:lnTo>
                      <a:pt x="66" y="30"/>
                    </a:lnTo>
                    <a:lnTo>
                      <a:pt x="56" y="38"/>
                    </a:lnTo>
                    <a:lnTo>
                      <a:pt x="56" y="38"/>
                    </a:lnTo>
                    <a:lnTo>
                      <a:pt x="38" y="54"/>
                    </a:lnTo>
                    <a:lnTo>
                      <a:pt x="26" y="64"/>
                    </a:lnTo>
                    <a:lnTo>
                      <a:pt x="20" y="74"/>
                    </a:lnTo>
                    <a:lnTo>
                      <a:pt x="16" y="82"/>
                    </a:lnTo>
                    <a:lnTo>
                      <a:pt x="16" y="82"/>
                    </a:lnTo>
                    <a:lnTo>
                      <a:pt x="6" y="100"/>
                    </a:lnTo>
                    <a:lnTo>
                      <a:pt x="0" y="11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sp>
          <p:nvSpPr>
            <p:cNvPr id="221" name="직사각형 220"/>
            <p:cNvSpPr/>
            <p:nvPr/>
          </p:nvSpPr>
          <p:spPr>
            <a:xfrm>
              <a:off x="6962353" y="1424920"/>
              <a:ext cx="420820" cy="488734"/>
            </a:xfrm>
            <a:prstGeom prst="rect">
              <a:avLst/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222" name="원호 74"/>
            <p:cNvSpPr/>
            <p:nvPr/>
          </p:nvSpPr>
          <p:spPr>
            <a:xfrm rot="19860453">
              <a:off x="7458980" y="2133526"/>
              <a:ext cx="596677" cy="383707"/>
            </a:xfrm>
            <a:custGeom>
              <a:avLst/>
              <a:gdLst>
                <a:gd name="connsiteX0" fmla="*/ 484584 w 1081897"/>
                <a:gd name="connsiteY0" fmla="*/ 2091 h 768217"/>
                <a:gd name="connsiteX1" fmla="*/ 816506 w 1081897"/>
                <a:gd name="connsiteY1" fmla="*/ 53571 h 768217"/>
                <a:gd name="connsiteX2" fmla="*/ 1081261 w 1081897"/>
                <a:gd name="connsiteY2" fmla="*/ 365492 h 768217"/>
                <a:gd name="connsiteX3" fmla="*/ 540949 w 1081897"/>
                <a:gd name="connsiteY3" fmla="*/ 384109 h 768217"/>
                <a:gd name="connsiteX4" fmla="*/ 484584 w 1081897"/>
                <a:gd name="connsiteY4" fmla="*/ 2091 h 768217"/>
                <a:gd name="connsiteX0" fmla="*/ 484584 w 1081897"/>
                <a:gd name="connsiteY0" fmla="*/ 2091 h 768217"/>
                <a:gd name="connsiteX1" fmla="*/ 816506 w 1081897"/>
                <a:gd name="connsiteY1" fmla="*/ 53571 h 768217"/>
                <a:gd name="connsiteX2" fmla="*/ 1081261 w 1081897"/>
                <a:gd name="connsiteY2" fmla="*/ 365492 h 768217"/>
                <a:gd name="connsiteX0" fmla="*/ 0 w 596677"/>
                <a:gd name="connsiteY0" fmla="*/ 24756 h 406774"/>
                <a:gd name="connsiteX1" fmla="*/ 331922 w 596677"/>
                <a:gd name="connsiteY1" fmla="*/ 76236 h 406774"/>
                <a:gd name="connsiteX2" fmla="*/ 596677 w 596677"/>
                <a:gd name="connsiteY2" fmla="*/ 388157 h 406774"/>
                <a:gd name="connsiteX3" fmla="*/ 56365 w 596677"/>
                <a:gd name="connsiteY3" fmla="*/ 406774 h 406774"/>
                <a:gd name="connsiteX4" fmla="*/ 0 w 596677"/>
                <a:gd name="connsiteY4" fmla="*/ 24756 h 406774"/>
                <a:gd name="connsiteX0" fmla="*/ 0 w 596677"/>
                <a:gd name="connsiteY0" fmla="*/ 24756 h 406774"/>
                <a:gd name="connsiteX1" fmla="*/ 307250 w 596677"/>
                <a:gd name="connsiteY1" fmla="*/ 19132 h 406774"/>
                <a:gd name="connsiteX2" fmla="*/ 596677 w 596677"/>
                <a:gd name="connsiteY2" fmla="*/ 388157 h 406774"/>
                <a:gd name="connsiteX0" fmla="*/ 0 w 596677"/>
                <a:gd name="connsiteY0" fmla="*/ 11569 h 393587"/>
                <a:gd name="connsiteX1" fmla="*/ 331922 w 596677"/>
                <a:gd name="connsiteY1" fmla="*/ 63049 h 393587"/>
                <a:gd name="connsiteX2" fmla="*/ 596677 w 596677"/>
                <a:gd name="connsiteY2" fmla="*/ 374970 h 393587"/>
                <a:gd name="connsiteX3" fmla="*/ 56365 w 596677"/>
                <a:gd name="connsiteY3" fmla="*/ 393587 h 393587"/>
                <a:gd name="connsiteX4" fmla="*/ 0 w 596677"/>
                <a:gd name="connsiteY4" fmla="*/ 11569 h 393587"/>
                <a:gd name="connsiteX0" fmla="*/ 0 w 596677"/>
                <a:gd name="connsiteY0" fmla="*/ 11569 h 393587"/>
                <a:gd name="connsiteX1" fmla="*/ 386478 w 596677"/>
                <a:gd name="connsiteY1" fmla="*/ 26447 h 393587"/>
                <a:gd name="connsiteX2" fmla="*/ 596677 w 596677"/>
                <a:gd name="connsiteY2" fmla="*/ 374970 h 393587"/>
                <a:gd name="connsiteX0" fmla="*/ 0 w 596677"/>
                <a:gd name="connsiteY0" fmla="*/ 23197 h 405215"/>
                <a:gd name="connsiteX1" fmla="*/ 331922 w 596677"/>
                <a:gd name="connsiteY1" fmla="*/ 74677 h 405215"/>
                <a:gd name="connsiteX2" fmla="*/ 596677 w 596677"/>
                <a:gd name="connsiteY2" fmla="*/ 386598 h 405215"/>
                <a:gd name="connsiteX3" fmla="*/ 56365 w 596677"/>
                <a:gd name="connsiteY3" fmla="*/ 405215 h 405215"/>
                <a:gd name="connsiteX4" fmla="*/ 0 w 596677"/>
                <a:gd name="connsiteY4" fmla="*/ 23197 h 405215"/>
                <a:gd name="connsiteX0" fmla="*/ 0 w 596677"/>
                <a:gd name="connsiteY0" fmla="*/ 23197 h 405215"/>
                <a:gd name="connsiteX1" fmla="*/ 326420 w 596677"/>
                <a:gd name="connsiteY1" fmla="*/ 19716 h 405215"/>
                <a:gd name="connsiteX2" fmla="*/ 596677 w 596677"/>
                <a:gd name="connsiteY2" fmla="*/ 386598 h 405215"/>
                <a:gd name="connsiteX0" fmla="*/ 0 w 596677"/>
                <a:gd name="connsiteY0" fmla="*/ 23197 h 405215"/>
                <a:gd name="connsiteX1" fmla="*/ 342580 w 596677"/>
                <a:gd name="connsiteY1" fmla="*/ 81584 h 405215"/>
                <a:gd name="connsiteX2" fmla="*/ 596677 w 596677"/>
                <a:gd name="connsiteY2" fmla="*/ 386598 h 405215"/>
                <a:gd name="connsiteX3" fmla="*/ 56365 w 596677"/>
                <a:gd name="connsiteY3" fmla="*/ 405215 h 405215"/>
                <a:gd name="connsiteX4" fmla="*/ 0 w 596677"/>
                <a:gd name="connsiteY4" fmla="*/ 23197 h 405215"/>
                <a:gd name="connsiteX0" fmla="*/ 0 w 596677"/>
                <a:gd name="connsiteY0" fmla="*/ 23197 h 405215"/>
                <a:gd name="connsiteX1" fmla="*/ 326420 w 596677"/>
                <a:gd name="connsiteY1" fmla="*/ 19716 h 405215"/>
                <a:gd name="connsiteX2" fmla="*/ 596677 w 596677"/>
                <a:gd name="connsiteY2" fmla="*/ 386598 h 405215"/>
                <a:gd name="connsiteX0" fmla="*/ 0 w 596677"/>
                <a:gd name="connsiteY0" fmla="*/ 2814 h 384832"/>
                <a:gd name="connsiteX1" fmla="*/ 342580 w 596677"/>
                <a:gd name="connsiteY1" fmla="*/ 61201 h 384832"/>
                <a:gd name="connsiteX2" fmla="*/ 596677 w 596677"/>
                <a:gd name="connsiteY2" fmla="*/ 366215 h 384832"/>
                <a:gd name="connsiteX3" fmla="*/ 56365 w 596677"/>
                <a:gd name="connsiteY3" fmla="*/ 384832 h 384832"/>
                <a:gd name="connsiteX4" fmla="*/ 0 w 596677"/>
                <a:gd name="connsiteY4" fmla="*/ 2814 h 384832"/>
                <a:gd name="connsiteX0" fmla="*/ 0 w 596677"/>
                <a:gd name="connsiteY0" fmla="*/ 2814 h 384832"/>
                <a:gd name="connsiteX1" fmla="*/ 364022 w 596677"/>
                <a:gd name="connsiteY1" fmla="*/ 46399 h 384832"/>
                <a:gd name="connsiteX2" fmla="*/ 596677 w 596677"/>
                <a:gd name="connsiteY2" fmla="*/ 366215 h 384832"/>
                <a:gd name="connsiteX0" fmla="*/ 0 w 596677"/>
                <a:gd name="connsiteY0" fmla="*/ 11007 h 393025"/>
                <a:gd name="connsiteX1" fmla="*/ 342580 w 596677"/>
                <a:gd name="connsiteY1" fmla="*/ 69394 h 393025"/>
                <a:gd name="connsiteX2" fmla="*/ 596677 w 596677"/>
                <a:gd name="connsiteY2" fmla="*/ 374408 h 393025"/>
                <a:gd name="connsiteX3" fmla="*/ 56365 w 596677"/>
                <a:gd name="connsiteY3" fmla="*/ 393025 h 393025"/>
                <a:gd name="connsiteX4" fmla="*/ 0 w 596677"/>
                <a:gd name="connsiteY4" fmla="*/ 11007 h 393025"/>
                <a:gd name="connsiteX0" fmla="*/ 0 w 596677"/>
                <a:gd name="connsiteY0" fmla="*/ 11007 h 393025"/>
                <a:gd name="connsiteX1" fmla="*/ 321390 w 596677"/>
                <a:gd name="connsiteY1" fmla="*/ 26967 h 393025"/>
                <a:gd name="connsiteX2" fmla="*/ 596677 w 596677"/>
                <a:gd name="connsiteY2" fmla="*/ 374408 h 393025"/>
                <a:gd name="connsiteX0" fmla="*/ 0 w 596677"/>
                <a:gd name="connsiteY0" fmla="*/ 6555 h 388573"/>
                <a:gd name="connsiteX1" fmla="*/ 342580 w 596677"/>
                <a:gd name="connsiteY1" fmla="*/ 64942 h 388573"/>
                <a:gd name="connsiteX2" fmla="*/ 596677 w 596677"/>
                <a:gd name="connsiteY2" fmla="*/ 369956 h 388573"/>
                <a:gd name="connsiteX3" fmla="*/ 56365 w 596677"/>
                <a:gd name="connsiteY3" fmla="*/ 388573 h 388573"/>
                <a:gd name="connsiteX4" fmla="*/ 0 w 596677"/>
                <a:gd name="connsiteY4" fmla="*/ 6555 h 388573"/>
                <a:gd name="connsiteX0" fmla="*/ 0 w 596677"/>
                <a:gd name="connsiteY0" fmla="*/ 6555 h 388573"/>
                <a:gd name="connsiteX1" fmla="*/ 337377 w 596677"/>
                <a:gd name="connsiteY1" fmla="*/ 32874 h 388573"/>
                <a:gd name="connsiteX2" fmla="*/ 596677 w 596677"/>
                <a:gd name="connsiteY2" fmla="*/ 369956 h 388573"/>
                <a:gd name="connsiteX0" fmla="*/ 0 w 596677"/>
                <a:gd name="connsiteY0" fmla="*/ 1689 h 383707"/>
                <a:gd name="connsiteX1" fmla="*/ 342580 w 596677"/>
                <a:gd name="connsiteY1" fmla="*/ 60076 h 383707"/>
                <a:gd name="connsiteX2" fmla="*/ 596677 w 596677"/>
                <a:gd name="connsiteY2" fmla="*/ 365090 h 383707"/>
                <a:gd name="connsiteX3" fmla="*/ 56365 w 596677"/>
                <a:gd name="connsiteY3" fmla="*/ 383707 h 383707"/>
                <a:gd name="connsiteX4" fmla="*/ 0 w 596677"/>
                <a:gd name="connsiteY4" fmla="*/ 1689 h 383707"/>
                <a:gd name="connsiteX0" fmla="*/ 67553 w 596677"/>
                <a:gd name="connsiteY0" fmla="*/ 17343 h 383707"/>
                <a:gd name="connsiteX1" fmla="*/ 337377 w 596677"/>
                <a:gd name="connsiteY1" fmla="*/ 28008 h 383707"/>
                <a:gd name="connsiteX2" fmla="*/ 596677 w 596677"/>
                <a:gd name="connsiteY2" fmla="*/ 365090 h 383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96677" h="383707" stroke="0" extrusionOk="0">
                  <a:moveTo>
                    <a:pt x="0" y="1689"/>
                  </a:moveTo>
                  <a:cubicBezTo>
                    <a:pt x="115556" y="-6907"/>
                    <a:pt x="242597" y="18050"/>
                    <a:pt x="342580" y="60076"/>
                  </a:cubicBezTo>
                  <a:cubicBezTo>
                    <a:pt x="499053" y="125846"/>
                    <a:pt x="587864" y="236129"/>
                    <a:pt x="596677" y="365090"/>
                  </a:cubicBezTo>
                  <a:lnTo>
                    <a:pt x="56365" y="383707"/>
                  </a:lnTo>
                  <a:lnTo>
                    <a:pt x="0" y="1689"/>
                  </a:lnTo>
                  <a:close/>
                </a:path>
                <a:path w="596677" h="383707" fill="none">
                  <a:moveTo>
                    <a:pt x="67553" y="17343"/>
                  </a:moveTo>
                  <a:cubicBezTo>
                    <a:pt x="183109" y="8747"/>
                    <a:pt x="237394" y="-14018"/>
                    <a:pt x="337377" y="28008"/>
                  </a:cubicBezTo>
                  <a:cubicBezTo>
                    <a:pt x="493850" y="93778"/>
                    <a:pt x="587864" y="236129"/>
                    <a:pt x="596677" y="365090"/>
                  </a:cubicBezTo>
                </a:path>
              </a:pathLst>
            </a:custGeom>
            <a:ln w="25400">
              <a:solidFill>
                <a:schemeClr val="accent2">
                  <a:lumMod val="75000"/>
                </a:schemeClr>
              </a:solidFill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223" name="TextBox 222"/>
            <p:cNvSpPr txBox="1"/>
            <p:nvPr/>
          </p:nvSpPr>
          <p:spPr>
            <a:xfrm>
              <a:off x="8069140" y="2589310"/>
              <a:ext cx="178619" cy="11845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서울</a:t>
              </a:r>
              <a:endParaRPr lang="en-US" altLang="ko-KR" sz="105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24" name="TextBox 223"/>
            <p:cNvSpPr txBox="1"/>
            <p:nvPr/>
          </p:nvSpPr>
          <p:spPr>
            <a:xfrm>
              <a:off x="7611192" y="1884654"/>
              <a:ext cx="431208" cy="24622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1600" smtClean="0">
                  <a:solidFill>
                    <a:schemeClr val="accent2">
                      <a:lumMod val="75000"/>
                    </a:schemeClr>
                  </a:solidFill>
                  <a:latin typeface="+mj-ea"/>
                  <a:ea typeface="+mj-ea"/>
                </a:rPr>
                <a:t>11.1</a:t>
              </a:r>
              <a:endParaRPr lang="ko-KR" altLang="en-US" sz="140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25" name="TextBox 224"/>
            <p:cNvSpPr txBox="1"/>
            <p:nvPr/>
          </p:nvSpPr>
          <p:spPr>
            <a:xfrm>
              <a:off x="7305952" y="2583133"/>
              <a:ext cx="178619" cy="11845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인천</a:t>
              </a:r>
              <a:endParaRPr lang="en-US" altLang="ko-KR" sz="105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26" name="TextBox 225"/>
            <p:cNvSpPr txBox="1"/>
            <p:nvPr/>
          </p:nvSpPr>
          <p:spPr>
            <a:xfrm>
              <a:off x="8600545" y="3056834"/>
              <a:ext cx="178619" cy="11845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경기</a:t>
              </a:r>
              <a:endParaRPr lang="en-US" altLang="ko-KR" sz="105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27" name="Freeform 23"/>
            <p:cNvSpPr>
              <a:spLocks noEditPoints="1"/>
            </p:cNvSpPr>
            <p:nvPr/>
          </p:nvSpPr>
          <p:spPr bwMode="auto">
            <a:xfrm>
              <a:off x="8613494" y="2785020"/>
              <a:ext cx="152721" cy="228970"/>
            </a:xfrm>
            <a:custGeom>
              <a:avLst/>
              <a:gdLst>
                <a:gd name="T0" fmla="*/ 1436 w 2732"/>
                <a:gd name="T1" fmla="*/ 686 h 4096"/>
                <a:gd name="T2" fmla="*/ 1568 w 2732"/>
                <a:gd name="T3" fmla="*/ 714 h 4096"/>
                <a:gd name="T4" fmla="*/ 1692 w 2732"/>
                <a:gd name="T5" fmla="*/ 766 h 4096"/>
                <a:gd name="T6" fmla="*/ 1800 w 2732"/>
                <a:gd name="T7" fmla="*/ 838 h 4096"/>
                <a:gd name="T8" fmla="*/ 1892 w 2732"/>
                <a:gd name="T9" fmla="*/ 932 h 4096"/>
                <a:gd name="T10" fmla="*/ 1966 w 2732"/>
                <a:gd name="T11" fmla="*/ 1040 h 4096"/>
                <a:gd name="T12" fmla="*/ 2018 w 2732"/>
                <a:gd name="T13" fmla="*/ 1162 h 4096"/>
                <a:gd name="T14" fmla="*/ 2046 w 2732"/>
                <a:gd name="T15" fmla="*/ 1296 h 4096"/>
                <a:gd name="T16" fmla="*/ 2048 w 2732"/>
                <a:gd name="T17" fmla="*/ 1400 h 4096"/>
                <a:gd name="T18" fmla="*/ 2028 w 2732"/>
                <a:gd name="T19" fmla="*/ 1536 h 4096"/>
                <a:gd name="T20" fmla="*/ 1982 w 2732"/>
                <a:gd name="T21" fmla="*/ 1662 h 4096"/>
                <a:gd name="T22" fmla="*/ 1914 w 2732"/>
                <a:gd name="T23" fmla="*/ 1774 h 4096"/>
                <a:gd name="T24" fmla="*/ 1826 w 2732"/>
                <a:gd name="T25" fmla="*/ 1870 h 4096"/>
                <a:gd name="T26" fmla="*/ 1720 w 2732"/>
                <a:gd name="T27" fmla="*/ 1950 h 4096"/>
                <a:gd name="T28" fmla="*/ 1600 w 2732"/>
                <a:gd name="T29" fmla="*/ 2006 h 4096"/>
                <a:gd name="T30" fmla="*/ 1470 w 2732"/>
                <a:gd name="T31" fmla="*/ 2040 h 4096"/>
                <a:gd name="T32" fmla="*/ 1366 w 2732"/>
                <a:gd name="T33" fmla="*/ 2048 h 4096"/>
                <a:gd name="T34" fmla="*/ 1228 w 2732"/>
                <a:gd name="T35" fmla="*/ 2034 h 4096"/>
                <a:gd name="T36" fmla="*/ 1100 w 2732"/>
                <a:gd name="T37" fmla="*/ 1994 h 4096"/>
                <a:gd name="T38" fmla="*/ 984 w 2732"/>
                <a:gd name="T39" fmla="*/ 1932 h 4096"/>
                <a:gd name="T40" fmla="*/ 884 w 2732"/>
                <a:gd name="T41" fmla="*/ 1848 h 4096"/>
                <a:gd name="T42" fmla="*/ 800 w 2732"/>
                <a:gd name="T43" fmla="*/ 1748 h 4096"/>
                <a:gd name="T44" fmla="*/ 736 w 2732"/>
                <a:gd name="T45" fmla="*/ 1632 h 4096"/>
                <a:gd name="T46" fmla="*/ 698 w 2732"/>
                <a:gd name="T47" fmla="*/ 1502 h 4096"/>
                <a:gd name="T48" fmla="*/ 684 w 2732"/>
                <a:gd name="T49" fmla="*/ 1366 h 4096"/>
                <a:gd name="T50" fmla="*/ 692 w 2732"/>
                <a:gd name="T51" fmla="*/ 1262 h 4096"/>
                <a:gd name="T52" fmla="*/ 724 w 2732"/>
                <a:gd name="T53" fmla="*/ 1130 h 4096"/>
                <a:gd name="T54" fmla="*/ 782 w 2732"/>
                <a:gd name="T55" fmla="*/ 1012 h 4096"/>
                <a:gd name="T56" fmla="*/ 860 w 2732"/>
                <a:gd name="T57" fmla="*/ 906 h 4096"/>
                <a:gd name="T58" fmla="*/ 958 w 2732"/>
                <a:gd name="T59" fmla="*/ 818 h 4096"/>
                <a:gd name="T60" fmla="*/ 1070 w 2732"/>
                <a:gd name="T61" fmla="*/ 750 h 4096"/>
                <a:gd name="T62" fmla="*/ 1196 w 2732"/>
                <a:gd name="T63" fmla="*/ 704 h 4096"/>
                <a:gd name="T64" fmla="*/ 1330 w 2732"/>
                <a:gd name="T65" fmla="*/ 684 h 4096"/>
                <a:gd name="T66" fmla="*/ 1366 w 2732"/>
                <a:gd name="T67" fmla="*/ 0 h 4096"/>
                <a:gd name="T68" fmla="*/ 1090 w 2732"/>
                <a:gd name="T69" fmla="*/ 28 h 4096"/>
                <a:gd name="T70" fmla="*/ 834 w 2732"/>
                <a:gd name="T71" fmla="*/ 108 h 4096"/>
                <a:gd name="T72" fmla="*/ 602 w 2732"/>
                <a:gd name="T73" fmla="*/ 234 h 4096"/>
                <a:gd name="T74" fmla="*/ 400 w 2732"/>
                <a:gd name="T75" fmla="*/ 400 h 4096"/>
                <a:gd name="T76" fmla="*/ 234 w 2732"/>
                <a:gd name="T77" fmla="*/ 602 h 4096"/>
                <a:gd name="T78" fmla="*/ 108 w 2732"/>
                <a:gd name="T79" fmla="*/ 834 h 4096"/>
                <a:gd name="T80" fmla="*/ 28 w 2732"/>
                <a:gd name="T81" fmla="*/ 1090 h 4096"/>
                <a:gd name="T82" fmla="*/ 0 w 2732"/>
                <a:gd name="T83" fmla="*/ 1366 h 4096"/>
                <a:gd name="T84" fmla="*/ 8 w 2732"/>
                <a:gd name="T85" fmla="*/ 1500 h 4096"/>
                <a:gd name="T86" fmla="*/ 36 w 2732"/>
                <a:gd name="T87" fmla="*/ 1674 h 4096"/>
                <a:gd name="T88" fmla="*/ 86 w 2732"/>
                <a:gd name="T89" fmla="*/ 1838 h 4096"/>
                <a:gd name="T90" fmla="*/ 156 w 2732"/>
                <a:gd name="T91" fmla="*/ 1994 h 4096"/>
                <a:gd name="T92" fmla="*/ 236 w 2732"/>
                <a:gd name="T93" fmla="*/ 2128 h 4096"/>
                <a:gd name="T94" fmla="*/ 2522 w 2732"/>
                <a:gd name="T95" fmla="*/ 2088 h 4096"/>
                <a:gd name="T96" fmla="*/ 2576 w 2732"/>
                <a:gd name="T97" fmla="*/ 1994 h 4096"/>
                <a:gd name="T98" fmla="*/ 2646 w 2732"/>
                <a:gd name="T99" fmla="*/ 1838 h 4096"/>
                <a:gd name="T100" fmla="*/ 2696 w 2732"/>
                <a:gd name="T101" fmla="*/ 1674 h 4096"/>
                <a:gd name="T102" fmla="*/ 2724 w 2732"/>
                <a:gd name="T103" fmla="*/ 1500 h 4096"/>
                <a:gd name="T104" fmla="*/ 2732 w 2732"/>
                <a:gd name="T105" fmla="*/ 1366 h 4096"/>
                <a:gd name="T106" fmla="*/ 2704 w 2732"/>
                <a:gd name="T107" fmla="*/ 1090 h 4096"/>
                <a:gd name="T108" fmla="*/ 2624 w 2732"/>
                <a:gd name="T109" fmla="*/ 834 h 4096"/>
                <a:gd name="T110" fmla="*/ 2498 w 2732"/>
                <a:gd name="T111" fmla="*/ 602 h 4096"/>
                <a:gd name="T112" fmla="*/ 2332 w 2732"/>
                <a:gd name="T113" fmla="*/ 400 h 4096"/>
                <a:gd name="T114" fmla="*/ 2130 w 2732"/>
                <a:gd name="T115" fmla="*/ 234 h 4096"/>
                <a:gd name="T116" fmla="*/ 1898 w 2732"/>
                <a:gd name="T117" fmla="*/ 108 h 4096"/>
                <a:gd name="T118" fmla="*/ 1642 w 2732"/>
                <a:gd name="T119" fmla="*/ 28 h 4096"/>
                <a:gd name="T120" fmla="*/ 1366 w 2732"/>
                <a:gd name="T121" fmla="*/ 0 h 40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32" h="4096">
                  <a:moveTo>
                    <a:pt x="1366" y="682"/>
                  </a:moveTo>
                  <a:lnTo>
                    <a:pt x="1366" y="682"/>
                  </a:lnTo>
                  <a:lnTo>
                    <a:pt x="1402" y="684"/>
                  </a:lnTo>
                  <a:lnTo>
                    <a:pt x="1436" y="686"/>
                  </a:lnTo>
                  <a:lnTo>
                    <a:pt x="1470" y="690"/>
                  </a:lnTo>
                  <a:lnTo>
                    <a:pt x="1504" y="696"/>
                  </a:lnTo>
                  <a:lnTo>
                    <a:pt x="1536" y="704"/>
                  </a:lnTo>
                  <a:lnTo>
                    <a:pt x="1568" y="714"/>
                  </a:lnTo>
                  <a:lnTo>
                    <a:pt x="1600" y="724"/>
                  </a:lnTo>
                  <a:lnTo>
                    <a:pt x="1632" y="736"/>
                  </a:lnTo>
                  <a:lnTo>
                    <a:pt x="1662" y="750"/>
                  </a:lnTo>
                  <a:lnTo>
                    <a:pt x="1692" y="766"/>
                  </a:lnTo>
                  <a:lnTo>
                    <a:pt x="1720" y="782"/>
                  </a:lnTo>
                  <a:lnTo>
                    <a:pt x="1748" y="800"/>
                  </a:lnTo>
                  <a:lnTo>
                    <a:pt x="1774" y="818"/>
                  </a:lnTo>
                  <a:lnTo>
                    <a:pt x="1800" y="838"/>
                  </a:lnTo>
                  <a:lnTo>
                    <a:pt x="1826" y="860"/>
                  </a:lnTo>
                  <a:lnTo>
                    <a:pt x="1848" y="882"/>
                  </a:lnTo>
                  <a:lnTo>
                    <a:pt x="1872" y="906"/>
                  </a:lnTo>
                  <a:lnTo>
                    <a:pt x="1892" y="932"/>
                  </a:lnTo>
                  <a:lnTo>
                    <a:pt x="1914" y="956"/>
                  </a:lnTo>
                  <a:lnTo>
                    <a:pt x="1932" y="984"/>
                  </a:lnTo>
                  <a:lnTo>
                    <a:pt x="1950" y="1012"/>
                  </a:lnTo>
                  <a:lnTo>
                    <a:pt x="1966" y="1040"/>
                  </a:lnTo>
                  <a:lnTo>
                    <a:pt x="1982" y="1070"/>
                  </a:lnTo>
                  <a:lnTo>
                    <a:pt x="1996" y="1100"/>
                  </a:lnTo>
                  <a:lnTo>
                    <a:pt x="2008" y="1130"/>
                  </a:lnTo>
                  <a:lnTo>
                    <a:pt x="2018" y="1162"/>
                  </a:lnTo>
                  <a:lnTo>
                    <a:pt x="2028" y="1194"/>
                  </a:lnTo>
                  <a:lnTo>
                    <a:pt x="2034" y="1228"/>
                  </a:lnTo>
                  <a:lnTo>
                    <a:pt x="2040" y="1262"/>
                  </a:lnTo>
                  <a:lnTo>
                    <a:pt x="2046" y="1296"/>
                  </a:lnTo>
                  <a:lnTo>
                    <a:pt x="2048" y="1330"/>
                  </a:lnTo>
                  <a:lnTo>
                    <a:pt x="2048" y="1366"/>
                  </a:lnTo>
                  <a:lnTo>
                    <a:pt x="2048" y="1366"/>
                  </a:lnTo>
                  <a:lnTo>
                    <a:pt x="2048" y="1400"/>
                  </a:lnTo>
                  <a:lnTo>
                    <a:pt x="2046" y="1436"/>
                  </a:lnTo>
                  <a:lnTo>
                    <a:pt x="2040" y="1470"/>
                  </a:lnTo>
                  <a:lnTo>
                    <a:pt x="2034" y="1502"/>
                  </a:lnTo>
                  <a:lnTo>
                    <a:pt x="2028" y="1536"/>
                  </a:lnTo>
                  <a:lnTo>
                    <a:pt x="2018" y="1568"/>
                  </a:lnTo>
                  <a:lnTo>
                    <a:pt x="2008" y="1600"/>
                  </a:lnTo>
                  <a:lnTo>
                    <a:pt x="1996" y="1632"/>
                  </a:lnTo>
                  <a:lnTo>
                    <a:pt x="1982" y="1662"/>
                  </a:lnTo>
                  <a:lnTo>
                    <a:pt x="1966" y="1690"/>
                  </a:lnTo>
                  <a:lnTo>
                    <a:pt x="1950" y="1720"/>
                  </a:lnTo>
                  <a:lnTo>
                    <a:pt x="1932" y="1748"/>
                  </a:lnTo>
                  <a:lnTo>
                    <a:pt x="1914" y="1774"/>
                  </a:lnTo>
                  <a:lnTo>
                    <a:pt x="1892" y="1800"/>
                  </a:lnTo>
                  <a:lnTo>
                    <a:pt x="1872" y="1824"/>
                  </a:lnTo>
                  <a:lnTo>
                    <a:pt x="1848" y="1848"/>
                  </a:lnTo>
                  <a:lnTo>
                    <a:pt x="1826" y="1870"/>
                  </a:lnTo>
                  <a:lnTo>
                    <a:pt x="1800" y="1892"/>
                  </a:lnTo>
                  <a:lnTo>
                    <a:pt x="1774" y="1912"/>
                  </a:lnTo>
                  <a:lnTo>
                    <a:pt x="1748" y="1932"/>
                  </a:lnTo>
                  <a:lnTo>
                    <a:pt x="1720" y="1950"/>
                  </a:lnTo>
                  <a:lnTo>
                    <a:pt x="1692" y="1966"/>
                  </a:lnTo>
                  <a:lnTo>
                    <a:pt x="1662" y="1980"/>
                  </a:lnTo>
                  <a:lnTo>
                    <a:pt x="1632" y="1994"/>
                  </a:lnTo>
                  <a:lnTo>
                    <a:pt x="1600" y="2006"/>
                  </a:lnTo>
                  <a:lnTo>
                    <a:pt x="1568" y="2018"/>
                  </a:lnTo>
                  <a:lnTo>
                    <a:pt x="1536" y="2026"/>
                  </a:lnTo>
                  <a:lnTo>
                    <a:pt x="1504" y="2034"/>
                  </a:lnTo>
                  <a:lnTo>
                    <a:pt x="1470" y="2040"/>
                  </a:lnTo>
                  <a:lnTo>
                    <a:pt x="1436" y="2044"/>
                  </a:lnTo>
                  <a:lnTo>
                    <a:pt x="1402" y="2048"/>
                  </a:lnTo>
                  <a:lnTo>
                    <a:pt x="1366" y="2048"/>
                  </a:lnTo>
                  <a:lnTo>
                    <a:pt x="1366" y="2048"/>
                  </a:lnTo>
                  <a:lnTo>
                    <a:pt x="1330" y="2048"/>
                  </a:lnTo>
                  <a:lnTo>
                    <a:pt x="1296" y="2044"/>
                  </a:lnTo>
                  <a:lnTo>
                    <a:pt x="1262" y="2040"/>
                  </a:lnTo>
                  <a:lnTo>
                    <a:pt x="1228" y="2034"/>
                  </a:lnTo>
                  <a:lnTo>
                    <a:pt x="1196" y="2026"/>
                  </a:lnTo>
                  <a:lnTo>
                    <a:pt x="1162" y="2018"/>
                  </a:lnTo>
                  <a:lnTo>
                    <a:pt x="1132" y="2006"/>
                  </a:lnTo>
                  <a:lnTo>
                    <a:pt x="1100" y="1994"/>
                  </a:lnTo>
                  <a:lnTo>
                    <a:pt x="1070" y="1980"/>
                  </a:lnTo>
                  <a:lnTo>
                    <a:pt x="1040" y="1966"/>
                  </a:lnTo>
                  <a:lnTo>
                    <a:pt x="1012" y="1950"/>
                  </a:lnTo>
                  <a:lnTo>
                    <a:pt x="984" y="1932"/>
                  </a:lnTo>
                  <a:lnTo>
                    <a:pt x="958" y="1912"/>
                  </a:lnTo>
                  <a:lnTo>
                    <a:pt x="932" y="1892"/>
                  </a:lnTo>
                  <a:lnTo>
                    <a:pt x="906" y="1870"/>
                  </a:lnTo>
                  <a:lnTo>
                    <a:pt x="884" y="1848"/>
                  </a:lnTo>
                  <a:lnTo>
                    <a:pt x="860" y="1824"/>
                  </a:lnTo>
                  <a:lnTo>
                    <a:pt x="840" y="1800"/>
                  </a:lnTo>
                  <a:lnTo>
                    <a:pt x="818" y="1774"/>
                  </a:lnTo>
                  <a:lnTo>
                    <a:pt x="800" y="1748"/>
                  </a:lnTo>
                  <a:lnTo>
                    <a:pt x="782" y="1720"/>
                  </a:lnTo>
                  <a:lnTo>
                    <a:pt x="766" y="1690"/>
                  </a:lnTo>
                  <a:lnTo>
                    <a:pt x="750" y="1662"/>
                  </a:lnTo>
                  <a:lnTo>
                    <a:pt x="736" y="1632"/>
                  </a:lnTo>
                  <a:lnTo>
                    <a:pt x="724" y="1600"/>
                  </a:lnTo>
                  <a:lnTo>
                    <a:pt x="714" y="1568"/>
                  </a:lnTo>
                  <a:lnTo>
                    <a:pt x="704" y="1536"/>
                  </a:lnTo>
                  <a:lnTo>
                    <a:pt x="698" y="1502"/>
                  </a:lnTo>
                  <a:lnTo>
                    <a:pt x="692" y="1470"/>
                  </a:lnTo>
                  <a:lnTo>
                    <a:pt x="686" y="1436"/>
                  </a:lnTo>
                  <a:lnTo>
                    <a:pt x="684" y="1400"/>
                  </a:lnTo>
                  <a:lnTo>
                    <a:pt x="684" y="1366"/>
                  </a:lnTo>
                  <a:lnTo>
                    <a:pt x="684" y="1366"/>
                  </a:lnTo>
                  <a:lnTo>
                    <a:pt x="684" y="1330"/>
                  </a:lnTo>
                  <a:lnTo>
                    <a:pt x="686" y="1296"/>
                  </a:lnTo>
                  <a:lnTo>
                    <a:pt x="692" y="1262"/>
                  </a:lnTo>
                  <a:lnTo>
                    <a:pt x="698" y="1228"/>
                  </a:lnTo>
                  <a:lnTo>
                    <a:pt x="704" y="1194"/>
                  </a:lnTo>
                  <a:lnTo>
                    <a:pt x="714" y="1162"/>
                  </a:lnTo>
                  <a:lnTo>
                    <a:pt x="724" y="1130"/>
                  </a:lnTo>
                  <a:lnTo>
                    <a:pt x="736" y="1100"/>
                  </a:lnTo>
                  <a:lnTo>
                    <a:pt x="750" y="1070"/>
                  </a:lnTo>
                  <a:lnTo>
                    <a:pt x="766" y="1040"/>
                  </a:lnTo>
                  <a:lnTo>
                    <a:pt x="782" y="1012"/>
                  </a:lnTo>
                  <a:lnTo>
                    <a:pt x="800" y="984"/>
                  </a:lnTo>
                  <a:lnTo>
                    <a:pt x="818" y="956"/>
                  </a:lnTo>
                  <a:lnTo>
                    <a:pt x="840" y="932"/>
                  </a:lnTo>
                  <a:lnTo>
                    <a:pt x="860" y="906"/>
                  </a:lnTo>
                  <a:lnTo>
                    <a:pt x="884" y="882"/>
                  </a:lnTo>
                  <a:lnTo>
                    <a:pt x="906" y="860"/>
                  </a:lnTo>
                  <a:lnTo>
                    <a:pt x="932" y="838"/>
                  </a:lnTo>
                  <a:lnTo>
                    <a:pt x="958" y="818"/>
                  </a:lnTo>
                  <a:lnTo>
                    <a:pt x="984" y="800"/>
                  </a:lnTo>
                  <a:lnTo>
                    <a:pt x="1012" y="782"/>
                  </a:lnTo>
                  <a:lnTo>
                    <a:pt x="1040" y="766"/>
                  </a:lnTo>
                  <a:lnTo>
                    <a:pt x="1070" y="750"/>
                  </a:lnTo>
                  <a:lnTo>
                    <a:pt x="1100" y="736"/>
                  </a:lnTo>
                  <a:lnTo>
                    <a:pt x="1132" y="724"/>
                  </a:lnTo>
                  <a:lnTo>
                    <a:pt x="1162" y="714"/>
                  </a:lnTo>
                  <a:lnTo>
                    <a:pt x="1196" y="704"/>
                  </a:lnTo>
                  <a:lnTo>
                    <a:pt x="1228" y="696"/>
                  </a:lnTo>
                  <a:lnTo>
                    <a:pt x="1262" y="690"/>
                  </a:lnTo>
                  <a:lnTo>
                    <a:pt x="1296" y="686"/>
                  </a:lnTo>
                  <a:lnTo>
                    <a:pt x="1330" y="684"/>
                  </a:lnTo>
                  <a:lnTo>
                    <a:pt x="1366" y="682"/>
                  </a:lnTo>
                  <a:lnTo>
                    <a:pt x="1366" y="682"/>
                  </a:lnTo>
                  <a:close/>
                  <a:moveTo>
                    <a:pt x="1366" y="0"/>
                  </a:moveTo>
                  <a:lnTo>
                    <a:pt x="1366" y="0"/>
                  </a:lnTo>
                  <a:lnTo>
                    <a:pt x="1296" y="2"/>
                  </a:lnTo>
                  <a:lnTo>
                    <a:pt x="1226" y="8"/>
                  </a:lnTo>
                  <a:lnTo>
                    <a:pt x="1158" y="16"/>
                  </a:lnTo>
                  <a:lnTo>
                    <a:pt x="1090" y="28"/>
                  </a:lnTo>
                  <a:lnTo>
                    <a:pt x="1024" y="42"/>
                  </a:lnTo>
                  <a:lnTo>
                    <a:pt x="960" y="62"/>
                  </a:lnTo>
                  <a:lnTo>
                    <a:pt x="896" y="82"/>
                  </a:lnTo>
                  <a:lnTo>
                    <a:pt x="834" y="108"/>
                  </a:lnTo>
                  <a:lnTo>
                    <a:pt x="774" y="134"/>
                  </a:lnTo>
                  <a:lnTo>
                    <a:pt x="716" y="164"/>
                  </a:lnTo>
                  <a:lnTo>
                    <a:pt x="658" y="198"/>
                  </a:lnTo>
                  <a:lnTo>
                    <a:pt x="602" y="234"/>
                  </a:lnTo>
                  <a:lnTo>
                    <a:pt x="550" y="272"/>
                  </a:lnTo>
                  <a:lnTo>
                    <a:pt x="498" y="312"/>
                  </a:lnTo>
                  <a:lnTo>
                    <a:pt x="448" y="354"/>
                  </a:lnTo>
                  <a:lnTo>
                    <a:pt x="400" y="400"/>
                  </a:lnTo>
                  <a:lnTo>
                    <a:pt x="356" y="448"/>
                  </a:lnTo>
                  <a:lnTo>
                    <a:pt x="312" y="496"/>
                  </a:lnTo>
                  <a:lnTo>
                    <a:pt x="272" y="548"/>
                  </a:lnTo>
                  <a:lnTo>
                    <a:pt x="234" y="602"/>
                  </a:lnTo>
                  <a:lnTo>
                    <a:pt x="198" y="658"/>
                  </a:lnTo>
                  <a:lnTo>
                    <a:pt x="166" y="714"/>
                  </a:lnTo>
                  <a:lnTo>
                    <a:pt x="136" y="774"/>
                  </a:lnTo>
                  <a:lnTo>
                    <a:pt x="108" y="834"/>
                  </a:lnTo>
                  <a:lnTo>
                    <a:pt x="84" y="896"/>
                  </a:lnTo>
                  <a:lnTo>
                    <a:pt x="62" y="960"/>
                  </a:lnTo>
                  <a:lnTo>
                    <a:pt x="44" y="1024"/>
                  </a:lnTo>
                  <a:lnTo>
                    <a:pt x="28" y="1090"/>
                  </a:lnTo>
                  <a:lnTo>
                    <a:pt x="16" y="1158"/>
                  </a:lnTo>
                  <a:lnTo>
                    <a:pt x="8" y="1226"/>
                  </a:lnTo>
                  <a:lnTo>
                    <a:pt x="2" y="1296"/>
                  </a:lnTo>
                  <a:lnTo>
                    <a:pt x="0" y="1366"/>
                  </a:lnTo>
                  <a:lnTo>
                    <a:pt x="0" y="1366"/>
                  </a:lnTo>
                  <a:lnTo>
                    <a:pt x="2" y="1410"/>
                  </a:lnTo>
                  <a:lnTo>
                    <a:pt x="4" y="1456"/>
                  </a:lnTo>
                  <a:lnTo>
                    <a:pt x="8" y="1500"/>
                  </a:lnTo>
                  <a:lnTo>
                    <a:pt x="12" y="1544"/>
                  </a:lnTo>
                  <a:lnTo>
                    <a:pt x="20" y="1588"/>
                  </a:lnTo>
                  <a:lnTo>
                    <a:pt x="28" y="1630"/>
                  </a:lnTo>
                  <a:lnTo>
                    <a:pt x="36" y="1674"/>
                  </a:lnTo>
                  <a:lnTo>
                    <a:pt x="48" y="1716"/>
                  </a:lnTo>
                  <a:lnTo>
                    <a:pt x="60" y="1758"/>
                  </a:lnTo>
                  <a:lnTo>
                    <a:pt x="72" y="1798"/>
                  </a:lnTo>
                  <a:lnTo>
                    <a:pt x="86" y="1838"/>
                  </a:lnTo>
                  <a:lnTo>
                    <a:pt x="102" y="1878"/>
                  </a:lnTo>
                  <a:lnTo>
                    <a:pt x="120" y="1918"/>
                  </a:lnTo>
                  <a:lnTo>
                    <a:pt x="138" y="1956"/>
                  </a:lnTo>
                  <a:lnTo>
                    <a:pt x="156" y="1994"/>
                  </a:lnTo>
                  <a:lnTo>
                    <a:pt x="176" y="2032"/>
                  </a:lnTo>
                  <a:lnTo>
                    <a:pt x="176" y="2032"/>
                  </a:lnTo>
                  <a:lnTo>
                    <a:pt x="206" y="2080"/>
                  </a:lnTo>
                  <a:lnTo>
                    <a:pt x="236" y="2128"/>
                  </a:lnTo>
                  <a:lnTo>
                    <a:pt x="1366" y="4096"/>
                  </a:lnTo>
                  <a:lnTo>
                    <a:pt x="2496" y="2128"/>
                  </a:lnTo>
                  <a:lnTo>
                    <a:pt x="2496" y="2128"/>
                  </a:lnTo>
                  <a:lnTo>
                    <a:pt x="2522" y="2088"/>
                  </a:lnTo>
                  <a:lnTo>
                    <a:pt x="2544" y="2048"/>
                  </a:lnTo>
                  <a:lnTo>
                    <a:pt x="2556" y="2032"/>
                  </a:lnTo>
                  <a:lnTo>
                    <a:pt x="2556" y="2032"/>
                  </a:lnTo>
                  <a:lnTo>
                    <a:pt x="2576" y="1994"/>
                  </a:lnTo>
                  <a:lnTo>
                    <a:pt x="2594" y="1956"/>
                  </a:lnTo>
                  <a:lnTo>
                    <a:pt x="2612" y="1918"/>
                  </a:lnTo>
                  <a:lnTo>
                    <a:pt x="2630" y="1878"/>
                  </a:lnTo>
                  <a:lnTo>
                    <a:pt x="2646" y="1838"/>
                  </a:lnTo>
                  <a:lnTo>
                    <a:pt x="2660" y="1798"/>
                  </a:lnTo>
                  <a:lnTo>
                    <a:pt x="2672" y="1758"/>
                  </a:lnTo>
                  <a:lnTo>
                    <a:pt x="2684" y="1716"/>
                  </a:lnTo>
                  <a:lnTo>
                    <a:pt x="2696" y="1674"/>
                  </a:lnTo>
                  <a:lnTo>
                    <a:pt x="2704" y="1630"/>
                  </a:lnTo>
                  <a:lnTo>
                    <a:pt x="2712" y="1588"/>
                  </a:lnTo>
                  <a:lnTo>
                    <a:pt x="2720" y="1544"/>
                  </a:lnTo>
                  <a:lnTo>
                    <a:pt x="2724" y="1500"/>
                  </a:lnTo>
                  <a:lnTo>
                    <a:pt x="2728" y="1456"/>
                  </a:lnTo>
                  <a:lnTo>
                    <a:pt x="2730" y="1410"/>
                  </a:lnTo>
                  <a:lnTo>
                    <a:pt x="2732" y="1366"/>
                  </a:lnTo>
                  <a:lnTo>
                    <a:pt x="2732" y="1366"/>
                  </a:lnTo>
                  <a:lnTo>
                    <a:pt x="2730" y="1296"/>
                  </a:lnTo>
                  <a:lnTo>
                    <a:pt x="2724" y="1226"/>
                  </a:lnTo>
                  <a:lnTo>
                    <a:pt x="2716" y="1158"/>
                  </a:lnTo>
                  <a:lnTo>
                    <a:pt x="2704" y="1090"/>
                  </a:lnTo>
                  <a:lnTo>
                    <a:pt x="2688" y="1024"/>
                  </a:lnTo>
                  <a:lnTo>
                    <a:pt x="2670" y="960"/>
                  </a:lnTo>
                  <a:lnTo>
                    <a:pt x="2648" y="896"/>
                  </a:lnTo>
                  <a:lnTo>
                    <a:pt x="2624" y="834"/>
                  </a:lnTo>
                  <a:lnTo>
                    <a:pt x="2596" y="774"/>
                  </a:lnTo>
                  <a:lnTo>
                    <a:pt x="2566" y="714"/>
                  </a:lnTo>
                  <a:lnTo>
                    <a:pt x="2534" y="658"/>
                  </a:lnTo>
                  <a:lnTo>
                    <a:pt x="2498" y="602"/>
                  </a:lnTo>
                  <a:lnTo>
                    <a:pt x="2460" y="548"/>
                  </a:lnTo>
                  <a:lnTo>
                    <a:pt x="2420" y="496"/>
                  </a:lnTo>
                  <a:lnTo>
                    <a:pt x="2376" y="448"/>
                  </a:lnTo>
                  <a:lnTo>
                    <a:pt x="2332" y="400"/>
                  </a:lnTo>
                  <a:lnTo>
                    <a:pt x="2284" y="354"/>
                  </a:lnTo>
                  <a:lnTo>
                    <a:pt x="2234" y="312"/>
                  </a:lnTo>
                  <a:lnTo>
                    <a:pt x="2182" y="272"/>
                  </a:lnTo>
                  <a:lnTo>
                    <a:pt x="2130" y="234"/>
                  </a:lnTo>
                  <a:lnTo>
                    <a:pt x="2074" y="198"/>
                  </a:lnTo>
                  <a:lnTo>
                    <a:pt x="2016" y="164"/>
                  </a:lnTo>
                  <a:lnTo>
                    <a:pt x="1958" y="134"/>
                  </a:lnTo>
                  <a:lnTo>
                    <a:pt x="1898" y="108"/>
                  </a:lnTo>
                  <a:lnTo>
                    <a:pt x="1836" y="82"/>
                  </a:lnTo>
                  <a:lnTo>
                    <a:pt x="1772" y="62"/>
                  </a:lnTo>
                  <a:lnTo>
                    <a:pt x="1708" y="42"/>
                  </a:lnTo>
                  <a:lnTo>
                    <a:pt x="1642" y="28"/>
                  </a:lnTo>
                  <a:lnTo>
                    <a:pt x="1574" y="16"/>
                  </a:lnTo>
                  <a:lnTo>
                    <a:pt x="1506" y="8"/>
                  </a:lnTo>
                  <a:lnTo>
                    <a:pt x="1436" y="2"/>
                  </a:lnTo>
                  <a:lnTo>
                    <a:pt x="1366" y="0"/>
                  </a:lnTo>
                  <a:lnTo>
                    <a:pt x="136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grpSp>
          <p:nvGrpSpPr>
            <p:cNvPr id="228" name="그룹 227"/>
            <p:cNvGrpSpPr/>
            <p:nvPr/>
          </p:nvGrpSpPr>
          <p:grpSpPr>
            <a:xfrm>
              <a:off x="7302530" y="2254028"/>
              <a:ext cx="210948" cy="316266"/>
              <a:chOff x="4383010" y="2234892"/>
              <a:chExt cx="182640" cy="273824"/>
            </a:xfrm>
          </p:grpSpPr>
          <p:sp>
            <p:nvSpPr>
              <p:cNvPr id="232" name="Freeform 23"/>
              <p:cNvSpPr>
                <a:spLocks noEditPoints="1"/>
              </p:cNvSpPr>
              <p:nvPr/>
            </p:nvSpPr>
            <p:spPr bwMode="auto">
              <a:xfrm>
                <a:off x="4383010" y="2234892"/>
                <a:ext cx="182640" cy="273824"/>
              </a:xfrm>
              <a:custGeom>
                <a:avLst/>
                <a:gdLst>
                  <a:gd name="T0" fmla="*/ 1436 w 2732"/>
                  <a:gd name="T1" fmla="*/ 686 h 4096"/>
                  <a:gd name="T2" fmla="*/ 1568 w 2732"/>
                  <a:gd name="T3" fmla="*/ 714 h 4096"/>
                  <a:gd name="T4" fmla="*/ 1692 w 2732"/>
                  <a:gd name="T5" fmla="*/ 766 h 4096"/>
                  <a:gd name="T6" fmla="*/ 1800 w 2732"/>
                  <a:gd name="T7" fmla="*/ 838 h 4096"/>
                  <a:gd name="T8" fmla="*/ 1892 w 2732"/>
                  <a:gd name="T9" fmla="*/ 932 h 4096"/>
                  <a:gd name="T10" fmla="*/ 1966 w 2732"/>
                  <a:gd name="T11" fmla="*/ 1040 h 4096"/>
                  <a:gd name="T12" fmla="*/ 2018 w 2732"/>
                  <a:gd name="T13" fmla="*/ 1162 h 4096"/>
                  <a:gd name="T14" fmla="*/ 2046 w 2732"/>
                  <a:gd name="T15" fmla="*/ 1296 h 4096"/>
                  <a:gd name="T16" fmla="*/ 2048 w 2732"/>
                  <a:gd name="T17" fmla="*/ 1400 h 4096"/>
                  <a:gd name="T18" fmla="*/ 2028 w 2732"/>
                  <a:gd name="T19" fmla="*/ 1536 h 4096"/>
                  <a:gd name="T20" fmla="*/ 1982 w 2732"/>
                  <a:gd name="T21" fmla="*/ 1662 h 4096"/>
                  <a:gd name="T22" fmla="*/ 1914 w 2732"/>
                  <a:gd name="T23" fmla="*/ 1774 h 4096"/>
                  <a:gd name="T24" fmla="*/ 1826 w 2732"/>
                  <a:gd name="T25" fmla="*/ 1870 h 4096"/>
                  <a:gd name="T26" fmla="*/ 1720 w 2732"/>
                  <a:gd name="T27" fmla="*/ 1950 h 4096"/>
                  <a:gd name="T28" fmla="*/ 1600 w 2732"/>
                  <a:gd name="T29" fmla="*/ 2006 h 4096"/>
                  <a:gd name="T30" fmla="*/ 1470 w 2732"/>
                  <a:gd name="T31" fmla="*/ 2040 h 4096"/>
                  <a:gd name="T32" fmla="*/ 1366 w 2732"/>
                  <a:gd name="T33" fmla="*/ 2048 h 4096"/>
                  <a:gd name="T34" fmla="*/ 1228 w 2732"/>
                  <a:gd name="T35" fmla="*/ 2034 h 4096"/>
                  <a:gd name="T36" fmla="*/ 1100 w 2732"/>
                  <a:gd name="T37" fmla="*/ 1994 h 4096"/>
                  <a:gd name="T38" fmla="*/ 984 w 2732"/>
                  <a:gd name="T39" fmla="*/ 1932 h 4096"/>
                  <a:gd name="T40" fmla="*/ 884 w 2732"/>
                  <a:gd name="T41" fmla="*/ 1848 h 4096"/>
                  <a:gd name="T42" fmla="*/ 800 w 2732"/>
                  <a:gd name="T43" fmla="*/ 1748 h 4096"/>
                  <a:gd name="T44" fmla="*/ 736 w 2732"/>
                  <a:gd name="T45" fmla="*/ 1632 h 4096"/>
                  <a:gd name="T46" fmla="*/ 698 w 2732"/>
                  <a:gd name="T47" fmla="*/ 1502 h 4096"/>
                  <a:gd name="T48" fmla="*/ 684 w 2732"/>
                  <a:gd name="T49" fmla="*/ 1366 h 4096"/>
                  <a:gd name="T50" fmla="*/ 692 w 2732"/>
                  <a:gd name="T51" fmla="*/ 1262 h 4096"/>
                  <a:gd name="T52" fmla="*/ 724 w 2732"/>
                  <a:gd name="T53" fmla="*/ 1130 h 4096"/>
                  <a:gd name="T54" fmla="*/ 782 w 2732"/>
                  <a:gd name="T55" fmla="*/ 1012 h 4096"/>
                  <a:gd name="T56" fmla="*/ 860 w 2732"/>
                  <a:gd name="T57" fmla="*/ 906 h 4096"/>
                  <a:gd name="T58" fmla="*/ 958 w 2732"/>
                  <a:gd name="T59" fmla="*/ 818 h 4096"/>
                  <a:gd name="T60" fmla="*/ 1070 w 2732"/>
                  <a:gd name="T61" fmla="*/ 750 h 4096"/>
                  <a:gd name="T62" fmla="*/ 1196 w 2732"/>
                  <a:gd name="T63" fmla="*/ 704 h 4096"/>
                  <a:gd name="T64" fmla="*/ 1330 w 2732"/>
                  <a:gd name="T65" fmla="*/ 684 h 4096"/>
                  <a:gd name="T66" fmla="*/ 1366 w 2732"/>
                  <a:gd name="T67" fmla="*/ 0 h 4096"/>
                  <a:gd name="T68" fmla="*/ 1090 w 2732"/>
                  <a:gd name="T69" fmla="*/ 28 h 4096"/>
                  <a:gd name="T70" fmla="*/ 834 w 2732"/>
                  <a:gd name="T71" fmla="*/ 108 h 4096"/>
                  <a:gd name="T72" fmla="*/ 602 w 2732"/>
                  <a:gd name="T73" fmla="*/ 234 h 4096"/>
                  <a:gd name="T74" fmla="*/ 400 w 2732"/>
                  <a:gd name="T75" fmla="*/ 400 h 4096"/>
                  <a:gd name="T76" fmla="*/ 234 w 2732"/>
                  <a:gd name="T77" fmla="*/ 602 h 4096"/>
                  <a:gd name="T78" fmla="*/ 108 w 2732"/>
                  <a:gd name="T79" fmla="*/ 834 h 4096"/>
                  <a:gd name="T80" fmla="*/ 28 w 2732"/>
                  <a:gd name="T81" fmla="*/ 1090 h 4096"/>
                  <a:gd name="T82" fmla="*/ 0 w 2732"/>
                  <a:gd name="T83" fmla="*/ 1366 h 4096"/>
                  <a:gd name="T84" fmla="*/ 8 w 2732"/>
                  <a:gd name="T85" fmla="*/ 1500 h 4096"/>
                  <a:gd name="T86" fmla="*/ 36 w 2732"/>
                  <a:gd name="T87" fmla="*/ 1674 h 4096"/>
                  <a:gd name="T88" fmla="*/ 86 w 2732"/>
                  <a:gd name="T89" fmla="*/ 1838 h 4096"/>
                  <a:gd name="T90" fmla="*/ 156 w 2732"/>
                  <a:gd name="T91" fmla="*/ 1994 h 4096"/>
                  <a:gd name="T92" fmla="*/ 236 w 2732"/>
                  <a:gd name="T93" fmla="*/ 2128 h 4096"/>
                  <a:gd name="T94" fmla="*/ 2522 w 2732"/>
                  <a:gd name="T95" fmla="*/ 2088 h 4096"/>
                  <a:gd name="T96" fmla="*/ 2576 w 2732"/>
                  <a:gd name="T97" fmla="*/ 1994 h 4096"/>
                  <a:gd name="T98" fmla="*/ 2646 w 2732"/>
                  <a:gd name="T99" fmla="*/ 1838 h 4096"/>
                  <a:gd name="T100" fmla="*/ 2696 w 2732"/>
                  <a:gd name="T101" fmla="*/ 1674 h 4096"/>
                  <a:gd name="T102" fmla="*/ 2724 w 2732"/>
                  <a:gd name="T103" fmla="*/ 1500 h 4096"/>
                  <a:gd name="T104" fmla="*/ 2732 w 2732"/>
                  <a:gd name="T105" fmla="*/ 1366 h 4096"/>
                  <a:gd name="T106" fmla="*/ 2704 w 2732"/>
                  <a:gd name="T107" fmla="*/ 1090 h 4096"/>
                  <a:gd name="T108" fmla="*/ 2624 w 2732"/>
                  <a:gd name="T109" fmla="*/ 834 h 4096"/>
                  <a:gd name="T110" fmla="*/ 2498 w 2732"/>
                  <a:gd name="T111" fmla="*/ 602 h 4096"/>
                  <a:gd name="T112" fmla="*/ 2332 w 2732"/>
                  <a:gd name="T113" fmla="*/ 400 h 4096"/>
                  <a:gd name="T114" fmla="*/ 2130 w 2732"/>
                  <a:gd name="T115" fmla="*/ 234 h 4096"/>
                  <a:gd name="T116" fmla="*/ 1898 w 2732"/>
                  <a:gd name="T117" fmla="*/ 108 h 4096"/>
                  <a:gd name="T118" fmla="*/ 1642 w 2732"/>
                  <a:gd name="T119" fmla="*/ 28 h 4096"/>
                  <a:gd name="T120" fmla="*/ 1366 w 2732"/>
                  <a:gd name="T121" fmla="*/ 0 h 4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32" h="4096">
                    <a:moveTo>
                      <a:pt x="1366" y="682"/>
                    </a:moveTo>
                    <a:lnTo>
                      <a:pt x="1366" y="682"/>
                    </a:lnTo>
                    <a:lnTo>
                      <a:pt x="1402" y="684"/>
                    </a:lnTo>
                    <a:lnTo>
                      <a:pt x="1436" y="686"/>
                    </a:lnTo>
                    <a:lnTo>
                      <a:pt x="1470" y="690"/>
                    </a:lnTo>
                    <a:lnTo>
                      <a:pt x="1504" y="696"/>
                    </a:lnTo>
                    <a:lnTo>
                      <a:pt x="1536" y="704"/>
                    </a:lnTo>
                    <a:lnTo>
                      <a:pt x="1568" y="714"/>
                    </a:lnTo>
                    <a:lnTo>
                      <a:pt x="1600" y="724"/>
                    </a:lnTo>
                    <a:lnTo>
                      <a:pt x="1632" y="736"/>
                    </a:lnTo>
                    <a:lnTo>
                      <a:pt x="1662" y="750"/>
                    </a:lnTo>
                    <a:lnTo>
                      <a:pt x="1692" y="766"/>
                    </a:lnTo>
                    <a:lnTo>
                      <a:pt x="1720" y="782"/>
                    </a:lnTo>
                    <a:lnTo>
                      <a:pt x="1748" y="800"/>
                    </a:lnTo>
                    <a:lnTo>
                      <a:pt x="1774" y="818"/>
                    </a:lnTo>
                    <a:lnTo>
                      <a:pt x="1800" y="838"/>
                    </a:lnTo>
                    <a:lnTo>
                      <a:pt x="1826" y="860"/>
                    </a:lnTo>
                    <a:lnTo>
                      <a:pt x="1848" y="882"/>
                    </a:lnTo>
                    <a:lnTo>
                      <a:pt x="1872" y="906"/>
                    </a:lnTo>
                    <a:lnTo>
                      <a:pt x="1892" y="932"/>
                    </a:lnTo>
                    <a:lnTo>
                      <a:pt x="1914" y="956"/>
                    </a:lnTo>
                    <a:lnTo>
                      <a:pt x="1932" y="984"/>
                    </a:lnTo>
                    <a:lnTo>
                      <a:pt x="1950" y="1012"/>
                    </a:lnTo>
                    <a:lnTo>
                      <a:pt x="1966" y="1040"/>
                    </a:lnTo>
                    <a:lnTo>
                      <a:pt x="1982" y="1070"/>
                    </a:lnTo>
                    <a:lnTo>
                      <a:pt x="1996" y="1100"/>
                    </a:lnTo>
                    <a:lnTo>
                      <a:pt x="2008" y="1130"/>
                    </a:lnTo>
                    <a:lnTo>
                      <a:pt x="2018" y="1162"/>
                    </a:lnTo>
                    <a:lnTo>
                      <a:pt x="2028" y="1194"/>
                    </a:lnTo>
                    <a:lnTo>
                      <a:pt x="2034" y="1228"/>
                    </a:lnTo>
                    <a:lnTo>
                      <a:pt x="2040" y="1262"/>
                    </a:lnTo>
                    <a:lnTo>
                      <a:pt x="2046" y="1296"/>
                    </a:lnTo>
                    <a:lnTo>
                      <a:pt x="2048" y="1330"/>
                    </a:lnTo>
                    <a:lnTo>
                      <a:pt x="2048" y="1366"/>
                    </a:lnTo>
                    <a:lnTo>
                      <a:pt x="2048" y="1366"/>
                    </a:lnTo>
                    <a:lnTo>
                      <a:pt x="2048" y="1400"/>
                    </a:lnTo>
                    <a:lnTo>
                      <a:pt x="2046" y="1436"/>
                    </a:lnTo>
                    <a:lnTo>
                      <a:pt x="2040" y="1470"/>
                    </a:lnTo>
                    <a:lnTo>
                      <a:pt x="2034" y="1502"/>
                    </a:lnTo>
                    <a:lnTo>
                      <a:pt x="2028" y="1536"/>
                    </a:lnTo>
                    <a:lnTo>
                      <a:pt x="2018" y="1568"/>
                    </a:lnTo>
                    <a:lnTo>
                      <a:pt x="2008" y="1600"/>
                    </a:lnTo>
                    <a:lnTo>
                      <a:pt x="1996" y="1632"/>
                    </a:lnTo>
                    <a:lnTo>
                      <a:pt x="1982" y="1662"/>
                    </a:lnTo>
                    <a:lnTo>
                      <a:pt x="1966" y="1690"/>
                    </a:lnTo>
                    <a:lnTo>
                      <a:pt x="1950" y="1720"/>
                    </a:lnTo>
                    <a:lnTo>
                      <a:pt x="1932" y="1748"/>
                    </a:lnTo>
                    <a:lnTo>
                      <a:pt x="1914" y="1774"/>
                    </a:lnTo>
                    <a:lnTo>
                      <a:pt x="1892" y="1800"/>
                    </a:lnTo>
                    <a:lnTo>
                      <a:pt x="1872" y="1824"/>
                    </a:lnTo>
                    <a:lnTo>
                      <a:pt x="1848" y="1848"/>
                    </a:lnTo>
                    <a:lnTo>
                      <a:pt x="1826" y="1870"/>
                    </a:lnTo>
                    <a:lnTo>
                      <a:pt x="1800" y="1892"/>
                    </a:lnTo>
                    <a:lnTo>
                      <a:pt x="1774" y="1912"/>
                    </a:lnTo>
                    <a:lnTo>
                      <a:pt x="1748" y="1932"/>
                    </a:lnTo>
                    <a:lnTo>
                      <a:pt x="1720" y="1950"/>
                    </a:lnTo>
                    <a:lnTo>
                      <a:pt x="1692" y="1966"/>
                    </a:lnTo>
                    <a:lnTo>
                      <a:pt x="1662" y="1980"/>
                    </a:lnTo>
                    <a:lnTo>
                      <a:pt x="1632" y="1994"/>
                    </a:lnTo>
                    <a:lnTo>
                      <a:pt x="1600" y="2006"/>
                    </a:lnTo>
                    <a:lnTo>
                      <a:pt x="1568" y="2018"/>
                    </a:lnTo>
                    <a:lnTo>
                      <a:pt x="1536" y="2026"/>
                    </a:lnTo>
                    <a:lnTo>
                      <a:pt x="1504" y="2034"/>
                    </a:lnTo>
                    <a:lnTo>
                      <a:pt x="1470" y="2040"/>
                    </a:lnTo>
                    <a:lnTo>
                      <a:pt x="1436" y="2044"/>
                    </a:lnTo>
                    <a:lnTo>
                      <a:pt x="1402" y="2048"/>
                    </a:lnTo>
                    <a:lnTo>
                      <a:pt x="1366" y="2048"/>
                    </a:lnTo>
                    <a:lnTo>
                      <a:pt x="1366" y="2048"/>
                    </a:lnTo>
                    <a:lnTo>
                      <a:pt x="1330" y="2048"/>
                    </a:lnTo>
                    <a:lnTo>
                      <a:pt x="1296" y="2044"/>
                    </a:lnTo>
                    <a:lnTo>
                      <a:pt x="1262" y="2040"/>
                    </a:lnTo>
                    <a:lnTo>
                      <a:pt x="1228" y="2034"/>
                    </a:lnTo>
                    <a:lnTo>
                      <a:pt x="1196" y="2026"/>
                    </a:lnTo>
                    <a:lnTo>
                      <a:pt x="1162" y="2018"/>
                    </a:lnTo>
                    <a:lnTo>
                      <a:pt x="1132" y="2006"/>
                    </a:lnTo>
                    <a:lnTo>
                      <a:pt x="1100" y="1994"/>
                    </a:lnTo>
                    <a:lnTo>
                      <a:pt x="1070" y="1980"/>
                    </a:lnTo>
                    <a:lnTo>
                      <a:pt x="1040" y="1966"/>
                    </a:lnTo>
                    <a:lnTo>
                      <a:pt x="1012" y="1950"/>
                    </a:lnTo>
                    <a:lnTo>
                      <a:pt x="984" y="1932"/>
                    </a:lnTo>
                    <a:lnTo>
                      <a:pt x="958" y="1912"/>
                    </a:lnTo>
                    <a:lnTo>
                      <a:pt x="932" y="1892"/>
                    </a:lnTo>
                    <a:lnTo>
                      <a:pt x="906" y="1870"/>
                    </a:lnTo>
                    <a:lnTo>
                      <a:pt x="884" y="1848"/>
                    </a:lnTo>
                    <a:lnTo>
                      <a:pt x="860" y="1824"/>
                    </a:lnTo>
                    <a:lnTo>
                      <a:pt x="840" y="1800"/>
                    </a:lnTo>
                    <a:lnTo>
                      <a:pt x="818" y="1774"/>
                    </a:lnTo>
                    <a:lnTo>
                      <a:pt x="800" y="1748"/>
                    </a:lnTo>
                    <a:lnTo>
                      <a:pt x="782" y="1720"/>
                    </a:lnTo>
                    <a:lnTo>
                      <a:pt x="766" y="1690"/>
                    </a:lnTo>
                    <a:lnTo>
                      <a:pt x="750" y="1662"/>
                    </a:lnTo>
                    <a:lnTo>
                      <a:pt x="736" y="1632"/>
                    </a:lnTo>
                    <a:lnTo>
                      <a:pt x="724" y="1600"/>
                    </a:lnTo>
                    <a:lnTo>
                      <a:pt x="714" y="1568"/>
                    </a:lnTo>
                    <a:lnTo>
                      <a:pt x="704" y="1536"/>
                    </a:lnTo>
                    <a:lnTo>
                      <a:pt x="698" y="1502"/>
                    </a:lnTo>
                    <a:lnTo>
                      <a:pt x="692" y="1470"/>
                    </a:lnTo>
                    <a:lnTo>
                      <a:pt x="686" y="1436"/>
                    </a:lnTo>
                    <a:lnTo>
                      <a:pt x="684" y="1400"/>
                    </a:lnTo>
                    <a:lnTo>
                      <a:pt x="684" y="1366"/>
                    </a:lnTo>
                    <a:lnTo>
                      <a:pt x="684" y="1366"/>
                    </a:lnTo>
                    <a:lnTo>
                      <a:pt x="684" y="1330"/>
                    </a:lnTo>
                    <a:lnTo>
                      <a:pt x="686" y="1296"/>
                    </a:lnTo>
                    <a:lnTo>
                      <a:pt x="692" y="1262"/>
                    </a:lnTo>
                    <a:lnTo>
                      <a:pt x="698" y="1228"/>
                    </a:lnTo>
                    <a:lnTo>
                      <a:pt x="704" y="1194"/>
                    </a:lnTo>
                    <a:lnTo>
                      <a:pt x="714" y="1162"/>
                    </a:lnTo>
                    <a:lnTo>
                      <a:pt x="724" y="1130"/>
                    </a:lnTo>
                    <a:lnTo>
                      <a:pt x="736" y="1100"/>
                    </a:lnTo>
                    <a:lnTo>
                      <a:pt x="750" y="1070"/>
                    </a:lnTo>
                    <a:lnTo>
                      <a:pt x="766" y="1040"/>
                    </a:lnTo>
                    <a:lnTo>
                      <a:pt x="782" y="1012"/>
                    </a:lnTo>
                    <a:lnTo>
                      <a:pt x="800" y="984"/>
                    </a:lnTo>
                    <a:lnTo>
                      <a:pt x="818" y="956"/>
                    </a:lnTo>
                    <a:lnTo>
                      <a:pt x="840" y="932"/>
                    </a:lnTo>
                    <a:lnTo>
                      <a:pt x="860" y="906"/>
                    </a:lnTo>
                    <a:lnTo>
                      <a:pt x="884" y="882"/>
                    </a:lnTo>
                    <a:lnTo>
                      <a:pt x="906" y="860"/>
                    </a:lnTo>
                    <a:lnTo>
                      <a:pt x="932" y="838"/>
                    </a:lnTo>
                    <a:lnTo>
                      <a:pt x="958" y="818"/>
                    </a:lnTo>
                    <a:lnTo>
                      <a:pt x="984" y="800"/>
                    </a:lnTo>
                    <a:lnTo>
                      <a:pt x="1012" y="782"/>
                    </a:lnTo>
                    <a:lnTo>
                      <a:pt x="1040" y="766"/>
                    </a:lnTo>
                    <a:lnTo>
                      <a:pt x="1070" y="750"/>
                    </a:lnTo>
                    <a:lnTo>
                      <a:pt x="1100" y="736"/>
                    </a:lnTo>
                    <a:lnTo>
                      <a:pt x="1132" y="724"/>
                    </a:lnTo>
                    <a:lnTo>
                      <a:pt x="1162" y="714"/>
                    </a:lnTo>
                    <a:lnTo>
                      <a:pt x="1196" y="704"/>
                    </a:lnTo>
                    <a:lnTo>
                      <a:pt x="1228" y="696"/>
                    </a:lnTo>
                    <a:lnTo>
                      <a:pt x="1262" y="690"/>
                    </a:lnTo>
                    <a:lnTo>
                      <a:pt x="1296" y="686"/>
                    </a:lnTo>
                    <a:lnTo>
                      <a:pt x="1330" y="684"/>
                    </a:lnTo>
                    <a:lnTo>
                      <a:pt x="1366" y="682"/>
                    </a:lnTo>
                    <a:lnTo>
                      <a:pt x="1366" y="682"/>
                    </a:lnTo>
                    <a:close/>
                    <a:moveTo>
                      <a:pt x="1366" y="0"/>
                    </a:moveTo>
                    <a:lnTo>
                      <a:pt x="1366" y="0"/>
                    </a:lnTo>
                    <a:lnTo>
                      <a:pt x="1296" y="2"/>
                    </a:lnTo>
                    <a:lnTo>
                      <a:pt x="1226" y="8"/>
                    </a:lnTo>
                    <a:lnTo>
                      <a:pt x="1158" y="16"/>
                    </a:lnTo>
                    <a:lnTo>
                      <a:pt x="1090" y="28"/>
                    </a:lnTo>
                    <a:lnTo>
                      <a:pt x="1024" y="42"/>
                    </a:lnTo>
                    <a:lnTo>
                      <a:pt x="960" y="62"/>
                    </a:lnTo>
                    <a:lnTo>
                      <a:pt x="896" y="82"/>
                    </a:lnTo>
                    <a:lnTo>
                      <a:pt x="834" y="108"/>
                    </a:lnTo>
                    <a:lnTo>
                      <a:pt x="774" y="134"/>
                    </a:lnTo>
                    <a:lnTo>
                      <a:pt x="716" y="164"/>
                    </a:lnTo>
                    <a:lnTo>
                      <a:pt x="658" y="198"/>
                    </a:lnTo>
                    <a:lnTo>
                      <a:pt x="602" y="234"/>
                    </a:lnTo>
                    <a:lnTo>
                      <a:pt x="550" y="272"/>
                    </a:lnTo>
                    <a:lnTo>
                      <a:pt x="498" y="312"/>
                    </a:lnTo>
                    <a:lnTo>
                      <a:pt x="448" y="354"/>
                    </a:lnTo>
                    <a:lnTo>
                      <a:pt x="400" y="400"/>
                    </a:lnTo>
                    <a:lnTo>
                      <a:pt x="356" y="448"/>
                    </a:lnTo>
                    <a:lnTo>
                      <a:pt x="312" y="496"/>
                    </a:lnTo>
                    <a:lnTo>
                      <a:pt x="272" y="548"/>
                    </a:lnTo>
                    <a:lnTo>
                      <a:pt x="234" y="602"/>
                    </a:lnTo>
                    <a:lnTo>
                      <a:pt x="198" y="658"/>
                    </a:lnTo>
                    <a:lnTo>
                      <a:pt x="166" y="714"/>
                    </a:lnTo>
                    <a:lnTo>
                      <a:pt x="136" y="774"/>
                    </a:lnTo>
                    <a:lnTo>
                      <a:pt x="108" y="834"/>
                    </a:lnTo>
                    <a:lnTo>
                      <a:pt x="84" y="896"/>
                    </a:lnTo>
                    <a:lnTo>
                      <a:pt x="62" y="960"/>
                    </a:lnTo>
                    <a:lnTo>
                      <a:pt x="44" y="1024"/>
                    </a:lnTo>
                    <a:lnTo>
                      <a:pt x="28" y="1090"/>
                    </a:lnTo>
                    <a:lnTo>
                      <a:pt x="16" y="1158"/>
                    </a:lnTo>
                    <a:lnTo>
                      <a:pt x="8" y="1226"/>
                    </a:lnTo>
                    <a:lnTo>
                      <a:pt x="2" y="1296"/>
                    </a:lnTo>
                    <a:lnTo>
                      <a:pt x="0" y="1366"/>
                    </a:lnTo>
                    <a:lnTo>
                      <a:pt x="0" y="1366"/>
                    </a:lnTo>
                    <a:lnTo>
                      <a:pt x="2" y="1410"/>
                    </a:lnTo>
                    <a:lnTo>
                      <a:pt x="4" y="1456"/>
                    </a:lnTo>
                    <a:lnTo>
                      <a:pt x="8" y="1500"/>
                    </a:lnTo>
                    <a:lnTo>
                      <a:pt x="12" y="1544"/>
                    </a:lnTo>
                    <a:lnTo>
                      <a:pt x="20" y="1588"/>
                    </a:lnTo>
                    <a:lnTo>
                      <a:pt x="28" y="1630"/>
                    </a:lnTo>
                    <a:lnTo>
                      <a:pt x="36" y="1674"/>
                    </a:lnTo>
                    <a:lnTo>
                      <a:pt x="48" y="1716"/>
                    </a:lnTo>
                    <a:lnTo>
                      <a:pt x="60" y="1758"/>
                    </a:lnTo>
                    <a:lnTo>
                      <a:pt x="72" y="1798"/>
                    </a:lnTo>
                    <a:lnTo>
                      <a:pt x="86" y="1838"/>
                    </a:lnTo>
                    <a:lnTo>
                      <a:pt x="102" y="1878"/>
                    </a:lnTo>
                    <a:lnTo>
                      <a:pt x="120" y="1918"/>
                    </a:lnTo>
                    <a:lnTo>
                      <a:pt x="138" y="1956"/>
                    </a:lnTo>
                    <a:lnTo>
                      <a:pt x="156" y="1994"/>
                    </a:lnTo>
                    <a:lnTo>
                      <a:pt x="176" y="2032"/>
                    </a:lnTo>
                    <a:lnTo>
                      <a:pt x="176" y="2032"/>
                    </a:lnTo>
                    <a:lnTo>
                      <a:pt x="206" y="2080"/>
                    </a:lnTo>
                    <a:lnTo>
                      <a:pt x="236" y="2128"/>
                    </a:lnTo>
                    <a:lnTo>
                      <a:pt x="1366" y="4096"/>
                    </a:lnTo>
                    <a:lnTo>
                      <a:pt x="2496" y="2128"/>
                    </a:lnTo>
                    <a:lnTo>
                      <a:pt x="2496" y="2128"/>
                    </a:lnTo>
                    <a:lnTo>
                      <a:pt x="2522" y="2088"/>
                    </a:lnTo>
                    <a:lnTo>
                      <a:pt x="2544" y="2048"/>
                    </a:lnTo>
                    <a:lnTo>
                      <a:pt x="2556" y="2032"/>
                    </a:lnTo>
                    <a:lnTo>
                      <a:pt x="2556" y="2032"/>
                    </a:lnTo>
                    <a:lnTo>
                      <a:pt x="2576" y="1994"/>
                    </a:lnTo>
                    <a:lnTo>
                      <a:pt x="2594" y="1956"/>
                    </a:lnTo>
                    <a:lnTo>
                      <a:pt x="2612" y="1918"/>
                    </a:lnTo>
                    <a:lnTo>
                      <a:pt x="2630" y="1878"/>
                    </a:lnTo>
                    <a:lnTo>
                      <a:pt x="2646" y="1838"/>
                    </a:lnTo>
                    <a:lnTo>
                      <a:pt x="2660" y="1798"/>
                    </a:lnTo>
                    <a:lnTo>
                      <a:pt x="2672" y="1758"/>
                    </a:lnTo>
                    <a:lnTo>
                      <a:pt x="2684" y="1716"/>
                    </a:lnTo>
                    <a:lnTo>
                      <a:pt x="2696" y="1674"/>
                    </a:lnTo>
                    <a:lnTo>
                      <a:pt x="2704" y="1630"/>
                    </a:lnTo>
                    <a:lnTo>
                      <a:pt x="2712" y="1588"/>
                    </a:lnTo>
                    <a:lnTo>
                      <a:pt x="2720" y="1544"/>
                    </a:lnTo>
                    <a:lnTo>
                      <a:pt x="2724" y="1500"/>
                    </a:lnTo>
                    <a:lnTo>
                      <a:pt x="2728" y="1456"/>
                    </a:lnTo>
                    <a:lnTo>
                      <a:pt x="2730" y="1410"/>
                    </a:lnTo>
                    <a:lnTo>
                      <a:pt x="2732" y="1366"/>
                    </a:lnTo>
                    <a:lnTo>
                      <a:pt x="2732" y="1366"/>
                    </a:lnTo>
                    <a:lnTo>
                      <a:pt x="2730" y="1296"/>
                    </a:lnTo>
                    <a:lnTo>
                      <a:pt x="2724" y="1226"/>
                    </a:lnTo>
                    <a:lnTo>
                      <a:pt x="2716" y="1158"/>
                    </a:lnTo>
                    <a:lnTo>
                      <a:pt x="2704" y="1090"/>
                    </a:lnTo>
                    <a:lnTo>
                      <a:pt x="2688" y="1024"/>
                    </a:lnTo>
                    <a:lnTo>
                      <a:pt x="2670" y="960"/>
                    </a:lnTo>
                    <a:lnTo>
                      <a:pt x="2648" y="896"/>
                    </a:lnTo>
                    <a:lnTo>
                      <a:pt x="2624" y="834"/>
                    </a:lnTo>
                    <a:lnTo>
                      <a:pt x="2596" y="774"/>
                    </a:lnTo>
                    <a:lnTo>
                      <a:pt x="2566" y="714"/>
                    </a:lnTo>
                    <a:lnTo>
                      <a:pt x="2534" y="658"/>
                    </a:lnTo>
                    <a:lnTo>
                      <a:pt x="2498" y="602"/>
                    </a:lnTo>
                    <a:lnTo>
                      <a:pt x="2460" y="548"/>
                    </a:lnTo>
                    <a:lnTo>
                      <a:pt x="2420" y="496"/>
                    </a:lnTo>
                    <a:lnTo>
                      <a:pt x="2376" y="448"/>
                    </a:lnTo>
                    <a:lnTo>
                      <a:pt x="2332" y="400"/>
                    </a:lnTo>
                    <a:lnTo>
                      <a:pt x="2284" y="354"/>
                    </a:lnTo>
                    <a:lnTo>
                      <a:pt x="2234" y="312"/>
                    </a:lnTo>
                    <a:lnTo>
                      <a:pt x="2182" y="272"/>
                    </a:lnTo>
                    <a:lnTo>
                      <a:pt x="2130" y="234"/>
                    </a:lnTo>
                    <a:lnTo>
                      <a:pt x="2074" y="198"/>
                    </a:lnTo>
                    <a:lnTo>
                      <a:pt x="2016" y="164"/>
                    </a:lnTo>
                    <a:lnTo>
                      <a:pt x="1958" y="134"/>
                    </a:lnTo>
                    <a:lnTo>
                      <a:pt x="1898" y="108"/>
                    </a:lnTo>
                    <a:lnTo>
                      <a:pt x="1836" y="82"/>
                    </a:lnTo>
                    <a:lnTo>
                      <a:pt x="1772" y="62"/>
                    </a:lnTo>
                    <a:lnTo>
                      <a:pt x="1708" y="42"/>
                    </a:lnTo>
                    <a:lnTo>
                      <a:pt x="1642" y="28"/>
                    </a:lnTo>
                    <a:lnTo>
                      <a:pt x="1574" y="16"/>
                    </a:lnTo>
                    <a:lnTo>
                      <a:pt x="1506" y="8"/>
                    </a:lnTo>
                    <a:lnTo>
                      <a:pt x="1436" y="2"/>
                    </a:lnTo>
                    <a:lnTo>
                      <a:pt x="1366" y="0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>
                  <a:latin typeface="+mj-ea"/>
                  <a:ea typeface="+mj-ea"/>
                </a:endParaRPr>
              </a:p>
            </p:txBody>
          </p:sp>
          <p:sp>
            <p:nvSpPr>
              <p:cNvPr id="233" name="타원 232"/>
              <p:cNvSpPr/>
              <p:nvPr/>
            </p:nvSpPr>
            <p:spPr>
              <a:xfrm>
                <a:off x="4408038" y="2262050"/>
                <a:ext cx="132584" cy="1325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ko-KR" sz="1100" smtClean="0">
                    <a:solidFill>
                      <a:schemeClr val="accent2">
                        <a:lumMod val="75000"/>
                      </a:schemeClr>
                    </a:solidFill>
                    <a:latin typeface="+mj-ea"/>
                    <a:ea typeface="+mj-ea"/>
                  </a:rPr>
                  <a:t>2</a:t>
                </a:r>
                <a:endParaRPr lang="ko-KR" altLang="en-US" sz="1100">
                  <a:solidFill>
                    <a:schemeClr val="accent2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29" name="그룹 228"/>
            <p:cNvGrpSpPr/>
            <p:nvPr/>
          </p:nvGrpSpPr>
          <p:grpSpPr>
            <a:xfrm>
              <a:off x="8064102" y="2287234"/>
              <a:ext cx="210948" cy="316266"/>
              <a:chOff x="4383010" y="2234892"/>
              <a:chExt cx="182640" cy="273824"/>
            </a:xfrm>
          </p:grpSpPr>
          <p:sp>
            <p:nvSpPr>
              <p:cNvPr id="230" name="Freeform 23"/>
              <p:cNvSpPr>
                <a:spLocks noEditPoints="1"/>
              </p:cNvSpPr>
              <p:nvPr/>
            </p:nvSpPr>
            <p:spPr bwMode="auto">
              <a:xfrm>
                <a:off x="4383010" y="2234892"/>
                <a:ext cx="182640" cy="273824"/>
              </a:xfrm>
              <a:custGeom>
                <a:avLst/>
                <a:gdLst>
                  <a:gd name="T0" fmla="*/ 1436 w 2732"/>
                  <a:gd name="T1" fmla="*/ 686 h 4096"/>
                  <a:gd name="T2" fmla="*/ 1568 w 2732"/>
                  <a:gd name="T3" fmla="*/ 714 h 4096"/>
                  <a:gd name="T4" fmla="*/ 1692 w 2732"/>
                  <a:gd name="T5" fmla="*/ 766 h 4096"/>
                  <a:gd name="T6" fmla="*/ 1800 w 2732"/>
                  <a:gd name="T7" fmla="*/ 838 h 4096"/>
                  <a:gd name="T8" fmla="*/ 1892 w 2732"/>
                  <a:gd name="T9" fmla="*/ 932 h 4096"/>
                  <a:gd name="T10" fmla="*/ 1966 w 2732"/>
                  <a:gd name="T11" fmla="*/ 1040 h 4096"/>
                  <a:gd name="T12" fmla="*/ 2018 w 2732"/>
                  <a:gd name="T13" fmla="*/ 1162 h 4096"/>
                  <a:gd name="T14" fmla="*/ 2046 w 2732"/>
                  <a:gd name="T15" fmla="*/ 1296 h 4096"/>
                  <a:gd name="T16" fmla="*/ 2048 w 2732"/>
                  <a:gd name="T17" fmla="*/ 1400 h 4096"/>
                  <a:gd name="T18" fmla="*/ 2028 w 2732"/>
                  <a:gd name="T19" fmla="*/ 1536 h 4096"/>
                  <a:gd name="T20" fmla="*/ 1982 w 2732"/>
                  <a:gd name="T21" fmla="*/ 1662 h 4096"/>
                  <a:gd name="T22" fmla="*/ 1914 w 2732"/>
                  <a:gd name="T23" fmla="*/ 1774 h 4096"/>
                  <a:gd name="T24" fmla="*/ 1826 w 2732"/>
                  <a:gd name="T25" fmla="*/ 1870 h 4096"/>
                  <a:gd name="T26" fmla="*/ 1720 w 2732"/>
                  <a:gd name="T27" fmla="*/ 1950 h 4096"/>
                  <a:gd name="T28" fmla="*/ 1600 w 2732"/>
                  <a:gd name="T29" fmla="*/ 2006 h 4096"/>
                  <a:gd name="T30" fmla="*/ 1470 w 2732"/>
                  <a:gd name="T31" fmla="*/ 2040 h 4096"/>
                  <a:gd name="T32" fmla="*/ 1366 w 2732"/>
                  <a:gd name="T33" fmla="*/ 2048 h 4096"/>
                  <a:gd name="T34" fmla="*/ 1228 w 2732"/>
                  <a:gd name="T35" fmla="*/ 2034 h 4096"/>
                  <a:gd name="T36" fmla="*/ 1100 w 2732"/>
                  <a:gd name="T37" fmla="*/ 1994 h 4096"/>
                  <a:gd name="T38" fmla="*/ 984 w 2732"/>
                  <a:gd name="T39" fmla="*/ 1932 h 4096"/>
                  <a:gd name="T40" fmla="*/ 884 w 2732"/>
                  <a:gd name="T41" fmla="*/ 1848 h 4096"/>
                  <a:gd name="T42" fmla="*/ 800 w 2732"/>
                  <a:gd name="T43" fmla="*/ 1748 h 4096"/>
                  <a:gd name="T44" fmla="*/ 736 w 2732"/>
                  <a:gd name="T45" fmla="*/ 1632 h 4096"/>
                  <a:gd name="T46" fmla="*/ 698 w 2732"/>
                  <a:gd name="T47" fmla="*/ 1502 h 4096"/>
                  <a:gd name="T48" fmla="*/ 684 w 2732"/>
                  <a:gd name="T49" fmla="*/ 1366 h 4096"/>
                  <a:gd name="T50" fmla="*/ 692 w 2732"/>
                  <a:gd name="T51" fmla="*/ 1262 h 4096"/>
                  <a:gd name="T52" fmla="*/ 724 w 2732"/>
                  <a:gd name="T53" fmla="*/ 1130 h 4096"/>
                  <a:gd name="T54" fmla="*/ 782 w 2732"/>
                  <a:gd name="T55" fmla="*/ 1012 h 4096"/>
                  <a:gd name="T56" fmla="*/ 860 w 2732"/>
                  <a:gd name="T57" fmla="*/ 906 h 4096"/>
                  <a:gd name="T58" fmla="*/ 958 w 2732"/>
                  <a:gd name="T59" fmla="*/ 818 h 4096"/>
                  <a:gd name="T60" fmla="*/ 1070 w 2732"/>
                  <a:gd name="T61" fmla="*/ 750 h 4096"/>
                  <a:gd name="T62" fmla="*/ 1196 w 2732"/>
                  <a:gd name="T63" fmla="*/ 704 h 4096"/>
                  <a:gd name="T64" fmla="*/ 1330 w 2732"/>
                  <a:gd name="T65" fmla="*/ 684 h 4096"/>
                  <a:gd name="T66" fmla="*/ 1366 w 2732"/>
                  <a:gd name="T67" fmla="*/ 0 h 4096"/>
                  <a:gd name="T68" fmla="*/ 1090 w 2732"/>
                  <a:gd name="T69" fmla="*/ 28 h 4096"/>
                  <a:gd name="T70" fmla="*/ 834 w 2732"/>
                  <a:gd name="T71" fmla="*/ 108 h 4096"/>
                  <a:gd name="T72" fmla="*/ 602 w 2732"/>
                  <a:gd name="T73" fmla="*/ 234 h 4096"/>
                  <a:gd name="T74" fmla="*/ 400 w 2732"/>
                  <a:gd name="T75" fmla="*/ 400 h 4096"/>
                  <a:gd name="T76" fmla="*/ 234 w 2732"/>
                  <a:gd name="T77" fmla="*/ 602 h 4096"/>
                  <a:gd name="T78" fmla="*/ 108 w 2732"/>
                  <a:gd name="T79" fmla="*/ 834 h 4096"/>
                  <a:gd name="T80" fmla="*/ 28 w 2732"/>
                  <a:gd name="T81" fmla="*/ 1090 h 4096"/>
                  <a:gd name="T82" fmla="*/ 0 w 2732"/>
                  <a:gd name="T83" fmla="*/ 1366 h 4096"/>
                  <a:gd name="T84" fmla="*/ 8 w 2732"/>
                  <a:gd name="T85" fmla="*/ 1500 h 4096"/>
                  <a:gd name="T86" fmla="*/ 36 w 2732"/>
                  <a:gd name="T87" fmla="*/ 1674 h 4096"/>
                  <a:gd name="T88" fmla="*/ 86 w 2732"/>
                  <a:gd name="T89" fmla="*/ 1838 h 4096"/>
                  <a:gd name="T90" fmla="*/ 156 w 2732"/>
                  <a:gd name="T91" fmla="*/ 1994 h 4096"/>
                  <a:gd name="T92" fmla="*/ 236 w 2732"/>
                  <a:gd name="T93" fmla="*/ 2128 h 4096"/>
                  <a:gd name="T94" fmla="*/ 2522 w 2732"/>
                  <a:gd name="T95" fmla="*/ 2088 h 4096"/>
                  <a:gd name="T96" fmla="*/ 2576 w 2732"/>
                  <a:gd name="T97" fmla="*/ 1994 h 4096"/>
                  <a:gd name="T98" fmla="*/ 2646 w 2732"/>
                  <a:gd name="T99" fmla="*/ 1838 h 4096"/>
                  <a:gd name="T100" fmla="*/ 2696 w 2732"/>
                  <a:gd name="T101" fmla="*/ 1674 h 4096"/>
                  <a:gd name="T102" fmla="*/ 2724 w 2732"/>
                  <a:gd name="T103" fmla="*/ 1500 h 4096"/>
                  <a:gd name="T104" fmla="*/ 2732 w 2732"/>
                  <a:gd name="T105" fmla="*/ 1366 h 4096"/>
                  <a:gd name="T106" fmla="*/ 2704 w 2732"/>
                  <a:gd name="T107" fmla="*/ 1090 h 4096"/>
                  <a:gd name="T108" fmla="*/ 2624 w 2732"/>
                  <a:gd name="T109" fmla="*/ 834 h 4096"/>
                  <a:gd name="T110" fmla="*/ 2498 w 2732"/>
                  <a:gd name="T111" fmla="*/ 602 h 4096"/>
                  <a:gd name="T112" fmla="*/ 2332 w 2732"/>
                  <a:gd name="T113" fmla="*/ 400 h 4096"/>
                  <a:gd name="T114" fmla="*/ 2130 w 2732"/>
                  <a:gd name="T115" fmla="*/ 234 h 4096"/>
                  <a:gd name="T116" fmla="*/ 1898 w 2732"/>
                  <a:gd name="T117" fmla="*/ 108 h 4096"/>
                  <a:gd name="T118" fmla="*/ 1642 w 2732"/>
                  <a:gd name="T119" fmla="*/ 28 h 4096"/>
                  <a:gd name="T120" fmla="*/ 1366 w 2732"/>
                  <a:gd name="T121" fmla="*/ 0 h 4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32" h="4096">
                    <a:moveTo>
                      <a:pt x="1366" y="682"/>
                    </a:moveTo>
                    <a:lnTo>
                      <a:pt x="1366" y="682"/>
                    </a:lnTo>
                    <a:lnTo>
                      <a:pt x="1402" y="684"/>
                    </a:lnTo>
                    <a:lnTo>
                      <a:pt x="1436" y="686"/>
                    </a:lnTo>
                    <a:lnTo>
                      <a:pt x="1470" y="690"/>
                    </a:lnTo>
                    <a:lnTo>
                      <a:pt x="1504" y="696"/>
                    </a:lnTo>
                    <a:lnTo>
                      <a:pt x="1536" y="704"/>
                    </a:lnTo>
                    <a:lnTo>
                      <a:pt x="1568" y="714"/>
                    </a:lnTo>
                    <a:lnTo>
                      <a:pt x="1600" y="724"/>
                    </a:lnTo>
                    <a:lnTo>
                      <a:pt x="1632" y="736"/>
                    </a:lnTo>
                    <a:lnTo>
                      <a:pt x="1662" y="750"/>
                    </a:lnTo>
                    <a:lnTo>
                      <a:pt x="1692" y="766"/>
                    </a:lnTo>
                    <a:lnTo>
                      <a:pt x="1720" y="782"/>
                    </a:lnTo>
                    <a:lnTo>
                      <a:pt x="1748" y="800"/>
                    </a:lnTo>
                    <a:lnTo>
                      <a:pt x="1774" y="818"/>
                    </a:lnTo>
                    <a:lnTo>
                      <a:pt x="1800" y="838"/>
                    </a:lnTo>
                    <a:lnTo>
                      <a:pt x="1826" y="860"/>
                    </a:lnTo>
                    <a:lnTo>
                      <a:pt x="1848" y="882"/>
                    </a:lnTo>
                    <a:lnTo>
                      <a:pt x="1872" y="906"/>
                    </a:lnTo>
                    <a:lnTo>
                      <a:pt x="1892" y="932"/>
                    </a:lnTo>
                    <a:lnTo>
                      <a:pt x="1914" y="956"/>
                    </a:lnTo>
                    <a:lnTo>
                      <a:pt x="1932" y="984"/>
                    </a:lnTo>
                    <a:lnTo>
                      <a:pt x="1950" y="1012"/>
                    </a:lnTo>
                    <a:lnTo>
                      <a:pt x="1966" y="1040"/>
                    </a:lnTo>
                    <a:lnTo>
                      <a:pt x="1982" y="1070"/>
                    </a:lnTo>
                    <a:lnTo>
                      <a:pt x="1996" y="1100"/>
                    </a:lnTo>
                    <a:lnTo>
                      <a:pt x="2008" y="1130"/>
                    </a:lnTo>
                    <a:lnTo>
                      <a:pt x="2018" y="1162"/>
                    </a:lnTo>
                    <a:lnTo>
                      <a:pt x="2028" y="1194"/>
                    </a:lnTo>
                    <a:lnTo>
                      <a:pt x="2034" y="1228"/>
                    </a:lnTo>
                    <a:lnTo>
                      <a:pt x="2040" y="1262"/>
                    </a:lnTo>
                    <a:lnTo>
                      <a:pt x="2046" y="1296"/>
                    </a:lnTo>
                    <a:lnTo>
                      <a:pt x="2048" y="1330"/>
                    </a:lnTo>
                    <a:lnTo>
                      <a:pt x="2048" y="1366"/>
                    </a:lnTo>
                    <a:lnTo>
                      <a:pt x="2048" y="1366"/>
                    </a:lnTo>
                    <a:lnTo>
                      <a:pt x="2048" y="1400"/>
                    </a:lnTo>
                    <a:lnTo>
                      <a:pt x="2046" y="1436"/>
                    </a:lnTo>
                    <a:lnTo>
                      <a:pt x="2040" y="1470"/>
                    </a:lnTo>
                    <a:lnTo>
                      <a:pt x="2034" y="1502"/>
                    </a:lnTo>
                    <a:lnTo>
                      <a:pt x="2028" y="1536"/>
                    </a:lnTo>
                    <a:lnTo>
                      <a:pt x="2018" y="1568"/>
                    </a:lnTo>
                    <a:lnTo>
                      <a:pt x="2008" y="1600"/>
                    </a:lnTo>
                    <a:lnTo>
                      <a:pt x="1996" y="1632"/>
                    </a:lnTo>
                    <a:lnTo>
                      <a:pt x="1982" y="1662"/>
                    </a:lnTo>
                    <a:lnTo>
                      <a:pt x="1966" y="1690"/>
                    </a:lnTo>
                    <a:lnTo>
                      <a:pt x="1950" y="1720"/>
                    </a:lnTo>
                    <a:lnTo>
                      <a:pt x="1932" y="1748"/>
                    </a:lnTo>
                    <a:lnTo>
                      <a:pt x="1914" y="1774"/>
                    </a:lnTo>
                    <a:lnTo>
                      <a:pt x="1892" y="1800"/>
                    </a:lnTo>
                    <a:lnTo>
                      <a:pt x="1872" y="1824"/>
                    </a:lnTo>
                    <a:lnTo>
                      <a:pt x="1848" y="1848"/>
                    </a:lnTo>
                    <a:lnTo>
                      <a:pt x="1826" y="1870"/>
                    </a:lnTo>
                    <a:lnTo>
                      <a:pt x="1800" y="1892"/>
                    </a:lnTo>
                    <a:lnTo>
                      <a:pt x="1774" y="1912"/>
                    </a:lnTo>
                    <a:lnTo>
                      <a:pt x="1748" y="1932"/>
                    </a:lnTo>
                    <a:lnTo>
                      <a:pt x="1720" y="1950"/>
                    </a:lnTo>
                    <a:lnTo>
                      <a:pt x="1692" y="1966"/>
                    </a:lnTo>
                    <a:lnTo>
                      <a:pt x="1662" y="1980"/>
                    </a:lnTo>
                    <a:lnTo>
                      <a:pt x="1632" y="1994"/>
                    </a:lnTo>
                    <a:lnTo>
                      <a:pt x="1600" y="2006"/>
                    </a:lnTo>
                    <a:lnTo>
                      <a:pt x="1568" y="2018"/>
                    </a:lnTo>
                    <a:lnTo>
                      <a:pt x="1536" y="2026"/>
                    </a:lnTo>
                    <a:lnTo>
                      <a:pt x="1504" y="2034"/>
                    </a:lnTo>
                    <a:lnTo>
                      <a:pt x="1470" y="2040"/>
                    </a:lnTo>
                    <a:lnTo>
                      <a:pt x="1436" y="2044"/>
                    </a:lnTo>
                    <a:lnTo>
                      <a:pt x="1402" y="2048"/>
                    </a:lnTo>
                    <a:lnTo>
                      <a:pt x="1366" y="2048"/>
                    </a:lnTo>
                    <a:lnTo>
                      <a:pt x="1366" y="2048"/>
                    </a:lnTo>
                    <a:lnTo>
                      <a:pt x="1330" y="2048"/>
                    </a:lnTo>
                    <a:lnTo>
                      <a:pt x="1296" y="2044"/>
                    </a:lnTo>
                    <a:lnTo>
                      <a:pt x="1262" y="2040"/>
                    </a:lnTo>
                    <a:lnTo>
                      <a:pt x="1228" y="2034"/>
                    </a:lnTo>
                    <a:lnTo>
                      <a:pt x="1196" y="2026"/>
                    </a:lnTo>
                    <a:lnTo>
                      <a:pt x="1162" y="2018"/>
                    </a:lnTo>
                    <a:lnTo>
                      <a:pt x="1132" y="2006"/>
                    </a:lnTo>
                    <a:lnTo>
                      <a:pt x="1100" y="1994"/>
                    </a:lnTo>
                    <a:lnTo>
                      <a:pt x="1070" y="1980"/>
                    </a:lnTo>
                    <a:lnTo>
                      <a:pt x="1040" y="1966"/>
                    </a:lnTo>
                    <a:lnTo>
                      <a:pt x="1012" y="1950"/>
                    </a:lnTo>
                    <a:lnTo>
                      <a:pt x="984" y="1932"/>
                    </a:lnTo>
                    <a:lnTo>
                      <a:pt x="958" y="1912"/>
                    </a:lnTo>
                    <a:lnTo>
                      <a:pt x="932" y="1892"/>
                    </a:lnTo>
                    <a:lnTo>
                      <a:pt x="906" y="1870"/>
                    </a:lnTo>
                    <a:lnTo>
                      <a:pt x="884" y="1848"/>
                    </a:lnTo>
                    <a:lnTo>
                      <a:pt x="860" y="1824"/>
                    </a:lnTo>
                    <a:lnTo>
                      <a:pt x="840" y="1800"/>
                    </a:lnTo>
                    <a:lnTo>
                      <a:pt x="818" y="1774"/>
                    </a:lnTo>
                    <a:lnTo>
                      <a:pt x="800" y="1748"/>
                    </a:lnTo>
                    <a:lnTo>
                      <a:pt x="782" y="1720"/>
                    </a:lnTo>
                    <a:lnTo>
                      <a:pt x="766" y="1690"/>
                    </a:lnTo>
                    <a:lnTo>
                      <a:pt x="750" y="1662"/>
                    </a:lnTo>
                    <a:lnTo>
                      <a:pt x="736" y="1632"/>
                    </a:lnTo>
                    <a:lnTo>
                      <a:pt x="724" y="1600"/>
                    </a:lnTo>
                    <a:lnTo>
                      <a:pt x="714" y="1568"/>
                    </a:lnTo>
                    <a:lnTo>
                      <a:pt x="704" y="1536"/>
                    </a:lnTo>
                    <a:lnTo>
                      <a:pt x="698" y="1502"/>
                    </a:lnTo>
                    <a:lnTo>
                      <a:pt x="692" y="1470"/>
                    </a:lnTo>
                    <a:lnTo>
                      <a:pt x="686" y="1436"/>
                    </a:lnTo>
                    <a:lnTo>
                      <a:pt x="684" y="1400"/>
                    </a:lnTo>
                    <a:lnTo>
                      <a:pt x="684" y="1366"/>
                    </a:lnTo>
                    <a:lnTo>
                      <a:pt x="684" y="1366"/>
                    </a:lnTo>
                    <a:lnTo>
                      <a:pt x="684" y="1330"/>
                    </a:lnTo>
                    <a:lnTo>
                      <a:pt x="686" y="1296"/>
                    </a:lnTo>
                    <a:lnTo>
                      <a:pt x="692" y="1262"/>
                    </a:lnTo>
                    <a:lnTo>
                      <a:pt x="698" y="1228"/>
                    </a:lnTo>
                    <a:lnTo>
                      <a:pt x="704" y="1194"/>
                    </a:lnTo>
                    <a:lnTo>
                      <a:pt x="714" y="1162"/>
                    </a:lnTo>
                    <a:lnTo>
                      <a:pt x="724" y="1130"/>
                    </a:lnTo>
                    <a:lnTo>
                      <a:pt x="736" y="1100"/>
                    </a:lnTo>
                    <a:lnTo>
                      <a:pt x="750" y="1070"/>
                    </a:lnTo>
                    <a:lnTo>
                      <a:pt x="766" y="1040"/>
                    </a:lnTo>
                    <a:lnTo>
                      <a:pt x="782" y="1012"/>
                    </a:lnTo>
                    <a:lnTo>
                      <a:pt x="800" y="984"/>
                    </a:lnTo>
                    <a:lnTo>
                      <a:pt x="818" y="956"/>
                    </a:lnTo>
                    <a:lnTo>
                      <a:pt x="840" y="932"/>
                    </a:lnTo>
                    <a:lnTo>
                      <a:pt x="860" y="906"/>
                    </a:lnTo>
                    <a:lnTo>
                      <a:pt x="884" y="882"/>
                    </a:lnTo>
                    <a:lnTo>
                      <a:pt x="906" y="860"/>
                    </a:lnTo>
                    <a:lnTo>
                      <a:pt x="932" y="838"/>
                    </a:lnTo>
                    <a:lnTo>
                      <a:pt x="958" y="818"/>
                    </a:lnTo>
                    <a:lnTo>
                      <a:pt x="984" y="800"/>
                    </a:lnTo>
                    <a:lnTo>
                      <a:pt x="1012" y="782"/>
                    </a:lnTo>
                    <a:lnTo>
                      <a:pt x="1040" y="766"/>
                    </a:lnTo>
                    <a:lnTo>
                      <a:pt x="1070" y="750"/>
                    </a:lnTo>
                    <a:lnTo>
                      <a:pt x="1100" y="736"/>
                    </a:lnTo>
                    <a:lnTo>
                      <a:pt x="1132" y="724"/>
                    </a:lnTo>
                    <a:lnTo>
                      <a:pt x="1162" y="714"/>
                    </a:lnTo>
                    <a:lnTo>
                      <a:pt x="1196" y="704"/>
                    </a:lnTo>
                    <a:lnTo>
                      <a:pt x="1228" y="696"/>
                    </a:lnTo>
                    <a:lnTo>
                      <a:pt x="1262" y="690"/>
                    </a:lnTo>
                    <a:lnTo>
                      <a:pt x="1296" y="686"/>
                    </a:lnTo>
                    <a:lnTo>
                      <a:pt x="1330" y="684"/>
                    </a:lnTo>
                    <a:lnTo>
                      <a:pt x="1366" y="682"/>
                    </a:lnTo>
                    <a:lnTo>
                      <a:pt x="1366" y="682"/>
                    </a:lnTo>
                    <a:close/>
                    <a:moveTo>
                      <a:pt x="1366" y="0"/>
                    </a:moveTo>
                    <a:lnTo>
                      <a:pt x="1366" y="0"/>
                    </a:lnTo>
                    <a:lnTo>
                      <a:pt x="1296" y="2"/>
                    </a:lnTo>
                    <a:lnTo>
                      <a:pt x="1226" y="8"/>
                    </a:lnTo>
                    <a:lnTo>
                      <a:pt x="1158" y="16"/>
                    </a:lnTo>
                    <a:lnTo>
                      <a:pt x="1090" y="28"/>
                    </a:lnTo>
                    <a:lnTo>
                      <a:pt x="1024" y="42"/>
                    </a:lnTo>
                    <a:lnTo>
                      <a:pt x="960" y="62"/>
                    </a:lnTo>
                    <a:lnTo>
                      <a:pt x="896" y="82"/>
                    </a:lnTo>
                    <a:lnTo>
                      <a:pt x="834" y="108"/>
                    </a:lnTo>
                    <a:lnTo>
                      <a:pt x="774" y="134"/>
                    </a:lnTo>
                    <a:lnTo>
                      <a:pt x="716" y="164"/>
                    </a:lnTo>
                    <a:lnTo>
                      <a:pt x="658" y="198"/>
                    </a:lnTo>
                    <a:lnTo>
                      <a:pt x="602" y="234"/>
                    </a:lnTo>
                    <a:lnTo>
                      <a:pt x="550" y="272"/>
                    </a:lnTo>
                    <a:lnTo>
                      <a:pt x="498" y="312"/>
                    </a:lnTo>
                    <a:lnTo>
                      <a:pt x="448" y="354"/>
                    </a:lnTo>
                    <a:lnTo>
                      <a:pt x="400" y="400"/>
                    </a:lnTo>
                    <a:lnTo>
                      <a:pt x="356" y="448"/>
                    </a:lnTo>
                    <a:lnTo>
                      <a:pt x="312" y="496"/>
                    </a:lnTo>
                    <a:lnTo>
                      <a:pt x="272" y="548"/>
                    </a:lnTo>
                    <a:lnTo>
                      <a:pt x="234" y="602"/>
                    </a:lnTo>
                    <a:lnTo>
                      <a:pt x="198" y="658"/>
                    </a:lnTo>
                    <a:lnTo>
                      <a:pt x="166" y="714"/>
                    </a:lnTo>
                    <a:lnTo>
                      <a:pt x="136" y="774"/>
                    </a:lnTo>
                    <a:lnTo>
                      <a:pt x="108" y="834"/>
                    </a:lnTo>
                    <a:lnTo>
                      <a:pt x="84" y="896"/>
                    </a:lnTo>
                    <a:lnTo>
                      <a:pt x="62" y="960"/>
                    </a:lnTo>
                    <a:lnTo>
                      <a:pt x="44" y="1024"/>
                    </a:lnTo>
                    <a:lnTo>
                      <a:pt x="28" y="1090"/>
                    </a:lnTo>
                    <a:lnTo>
                      <a:pt x="16" y="1158"/>
                    </a:lnTo>
                    <a:lnTo>
                      <a:pt x="8" y="1226"/>
                    </a:lnTo>
                    <a:lnTo>
                      <a:pt x="2" y="1296"/>
                    </a:lnTo>
                    <a:lnTo>
                      <a:pt x="0" y="1366"/>
                    </a:lnTo>
                    <a:lnTo>
                      <a:pt x="0" y="1366"/>
                    </a:lnTo>
                    <a:lnTo>
                      <a:pt x="2" y="1410"/>
                    </a:lnTo>
                    <a:lnTo>
                      <a:pt x="4" y="1456"/>
                    </a:lnTo>
                    <a:lnTo>
                      <a:pt x="8" y="1500"/>
                    </a:lnTo>
                    <a:lnTo>
                      <a:pt x="12" y="1544"/>
                    </a:lnTo>
                    <a:lnTo>
                      <a:pt x="20" y="1588"/>
                    </a:lnTo>
                    <a:lnTo>
                      <a:pt x="28" y="1630"/>
                    </a:lnTo>
                    <a:lnTo>
                      <a:pt x="36" y="1674"/>
                    </a:lnTo>
                    <a:lnTo>
                      <a:pt x="48" y="1716"/>
                    </a:lnTo>
                    <a:lnTo>
                      <a:pt x="60" y="1758"/>
                    </a:lnTo>
                    <a:lnTo>
                      <a:pt x="72" y="1798"/>
                    </a:lnTo>
                    <a:lnTo>
                      <a:pt x="86" y="1838"/>
                    </a:lnTo>
                    <a:lnTo>
                      <a:pt x="102" y="1878"/>
                    </a:lnTo>
                    <a:lnTo>
                      <a:pt x="120" y="1918"/>
                    </a:lnTo>
                    <a:lnTo>
                      <a:pt x="138" y="1956"/>
                    </a:lnTo>
                    <a:lnTo>
                      <a:pt x="156" y="1994"/>
                    </a:lnTo>
                    <a:lnTo>
                      <a:pt x="176" y="2032"/>
                    </a:lnTo>
                    <a:lnTo>
                      <a:pt x="176" y="2032"/>
                    </a:lnTo>
                    <a:lnTo>
                      <a:pt x="206" y="2080"/>
                    </a:lnTo>
                    <a:lnTo>
                      <a:pt x="236" y="2128"/>
                    </a:lnTo>
                    <a:lnTo>
                      <a:pt x="1366" y="4096"/>
                    </a:lnTo>
                    <a:lnTo>
                      <a:pt x="2496" y="2128"/>
                    </a:lnTo>
                    <a:lnTo>
                      <a:pt x="2496" y="2128"/>
                    </a:lnTo>
                    <a:lnTo>
                      <a:pt x="2522" y="2088"/>
                    </a:lnTo>
                    <a:lnTo>
                      <a:pt x="2544" y="2048"/>
                    </a:lnTo>
                    <a:lnTo>
                      <a:pt x="2556" y="2032"/>
                    </a:lnTo>
                    <a:lnTo>
                      <a:pt x="2556" y="2032"/>
                    </a:lnTo>
                    <a:lnTo>
                      <a:pt x="2576" y="1994"/>
                    </a:lnTo>
                    <a:lnTo>
                      <a:pt x="2594" y="1956"/>
                    </a:lnTo>
                    <a:lnTo>
                      <a:pt x="2612" y="1918"/>
                    </a:lnTo>
                    <a:lnTo>
                      <a:pt x="2630" y="1878"/>
                    </a:lnTo>
                    <a:lnTo>
                      <a:pt x="2646" y="1838"/>
                    </a:lnTo>
                    <a:lnTo>
                      <a:pt x="2660" y="1798"/>
                    </a:lnTo>
                    <a:lnTo>
                      <a:pt x="2672" y="1758"/>
                    </a:lnTo>
                    <a:lnTo>
                      <a:pt x="2684" y="1716"/>
                    </a:lnTo>
                    <a:lnTo>
                      <a:pt x="2696" y="1674"/>
                    </a:lnTo>
                    <a:lnTo>
                      <a:pt x="2704" y="1630"/>
                    </a:lnTo>
                    <a:lnTo>
                      <a:pt x="2712" y="1588"/>
                    </a:lnTo>
                    <a:lnTo>
                      <a:pt x="2720" y="1544"/>
                    </a:lnTo>
                    <a:lnTo>
                      <a:pt x="2724" y="1500"/>
                    </a:lnTo>
                    <a:lnTo>
                      <a:pt x="2728" y="1456"/>
                    </a:lnTo>
                    <a:lnTo>
                      <a:pt x="2730" y="1410"/>
                    </a:lnTo>
                    <a:lnTo>
                      <a:pt x="2732" y="1366"/>
                    </a:lnTo>
                    <a:lnTo>
                      <a:pt x="2732" y="1366"/>
                    </a:lnTo>
                    <a:lnTo>
                      <a:pt x="2730" y="1296"/>
                    </a:lnTo>
                    <a:lnTo>
                      <a:pt x="2724" y="1226"/>
                    </a:lnTo>
                    <a:lnTo>
                      <a:pt x="2716" y="1158"/>
                    </a:lnTo>
                    <a:lnTo>
                      <a:pt x="2704" y="1090"/>
                    </a:lnTo>
                    <a:lnTo>
                      <a:pt x="2688" y="1024"/>
                    </a:lnTo>
                    <a:lnTo>
                      <a:pt x="2670" y="960"/>
                    </a:lnTo>
                    <a:lnTo>
                      <a:pt x="2648" y="896"/>
                    </a:lnTo>
                    <a:lnTo>
                      <a:pt x="2624" y="834"/>
                    </a:lnTo>
                    <a:lnTo>
                      <a:pt x="2596" y="774"/>
                    </a:lnTo>
                    <a:lnTo>
                      <a:pt x="2566" y="714"/>
                    </a:lnTo>
                    <a:lnTo>
                      <a:pt x="2534" y="658"/>
                    </a:lnTo>
                    <a:lnTo>
                      <a:pt x="2498" y="602"/>
                    </a:lnTo>
                    <a:lnTo>
                      <a:pt x="2460" y="548"/>
                    </a:lnTo>
                    <a:lnTo>
                      <a:pt x="2420" y="496"/>
                    </a:lnTo>
                    <a:lnTo>
                      <a:pt x="2376" y="448"/>
                    </a:lnTo>
                    <a:lnTo>
                      <a:pt x="2332" y="400"/>
                    </a:lnTo>
                    <a:lnTo>
                      <a:pt x="2284" y="354"/>
                    </a:lnTo>
                    <a:lnTo>
                      <a:pt x="2234" y="312"/>
                    </a:lnTo>
                    <a:lnTo>
                      <a:pt x="2182" y="272"/>
                    </a:lnTo>
                    <a:lnTo>
                      <a:pt x="2130" y="234"/>
                    </a:lnTo>
                    <a:lnTo>
                      <a:pt x="2074" y="198"/>
                    </a:lnTo>
                    <a:lnTo>
                      <a:pt x="2016" y="164"/>
                    </a:lnTo>
                    <a:lnTo>
                      <a:pt x="1958" y="134"/>
                    </a:lnTo>
                    <a:lnTo>
                      <a:pt x="1898" y="108"/>
                    </a:lnTo>
                    <a:lnTo>
                      <a:pt x="1836" y="82"/>
                    </a:lnTo>
                    <a:lnTo>
                      <a:pt x="1772" y="62"/>
                    </a:lnTo>
                    <a:lnTo>
                      <a:pt x="1708" y="42"/>
                    </a:lnTo>
                    <a:lnTo>
                      <a:pt x="1642" y="28"/>
                    </a:lnTo>
                    <a:lnTo>
                      <a:pt x="1574" y="16"/>
                    </a:lnTo>
                    <a:lnTo>
                      <a:pt x="1506" y="8"/>
                    </a:lnTo>
                    <a:lnTo>
                      <a:pt x="1436" y="2"/>
                    </a:lnTo>
                    <a:lnTo>
                      <a:pt x="1366" y="0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>
                  <a:latin typeface="+mj-ea"/>
                  <a:ea typeface="+mj-ea"/>
                </a:endParaRPr>
              </a:p>
            </p:txBody>
          </p:sp>
          <p:sp>
            <p:nvSpPr>
              <p:cNvPr id="231" name="타원 230"/>
              <p:cNvSpPr/>
              <p:nvPr/>
            </p:nvSpPr>
            <p:spPr>
              <a:xfrm>
                <a:off x="4408038" y="2262050"/>
                <a:ext cx="132584" cy="1325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ko-KR" sz="1100" smtClean="0">
                    <a:solidFill>
                      <a:schemeClr val="accent2">
                        <a:lumMod val="75000"/>
                      </a:schemeClr>
                    </a:solidFill>
                    <a:latin typeface="+mj-ea"/>
                    <a:ea typeface="+mj-ea"/>
                  </a:rPr>
                  <a:t>1</a:t>
                </a:r>
                <a:endParaRPr lang="ko-KR" altLang="en-US" sz="1100">
                  <a:solidFill>
                    <a:schemeClr val="accent2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grpSp>
        <p:nvGrpSpPr>
          <p:cNvPr id="247" name="그룹 246"/>
          <p:cNvGrpSpPr/>
          <p:nvPr/>
        </p:nvGrpSpPr>
        <p:grpSpPr>
          <a:xfrm>
            <a:off x="4406567" y="3955731"/>
            <a:ext cx="2429539" cy="2429539"/>
            <a:chOff x="4278785" y="3880575"/>
            <a:chExt cx="2429539" cy="2429539"/>
          </a:xfrm>
        </p:grpSpPr>
        <p:sp>
          <p:nvSpPr>
            <p:cNvPr id="248" name="직사각형 247"/>
            <p:cNvSpPr/>
            <p:nvPr/>
          </p:nvSpPr>
          <p:spPr>
            <a:xfrm>
              <a:off x="4278785" y="3880575"/>
              <a:ext cx="2429539" cy="2429539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49" name="그룹 248"/>
            <p:cNvGrpSpPr/>
            <p:nvPr/>
          </p:nvGrpSpPr>
          <p:grpSpPr>
            <a:xfrm>
              <a:off x="4470513" y="4131102"/>
              <a:ext cx="2091879" cy="2016889"/>
              <a:chOff x="-6073433" y="4689343"/>
              <a:chExt cx="5601475" cy="5400675"/>
            </a:xfrm>
            <a:effectLst>
              <a:outerShdw blurRad="254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grpSpPr>
          <p:sp>
            <p:nvSpPr>
              <p:cNvPr id="260" name="Freeform 9"/>
              <p:cNvSpPr>
                <a:spLocks/>
              </p:cNvSpPr>
              <p:nvPr/>
            </p:nvSpPr>
            <p:spPr bwMode="auto">
              <a:xfrm>
                <a:off x="-4624858" y="4689343"/>
                <a:ext cx="4152900" cy="5400675"/>
              </a:xfrm>
              <a:custGeom>
                <a:avLst/>
                <a:gdLst>
                  <a:gd name="T0" fmla="*/ 2468 w 2616"/>
                  <a:gd name="T1" fmla="*/ 1728 h 3402"/>
                  <a:gd name="T2" fmla="*/ 2270 w 2616"/>
                  <a:gd name="T3" fmla="*/ 1624 h 3402"/>
                  <a:gd name="T4" fmla="*/ 2008 w 2616"/>
                  <a:gd name="T5" fmla="*/ 1584 h 3402"/>
                  <a:gd name="T6" fmla="*/ 2032 w 2616"/>
                  <a:gd name="T7" fmla="*/ 1444 h 3402"/>
                  <a:gd name="T8" fmla="*/ 1930 w 2616"/>
                  <a:gd name="T9" fmla="*/ 1374 h 3402"/>
                  <a:gd name="T10" fmla="*/ 1976 w 2616"/>
                  <a:gd name="T11" fmla="*/ 1234 h 3402"/>
                  <a:gd name="T12" fmla="*/ 1972 w 2616"/>
                  <a:gd name="T13" fmla="*/ 1124 h 3402"/>
                  <a:gd name="T14" fmla="*/ 2108 w 2616"/>
                  <a:gd name="T15" fmla="*/ 1000 h 3402"/>
                  <a:gd name="T16" fmla="*/ 2112 w 2616"/>
                  <a:gd name="T17" fmla="*/ 792 h 3402"/>
                  <a:gd name="T18" fmla="*/ 2020 w 2616"/>
                  <a:gd name="T19" fmla="*/ 722 h 3402"/>
                  <a:gd name="T20" fmla="*/ 1822 w 2616"/>
                  <a:gd name="T21" fmla="*/ 618 h 3402"/>
                  <a:gd name="T22" fmla="*/ 1742 w 2616"/>
                  <a:gd name="T23" fmla="*/ 408 h 3402"/>
                  <a:gd name="T24" fmla="*/ 1568 w 2616"/>
                  <a:gd name="T25" fmla="*/ 450 h 3402"/>
                  <a:gd name="T26" fmla="*/ 1480 w 2616"/>
                  <a:gd name="T27" fmla="*/ 366 h 3402"/>
                  <a:gd name="T28" fmla="*/ 1416 w 2616"/>
                  <a:gd name="T29" fmla="*/ 300 h 3402"/>
                  <a:gd name="T30" fmla="*/ 1274 w 2616"/>
                  <a:gd name="T31" fmla="*/ 178 h 3402"/>
                  <a:gd name="T32" fmla="*/ 1202 w 2616"/>
                  <a:gd name="T33" fmla="*/ 104 h 3402"/>
                  <a:gd name="T34" fmla="*/ 1094 w 2616"/>
                  <a:gd name="T35" fmla="*/ 0 h 3402"/>
                  <a:gd name="T36" fmla="*/ 856 w 2616"/>
                  <a:gd name="T37" fmla="*/ 298 h 3402"/>
                  <a:gd name="T38" fmla="*/ 796 w 2616"/>
                  <a:gd name="T39" fmla="*/ 372 h 3402"/>
                  <a:gd name="T40" fmla="*/ 488 w 2616"/>
                  <a:gd name="T41" fmla="*/ 730 h 3402"/>
                  <a:gd name="T42" fmla="*/ 298 w 2616"/>
                  <a:gd name="T43" fmla="*/ 838 h 3402"/>
                  <a:gd name="T44" fmla="*/ 330 w 2616"/>
                  <a:gd name="T45" fmla="*/ 990 h 3402"/>
                  <a:gd name="T46" fmla="*/ 298 w 2616"/>
                  <a:gd name="T47" fmla="*/ 1096 h 3402"/>
                  <a:gd name="T48" fmla="*/ 176 w 2616"/>
                  <a:gd name="T49" fmla="*/ 1256 h 3402"/>
                  <a:gd name="T50" fmla="*/ 8 w 2616"/>
                  <a:gd name="T51" fmla="*/ 1212 h 3402"/>
                  <a:gd name="T52" fmla="*/ 14 w 2616"/>
                  <a:gd name="T53" fmla="*/ 1376 h 3402"/>
                  <a:gd name="T54" fmla="*/ 28 w 2616"/>
                  <a:gd name="T55" fmla="*/ 1526 h 3402"/>
                  <a:gd name="T56" fmla="*/ 170 w 2616"/>
                  <a:gd name="T57" fmla="*/ 1674 h 3402"/>
                  <a:gd name="T58" fmla="*/ 320 w 2616"/>
                  <a:gd name="T59" fmla="*/ 1600 h 3402"/>
                  <a:gd name="T60" fmla="*/ 454 w 2616"/>
                  <a:gd name="T61" fmla="*/ 1722 h 3402"/>
                  <a:gd name="T62" fmla="*/ 494 w 2616"/>
                  <a:gd name="T63" fmla="*/ 1776 h 3402"/>
                  <a:gd name="T64" fmla="*/ 428 w 2616"/>
                  <a:gd name="T65" fmla="*/ 1940 h 3402"/>
                  <a:gd name="T66" fmla="*/ 470 w 2616"/>
                  <a:gd name="T67" fmla="*/ 2096 h 3402"/>
                  <a:gd name="T68" fmla="*/ 508 w 2616"/>
                  <a:gd name="T69" fmla="*/ 2402 h 3402"/>
                  <a:gd name="T70" fmla="*/ 512 w 2616"/>
                  <a:gd name="T71" fmla="*/ 2576 h 3402"/>
                  <a:gd name="T72" fmla="*/ 490 w 2616"/>
                  <a:gd name="T73" fmla="*/ 2576 h 3402"/>
                  <a:gd name="T74" fmla="*/ 298 w 2616"/>
                  <a:gd name="T75" fmla="*/ 2574 h 3402"/>
                  <a:gd name="T76" fmla="*/ 276 w 2616"/>
                  <a:gd name="T77" fmla="*/ 2736 h 3402"/>
                  <a:gd name="T78" fmla="*/ 354 w 2616"/>
                  <a:gd name="T79" fmla="*/ 2832 h 3402"/>
                  <a:gd name="T80" fmla="*/ 512 w 2616"/>
                  <a:gd name="T81" fmla="*/ 2752 h 3402"/>
                  <a:gd name="T82" fmla="*/ 518 w 2616"/>
                  <a:gd name="T83" fmla="*/ 2816 h 3402"/>
                  <a:gd name="T84" fmla="*/ 458 w 2616"/>
                  <a:gd name="T85" fmla="*/ 3020 h 3402"/>
                  <a:gd name="T86" fmla="*/ 530 w 2616"/>
                  <a:gd name="T87" fmla="*/ 3136 h 3402"/>
                  <a:gd name="T88" fmla="*/ 644 w 2616"/>
                  <a:gd name="T89" fmla="*/ 3280 h 3402"/>
                  <a:gd name="T90" fmla="*/ 792 w 2616"/>
                  <a:gd name="T91" fmla="*/ 3386 h 3402"/>
                  <a:gd name="T92" fmla="*/ 1066 w 2616"/>
                  <a:gd name="T93" fmla="*/ 3320 h 3402"/>
                  <a:gd name="T94" fmla="*/ 1240 w 2616"/>
                  <a:gd name="T95" fmla="*/ 3242 h 3402"/>
                  <a:gd name="T96" fmla="*/ 1388 w 2616"/>
                  <a:gd name="T97" fmla="*/ 3336 h 3402"/>
                  <a:gd name="T98" fmla="*/ 1520 w 2616"/>
                  <a:gd name="T99" fmla="*/ 3400 h 3402"/>
                  <a:gd name="T100" fmla="*/ 1642 w 2616"/>
                  <a:gd name="T101" fmla="*/ 3280 h 3402"/>
                  <a:gd name="T102" fmla="*/ 1730 w 2616"/>
                  <a:gd name="T103" fmla="*/ 3196 h 3402"/>
                  <a:gd name="T104" fmla="*/ 1844 w 2616"/>
                  <a:gd name="T105" fmla="*/ 3094 h 3402"/>
                  <a:gd name="T106" fmla="*/ 1946 w 2616"/>
                  <a:gd name="T107" fmla="*/ 3036 h 3402"/>
                  <a:gd name="T108" fmla="*/ 2066 w 2616"/>
                  <a:gd name="T109" fmla="*/ 3026 h 3402"/>
                  <a:gd name="T110" fmla="*/ 2124 w 2616"/>
                  <a:gd name="T111" fmla="*/ 2936 h 3402"/>
                  <a:gd name="T112" fmla="*/ 2186 w 2616"/>
                  <a:gd name="T113" fmla="*/ 2788 h 3402"/>
                  <a:gd name="T114" fmla="*/ 2332 w 2616"/>
                  <a:gd name="T115" fmla="*/ 2766 h 3402"/>
                  <a:gd name="T116" fmla="*/ 2418 w 2616"/>
                  <a:gd name="T117" fmla="*/ 2514 h 3402"/>
                  <a:gd name="T118" fmla="*/ 2426 w 2616"/>
                  <a:gd name="T119" fmla="*/ 2326 h 3402"/>
                  <a:gd name="T120" fmla="*/ 2534 w 2616"/>
                  <a:gd name="T121" fmla="*/ 2018 h 3402"/>
                  <a:gd name="T122" fmla="*/ 2494 w 2616"/>
                  <a:gd name="T123" fmla="*/ 1846 h 3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616" h="3402">
                    <a:moveTo>
                      <a:pt x="2586" y="1782"/>
                    </a:moveTo>
                    <a:lnTo>
                      <a:pt x="2586" y="1782"/>
                    </a:lnTo>
                    <a:lnTo>
                      <a:pt x="2574" y="1776"/>
                    </a:lnTo>
                    <a:lnTo>
                      <a:pt x="2566" y="1768"/>
                    </a:lnTo>
                    <a:lnTo>
                      <a:pt x="2558" y="1762"/>
                    </a:lnTo>
                    <a:lnTo>
                      <a:pt x="2548" y="1760"/>
                    </a:lnTo>
                    <a:lnTo>
                      <a:pt x="2548" y="1760"/>
                    </a:lnTo>
                    <a:lnTo>
                      <a:pt x="2542" y="1758"/>
                    </a:lnTo>
                    <a:lnTo>
                      <a:pt x="2536" y="1754"/>
                    </a:lnTo>
                    <a:lnTo>
                      <a:pt x="2520" y="1744"/>
                    </a:lnTo>
                    <a:lnTo>
                      <a:pt x="2512" y="1738"/>
                    </a:lnTo>
                    <a:lnTo>
                      <a:pt x="2504" y="1734"/>
                    </a:lnTo>
                    <a:lnTo>
                      <a:pt x="2494" y="1732"/>
                    </a:lnTo>
                    <a:lnTo>
                      <a:pt x="2486" y="1732"/>
                    </a:lnTo>
                    <a:lnTo>
                      <a:pt x="2486" y="1732"/>
                    </a:lnTo>
                    <a:lnTo>
                      <a:pt x="2480" y="1734"/>
                    </a:lnTo>
                    <a:lnTo>
                      <a:pt x="2474" y="1734"/>
                    </a:lnTo>
                    <a:lnTo>
                      <a:pt x="2470" y="1732"/>
                    </a:lnTo>
                    <a:lnTo>
                      <a:pt x="2468" y="1728"/>
                    </a:lnTo>
                    <a:lnTo>
                      <a:pt x="2464" y="1716"/>
                    </a:lnTo>
                    <a:lnTo>
                      <a:pt x="2456" y="1702"/>
                    </a:lnTo>
                    <a:lnTo>
                      <a:pt x="2456" y="1702"/>
                    </a:lnTo>
                    <a:lnTo>
                      <a:pt x="2448" y="1696"/>
                    </a:lnTo>
                    <a:lnTo>
                      <a:pt x="2440" y="1692"/>
                    </a:lnTo>
                    <a:lnTo>
                      <a:pt x="2430" y="1692"/>
                    </a:lnTo>
                    <a:lnTo>
                      <a:pt x="2420" y="1694"/>
                    </a:lnTo>
                    <a:lnTo>
                      <a:pt x="2396" y="1698"/>
                    </a:lnTo>
                    <a:lnTo>
                      <a:pt x="2384" y="1700"/>
                    </a:lnTo>
                    <a:lnTo>
                      <a:pt x="2374" y="1702"/>
                    </a:lnTo>
                    <a:lnTo>
                      <a:pt x="2374" y="1702"/>
                    </a:lnTo>
                    <a:lnTo>
                      <a:pt x="2356" y="1702"/>
                    </a:lnTo>
                    <a:lnTo>
                      <a:pt x="2346" y="1700"/>
                    </a:lnTo>
                    <a:lnTo>
                      <a:pt x="2336" y="1694"/>
                    </a:lnTo>
                    <a:lnTo>
                      <a:pt x="2326" y="1682"/>
                    </a:lnTo>
                    <a:lnTo>
                      <a:pt x="2326" y="1682"/>
                    </a:lnTo>
                    <a:lnTo>
                      <a:pt x="2302" y="1656"/>
                    </a:lnTo>
                    <a:lnTo>
                      <a:pt x="2270" y="1624"/>
                    </a:lnTo>
                    <a:lnTo>
                      <a:pt x="2270" y="1624"/>
                    </a:lnTo>
                    <a:lnTo>
                      <a:pt x="2252" y="1606"/>
                    </a:lnTo>
                    <a:lnTo>
                      <a:pt x="2238" y="1596"/>
                    </a:lnTo>
                    <a:lnTo>
                      <a:pt x="2224" y="1590"/>
                    </a:lnTo>
                    <a:lnTo>
                      <a:pt x="2210" y="1586"/>
                    </a:lnTo>
                    <a:lnTo>
                      <a:pt x="2210" y="1586"/>
                    </a:lnTo>
                    <a:lnTo>
                      <a:pt x="2204" y="1584"/>
                    </a:lnTo>
                    <a:lnTo>
                      <a:pt x="2194" y="1580"/>
                    </a:lnTo>
                    <a:lnTo>
                      <a:pt x="2168" y="1566"/>
                    </a:lnTo>
                    <a:lnTo>
                      <a:pt x="2154" y="1562"/>
                    </a:lnTo>
                    <a:lnTo>
                      <a:pt x="2138" y="1558"/>
                    </a:lnTo>
                    <a:lnTo>
                      <a:pt x="2124" y="1558"/>
                    </a:lnTo>
                    <a:lnTo>
                      <a:pt x="2108" y="1560"/>
                    </a:lnTo>
                    <a:lnTo>
                      <a:pt x="2108" y="1560"/>
                    </a:lnTo>
                    <a:lnTo>
                      <a:pt x="2066" y="1578"/>
                    </a:lnTo>
                    <a:lnTo>
                      <a:pt x="2052" y="1582"/>
                    </a:lnTo>
                    <a:lnTo>
                      <a:pt x="2032" y="1586"/>
                    </a:lnTo>
                    <a:lnTo>
                      <a:pt x="2032" y="1586"/>
                    </a:lnTo>
                    <a:lnTo>
                      <a:pt x="2014" y="1586"/>
                    </a:lnTo>
                    <a:lnTo>
                      <a:pt x="2008" y="1584"/>
                    </a:lnTo>
                    <a:lnTo>
                      <a:pt x="2004" y="1582"/>
                    </a:lnTo>
                    <a:lnTo>
                      <a:pt x="2002" y="1578"/>
                    </a:lnTo>
                    <a:lnTo>
                      <a:pt x="1998" y="1574"/>
                    </a:lnTo>
                    <a:lnTo>
                      <a:pt x="1994" y="1560"/>
                    </a:lnTo>
                    <a:lnTo>
                      <a:pt x="1994" y="1560"/>
                    </a:lnTo>
                    <a:lnTo>
                      <a:pt x="1994" y="1554"/>
                    </a:lnTo>
                    <a:lnTo>
                      <a:pt x="1996" y="1548"/>
                    </a:lnTo>
                    <a:lnTo>
                      <a:pt x="2000" y="1542"/>
                    </a:lnTo>
                    <a:lnTo>
                      <a:pt x="2004" y="1538"/>
                    </a:lnTo>
                    <a:lnTo>
                      <a:pt x="2014" y="1532"/>
                    </a:lnTo>
                    <a:lnTo>
                      <a:pt x="2018" y="1528"/>
                    </a:lnTo>
                    <a:lnTo>
                      <a:pt x="2020" y="1522"/>
                    </a:lnTo>
                    <a:lnTo>
                      <a:pt x="2020" y="1522"/>
                    </a:lnTo>
                    <a:lnTo>
                      <a:pt x="2020" y="1512"/>
                    </a:lnTo>
                    <a:lnTo>
                      <a:pt x="2020" y="1498"/>
                    </a:lnTo>
                    <a:lnTo>
                      <a:pt x="2022" y="1480"/>
                    </a:lnTo>
                    <a:lnTo>
                      <a:pt x="2026" y="1460"/>
                    </a:lnTo>
                    <a:lnTo>
                      <a:pt x="2026" y="1460"/>
                    </a:lnTo>
                    <a:lnTo>
                      <a:pt x="2032" y="1444"/>
                    </a:lnTo>
                    <a:lnTo>
                      <a:pt x="2034" y="1430"/>
                    </a:lnTo>
                    <a:lnTo>
                      <a:pt x="2036" y="1414"/>
                    </a:lnTo>
                    <a:lnTo>
                      <a:pt x="2036" y="1386"/>
                    </a:lnTo>
                    <a:lnTo>
                      <a:pt x="2036" y="1386"/>
                    </a:lnTo>
                    <a:lnTo>
                      <a:pt x="2034" y="1364"/>
                    </a:lnTo>
                    <a:lnTo>
                      <a:pt x="2032" y="1360"/>
                    </a:lnTo>
                    <a:lnTo>
                      <a:pt x="2030" y="1360"/>
                    </a:lnTo>
                    <a:lnTo>
                      <a:pt x="2022" y="1368"/>
                    </a:lnTo>
                    <a:lnTo>
                      <a:pt x="2014" y="1374"/>
                    </a:lnTo>
                    <a:lnTo>
                      <a:pt x="2008" y="1378"/>
                    </a:lnTo>
                    <a:lnTo>
                      <a:pt x="2008" y="1378"/>
                    </a:lnTo>
                    <a:lnTo>
                      <a:pt x="2000" y="1382"/>
                    </a:lnTo>
                    <a:lnTo>
                      <a:pt x="1992" y="1386"/>
                    </a:lnTo>
                    <a:lnTo>
                      <a:pt x="1978" y="1386"/>
                    </a:lnTo>
                    <a:lnTo>
                      <a:pt x="1962" y="1384"/>
                    </a:lnTo>
                    <a:lnTo>
                      <a:pt x="1942" y="1378"/>
                    </a:lnTo>
                    <a:lnTo>
                      <a:pt x="1942" y="1378"/>
                    </a:lnTo>
                    <a:lnTo>
                      <a:pt x="1932" y="1376"/>
                    </a:lnTo>
                    <a:lnTo>
                      <a:pt x="1930" y="1374"/>
                    </a:lnTo>
                    <a:lnTo>
                      <a:pt x="1930" y="1370"/>
                    </a:lnTo>
                    <a:lnTo>
                      <a:pt x="1930" y="1364"/>
                    </a:lnTo>
                    <a:lnTo>
                      <a:pt x="1934" y="1358"/>
                    </a:lnTo>
                    <a:lnTo>
                      <a:pt x="1940" y="1350"/>
                    </a:lnTo>
                    <a:lnTo>
                      <a:pt x="1950" y="1342"/>
                    </a:lnTo>
                    <a:lnTo>
                      <a:pt x="1966" y="1328"/>
                    </a:lnTo>
                    <a:lnTo>
                      <a:pt x="1966" y="1328"/>
                    </a:lnTo>
                    <a:lnTo>
                      <a:pt x="1982" y="1318"/>
                    </a:lnTo>
                    <a:lnTo>
                      <a:pt x="1998" y="1304"/>
                    </a:lnTo>
                    <a:lnTo>
                      <a:pt x="2008" y="1290"/>
                    </a:lnTo>
                    <a:lnTo>
                      <a:pt x="2012" y="1284"/>
                    </a:lnTo>
                    <a:lnTo>
                      <a:pt x="2014" y="1276"/>
                    </a:lnTo>
                    <a:lnTo>
                      <a:pt x="2014" y="1276"/>
                    </a:lnTo>
                    <a:lnTo>
                      <a:pt x="2014" y="1268"/>
                    </a:lnTo>
                    <a:lnTo>
                      <a:pt x="2012" y="1262"/>
                    </a:lnTo>
                    <a:lnTo>
                      <a:pt x="2008" y="1256"/>
                    </a:lnTo>
                    <a:lnTo>
                      <a:pt x="2004" y="1252"/>
                    </a:lnTo>
                    <a:lnTo>
                      <a:pt x="1992" y="1244"/>
                    </a:lnTo>
                    <a:lnTo>
                      <a:pt x="1976" y="1234"/>
                    </a:lnTo>
                    <a:lnTo>
                      <a:pt x="1976" y="1234"/>
                    </a:lnTo>
                    <a:lnTo>
                      <a:pt x="1970" y="1230"/>
                    </a:lnTo>
                    <a:lnTo>
                      <a:pt x="1966" y="1224"/>
                    </a:lnTo>
                    <a:lnTo>
                      <a:pt x="1964" y="1216"/>
                    </a:lnTo>
                    <a:lnTo>
                      <a:pt x="1964" y="1210"/>
                    </a:lnTo>
                    <a:lnTo>
                      <a:pt x="1968" y="1202"/>
                    </a:lnTo>
                    <a:lnTo>
                      <a:pt x="1974" y="1194"/>
                    </a:lnTo>
                    <a:lnTo>
                      <a:pt x="1988" y="1176"/>
                    </a:lnTo>
                    <a:lnTo>
                      <a:pt x="1988" y="1176"/>
                    </a:lnTo>
                    <a:lnTo>
                      <a:pt x="1996" y="1166"/>
                    </a:lnTo>
                    <a:lnTo>
                      <a:pt x="1998" y="1160"/>
                    </a:lnTo>
                    <a:lnTo>
                      <a:pt x="1998" y="1156"/>
                    </a:lnTo>
                    <a:lnTo>
                      <a:pt x="1994" y="1154"/>
                    </a:lnTo>
                    <a:lnTo>
                      <a:pt x="1984" y="1148"/>
                    </a:lnTo>
                    <a:lnTo>
                      <a:pt x="1978" y="1144"/>
                    </a:lnTo>
                    <a:lnTo>
                      <a:pt x="1972" y="1138"/>
                    </a:lnTo>
                    <a:lnTo>
                      <a:pt x="1972" y="1138"/>
                    </a:lnTo>
                    <a:lnTo>
                      <a:pt x="1970" y="1130"/>
                    </a:lnTo>
                    <a:lnTo>
                      <a:pt x="1972" y="1124"/>
                    </a:lnTo>
                    <a:lnTo>
                      <a:pt x="1978" y="1116"/>
                    </a:lnTo>
                    <a:lnTo>
                      <a:pt x="1986" y="1108"/>
                    </a:lnTo>
                    <a:lnTo>
                      <a:pt x="2002" y="1092"/>
                    </a:lnTo>
                    <a:lnTo>
                      <a:pt x="2008" y="1084"/>
                    </a:lnTo>
                    <a:lnTo>
                      <a:pt x="2014" y="1076"/>
                    </a:lnTo>
                    <a:lnTo>
                      <a:pt x="2014" y="1076"/>
                    </a:lnTo>
                    <a:lnTo>
                      <a:pt x="2018" y="1068"/>
                    </a:lnTo>
                    <a:lnTo>
                      <a:pt x="2020" y="1064"/>
                    </a:lnTo>
                    <a:lnTo>
                      <a:pt x="2030" y="1058"/>
                    </a:lnTo>
                    <a:lnTo>
                      <a:pt x="2040" y="1052"/>
                    </a:lnTo>
                    <a:lnTo>
                      <a:pt x="2046" y="1044"/>
                    </a:lnTo>
                    <a:lnTo>
                      <a:pt x="2054" y="1034"/>
                    </a:lnTo>
                    <a:lnTo>
                      <a:pt x="2054" y="1034"/>
                    </a:lnTo>
                    <a:lnTo>
                      <a:pt x="2070" y="1016"/>
                    </a:lnTo>
                    <a:lnTo>
                      <a:pt x="2076" y="1010"/>
                    </a:lnTo>
                    <a:lnTo>
                      <a:pt x="2082" y="1006"/>
                    </a:lnTo>
                    <a:lnTo>
                      <a:pt x="2094" y="1002"/>
                    </a:lnTo>
                    <a:lnTo>
                      <a:pt x="2108" y="1000"/>
                    </a:lnTo>
                    <a:lnTo>
                      <a:pt x="2108" y="1000"/>
                    </a:lnTo>
                    <a:lnTo>
                      <a:pt x="2120" y="998"/>
                    </a:lnTo>
                    <a:lnTo>
                      <a:pt x="2126" y="992"/>
                    </a:lnTo>
                    <a:lnTo>
                      <a:pt x="2132" y="984"/>
                    </a:lnTo>
                    <a:lnTo>
                      <a:pt x="2138" y="972"/>
                    </a:lnTo>
                    <a:lnTo>
                      <a:pt x="2138" y="972"/>
                    </a:lnTo>
                    <a:lnTo>
                      <a:pt x="2146" y="960"/>
                    </a:lnTo>
                    <a:lnTo>
                      <a:pt x="2156" y="948"/>
                    </a:lnTo>
                    <a:lnTo>
                      <a:pt x="2162" y="936"/>
                    </a:lnTo>
                    <a:lnTo>
                      <a:pt x="2166" y="928"/>
                    </a:lnTo>
                    <a:lnTo>
                      <a:pt x="2168" y="918"/>
                    </a:lnTo>
                    <a:lnTo>
                      <a:pt x="2168" y="918"/>
                    </a:lnTo>
                    <a:lnTo>
                      <a:pt x="2166" y="908"/>
                    </a:lnTo>
                    <a:lnTo>
                      <a:pt x="2164" y="894"/>
                    </a:lnTo>
                    <a:lnTo>
                      <a:pt x="2154" y="864"/>
                    </a:lnTo>
                    <a:lnTo>
                      <a:pt x="2140" y="832"/>
                    </a:lnTo>
                    <a:lnTo>
                      <a:pt x="2124" y="802"/>
                    </a:lnTo>
                    <a:lnTo>
                      <a:pt x="2124" y="802"/>
                    </a:lnTo>
                    <a:lnTo>
                      <a:pt x="2118" y="798"/>
                    </a:lnTo>
                    <a:lnTo>
                      <a:pt x="2112" y="792"/>
                    </a:lnTo>
                    <a:lnTo>
                      <a:pt x="2104" y="788"/>
                    </a:lnTo>
                    <a:lnTo>
                      <a:pt x="2096" y="786"/>
                    </a:lnTo>
                    <a:lnTo>
                      <a:pt x="2076" y="782"/>
                    </a:lnTo>
                    <a:lnTo>
                      <a:pt x="2054" y="778"/>
                    </a:lnTo>
                    <a:lnTo>
                      <a:pt x="2014" y="776"/>
                    </a:lnTo>
                    <a:lnTo>
                      <a:pt x="1998" y="774"/>
                    </a:lnTo>
                    <a:lnTo>
                      <a:pt x="1992" y="772"/>
                    </a:lnTo>
                    <a:lnTo>
                      <a:pt x="1988" y="768"/>
                    </a:lnTo>
                    <a:lnTo>
                      <a:pt x="1988" y="768"/>
                    </a:lnTo>
                    <a:lnTo>
                      <a:pt x="1986" y="766"/>
                    </a:lnTo>
                    <a:lnTo>
                      <a:pt x="1984" y="762"/>
                    </a:lnTo>
                    <a:lnTo>
                      <a:pt x="1986" y="758"/>
                    </a:lnTo>
                    <a:lnTo>
                      <a:pt x="1992" y="752"/>
                    </a:lnTo>
                    <a:lnTo>
                      <a:pt x="2000" y="748"/>
                    </a:lnTo>
                    <a:lnTo>
                      <a:pt x="2008" y="742"/>
                    </a:lnTo>
                    <a:lnTo>
                      <a:pt x="2016" y="736"/>
                    </a:lnTo>
                    <a:lnTo>
                      <a:pt x="2020" y="730"/>
                    </a:lnTo>
                    <a:lnTo>
                      <a:pt x="2020" y="726"/>
                    </a:lnTo>
                    <a:lnTo>
                      <a:pt x="2020" y="722"/>
                    </a:lnTo>
                    <a:lnTo>
                      <a:pt x="2020" y="722"/>
                    </a:lnTo>
                    <a:lnTo>
                      <a:pt x="2016" y="714"/>
                    </a:lnTo>
                    <a:lnTo>
                      <a:pt x="2010" y="708"/>
                    </a:lnTo>
                    <a:lnTo>
                      <a:pt x="2000" y="704"/>
                    </a:lnTo>
                    <a:lnTo>
                      <a:pt x="1990" y="700"/>
                    </a:lnTo>
                    <a:lnTo>
                      <a:pt x="1968" y="696"/>
                    </a:lnTo>
                    <a:lnTo>
                      <a:pt x="1948" y="694"/>
                    </a:lnTo>
                    <a:lnTo>
                      <a:pt x="1948" y="694"/>
                    </a:lnTo>
                    <a:lnTo>
                      <a:pt x="1930" y="692"/>
                    </a:lnTo>
                    <a:lnTo>
                      <a:pt x="1912" y="690"/>
                    </a:lnTo>
                    <a:lnTo>
                      <a:pt x="1892" y="682"/>
                    </a:lnTo>
                    <a:lnTo>
                      <a:pt x="1864" y="668"/>
                    </a:lnTo>
                    <a:lnTo>
                      <a:pt x="1864" y="668"/>
                    </a:lnTo>
                    <a:lnTo>
                      <a:pt x="1850" y="658"/>
                    </a:lnTo>
                    <a:lnTo>
                      <a:pt x="1838" y="648"/>
                    </a:lnTo>
                    <a:lnTo>
                      <a:pt x="1832" y="640"/>
                    </a:lnTo>
                    <a:lnTo>
                      <a:pt x="1826" y="630"/>
                    </a:lnTo>
                    <a:lnTo>
                      <a:pt x="1824" y="624"/>
                    </a:lnTo>
                    <a:lnTo>
                      <a:pt x="1822" y="618"/>
                    </a:lnTo>
                    <a:lnTo>
                      <a:pt x="1822" y="612"/>
                    </a:lnTo>
                    <a:lnTo>
                      <a:pt x="1822" y="612"/>
                    </a:lnTo>
                    <a:lnTo>
                      <a:pt x="1818" y="566"/>
                    </a:lnTo>
                    <a:lnTo>
                      <a:pt x="1814" y="530"/>
                    </a:lnTo>
                    <a:lnTo>
                      <a:pt x="1814" y="502"/>
                    </a:lnTo>
                    <a:lnTo>
                      <a:pt x="1814" y="502"/>
                    </a:lnTo>
                    <a:lnTo>
                      <a:pt x="1814" y="482"/>
                    </a:lnTo>
                    <a:lnTo>
                      <a:pt x="1812" y="458"/>
                    </a:lnTo>
                    <a:lnTo>
                      <a:pt x="1810" y="446"/>
                    </a:lnTo>
                    <a:lnTo>
                      <a:pt x="1806" y="434"/>
                    </a:lnTo>
                    <a:lnTo>
                      <a:pt x="1800" y="422"/>
                    </a:lnTo>
                    <a:lnTo>
                      <a:pt x="1792" y="412"/>
                    </a:lnTo>
                    <a:lnTo>
                      <a:pt x="1792" y="412"/>
                    </a:lnTo>
                    <a:lnTo>
                      <a:pt x="1782" y="404"/>
                    </a:lnTo>
                    <a:lnTo>
                      <a:pt x="1774" y="400"/>
                    </a:lnTo>
                    <a:lnTo>
                      <a:pt x="1768" y="400"/>
                    </a:lnTo>
                    <a:lnTo>
                      <a:pt x="1760" y="402"/>
                    </a:lnTo>
                    <a:lnTo>
                      <a:pt x="1752" y="406"/>
                    </a:lnTo>
                    <a:lnTo>
                      <a:pt x="1742" y="408"/>
                    </a:lnTo>
                    <a:lnTo>
                      <a:pt x="1732" y="408"/>
                    </a:lnTo>
                    <a:lnTo>
                      <a:pt x="1720" y="406"/>
                    </a:lnTo>
                    <a:lnTo>
                      <a:pt x="1720" y="406"/>
                    </a:lnTo>
                    <a:lnTo>
                      <a:pt x="1696" y="400"/>
                    </a:lnTo>
                    <a:lnTo>
                      <a:pt x="1688" y="400"/>
                    </a:lnTo>
                    <a:lnTo>
                      <a:pt x="1682" y="400"/>
                    </a:lnTo>
                    <a:lnTo>
                      <a:pt x="1670" y="404"/>
                    </a:lnTo>
                    <a:lnTo>
                      <a:pt x="1656" y="408"/>
                    </a:lnTo>
                    <a:lnTo>
                      <a:pt x="1656" y="408"/>
                    </a:lnTo>
                    <a:lnTo>
                      <a:pt x="1650" y="412"/>
                    </a:lnTo>
                    <a:lnTo>
                      <a:pt x="1642" y="416"/>
                    </a:lnTo>
                    <a:lnTo>
                      <a:pt x="1630" y="426"/>
                    </a:lnTo>
                    <a:lnTo>
                      <a:pt x="1614" y="438"/>
                    </a:lnTo>
                    <a:lnTo>
                      <a:pt x="1604" y="444"/>
                    </a:lnTo>
                    <a:lnTo>
                      <a:pt x="1592" y="450"/>
                    </a:lnTo>
                    <a:lnTo>
                      <a:pt x="1592" y="450"/>
                    </a:lnTo>
                    <a:lnTo>
                      <a:pt x="1580" y="454"/>
                    </a:lnTo>
                    <a:lnTo>
                      <a:pt x="1572" y="454"/>
                    </a:lnTo>
                    <a:lnTo>
                      <a:pt x="1568" y="450"/>
                    </a:lnTo>
                    <a:lnTo>
                      <a:pt x="1566" y="446"/>
                    </a:lnTo>
                    <a:lnTo>
                      <a:pt x="1566" y="432"/>
                    </a:lnTo>
                    <a:lnTo>
                      <a:pt x="1566" y="426"/>
                    </a:lnTo>
                    <a:lnTo>
                      <a:pt x="1562" y="422"/>
                    </a:lnTo>
                    <a:lnTo>
                      <a:pt x="1562" y="422"/>
                    </a:lnTo>
                    <a:lnTo>
                      <a:pt x="1556" y="414"/>
                    </a:lnTo>
                    <a:lnTo>
                      <a:pt x="1546" y="410"/>
                    </a:lnTo>
                    <a:lnTo>
                      <a:pt x="1534" y="408"/>
                    </a:lnTo>
                    <a:lnTo>
                      <a:pt x="1518" y="408"/>
                    </a:lnTo>
                    <a:lnTo>
                      <a:pt x="1518" y="408"/>
                    </a:lnTo>
                    <a:lnTo>
                      <a:pt x="1508" y="408"/>
                    </a:lnTo>
                    <a:lnTo>
                      <a:pt x="1502" y="406"/>
                    </a:lnTo>
                    <a:lnTo>
                      <a:pt x="1498" y="404"/>
                    </a:lnTo>
                    <a:lnTo>
                      <a:pt x="1496" y="400"/>
                    </a:lnTo>
                    <a:lnTo>
                      <a:pt x="1492" y="392"/>
                    </a:lnTo>
                    <a:lnTo>
                      <a:pt x="1484" y="380"/>
                    </a:lnTo>
                    <a:lnTo>
                      <a:pt x="1484" y="380"/>
                    </a:lnTo>
                    <a:lnTo>
                      <a:pt x="1482" y="374"/>
                    </a:lnTo>
                    <a:lnTo>
                      <a:pt x="1480" y="366"/>
                    </a:lnTo>
                    <a:lnTo>
                      <a:pt x="1482" y="358"/>
                    </a:lnTo>
                    <a:lnTo>
                      <a:pt x="1484" y="348"/>
                    </a:lnTo>
                    <a:lnTo>
                      <a:pt x="1494" y="324"/>
                    </a:lnTo>
                    <a:lnTo>
                      <a:pt x="1510" y="292"/>
                    </a:lnTo>
                    <a:lnTo>
                      <a:pt x="1510" y="292"/>
                    </a:lnTo>
                    <a:lnTo>
                      <a:pt x="1516" y="278"/>
                    </a:lnTo>
                    <a:lnTo>
                      <a:pt x="1518" y="266"/>
                    </a:lnTo>
                    <a:lnTo>
                      <a:pt x="1516" y="256"/>
                    </a:lnTo>
                    <a:lnTo>
                      <a:pt x="1512" y="250"/>
                    </a:lnTo>
                    <a:lnTo>
                      <a:pt x="1506" y="246"/>
                    </a:lnTo>
                    <a:lnTo>
                      <a:pt x="1500" y="242"/>
                    </a:lnTo>
                    <a:lnTo>
                      <a:pt x="1490" y="240"/>
                    </a:lnTo>
                    <a:lnTo>
                      <a:pt x="1490" y="240"/>
                    </a:lnTo>
                    <a:lnTo>
                      <a:pt x="1488" y="240"/>
                    </a:lnTo>
                    <a:lnTo>
                      <a:pt x="1484" y="240"/>
                    </a:lnTo>
                    <a:lnTo>
                      <a:pt x="1474" y="246"/>
                    </a:lnTo>
                    <a:lnTo>
                      <a:pt x="1444" y="274"/>
                    </a:lnTo>
                    <a:lnTo>
                      <a:pt x="1444" y="274"/>
                    </a:lnTo>
                    <a:lnTo>
                      <a:pt x="1416" y="300"/>
                    </a:lnTo>
                    <a:lnTo>
                      <a:pt x="1390" y="330"/>
                    </a:lnTo>
                    <a:lnTo>
                      <a:pt x="1390" y="330"/>
                    </a:lnTo>
                    <a:lnTo>
                      <a:pt x="1386" y="334"/>
                    </a:lnTo>
                    <a:lnTo>
                      <a:pt x="1380" y="336"/>
                    </a:lnTo>
                    <a:lnTo>
                      <a:pt x="1374" y="336"/>
                    </a:lnTo>
                    <a:lnTo>
                      <a:pt x="1368" y="334"/>
                    </a:lnTo>
                    <a:lnTo>
                      <a:pt x="1362" y="328"/>
                    </a:lnTo>
                    <a:lnTo>
                      <a:pt x="1354" y="322"/>
                    </a:lnTo>
                    <a:lnTo>
                      <a:pt x="1342" y="306"/>
                    </a:lnTo>
                    <a:lnTo>
                      <a:pt x="1330" y="286"/>
                    </a:lnTo>
                    <a:lnTo>
                      <a:pt x="1318" y="264"/>
                    </a:lnTo>
                    <a:lnTo>
                      <a:pt x="1310" y="244"/>
                    </a:lnTo>
                    <a:lnTo>
                      <a:pt x="1306" y="226"/>
                    </a:lnTo>
                    <a:lnTo>
                      <a:pt x="1306" y="226"/>
                    </a:lnTo>
                    <a:lnTo>
                      <a:pt x="1304" y="214"/>
                    </a:lnTo>
                    <a:lnTo>
                      <a:pt x="1300" y="204"/>
                    </a:lnTo>
                    <a:lnTo>
                      <a:pt x="1294" y="196"/>
                    </a:lnTo>
                    <a:lnTo>
                      <a:pt x="1288" y="190"/>
                    </a:lnTo>
                    <a:lnTo>
                      <a:pt x="1274" y="178"/>
                    </a:lnTo>
                    <a:lnTo>
                      <a:pt x="1268" y="172"/>
                    </a:lnTo>
                    <a:lnTo>
                      <a:pt x="1260" y="162"/>
                    </a:lnTo>
                    <a:lnTo>
                      <a:pt x="1260" y="162"/>
                    </a:lnTo>
                    <a:lnTo>
                      <a:pt x="1254" y="152"/>
                    </a:lnTo>
                    <a:lnTo>
                      <a:pt x="1250" y="144"/>
                    </a:lnTo>
                    <a:lnTo>
                      <a:pt x="1250" y="138"/>
                    </a:lnTo>
                    <a:lnTo>
                      <a:pt x="1252" y="134"/>
                    </a:lnTo>
                    <a:lnTo>
                      <a:pt x="1258" y="124"/>
                    </a:lnTo>
                    <a:lnTo>
                      <a:pt x="1260" y="116"/>
                    </a:lnTo>
                    <a:lnTo>
                      <a:pt x="1260" y="104"/>
                    </a:lnTo>
                    <a:lnTo>
                      <a:pt x="1260" y="104"/>
                    </a:lnTo>
                    <a:lnTo>
                      <a:pt x="1258" y="94"/>
                    </a:lnTo>
                    <a:lnTo>
                      <a:pt x="1254" y="90"/>
                    </a:lnTo>
                    <a:lnTo>
                      <a:pt x="1250" y="88"/>
                    </a:lnTo>
                    <a:lnTo>
                      <a:pt x="1242" y="90"/>
                    </a:lnTo>
                    <a:lnTo>
                      <a:pt x="1226" y="98"/>
                    </a:lnTo>
                    <a:lnTo>
                      <a:pt x="1216" y="102"/>
                    </a:lnTo>
                    <a:lnTo>
                      <a:pt x="1202" y="104"/>
                    </a:lnTo>
                    <a:lnTo>
                      <a:pt x="1202" y="104"/>
                    </a:lnTo>
                    <a:lnTo>
                      <a:pt x="1186" y="106"/>
                    </a:lnTo>
                    <a:lnTo>
                      <a:pt x="1180" y="104"/>
                    </a:lnTo>
                    <a:lnTo>
                      <a:pt x="1178" y="100"/>
                    </a:lnTo>
                    <a:lnTo>
                      <a:pt x="1172" y="86"/>
                    </a:lnTo>
                    <a:lnTo>
                      <a:pt x="1168" y="76"/>
                    </a:lnTo>
                    <a:lnTo>
                      <a:pt x="1162" y="64"/>
                    </a:lnTo>
                    <a:lnTo>
                      <a:pt x="1162" y="64"/>
                    </a:lnTo>
                    <a:lnTo>
                      <a:pt x="1156" y="52"/>
                    </a:lnTo>
                    <a:lnTo>
                      <a:pt x="1152" y="40"/>
                    </a:lnTo>
                    <a:lnTo>
                      <a:pt x="1146" y="26"/>
                    </a:lnTo>
                    <a:lnTo>
                      <a:pt x="1146" y="20"/>
                    </a:lnTo>
                    <a:lnTo>
                      <a:pt x="1144" y="16"/>
                    </a:lnTo>
                    <a:lnTo>
                      <a:pt x="1140" y="14"/>
                    </a:lnTo>
                    <a:lnTo>
                      <a:pt x="1134" y="10"/>
                    </a:lnTo>
                    <a:lnTo>
                      <a:pt x="1134" y="10"/>
                    </a:lnTo>
                    <a:lnTo>
                      <a:pt x="1120" y="6"/>
                    </a:lnTo>
                    <a:lnTo>
                      <a:pt x="1108" y="0"/>
                    </a:lnTo>
                    <a:lnTo>
                      <a:pt x="1100" y="0"/>
                    </a:lnTo>
                    <a:lnTo>
                      <a:pt x="1094" y="0"/>
                    </a:lnTo>
                    <a:lnTo>
                      <a:pt x="1084" y="4"/>
                    </a:lnTo>
                    <a:lnTo>
                      <a:pt x="1074" y="10"/>
                    </a:lnTo>
                    <a:lnTo>
                      <a:pt x="1074" y="10"/>
                    </a:lnTo>
                    <a:lnTo>
                      <a:pt x="1034" y="44"/>
                    </a:lnTo>
                    <a:lnTo>
                      <a:pt x="1016" y="58"/>
                    </a:lnTo>
                    <a:lnTo>
                      <a:pt x="1002" y="68"/>
                    </a:lnTo>
                    <a:lnTo>
                      <a:pt x="1002" y="68"/>
                    </a:lnTo>
                    <a:lnTo>
                      <a:pt x="992" y="76"/>
                    </a:lnTo>
                    <a:lnTo>
                      <a:pt x="980" y="88"/>
                    </a:lnTo>
                    <a:lnTo>
                      <a:pt x="968" y="100"/>
                    </a:lnTo>
                    <a:lnTo>
                      <a:pt x="952" y="114"/>
                    </a:lnTo>
                    <a:lnTo>
                      <a:pt x="952" y="114"/>
                    </a:lnTo>
                    <a:lnTo>
                      <a:pt x="942" y="126"/>
                    </a:lnTo>
                    <a:lnTo>
                      <a:pt x="930" y="142"/>
                    </a:lnTo>
                    <a:lnTo>
                      <a:pt x="902" y="190"/>
                    </a:lnTo>
                    <a:lnTo>
                      <a:pt x="876" y="246"/>
                    </a:lnTo>
                    <a:lnTo>
                      <a:pt x="864" y="274"/>
                    </a:lnTo>
                    <a:lnTo>
                      <a:pt x="856" y="298"/>
                    </a:lnTo>
                    <a:lnTo>
                      <a:pt x="856" y="298"/>
                    </a:lnTo>
                    <a:lnTo>
                      <a:pt x="848" y="326"/>
                    </a:lnTo>
                    <a:lnTo>
                      <a:pt x="848" y="328"/>
                    </a:lnTo>
                    <a:lnTo>
                      <a:pt x="850" y="326"/>
                    </a:lnTo>
                    <a:lnTo>
                      <a:pt x="856" y="320"/>
                    </a:lnTo>
                    <a:lnTo>
                      <a:pt x="860" y="318"/>
                    </a:lnTo>
                    <a:lnTo>
                      <a:pt x="868" y="316"/>
                    </a:lnTo>
                    <a:lnTo>
                      <a:pt x="870" y="318"/>
                    </a:lnTo>
                    <a:lnTo>
                      <a:pt x="874" y="320"/>
                    </a:lnTo>
                    <a:lnTo>
                      <a:pt x="874" y="320"/>
                    </a:lnTo>
                    <a:lnTo>
                      <a:pt x="878" y="328"/>
                    </a:lnTo>
                    <a:lnTo>
                      <a:pt x="880" y="332"/>
                    </a:lnTo>
                    <a:lnTo>
                      <a:pt x="876" y="336"/>
                    </a:lnTo>
                    <a:lnTo>
                      <a:pt x="872" y="336"/>
                    </a:lnTo>
                    <a:lnTo>
                      <a:pt x="858" y="340"/>
                    </a:lnTo>
                    <a:lnTo>
                      <a:pt x="850" y="342"/>
                    </a:lnTo>
                    <a:lnTo>
                      <a:pt x="842" y="346"/>
                    </a:lnTo>
                    <a:lnTo>
                      <a:pt x="842" y="346"/>
                    </a:lnTo>
                    <a:lnTo>
                      <a:pt x="824" y="358"/>
                    </a:lnTo>
                    <a:lnTo>
                      <a:pt x="796" y="372"/>
                    </a:lnTo>
                    <a:lnTo>
                      <a:pt x="762" y="390"/>
                    </a:lnTo>
                    <a:lnTo>
                      <a:pt x="730" y="408"/>
                    </a:lnTo>
                    <a:lnTo>
                      <a:pt x="730" y="408"/>
                    </a:lnTo>
                    <a:lnTo>
                      <a:pt x="716" y="420"/>
                    </a:lnTo>
                    <a:lnTo>
                      <a:pt x="706" y="432"/>
                    </a:lnTo>
                    <a:lnTo>
                      <a:pt x="698" y="448"/>
                    </a:lnTo>
                    <a:lnTo>
                      <a:pt x="692" y="464"/>
                    </a:lnTo>
                    <a:lnTo>
                      <a:pt x="680" y="502"/>
                    </a:lnTo>
                    <a:lnTo>
                      <a:pt x="670" y="540"/>
                    </a:lnTo>
                    <a:lnTo>
                      <a:pt x="670" y="540"/>
                    </a:lnTo>
                    <a:lnTo>
                      <a:pt x="666" y="550"/>
                    </a:lnTo>
                    <a:lnTo>
                      <a:pt x="660" y="562"/>
                    </a:lnTo>
                    <a:lnTo>
                      <a:pt x="640" y="588"/>
                    </a:lnTo>
                    <a:lnTo>
                      <a:pt x="614" y="618"/>
                    </a:lnTo>
                    <a:lnTo>
                      <a:pt x="586" y="648"/>
                    </a:lnTo>
                    <a:lnTo>
                      <a:pt x="556" y="676"/>
                    </a:lnTo>
                    <a:lnTo>
                      <a:pt x="528" y="702"/>
                    </a:lnTo>
                    <a:lnTo>
                      <a:pt x="504" y="720"/>
                    </a:lnTo>
                    <a:lnTo>
                      <a:pt x="488" y="730"/>
                    </a:lnTo>
                    <a:lnTo>
                      <a:pt x="488" y="730"/>
                    </a:lnTo>
                    <a:lnTo>
                      <a:pt x="438" y="754"/>
                    </a:lnTo>
                    <a:lnTo>
                      <a:pt x="414" y="764"/>
                    </a:lnTo>
                    <a:lnTo>
                      <a:pt x="392" y="772"/>
                    </a:lnTo>
                    <a:lnTo>
                      <a:pt x="392" y="772"/>
                    </a:lnTo>
                    <a:lnTo>
                      <a:pt x="372" y="774"/>
                    </a:lnTo>
                    <a:lnTo>
                      <a:pt x="354" y="774"/>
                    </a:lnTo>
                    <a:lnTo>
                      <a:pt x="338" y="774"/>
                    </a:lnTo>
                    <a:lnTo>
                      <a:pt x="326" y="772"/>
                    </a:lnTo>
                    <a:lnTo>
                      <a:pt x="326" y="772"/>
                    </a:lnTo>
                    <a:lnTo>
                      <a:pt x="322" y="772"/>
                    </a:lnTo>
                    <a:lnTo>
                      <a:pt x="316" y="774"/>
                    </a:lnTo>
                    <a:lnTo>
                      <a:pt x="312" y="780"/>
                    </a:lnTo>
                    <a:lnTo>
                      <a:pt x="306" y="788"/>
                    </a:lnTo>
                    <a:lnTo>
                      <a:pt x="302" y="798"/>
                    </a:lnTo>
                    <a:lnTo>
                      <a:pt x="300" y="810"/>
                    </a:lnTo>
                    <a:lnTo>
                      <a:pt x="298" y="822"/>
                    </a:lnTo>
                    <a:lnTo>
                      <a:pt x="298" y="838"/>
                    </a:lnTo>
                    <a:lnTo>
                      <a:pt x="298" y="838"/>
                    </a:lnTo>
                    <a:lnTo>
                      <a:pt x="298" y="864"/>
                    </a:lnTo>
                    <a:lnTo>
                      <a:pt x="298" y="884"/>
                    </a:lnTo>
                    <a:lnTo>
                      <a:pt x="300" y="892"/>
                    </a:lnTo>
                    <a:lnTo>
                      <a:pt x="302" y="902"/>
                    </a:lnTo>
                    <a:lnTo>
                      <a:pt x="308" y="910"/>
                    </a:lnTo>
                    <a:lnTo>
                      <a:pt x="316" y="918"/>
                    </a:lnTo>
                    <a:lnTo>
                      <a:pt x="316" y="918"/>
                    </a:lnTo>
                    <a:lnTo>
                      <a:pt x="328" y="930"/>
                    </a:lnTo>
                    <a:lnTo>
                      <a:pt x="330" y="932"/>
                    </a:lnTo>
                    <a:lnTo>
                      <a:pt x="328" y="932"/>
                    </a:lnTo>
                    <a:lnTo>
                      <a:pt x="324" y="932"/>
                    </a:lnTo>
                    <a:lnTo>
                      <a:pt x="320" y="934"/>
                    </a:lnTo>
                    <a:lnTo>
                      <a:pt x="316" y="938"/>
                    </a:lnTo>
                    <a:lnTo>
                      <a:pt x="314" y="946"/>
                    </a:lnTo>
                    <a:lnTo>
                      <a:pt x="314" y="946"/>
                    </a:lnTo>
                    <a:lnTo>
                      <a:pt x="312" y="964"/>
                    </a:lnTo>
                    <a:lnTo>
                      <a:pt x="314" y="972"/>
                    </a:lnTo>
                    <a:lnTo>
                      <a:pt x="320" y="980"/>
                    </a:lnTo>
                    <a:lnTo>
                      <a:pt x="330" y="990"/>
                    </a:lnTo>
                    <a:lnTo>
                      <a:pt x="330" y="990"/>
                    </a:lnTo>
                    <a:lnTo>
                      <a:pt x="338" y="1002"/>
                    </a:lnTo>
                    <a:lnTo>
                      <a:pt x="338" y="1008"/>
                    </a:lnTo>
                    <a:lnTo>
                      <a:pt x="338" y="1012"/>
                    </a:lnTo>
                    <a:lnTo>
                      <a:pt x="336" y="1022"/>
                    </a:lnTo>
                    <a:lnTo>
                      <a:pt x="330" y="1034"/>
                    </a:lnTo>
                    <a:lnTo>
                      <a:pt x="330" y="1034"/>
                    </a:lnTo>
                    <a:lnTo>
                      <a:pt x="324" y="1048"/>
                    </a:lnTo>
                    <a:lnTo>
                      <a:pt x="320" y="1056"/>
                    </a:lnTo>
                    <a:lnTo>
                      <a:pt x="314" y="1062"/>
                    </a:lnTo>
                    <a:lnTo>
                      <a:pt x="304" y="1070"/>
                    </a:lnTo>
                    <a:lnTo>
                      <a:pt x="304" y="1070"/>
                    </a:lnTo>
                    <a:lnTo>
                      <a:pt x="290" y="1074"/>
                    </a:lnTo>
                    <a:lnTo>
                      <a:pt x="282" y="1078"/>
                    </a:lnTo>
                    <a:lnTo>
                      <a:pt x="280" y="1080"/>
                    </a:lnTo>
                    <a:lnTo>
                      <a:pt x="282" y="1084"/>
                    </a:lnTo>
                    <a:lnTo>
                      <a:pt x="292" y="1090"/>
                    </a:lnTo>
                    <a:lnTo>
                      <a:pt x="292" y="1090"/>
                    </a:lnTo>
                    <a:lnTo>
                      <a:pt x="298" y="1096"/>
                    </a:lnTo>
                    <a:lnTo>
                      <a:pt x="302" y="1104"/>
                    </a:lnTo>
                    <a:lnTo>
                      <a:pt x="304" y="1114"/>
                    </a:lnTo>
                    <a:lnTo>
                      <a:pt x="302" y="1124"/>
                    </a:lnTo>
                    <a:lnTo>
                      <a:pt x="298" y="1150"/>
                    </a:lnTo>
                    <a:lnTo>
                      <a:pt x="292" y="1182"/>
                    </a:lnTo>
                    <a:lnTo>
                      <a:pt x="292" y="1182"/>
                    </a:lnTo>
                    <a:lnTo>
                      <a:pt x="290" y="1196"/>
                    </a:lnTo>
                    <a:lnTo>
                      <a:pt x="286" y="1208"/>
                    </a:lnTo>
                    <a:lnTo>
                      <a:pt x="282" y="1214"/>
                    </a:lnTo>
                    <a:lnTo>
                      <a:pt x="278" y="1220"/>
                    </a:lnTo>
                    <a:lnTo>
                      <a:pt x="270" y="1224"/>
                    </a:lnTo>
                    <a:lnTo>
                      <a:pt x="266" y="1226"/>
                    </a:lnTo>
                    <a:lnTo>
                      <a:pt x="266" y="1226"/>
                    </a:lnTo>
                    <a:lnTo>
                      <a:pt x="252" y="1230"/>
                    </a:lnTo>
                    <a:lnTo>
                      <a:pt x="210" y="1240"/>
                    </a:lnTo>
                    <a:lnTo>
                      <a:pt x="210" y="1240"/>
                    </a:lnTo>
                    <a:lnTo>
                      <a:pt x="200" y="1242"/>
                    </a:lnTo>
                    <a:lnTo>
                      <a:pt x="190" y="1246"/>
                    </a:lnTo>
                    <a:lnTo>
                      <a:pt x="176" y="1256"/>
                    </a:lnTo>
                    <a:lnTo>
                      <a:pt x="160" y="1264"/>
                    </a:lnTo>
                    <a:lnTo>
                      <a:pt x="150" y="1268"/>
                    </a:lnTo>
                    <a:lnTo>
                      <a:pt x="138" y="1272"/>
                    </a:lnTo>
                    <a:lnTo>
                      <a:pt x="138" y="1272"/>
                    </a:lnTo>
                    <a:lnTo>
                      <a:pt x="126" y="1274"/>
                    </a:lnTo>
                    <a:lnTo>
                      <a:pt x="116" y="1276"/>
                    </a:lnTo>
                    <a:lnTo>
                      <a:pt x="108" y="1274"/>
                    </a:lnTo>
                    <a:lnTo>
                      <a:pt x="100" y="1270"/>
                    </a:lnTo>
                    <a:lnTo>
                      <a:pt x="94" y="1266"/>
                    </a:lnTo>
                    <a:lnTo>
                      <a:pt x="90" y="1260"/>
                    </a:lnTo>
                    <a:lnTo>
                      <a:pt x="80" y="1244"/>
                    </a:lnTo>
                    <a:lnTo>
                      <a:pt x="80" y="1244"/>
                    </a:lnTo>
                    <a:lnTo>
                      <a:pt x="72" y="1236"/>
                    </a:lnTo>
                    <a:lnTo>
                      <a:pt x="62" y="1228"/>
                    </a:lnTo>
                    <a:lnTo>
                      <a:pt x="38" y="1216"/>
                    </a:lnTo>
                    <a:lnTo>
                      <a:pt x="18" y="1206"/>
                    </a:lnTo>
                    <a:lnTo>
                      <a:pt x="10" y="1204"/>
                    </a:lnTo>
                    <a:lnTo>
                      <a:pt x="10" y="1204"/>
                    </a:lnTo>
                    <a:lnTo>
                      <a:pt x="8" y="1212"/>
                    </a:lnTo>
                    <a:lnTo>
                      <a:pt x="2" y="1234"/>
                    </a:lnTo>
                    <a:lnTo>
                      <a:pt x="0" y="1246"/>
                    </a:lnTo>
                    <a:lnTo>
                      <a:pt x="0" y="1256"/>
                    </a:lnTo>
                    <a:lnTo>
                      <a:pt x="0" y="1266"/>
                    </a:lnTo>
                    <a:lnTo>
                      <a:pt x="4" y="1272"/>
                    </a:lnTo>
                    <a:lnTo>
                      <a:pt x="4" y="1272"/>
                    </a:lnTo>
                    <a:lnTo>
                      <a:pt x="6" y="1278"/>
                    </a:lnTo>
                    <a:lnTo>
                      <a:pt x="8" y="1284"/>
                    </a:lnTo>
                    <a:lnTo>
                      <a:pt x="10" y="1296"/>
                    </a:lnTo>
                    <a:lnTo>
                      <a:pt x="8" y="1312"/>
                    </a:lnTo>
                    <a:lnTo>
                      <a:pt x="6" y="1328"/>
                    </a:lnTo>
                    <a:lnTo>
                      <a:pt x="6" y="1328"/>
                    </a:lnTo>
                    <a:lnTo>
                      <a:pt x="6" y="1344"/>
                    </a:lnTo>
                    <a:lnTo>
                      <a:pt x="4" y="1352"/>
                    </a:lnTo>
                    <a:lnTo>
                      <a:pt x="4" y="1358"/>
                    </a:lnTo>
                    <a:lnTo>
                      <a:pt x="10" y="1366"/>
                    </a:lnTo>
                    <a:lnTo>
                      <a:pt x="10" y="1366"/>
                    </a:lnTo>
                    <a:lnTo>
                      <a:pt x="14" y="1372"/>
                    </a:lnTo>
                    <a:lnTo>
                      <a:pt x="14" y="1376"/>
                    </a:lnTo>
                    <a:lnTo>
                      <a:pt x="10" y="1386"/>
                    </a:lnTo>
                    <a:lnTo>
                      <a:pt x="8" y="1392"/>
                    </a:lnTo>
                    <a:lnTo>
                      <a:pt x="6" y="1400"/>
                    </a:lnTo>
                    <a:lnTo>
                      <a:pt x="8" y="1410"/>
                    </a:lnTo>
                    <a:lnTo>
                      <a:pt x="10" y="1422"/>
                    </a:lnTo>
                    <a:lnTo>
                      <a:pt x="10" y="1422"/>
                    </a:lnTo>
                    <a:lnTo>
                      <a:pt x="14" y="1434"/>
                    </a:lnTo>
                    <a:lnTo>
                      <a:pt x="14" y="1446"/>
                    </a:lnTo>
                    <a:lnTo>
                      <a:pt x="12" y="1464"/>
                    </a:lnTo>
                    <a:lnTo>
                      <a:pt x="12" y="1470"/>
                    </a:lnTo>
                    <a:lnTo>
                      <a:pt x="14" y="1476"/>
                    </a:lnTo>
                    <a:lnTo>
                      <a:pt x="16" y="1482"/>
                    </a:lnTo>
                    <a:lnTo>
                      <a:pt x="22" y="1488"/>
                    </a:lnTo>
                    <a:lnTo>
                      <a:pt x="22" y="1488"/>
                    </a:lnTo>
                    <a:lnTo>
                      <a:pt x="30" y="1494"/>
                    </a:lnTo>
                    <a:lnTo>
                      <a:pt x="32" y="1500"/>
                    </a:lnTo>
                    <a:lnTo>
                      <a:pt x="34" y="1506"/>
                    </a:lnTo>
                    <a:lnTo>
                      <a:pt x="32" y="1514"/>
                    </a:lnTo>
                    <a:lnTo>
                      <a:pt x="28" y="1526"/>
                    </a:lnTo>
                    <a:lnTo>
                      <a:pt x="22" y="1536"/>
                    </a:lnTo>
                    <a:lnTo>
                      <a:pt x="22" y="1536"/>
                    </a:lnTo>
                    <a:lnTo>
                      <a:pt x="22" y="1540"/>
                    </a:lnTo>
                    <a:lnTo>
                      <a:pt x="22" y="1548"/>
                    </a:lnTo>
                    <a:lnTo>
                      <a:pt x="28" y="1564"/>
                    </a:lnTo>
                    <a:lnTo>
                      <a:pt x="42" y="1602"/>
                    </a:lnTo>
                    <a:lnTo>
                      <a:pt x="42" y="1602"/>
                    </a:lnTo>
                    <a:lnTo>
                      <a:pt x="50" y="1620"/>
                    </a:lnTo>
                    <a:lnTo>
                      <a:pt x="62" y="1638"/>
                    </a:lnTo>
                    <a:lnTo>
                      <a:pt x="74" y="1652"/>
                    </a:lnTo>
                    <a:lnTo>
                      <a:pt x="88" y="1664"/>
                    </a:lnTo>
                    <a:lnTo>
                      <a:pt x="88" y="1664"/>
                    </a:lnTo>
                    <a:lnTo>
                      <a:pt x="102" y="1672"/>
                    </a:lnTo>
                    <a:lnTo>
                      <a:pt x="116" y="1674"/>
                    </a:lnTo>
                    <a:lnTo>
                      <a:pt x="130" y="1676"/>
                    </a:lnTo>
                    <a:lnTo>
                      <a:pt x="142" y="1676"/>
                    </a:lnTo>
                    <a:lnTo>
                      <a:pt x="142" y="1676"/>
                    </a:lnTo>
                    <a:lnTo>
                      <a:pt x="154" y="1676"/>
                    </a:lnTo>
                    <a:lnTo>
                      <a:pt x="170" y="1674"/>
                    </a:lnTo>
                    <a:lnTo>
                      <a:pt x="186" y="1672"/>
                    </a:lnTo>
                    <a:lnTo>
                      <a:pt x="202" y="1664"/>
                    </a:lnTo>
                    <a:lnTo>
                      <a:pt x="202" y="1664"/>
                    </a:lnTo>
                    <a:lnTo>
                      <a:pt x="212" y="1654"/>
                    </a:lnTo>
                    <a:lnTo>
                      <a:pt x="218" y="1644"/>
                    </a:lnTo>
                    <a:lnTo>
                      <a:pt x="230" y="1624"/>
                    </a:lnTo>
                    <a:lnTo>
                      <a:pt x="230" y="1624"/>
                    </a:lnTo>
                    <a:lnTo>
                      <a:pt x="238" y="1610"/>
                    </a:lnTo>
                    <a:lnTo>
                      <a:pt x="244" y="1604"/>
                    </a:lnTo>
                    <a:lnTo>
                      <a:pt x="252" y="1598"/>
                    </a:lnTo>
                    <a:lnTo>
                      <a:pt x="260" y="1594"/>
                    </a:lnTo>
                    <a:lnTo>
                      <a:pt x="270" y="1590"/>
                    </a:lnTo>
                    <a:lnTo>
                      <a:pt x="282" y="1586"/>
                    </a:lnTo>
                    <a:lnTo>
                      <a:pt x="296" y="1586"/>
                    </a:lnTo>
                    <a:lnTo>
                      <a:pt x="296" y="1586"/>
                    </a:lnTo>
                    <a:lnTo>
                      <a:pt x="306" y="1586"/>
                    </a:lnTo>
                    <a:lnTo>
                      <a:pt x="314" y="1590"/>
                    </a:lnTo>
                    <a:lnTo>
                      <a:pt x="318" y="1594"/>
                    </a:lnTo>
                    <a:lnTo>
                      <a:pt x="320" y="1600"/>
                    </a:lnTo>
                    <a:lnTo>
                      <a:pt x="326" y="1612"/>
                    </a:lnTo>
                    <a:lnTo>
                      <a:pt x="330" y="1618"/>
                    </a:lnTo>
                    <a:lnTo>
                      <a:pt x="338" y="1624"/>
                    </a:lnTo>
                    <a:lnTo>
                      <a:pt x="338" y="1624"/>
                    </a:lnTo>
                    <a:lnTo>
                      <a:pt x="348" y="1628"/>
                    </a:lnTo>
                    <a:lnTo>
                      <a:pt x="354" y="1634"/>
                    </a:lnTo>
                    <a:lnTo>
                      <a:pt x="360" y="1640"/>
                    </a:lnTo>
                    <a:lnTo>
                      <a:pt x="362" y="1646"/>
                    </a:lnTo>
                    <a:lnTo>
                      <a:pt x="370" y="1660"/>
                    </a:lnTo>
                    <a:lnTo>
                      <a:pt x="374" y="1668"/>
                    </a:lnTo>
                    <a:lnTo>
                      <a:pt x="380" y="1676"/>
                    </a:lnTo>
                    <a:lnTo>
                      <a:pt x="380" y="1676"/>
                    </a:lnTo>
                    <a:lnTo>
                      <a:pt x="392" y="1688"/>
                    </a:lnTo>
                    <a:lnTo>
                      <a:pt x="406" y="1696"/>
                    </a:lnTo>
                    <a:lnTo>
                      <a:pt x="422" y="1704"/>
                    </a:lnTo>
                    <a:lnTo>
                      <a:pt x="446" y="1714"/>
                    </a:lnTo>
                    <a:lnTo>
                      <a:pt x="446" y="1714"/>
                    </a:lnTo>
                    <a:lnTo>
                      <a:pt x="448" y="1716"/>
                    </a:lnTo>
                    <a:lnTo>
                      <a:pt x="454" y="1722"/>
                    </a:lnTo>
                    <a:lnTo>
                      <a:pt x="460" y="1724"/>
                    </a:lnTo>
                    <a:lnTo>
                      <a:pt x="464" y="1724"/>
                    </a:lnTo>
                    <a:lnTo>
                      <a:pt x="470" y="1724"/>
                    </a:lnTo>
                    <a:lnTo>
                      <a:pt x="476" y="1720"/>
                    </a:lnTo>
                    <a:lnTo>
                      <a:pt x="476" y="1720"/>
                    </a:lnTo>
                    <a:lnTo>
                      <a:pt x="486" y="1708"/>
                    </a:lnTo>
                    <a:lnTo>
                      <a:pt x="496" y="1702"/>
                    </a:lnTo>
                    <a:lnTo>
                      <a:pt x="502" y="1700"/>
                    </a:lnTo>
                    <a:lnTo>
                      <a:pt x="508" y="1698"/>
                    </a:lnTo>
                    <a:lnTo>
                      <a:pt x="512" y="1698"/>
                    </a:lnTo>
                    <a:lnTo>
                      <a:pt x="518" y="1700"/>
                    </a:lnTo>
                    <a:lnTo>
                      <a:pt x="518" y="1700"/>
                    </a:lnTo>
                    <a:lnTo>
                      <a:pt x="546" y="1720"/>
                    </a:lnTo>
                    <a:lnTo>
                      <a:pt x="546" y="1720"/>
                    </a:lnTo>
                    <a:lnTo>
                      <a:pt x="530" y="1740"/>
                    </a:lnTo>
                    <a:lnTo>
                      <a:pt x="514" y="1756"/>
                    </a:lnTo>
                    <a:lnTo>
                      <a:pt x="502" y="1770"/>
                    </a:lnTo>
                    <a:lnTo>
                      <a:pt x="502" y="1770"/>
                    </a:lnTo>
                    <a:lnTo>
                      <a:pt x="494" y="1776"/>
                    </a:lnTo>
                    <a:lnTo>
                      <a:pt x="492" y="1780"/>
                    </a:lnTo>
                    <a:lnTo>
                      <a:pt x="490" y="1788"/>
                    </a:lnTo>
                    <a:lnTo>
                      <a:pt x="490" y="1800"/>
                    </a:lnTo>
                    <a:lnTo>
                      <a:pt x="490" y="1800"/>
                    </a:lnTo>
                    <a:lnTo>
                      <a:pt x="478" y="1826"/>
                    </a:lnTo>
                    <a:lnTo>
                      <a:pt x="466" y="1848"/>
                    </a:lnTo>
                    <a:lnTo>
                      <a:pt x="454" y="1870"/>
                    </a:lnTo>
                    <a:lnTo>
                      <a:pt x="454" y="1870"/>
                    </a:lnTo>
                    <a:lnTo>
                      <a:pt x="448" y="1878"/>
                    </a:lnTo>
                    <a:lnTo>
                      <a:pt x="444" y="1882"/>
                    </a:lnTo>
                    <a:lnTo>
                      <a:pt x="434" y="1886"/>
                    </a:lnTo>
                    <a:lnTo>
                      <a:pt x="430" y="1888"/>
                    </a:lnTo>
                    <a:lnTo>
                      <a:pt x="426" y="1892"/>
                    </a:lnTo>
                    <a:lnTo>
                      <a:pt x="424" y="1896"/>
                    </a:lnTo>
                    <a:lnTo>
                      <a:pt x="424" y="1904"/>
                    </a:lnTo>
                    <a:lnTo>
                      <a:pt x="424" y="1904"/>
                    </a:lnTo>
                    <a:lnTo>
                      <a:pt x="424" y="1922"/>
                    </a:lnTo>
                    <a:lnTo>
                      <a:pt x="424" y="1936"/>
                    </a:lnTo>
                    <a:lnTo>
                      <a:pt x="428" y="1940"/>
                    </a:lnTo>
                    <a:lnTo>
                      <a:pt x="432" y="1944"/>
                    </a:lnTo>
                    <a:lnTo>
                      <a:pt x="438" y="1948"/>
                    </a:lnTo>
                    <a:lnTo>
                      <a:pt x="446" y="1952"/>
                    </a:lnTo>
                    <a:lnTo>
                      <a:pt x="446" y="1952"/>
                    </a:lnTo>
                    <a:lnTo>
                      <a:pt x="454" y="1956"/>
                    </a:lnTo>
                    <a:lnTo>
                      <a:pt x="460" y="1962"/>
                    </a:lnTo>
                    <a:lnTo>
                      <a:pt x="466" y="1970"/>
                    </a:lnTo>
                    <a:lnTo>
                      <a:pt x="470" y="1980"/>
                    </a:lnTo>
                    <a:lnTo>
                      <a:pt x="478" y="1998"/>
                    </a:lnTo>
                    <a:lnTo>
                      <a:pt x="484" y="2006"/>
                    </a:lnTo>
                    <a:lnTo>
                      <a:pt x="488" y="2014"/>
                    </a:lnTo>
                    <a:lnTo>
                      <a:pt x="488" y="2014"/>
                    </a:lnTo>
                    <a:lnTo>
                      <a:pt x="492" y="2022"/>
                    </a:lnTo>
                    <a:lnTo>
                      <a:pt x="494" y="2030"/>
                    </a:lnTo>
                    <a:lnTo>
                      <a:pt x="494" y="2040"/>
                    </a:lnTo>
                    <a:lnTo>
                      <a:pt x="490" y="2050"/>
                    </a:lnTo>
                    <a:lnTo>
                      <a:pt x="482" y="2072"/>
                    </a:lnTo>
                    <a:lnTo>
                      <a:pt x="470" y="2096"/>
                    </a:lnTo>
                    <a:lnTo>
                      <a:pt x="470" y="2096"/>
                    </a:lnTo>
                    <a:lnTo>
                      <a:pt x="456" y="2130"/>
                    </a:lnTo>
                    <a:lnTo>
                      <a:pt x="446" y="2146"/>
                    </a:lnTo>
                    <a:lnTo>
                      <a:pt x="426" y="2170"/>
                    </a:lnTo>
                    <a:lnTo>
                      <a:pt x="426" y="2170"/>
                    </a:lnTo>
                    <a:lnTo>
                      <a:pt x="398" y="2210"/>
                    </a:lnTo>
                    <a:lnTo>
                      <a:pt x="386" y="2234"/>
                    </a:lnTo>
                    <a:lnTo>
                      <a:pt x="386" y="2234"/>
                    </a:lnTo>
                    <a:lnTo>
                      <a:pt x="376" y="2256"/>
                    </a:lnTo>
                    <a:lnTo>
                      <a:pt x="368" y="2284"/>
                    </a:lnTo>
                    <a:lnTo>
                      <a:pt x="364" y="2298"/>
                    </a:lnTo>
                    <a:lnTo>
                      <a:pt x="364" y="2312"/>
                    </a:lnTo>
                    <a:lnTo>
                      <a:pt x="366" y="2322"/>
                    </a:lnTo>
                    <a:lnTo>
                      <a:pt x="370" y="2330"/>
                    </a:lnTo>
                    <a:lnTo>
                      <a:pt x="370" y="2330"/>
                    </a:lnTo>
                    <a:lnTo>
                      <a:pt x="380" y="2338"/>
                    </a:lnTo>
                    <a:lnTo>
                      <a:pt x="394" y="2348"/>
                    </a:lnTo>
                    <a:lnTo>
                      <a:pt x="430" y="2366"/>
                    </a:lnTo>
                    <a:lnTo>
                      <a:pt x="508" y="2402"/>
                    </a:lnTo>
                    <a:lnTo>
                      <a:pt x="508" y="2402"/>
                    </a:lnTo>
                    <a:lnTo>
                      <a:pt x="528" y="2414"/>
                    </a:lnTo>
                    <a:lnTo>
                      <a:pt x="534" y="2418"/>
                    </a:lnTo>
                    <a:lnTo>
                      <a:pt x="538" y="2422"/>
                    </a:lnTo>
                    <a:lnTo>
                      <a:pt x="540" y="2430"/>
                    </a:lnTo>
                    <a:lnTo>
                      <a:pt x="542" y="2440"/>
                    </a:lnTo>
                    <a:lnTo>
                      <a:pt x="548" y="2472"/>
                    </a:lnTo>
                    <a:lnTo>
                      <a:pt x="548" y="2472"/>
                    </a:lnTo>
                    <a:lnTo>
                      <a:pt x="552" y="2490"/>
                    </a:lnTo>
                    <a:lnTo>
                      <a:pt x="552" y="2500"/>
                    </a:lnTo>
                    <a:lnTo>
                      <a:pt x="550" y="2508"/>
                    </a:lnTo>
                    <a:lnTo>
                      <a:pt x="546" y="2512"/>
                    </a:lnTo>
                    <a:lnTo>
                      <a:pt x="534" y="2520"/>
                    </a:lnTo>
                    <a:lnTo>
                      <a:pt x="528" y="2526"/>
                    </a:lnTo>
                    <a:lnTo>
                      <a:pt x="520" y="2538"/>
                    </a:lnTo>
                    <a:lnTo>
                      <a:pt x="520" y="2538"/>
                    </a:lnTo>
                    <a:lnTo>
                      <a:pt x="512" y="2556"/>
                    </a:lnTo>
                    <a:lnTo>
                      <a:pt x="510" y="2562"/>
                    </a:lnTo>
                    <a:lnTo>
                      <a:pt x="510" y="2566"/>
                    </a:lnTo>
                    <a:lnTo>
                      <a:pt x="512" y="2576"/>
                    </a:lnTo>
                    <a:lnTo>
                      <a:pt x="518" y="2594"/>
                    </a:lnTo>
                    <a:lnTo>
                      <a:pt x="518" y="2594"/>
                    </a:lnTo>
                    <a:lnTo>
                      <a:pt x="518" y="2606"/>
                    </a:lnTo>
                    <a:lnTo>
                      <a:pt x="518" y="2616"/>
                    </a:lnTo>
                    <a:lnTo>
                      <a:pt x="514" y="2624"/>
                    </a:lnTo>
                    <a:lnTo>
                      <a:pt x="510" y="2630"/>
                    </a:lnTo>
                    <a:lnTo>
                      <a:pt x="506" y="2634"/>
                    </a:lnTo>
                    <a:lnTo>
                      <a:pt x="500" y="2638"/>
                    </a:lnTo>
                    <a:lnTo>
                      <a:pt x="494" y="2640"/>
                    </a:lnTo>
                    <a:lnTo>
                      <a:pt x="488" y="2640"/>
                    </a:lnTo>
                    <a:lnTo>
                      <a:pt x="488" y="2640"/>
                    </a:lnTo>
                    <a:lnTo>
                      <a:pt x="484" y="2640"/>
                    </a:lnTo>
                    <a:lnTo>
                      <a:pt x="482" y="2636"/>
                    </a:lnTo>
                    <a:lnTo>
                      <a:pt x="480" y="2630"/>
                    </a:lnTo>
                    <a:lnTo>
                      <a:pt x="480" y="2622"/>
                    </a:lnTo>
                    <a:lnTo>
                      <a:pt x="482" y="2604"/>
                    </a:lnTo>
                    <a:lnTo>
                      <a:pt x="488" y="2582"/>
                    </a:lnTo>
                    <a:lnTo>
                      <a:pt x="488" y="2582"/>
                    </a:lnTo>
                    <a:lnTo>
                      <a:pt x="490" y="2576"/>
                    </a:lnTo>
                    <a:lnTo>
                      <a:pt x="490" y="2570"/>
                    </a:lnTo>
                    <a:lnTo>
                      <a:pt x="486" y="2562"/>
                    </a:lnTo>
                    <a:lnTo>
                      <a:pt x="478" y="2556"/>
                    </a:lnTo>
                    <a:lnTo>
                      <a:pt x="470" y="2552"/>
                    </a:lnTo>
                    <a:lnTo>
                      <a:pt x="448" y="2546"/>
                    </a:lnTo>
                    <a:lnTo>
                      <a:pt x="430" y="2540"/>
                    </a:lnTo>
                    <a:lnTo>
                      <a:pt x="430" y="2540"/>
                    </a:lnTo>
                    <a:lnTo>
                      <a:pt x="412" y="2534"/>
                    </a:lnTo>
                    <a:lnTo>
                      <a:pt x="390" y="2530"/>
                    </a:lnTo>
                    <a:lnTo>
                      <a:pt x="368" y="2528"/>
                    </a:lnTo>
                    <a:lnTo>
                      <a:pt x="352" y="2528"/>
                    </a:lnTo>
                    <a:lnTo>
                      <a:pt x="352" y="2528"/>
                    </a:lnTo>
                    <a:lnTo>
                      <a:pt x="344" y="2528"/>
                    </a:lnTo>
                    <a:lnTo>
                      <a:pt x="338" y="2530"/>
                    </a:lnTo>
                    <a:lnTo>
                      <a:pt x="332" y="2534"/>
                    </a:lnTo>
                    <a:lnTo>
                      <a:pt x="326" y="2540"/>
                    </a:lnTo>
                    <a:lnTo>
                      <a:pt x="314" y="2554"/>
                    </a:lnTo>
                    <a:lnTo>
                      <a:pt x="298" y="2574"/>
                    </a:lnTo>
                    <a:lnTo>
                      <a:pt x="298" y="2574"/>
                    </a:lnTo>
                    <a:lnTo>
                      <a:pt x="292" y="2586"/>
                    </a:lnTo>
                    <a:lnTo>
                      <a:pt x="290" y="2596"/>
                    </a:lnTo>
                    <a:lnTo>
                      <a:pt x="290" y="2604"/>
                    </a:lnTo>
                    <a:lnTo>
                      <a:pt x="294" y="2610"/>
                    </a:lnTo>
                    <a:lnTo>
                      <a:pt x="296" y="2616"/>
                    </a:lnTo>
                    <a:lnTo>
                      <a:pt x="300" y="2618"/>
                    </a:lnTo>
                    <a:lnTo>
                      <a:pt x="304" y="2622"/>
                    </a:lnTo>
                    <a:lnTo>
                      <a:pt x="304" y="2622"/>
                    </a:lnTo>
                    <a:lnTo>
                      <a:pt x="302" y="2628"/>
                    </a:lnTo>
                    <a:lnTo>
                      <a:pt x="296" y="2642"/>
                    </a:lnTo>
                    <a:lnTo>
                      <a:pt x="284" y="2664"/>
                    </a:lnTo>
                    <a:lnTo>
                      <a:pt x="276" y="2676"/>
                    </a:lnTo>
                    <a:lnTo>
                      <a:pt x="266" y="2688"/>
                    </a:lnTo>
                    <a:lnTo>
                      <a:pt x="266" y="2688"/>
                    </a:lnTo>
                    <a:lnTo>
                      <a:pt x="260" y="2698"/>
                    </a:lnTo>
                    <a:lnTo>
                      <a:pt x="256" y="2708"/>
                    </a:lnTo>
                    <a:lnTo>
                      <a:pt x="258" y="2716"/>
                    </a:lnTo>
                    <a:lnTo>
                      <a:pt x="262" y="2724"/>
                    </a:lnTo>
                    <a:lnTo>
                      <a:pt x="276" y="2736"/>
                    </a:lnTo>
                    <a:lnTo>
                      <a:pt x="284" y="2744"/>
                    </a:lnTo>
                    <a:lnTo>
                      <a:pt x="288" y="2750"/>
                    </a:lnTo>
                    <a:lnTo>
                      <a:pt x="288" y="2750"/>
                    </a:lnTo>
                    <a:lnTo>
                      <a:pt x="302" y="2768"/>
                    </a:lnTo>
                    <a:lnTo>
                      <a:pt x="306" y="2774"/>
                    </a:lnTo>
                    <a:lnTo>
                      <a:pt x="314" y="2778"/>
                    </a:lnTo>
                    <a:lnTo>
                      <a:pt x="314" y="2778"/>
                    </a:lnTo>
                    <a:lnTo>
                      <a:pt x="316" y="2782"/>
                    </a:lnTo>
                    <a:lnTo>
                      <a:pt x="318" y="2786"/>
                    </a:lnTo>
                    <a:lnTo>
                      <a:pt x="316" y="2794"/>
                    </a:lnTo>
                    <a:lnTo>
                      <a:pt x="312" y="2800"/>
                    </a:lnTo>
                    <a:lnTo>
                      <a:pt x="292" y="2834"/>
                    </a:lnTo>
                    <a:lnTo>
                      <a:pt x="292" y="2834"/>
                    </a:lnTo>
                    <a:lnTo>
                      <a:pt x="290" y="2842"/>
                    </a:lnTo>
                    <a:lnTo>
                      <a:pt x="292" y="2846"/>
                    </a:lnTo>
                    <a:lnTo>
                      <a:pt x="296" y="2848"/>
                    </a:lnTo>
                    <a:lnTo>
                      <a:pt x="304" y="2848"/>
                    </a:lnTo>
                    <a:lnTo>
                      <a:pt x="328" y="2842"/>
                    </a:lnTo>
                    <a:lnTo>
                      <a:pt x="354" y="2832"/>
                    </a:lnTo>
                    <a:lnTo>
                      <a:pt x="354" y="2832"/>
                    </a:lnTo>
                    <a:lnTo>
                      <a:pt x="366" y="2826"/>
                    </a:lnTo>
                    <a:lnTo>
                      <a:pt x="376" y="2820"/>
                    </a:lnTo>
                    <a:lnTo>
                      <a:pt x="382" y="2816"/>
                    </a:lnTo>
                    <a:lnTo>
                      <a:pt x="388" y="2810"/>
                    </a:lnTo>
                    <a:lnTo>
                      <a:pt x="398" y="2796"/>
                    </a:lnTo>
                    <a:lnTo>
                      <a:pt x="414" y="2778"/>
                    </a:lnTo>
                    <a:lnTo>
                      <a:pt x="414" y="2778"/>
                    </a:lnTo>
                    <a:lnTo>
                      <a:pt x="424" y="2770"/>
                    </a:lnTo>
                    <a:lnTo>
                      <a:pt x="432" y="2764"/>
                    </a:lnTo>
                    <a:lnTo>
                      <a:pt x="438" y="2760"/>
                    </a:lnTo>
                    <a:lnTo>
                      <a:pt x="446" y="2758"/>
                    </a:lnTo>
                    <a:lnTo>
                      <a:pt x="462" y="2758"/>
                    </a:lnTo>
                    <a:lnTo>
                      <a:pt x="488" y="2760"/>
                    </a:lnTo>
                    <a:lnTo>
                      <a:pt x="488" y="2760"/>
                    </a:lnTo>
                    <a:lnTo>
                      <a:pt x="502" y="2758"/>
                    </a:lnTo>
                    <a:lnTo>
                      <a:pt x="508" y="2758"/>
                    </a:lnTo>
                    <a:lnTo>
                      <a:pt x="512" y="2754"/>
                    </a:lnTo>
                    <a:lnTo>
                      <a:pt x="512" y="2752"/>
                    </a:lnTo>
                    <a:lnTo>
                      <a:pt x="512" y="2748"/>
                    </a:lnTo>
                    <a:lnTo>
                      <a:pt x="514" y="2742"/>
                    </a:lnTo>
                    <a:lnTo>
                      <a:pt x="520" y="2738"/>
                    </a:lnTo>
                    <a:lnTo>
                      <a:pt x="530" y="2732"/>
                    </a:lnTo>
                    <a:lnTo>
                      <a:pt x="530" y="2732"/>
                    </a:lnTo>
                    <a:lnTo>
                      <a:pt x="540" y="2728"/>
                    </a:lnTo>
                    <a:lnTo>
                      <a:pt x="546" y="2726"/>
                    </a:lnTo>
                    <a:lnTo>
                      <a:pt x="550" y="2728"/>
                    </a:lnTo>
                    <a:lnTo>
                      <a:pt x="550" y="2734"/>
                    </a:lnTo>
                    <a:lnTo>
                      <a:pt x="550" y="2750"/>
                    </a:lnTo>
                    <a:lnTo>
                      <a:pt x="550" y="2762"/>
                    </a:lnTo>
                    <a:lnTo>
                      <a:pt x="552" y="2776"/>
                    </a:lnTo>
                    <a:lnTo>
                      <a:pt x="552" y="2776"/>
                    </a:lnTo>
                    <a:lnTo>
                      <a:pt x="554" y="2788"/>
                    </a:lnTo>
                    <a:lnTo>
                      <a:pt x="550" y="2798"/>
                    </a:lnTo>
                    <a:lnTo>
                      <a:pt x="544" y="2804"/>
                    </a:lnTo>
                    <a:lnTo>
                      <a:pt x="538" y="2810"/>
                    </a:lnTo>
                    <a:lnTo>
                      <a:pt x="528" y="2814"/>
                    </a:lnTo>
                    <a:lnTo>
                      <a:pt x="518" y="2816"/>
                    </a:lnTo>
                    <a:lnTo>
                      <a:pt x="502" y="2818"/>
                    </a:lnTo>
                    <a:lnTo>
                      <a:pt x="502" y="2818"/>
                    </a:lnTo>
                    <a:lnTo>
                      <a:pt x="496" y="2820"/>
                    </a:lnTo>
                    <a:lnTo>
                      <a:pt x="490" y="2824"/>
                    </a:lnTo>
                    <a:lnTo>
                      <a:pt x="488" y="2828"/>
                    </a:lnTo>
                    <a:lnTo>
                      <a:pt x="486" y="2832"/>
                    </a:lnTo>
                    <a:lnTo>
                      <a:pt x="486" y="2842"/>
                    </a:lnTo>
                    <a:lnTo>
                      <a:pt x="488" y="2850"/>
                    </a:lnTo>
                    <a:lnTo>
                      <a:pt x="488" y="2850"/>
                    </a:lnTo>
                    <a:lnTo>
                      <a:pt x="492" y="2860"/>
                    </a:lnTo>
                    <a:lnTo>
                      <a:pt x="492" y="2878"/>
                    </a:lnTo>
                    <a:lnTo>
                      <a:pt x="488" y="2928"/>
                    </a:lnTo>
                    <a:lnTo>
                      <a:pt x="488" y="2928"/>
                    </a:lnTo>
                    <a:lnTo>
                      <a:pt x="486" y="2942"/>
                    </a:lnTo>
                    <a:lnTo>
                      <a:pt x="482" y="2956"/>
                    </a:lnTo>
                    <a:lnTo>
                      <a:pt x="474" y="2978"/>
                    </a:lnTo>
                    <a:lnTo>
                      <a:pt x="464" y="2998"/>
                    </a:lnTo>
                    <a:lnTo>
                      <a:pt x="458" y="3020"/>
                    </a:lnTo>
                    <a:lnTo>
                      <a:pt x="458" y="3020"/>
                    </a:lnTo>
                    <a:lnTo>
                      <a:pt x="454" y="3030"/>
                    </a:lnTo>
                    <a:lnTo>
                      <a:pt x="452" y="3038"/>
                    </a:lnTo>
                    <a:lnTo>
                      <a:pt x="442" y="3050"/>
                    </a:lnTo>
                    <a:lnTo>
                      <a:pt x="436" y="3058"/>
                    </a:lnTo>
                    <a:lnTo>
                      <a:pt x="434" y="3062"/>
                    </a:lnTo>
                    <a:lnTo>
                      <a:pt x="432" y="3066"/>
                    </a:lnTo>
                    <a:lnTo>
                      <a:pt x="432" y="3066"/>
                    </a:lnTo>
                    <a:lnTo>
                      <a:pt x="434" y="3068"/>
                    </a:lnTo>
                    <a:lnTo>
                      <a:pt x="436" y="3070"/>
                    </a:lnTo>
                    <a:lnTo>
                      <a:pt x="444" y="3072"/>
                    </a:lnTo>
                    <a:lnTo>
                      <a:pt x="470" y="3074"/>
                    </a:lnTo>
                    <a:lnTo>
                      <a:pt x="520" y="3076"/>
                    </a:lnTo>
                    <a:lnTo>
                      <a:pt x="520" y="3076"/>
                    </a:lnTo>
                    <a:lnTo>
                      <a:pt x="526" y="3076"/>
                    </a:lnTo>
                    <a:lnTo>
                      <a:pt x="530" y="3080"/>
                    </a:lnTo>
                    <a:lnTo>
                      <a:pt x="532" y="3086"/>
                    </a:lnTo>
                    <a:lnTo>
                      <a:pt x="534" y="3092"/>
                    </a:lnTo>
                    <a:lnTo>
                      <a:pt x="534" y="3112"/>
                    </a:lnTo>
                    <a:lnTo>
                      <a:pt x="530" y="3136"/>
                    </a:lnTo>
                    <a:lnTo>
                      <a:pt x="530" y="3136"/>
                    </a:lnTo>
                    <a:lnTo>
                      <a:pt x="526" y="3154"/>
                    </a:lnTo>
                    <a:lnTo>
                      <a:pt x="528" y="3158"/>
                    </a:lnTo>
                    <a:lnTo>
                      <a:pt x="530" y="3160"/>
                    </a:lnTo>
                    <a:lnTo>
                      <a:pt x="536" y="3160"/>
                    </a:lnTo>
                    <a:lnTo>
                      <a:pt x="546" y="3160"/>
                    </a:lnTo>
                    <a:lnTo>
                      <a:pt x="546" y="3160"/>
                    </a:lnTo>
                    <a:lnTo>
                      <a:pt x="560" y="3168"/>
                    </a:lnTo>
                    <a:lnTo>
                      <a:pt x="580" y="3182"/>
                    </a:lnTo>
                    <a:lnTo>
                      <a:pt x="598" y="3196"/>
                    </a:lnTo>
                    <a:lnTo>
                      <a:pt x="606" y="3202"/>
                    </a:lnTo>
                    <a:lnTo>
                      <a:pt x="608" y="3208"/>
                    </a:lnTo>
                    <a:lnTo>
                      <a:pt x="608" y="3208"/>
                    </a:lnTo>
                    <a:lnTo>
                      <a:pt x="622" y="3234"/>
                    </a:lnTo>
                    <a:lnTo>
                      <a:pt x="630" y="3252"/>
                    </a:lnTo>
                    <a:lnTo>
                      <a:pt x="636" y="3270"/>
                    </a:lnTo>
                    <a:lnTo>
                      <a:pt x="636" y="3270"/>
                    </a:lnTo>
                    <a:lnTo>
                      <a:pt x="640" y="3276"/>
                    </a:lnTo>
                    <a:lnTo>
                      <a:pt x="644" y="3280"/>
                    </a:lnTo>
                    <a:lnTo>
                      <a:pt x="648" y="3282"/>
                    </a:lnTo>
                    <a:lnTo>
                      <a:pt x="654" y="3282"/>
                    </a:lnTo>
                    <a:lnTo>
                      <a:pt x="664" y="3280"/>
                    </a:lnTo>
                    <a:lnTo>
                      <a:pt x="670" y="3278"/>
                    </a:lnTo>
                    <a:lnTo>
                      <a:pt x="676" y="3280"/>
                    </a:lnTo>
                    <a:lnTo>
                      <a:pt x="676" y="3280"/>
                    </a:lnTo>
                    <a:lnTo>
                      <a:pt x="690" y="3284"/>
                    </a:lnTo>
                    <a:lnTo>
                      <a:pt x="702" y="3292"/>
                    </a:lnTo>
                    <a:lnTo>
                      <a:pt x="714" y="3306"/>
                    </a:lnTo>
                    <a:lnTo>
                      <a:pt x="728" y="3322"/>
                    </a:lnTo>
                    <a:lnTo>
                      <a:pt x="728" y="3322"/>
                    </a:lnTo>
                    <a:lnTo>
                      <a:pt x="738" y="3344"/>
                    </a:lnTo>
                    <a:lnTo>
                      <a:pt x="744" y="3356"/>
                    </a:lnTo>
                    <a:lnTo>
                      <a:pt x="750" y="3368"/>
                    </a:lnTo>
                    <a:lnTo>
                      <a:pt x="756" y="3376"/>
                    </a:lnTo>
                    <a:lnTo>
                      <a:pt x="766" y="3384"/>
                    </a:lnTo>
                    <a:lnTo>
                      <a:pt x="778" y="3386"/>
                    </a:lnTo>
                    <a:lnTo>
                      <a:pt x="792" y="3386"/>
                    </a:lnTo>
                    <a:lnTo>
                      <a:pt x="792" y="3386"/>
                    </a:lnTo>
                    <a:lnTo>
                      <a:pt x="808" y="3382"/>
                    </a:lnTo>
                    <a:lnTo>
                      <a:pt x="822" y="3376"/>
                    </a:lnTo>
                    <a:lnTo>
                      <a:pt x="848" y="3364"/>
                    </a:lnTo>
                    <a:lnTo>
                      <a:pt x="862" y="3358"/>
                    </a:lnTo>
                    <a:lnTo>
                      <a:pt x="880" y="3352"/>
                    </a:lnTo>
                    <a:lnTo>
                      <a:pt x="904" y="3344"/>
                    </a:lnTo>
                    <a:lnTo>
                      <a:pt x="930" y="3338"/>
                    </a:lnTo>
                    <a:lnTo>
                      <a:pt x="930" y="3338"/>
                    </a:lnTo>
                    <a:lnTo>
                      <a:pt x="956" y="3334"/>
                    </a:lnTo>
                    <a:lnTo>
                      <a:pt x="974" y="3334"/>
                    </a:lnTo>
                    <a:lnTo>
                      <a:pt x="986" y="3334"/>
                    </a:lnTo>
                    <a:lnTo>
                      <a:pt x="994" y="3336"/>
                    </a:lnTo>
                    <a:lnTo>
                      <a:pt x="1000" y="3338"/>
                    </a:lnTo>
                    <a:lnTo>
                      <a:pt x="1006" y="3338"/>
                    </a:lnTo>
                    <a:lnTo>
                      <a:pt x="1012" y="3336"/>
                    </a:lnTo>
                    <a:lnTo>
                      <a:pt x="1024" y="3332"/>
                    </a:lnTo>
                    <a:lnTo>
                      <a:pt x="1024" y="3332"/>
                    </a:lnTo>
                    <a:lnTo>
                      <a:pt x="1048" y="3324"/>
                    </a:lnTo>
                    <a:lnTo>
                      <a:pt x="1066" y="3320"/>
                    </a:lnTo>
                    <a:lnTo>
                      <a:pt x="1080" y="3320"/>
                    </a:lnTo>
                    <a:lnTo>
                      <a:pt x="1090" y="3320"/>
                    </a:lnTo>
                    <a:lnTo>
                      <a:pt x="1090" y="3320"/>
                    </a:lnTo>
                    <a:lnTo>
                      <a:pt x="1102" y="3318"/>
                    </a:lnTo>
                    <a:lnTo>
                      <a:pt x="1114" y="3314"/>
                    </a:lnTo>
                    <a:lnTo>
                      <a:pt x="1128" y="3306"/>
                    </a:lnTo>
                    <a:lnTo>
                      <a:pt x="1144" y="3292"/>
                    </a:lnTo>
                    <a:lnTo>
                      <a:pt x="1144" y="3292"/>
                    </a:lnTo>
                    <a:lnTo>
                      <a:pt x="1154" y="3280"/>
                    </a:lnTo>
                    <a:lnTo>
                      <a:pt x="1158" y="3270"/>
                    </a:lnTo>
                    <a:lnTo>
                      <a:pt x="1166" y="3248"/>
                    </a:lnTo>
                    <a:lnTo>
                      <a:pt x="1166" y="3248"/>
                    </a:lnTo>
                    <a:lnTo>
                      <a:pt x="1168" y="3240"/>
                    </a:lnTo>
                    <a:lnTo>
                      <a:pt x="1174" y="3236"/>
                    </a:lnTo>
                    <a:lnTo>
                      <a:pt x="1178" y="3234"/>
                    </a:lnTo>
                    <a:lnTo>
                      <a:pt x="1186" y="3236"/>
                    </a:lnTo>
                    <a:lnTo>
                      <a:pt x="1206" y="3240"/>
                    </a:lnTo>
                    <a:lnTo>
                      <a:pt x="1222" y="3240"/>
                    </a:lnTo>
                    <a:lnTo>
                      <a:pt x="1240" y="3242"/>
                    </a:lnTo>
                    <a:lnTo>
                      <a:pt x="1240" y="3242"/>
                    </a:lnTo>
                    <a:lnTo>
                      <a:pt x="1258" y="3242"/>
                    </a:lnTo>
                    <a:lnTo>
                      <a:pt x="1268" y="3244"/>
                    </a:lnTo>
                    <a:lnTo>
                      <a:pt x="1272" y="3246"/>
                    </a:lnTo>
                    <a:lnTo>
                      <a:pt x="1274" y="3248"/>
                    </a:lnTo>
                    <a:lnTo>
                      <a:pt x="1270" y="3254"/>
                    </a:lnTo>
                    <a:lnTo>
                      <a:pt x="1270" y="3258"/>
                    </a:lnTo>
                    <a:lnTo>
                      <a:pt x="1272" y="3260"/>
                    </a:lnTo>
                    <a:lnTo>
                      <a:pt x="1272" y="3260"/>
                    </a:lnTo>
                    <a:lnTo>
                      <a:pt x="1284" y="3266"/>
                    </a:lnTo>
                    <a:lnTo>
                      <a:pt x="1302" y="3272"/>
                    </a:lnTo>
                    <a:lnTo>
                      <a:pt x="1324" y="3284"/>
                    </a:lnTo>
                    <a:lnTo>
                      <a:pt x="1338" y="3292"/>
                    </a:lnTo>
                    <a:lnTo>
                      <a:pt x="1350" y="3302"/>
                    </a:lnTo>
                    <a:lnTo>
                      <a:pt x="1350" y="3302"/>
                    </a:lnTo>
                    <a:lnTo>
                      <a:pt x="1368" y="3316"/>
                    </a:lnTo>
                    <a:lnTo>
                      <a:pt x="1378" y="3326"/>
                    </a:lnTo>
                    <a:lnTo>
                      <a:pt x="1382" y="3330"/>
                    </a:lnTo>
                    <a:lnTo>
                      <a:pt x="1388" y="3336"/>
                    </a:lnTo>
                    <a:lnTo>
                      <a:pt x="1388" y="3336"/>
                    </a:lnTo>
                    <a:lnTo>
                      <a:pt x="1398" y="3342"/>
                    </a:lnTo>
                    <a:lnTo>
                      <a:pt x="1412" y="3350"/>
                    </a:lnTo>
                    <a:lnTo>
                      <a:pt x="1430" y="3358"/>
                    </a:lnTo>
                    <a:lnTo>
                      <a:pt x="1456" y="3366"/>
                    </a:lnTo>
                    <a:lnTo>
                      <a:pt x="1456" y="3366"/>
                    </a:lnTo>
                    <a:lnTo>
                      <a:pt x="1476" y="3374"/>
                    </a:lnTo>
                    <a:lnTo>
                      <a:pt x="1478" y="3376"/>
                    </a:lnTo>
                    <a:lnTo>
                      <a:pt x="1478" y="3378"/>
                    </a:lnTo>
                    <a:lnTo>
                      <a:pt x="1476" y="3384"/>
                    </a:lnTo>
                    <a:lnTo>
                      <a:pt x="1474" y="3386"/>
                    </a:lnTo>
                    <a:lnTo>
                      <a:pt x="1476" y="3388"/>
                    </a:lnTo>
                    <a:lnTo>
                      <a:pt x="1476" y="3388"/>
                    </a:lnTo>
                    <a:lnTo>
                      <a:pt x="1478" y="3392"/>
                    </a:lnTo>
                    <a:lnTo>
                      <a:pt x="1484" y="3396"/>
                    </a:lnTo>
                    <a:lnTo>
                      <a:pt x="1492" y="3400"/>
                    </a:lnTo>
                    <a:lnTo>
                      <a:pt x="1500" y="3402"/>
                    </a:lnTo>
                    <a:lnTo>
                      <a:pt x="1510" y="3402"/>
                    </a:lnTo>
                    <a:lnTo>
                      <a:pt x="1520" y="3400"/>
                    </a:lnTo>
                    <a:lnTo>
                      <a:pt x="1530" y="3396"/>
                    </a:lnTo>
                    <a:lnTo>
                      <a:pt x="1538" y="3388"/>
                    </a:lnTo>
                    <a:lnTo>
                      <a:pt x="1538" y="3388"/>
                    </a:lnTo>
                    <a:lnTo>
                      <a:pt x="1544" y="3380"/>
                    </a:lnTo>
                    <a:lnTo>
                      <a:pt x="1544" y="3374"/>
                    </a:lnTo>
                    <a:lnTo>
                      <a:pt x="1542" y="3370"/>
                    </a:lnTo>
                    <a:lnTo>
                      <a:pt x="1538" y="3366"/>
                    </a:lnTo>
                    <a:lnTo>
                      <a:pt x="1528" y="3358"/>
                    </a:lnTo>
                    <a:lnTo>
                      <a:pt x="1524" y="3354"/>
                    </a:lnTo>
                    <a:lnTo>
                      <a:pt x="1526" y="3348"/>
                    </a:lnTo>
                    <a:lnTo>
                      <a:pt x="1526" y="3348"/>
                    </a:lnTo>
                    <a:lnTo>
                      <a:pt x="1530" y="3342"/>
                    </a:lnTo>
                    <a:lnTo>
                      <a:pt x="1538" y="3334"/>
                    </a:lnTo>
                    <a:lnTo>
                      <a:pt x="1562" y="3322"/>
                    </a:lnTo>
                    <a:lnTo>
                      <a:pt x="1594" y="3308"/>
                    </a:lnTo>
                    <a:lnTo>
                      <a:pt x="1612" y="3298"/>
                    </a:lnTo>
                    <a:lnTo>
                      <a:pt x="1628" y="3288"/>
                    </a:lnTo>
                    <a:lnTo>
                      <a:pt x="1628" y="3288"/>
                    </a:lnTo>
                    <a:lnTo>
                      <a:pt x="1642" y="3280"/>
                    </a:lnTo>
                    <a:lnTo>
                      <a:pt x="1652" y="3278"/>
                    </a:lnTo>
                    <a:lnTo>
                      <a:pt x="1656" y="3276"/>
                    </a:lnTo>
                    <a:lnTo>
                      <a:pt x="1660" y="3280"/>
                    </a:lnTo>
                    <a:lnTo>
                      <a:pt x="1666" y="3286"/>
                    </a:lnTo>
                    <a:lnTo>
                      <a:pt x="1670" y="3288"/>
                    </a:lnTo>
                    <a:lnTo>
                      <a:pt x="1676" y="3288"/>
                    </a:lnTo>
                    <a:lnTo>
                      <a:pt x="1676" y="3288"/>
                    </a:lnTo>
                    <a:lnTo>
                      <a:pt x="1684" y="3286"/>
                    </a:lnTo>
                    <a:lnTo>
                      <a:pt x="1694" y="3280"/>
                    </a:lnTo>
                    <a:lnTo>
                      <a:pt x="1706" y="3274"/>
                    </a:lnTo>
                    <a:lnTo>
                      <a:pt x="1716" y="3266"/>
                    </a:lnTo>
                    <a:lnTo>
                      <a:pt x="1724" y="3256"/>
                    </a:lnTo>
                    <a:lnTo>
                      <a:pt x="1732" y="3248"/>
                    </a:lnTo>
                    <a:lnTo>
                      <a:pt x="1736" y="3238"/>
                    </a:lnTo>
                    <a:lnTo>
                      <a:pt x="1738" y="3232"/>
                    </a:lnTo>
                    <a:lnTo>
                      <a:pt x="1738" y="3232"/>
                    </a:lnTo>
                    <a:lnTo>
                      <a:pt x="1736" y="3222"/>
                    </a:lnTo>
                    <a:lnTo>
                      <a:pt x="1734" y="3210"/>
                    </a:lnTo>
                    <a:lnTo>
                      <a:pt x="1730" y="3196"/>
                    </a:lnTo>
                    <a:lnTo>
                      <a:pt x="1728" y="3176"/>
                    </a:lnTo>
                    <a:lnTo>
                      <a:pt x="1728" y="3176"/>
                    </a:lnTo>
                    <a:lnTo>
                      <a:pt x="1730" y="3166"/>
                    </a:lnTo>
                    <a:lnTo>
                      <a:pt x="1730" y="3160"/>
                    </a:lnTo>
                    <a:lnTo>
                      <a:pt x="1734" y="3156"/>
                    </a:lnTo>
                    <a:lnTo>
                      <a:pt x="1738" y="3154"/>
                    </a:lnTo>
                    <a:lnTo>
                      <a:pt x="1746" y="3152"/>
                    </a:lnTo>
                    <a:lnTo>
                      <a:pt x="1756" y="3154"/>
                    </a:lnTo>
                    <a:lnTo>
                      <a:pt x="1756" y="3154"/>
                    </a:lnTo>
                    <a:lnTo>
                      <a:pt x="1770" y="3152"/>
                    </a:lnTo>
                    <a:lnTo>
                      <a:pt x="1788" y="3144"/>
                    </a:lnTo>
                    <a:lnTo>
                      <a:pt x="1828" y="3122"/>
                    </a:lnTo>
                    <a:lnTo>
                      <a:pt x="1828" y="3122"/>
                    </a:lnTo>
                    <a:lnTo>
                      <a:pt x="1846" y="3114"/>
                    </a:lnTo>
                    <a:lnTo>
                      <a:pt x="1850" y="3110"/>
                    </a:lnTo>
                    <a:lnTo>
                      <a:pt x="1850" y="3108"/>
                    </a:lnTo>
                    <a:lnTo>
                      <a:pt x="1850" y="3104"/>
                    </a:lnTo>
                    <a:lnTo>
                      <a:pt x="1850" y="3102"/>
                    </a:lnTo>
                    <a:lnTo>
                      <a:pt x="1844" y="3094"/>
                    </a:lnTo>
                    <a:lnTo>
                      <a:pt x="1844" y="3094"/>
                    </a:lnTo>
                    <a:lnTo>
                      <a:pt x="1842" y="3090"/>
                    </a:lnTo>
                    <a:lnTo>
                      <a:pt x="1842" y="3086"/>
                    </a:lnTo>
                    <a:lnTo>
                      <a:pt x="1846" y="3074"/>
                    </a:lnTo>
                    <a:lnTo>
                      <a:pt x="1860" y="3038"/>
                    </a:lnTo>
                    <a:lnTo>
                      <a:pt x="1860" y="3038"/>
                    </a:lnTo>
                    <a:lnTo>
                      <a:pt x="1864" y="3028"/>
                    </a:lnTo>
                    <a:lnTo>
                      <a:pt x="1870" y="3022"/>
                    </a:lnTo>
                    <a:lnTo>
                      <a:pt x="1874" y="3020"/>
                    </a:lnTo>
                    <a:lnTo>
                      <a:pt x="1878" y="3022"/>
                    </a:lnTo>
                    <a:lnTo>
                      <a:pt x="1884" y="3026"/>
                    </a:lnTo>
                    <a:lnTo>
                      <a:pt x="1888" y="3032"/>
                    </a:lnTo>
                    <a:lnTo>
                      <a:pt x="1900" y="3048"/>
                    </a:lnTo>
                    <a:lnTo>
                      <a:pt x="1900" y="3048"/>
                    </a:lnTo>
                    <a:lnTo>
                      <a:pt x="1908" y="3054"/>
                    </a:lnTo>
                    <a:lnTo>
                      <a:pt x="1916" y="3054"/>
                    </a:lnTo>
                    <a:lnTo>
                      <a:pt x="1924" y="3052"/>
                    </a:lnTo>
                    <a:lnTo>
                      <a:pt x="1930" y="3048"/>
                    </a:lnTo>
                    <a:lnTo>
                      <a:pt x="1946" y="3036"/>
                    </a:lnTo>
                    <a:lnTo>
                      <a:pt x="1954" y="3030"/>
                    </a:lnTo>
                    <a:lnTo>
                      <a:pt x="1960" y="3026"/>
                    </a:lnTo>
                    <a:lnTo>
                      <a:pt x="1960" y="3026"/>
                    </a:lnTo>
                    <a:lnTo>
                      <a:pt x="1966" y="3022"/>
                    </a:lnTo>
                    <a:lnTo>
                      <a:pt x="1972" y="3022"/>
                    </a:lnTo>
                    <a:lnTo>
                      <a:pt x="1978" y="3022"/>
                    </a:lnTo>
                    <a:lnTo>
                      <a:pt x="1982" y="3024"/>
                    </a:lnTo>
                    <a:lnTo>
                      <a:pt x="1994" y="3030"/>
                    </a:lnTo>
                    <a:lnTo>
                      <a:pt x="2008" y="3038"/>
                    </a:lnTo>
                    <a:lnTo>
                      <a:pt x="2008" y="3038"/>
                    </a:lnTo>
                    <a:lnTo>
                      <a:pt x="2022" y="3046"/>
                    </a:lnTo>
                    <a:lnTo>
                      <a:pt x="2032" y="3048"/>
                    </a:lnTo>
                    <a:lnTo>
                      <a:pt x="2044" y="3046"/>
                    </a:lnTo>
                    <a:lnTo>
                      <a:pt x="2058" y="3038"/>
                    </a:lnTo>
                    <a:lnTo>
                      <a:pt x="2058" y="3038"/>
                    </a:lnTo>
                    <a:lnTo>
                      <a:pt x="2064" y="3034"/>
                    </a:lnTo>
                    <a:lnTo>
                      <a:pt x="2066" y="3030"/>
                    </a:lnTo>
                    <a:lnTo>
                      <a:pt x="2068" y="3028"/>
                    </a:lnTo>
                    <a:lnTo>
                      <a:pt x="2066" y="3026"/>
                    </a:lnTo>
                    <a:lnTo>
                      <a:pt x="2060" y="3016"/>
                    </a:lnTo>
                    <a:lnTo>
                      <a:pt x="2058" y="3010"/>
                    </a:lnTo>
                    <a:lnTo>
                      <a:pt x="2058" y="3000"/>
                    </a:lnTo>
                    <a:lnTo>
                      <a:pt x="2058" y="3000"/>
                    </a:lnTo>
                    <a:lnTo>
                      <a:pt x="2058" y="2992"/>
                    </a:lnTo>
                    <a:lnTo>
                      <a:pt x="2062" y="2986"/>
                    </a:lnTo>
                    <a:lnTo>
                      <a:pt x="2068" y="2982"/>
                    </a:lnTo>
                    <a:lnTo>
                      <a:pt x="2076" y="2980"/>
                    </a:lnTo>
                    <a:lnTo>
                      <a:pt x="2094" y="2980"/>
                    </a:lnTo>
                    <a:lnTo>
                      <a:pt x="2114" y="2982"/>
                    </a:lnTo>
                    <a:lnTo>
                      <a:pt x="2114" y="2982"/>
                    </a:lnTo>
                    <a:lnTo>
                      <a:pt x="2122" y="2982"/>
                    </a:lnTo>
                    <a:lnTo>
                      <a:pt x="2128" y="2982"/>
                    </a:lnTo>
                    <a:lnTo>
                      <a:pt x="2130" y="2980"/>
                    </a:lnTo>
                    <a:lnTo>
                      <a:pt x="2130" y="2976"/>
                    </a:lnTo>
                    <a:lnTo>
                      <a:pt x="2128" y="2966"/>
                    </a:lnTo>
                    <a:lnTo>
                      <a:pt x="2124" y="2950"/>
                    </a:lnTo>
                    <a:lnTo>
                      <a:pt x="2124" y="2950"/>
                    </a:lnTo>
                    <a:lnTo>
                      <a:pt x="2124" y="2936"/>
                    </a:lnTo>
                    <a:lnTo>
                      <a:pt x="2124" y="2934"/>
                    </a:lnTo>
                    <a:lnTo>
                      <a:pt x="2128" y="2930"/>
                    </a:lnTo>
                    <a:lnTo>
                      <a:pt x="2134" y="2928"/>
                    </a:lnTo>
                    <a:lnTo>
                      <a:pt x="2146" y="2926"/>
                    </a:lnTo>
                    <a:lnTo>
                      <a:pt x="2146" y="2926"/>
                    </a:lnTo>
                    <a:lnTo>
                      <a:pt x="2154" y="2920"/>
                    </a:lnTo>
                    <a:lnTo>
                      <a:pt x="2162" y="2916"/>
                    </a:lnTo>
                    <a:lnTo>
                      <a:pt x="2180" y="2894"/>
                    </a:lnTo>
                    <a:lnTo>
                      <a:pt x="2180" y="2894"/>
                    </a:lnTo>
                    <a:lnTo>
                      <a:pt x="2186" y="2886"/>
                    </a:lnTo>
                    <a:lnTo>
                      <a:pt x="2188" y="2878"/>
                    </a:lnTo>
                    <a:lnTo>
                      <a:pt x="2190" y="2870"/>
                    </a:lnTo>
                    <a:lnTo>
                      <a:pt x="2190" y="2862"/>
                    </a:lnTo>
                    <a:lnTo>
                      <a:pt x="2186" y="2844"/>
                    </a:lnTo>
                    <a:lnTo>
                      <a:pt x="2182" y="2824"/>
                    </a:lnTo>
                    <a:lnTo>
                      <a:pt x="2182" y="2824"/>
                    </a:lnTo>
                    <a:lnTo>
                      <a:pt x="2182" y="2806"/>
                    </a:lnTo>
                    <a:lnTo>
                      <a:pt x="2184" y="2792"/>
                    </a:lnTo>
                    <a:lnTo>
                      <a:pt x="2186" y="2788"/>
                    </a:lnTo>
                    <a:lnTo>
                      <a:pt x="2188" y="2784"/>
                    </a:lnTo>
                    <a:lnTo>
                      <a:pt x="2198" y="2778"/>
                    </a:lnTo>
                    <a:lnTo>
                      <a:pt x="2198" y="2778"/>
                    </a:lnTo>
                    <a:lnTo>
                      <a:pt x="2204" y="2776"/>
                    </a:lnTo>
                    <a:lnTo>
                      <a:pt x="2208" y="2778"/>
                    </a:lnTo>
                    <a:lnTo>
                      <a:pt x="2214" y="2780"/>
                    </a:lnTo>
                    <a:lnTo>
                      <a:pt x="2218" y="2784"/>
                    </a:lnTo>
                    <a:lnTo>
                      <a:pt x="2248" y="2816"/>
                    </a:lnTo>
                    <a:lnTo>
                      <a:pt x="2248" y="2816"/>
                    </a:lnTo>
                    <a:lnTo>
                      <a:pt x="2254" y="2820"/>
                    </a:lnTo>
                    <a:lnTo>
                      <a:pt x="2260" y="2822"/>
                    </a:lnTo>
                    <a:lnTo>
                      <a:pt x="2266" y="2824"/>
                    </a:lnTo>
                    <a:lnTo>
                      <a:pt x="2272" y="2824"/>
                    </a:lnTo>
                    <a:lnTo>
                      <a:pt x="2284" y="2820"/>
                    </a:lnTo>
                    <a:lnTo>
                      <a:pt x="2296" y="2812"/>
                    </a:lnTo>
                    <a:lnTo>
                      <a:pt x="2306" y="2802"/>
                    </a:lnTo>
                    <a:lnTo>
                      <a:pt x="2318" y="2790"/>
                    </a:lnTo>
                    <a:lnTo>
                      <a:pt x="2332" y="2766"/>
                    </a:lnTo>
                    <a:lnTo>
                      <a:pt x="2332" y="2766"/>
                    </a:lnTo>
                    <a:lnTo>
                      <a:pt x="2350" y="2732"/>
                    </a:lnTo>
                    <a:lnTo>
                      <a:pt x="2358" y="2718"/>
                    </a:lnTo>
                    <a:lnTo>
                      <a:pt x="2364" y="2700"/>
                    </a:lnTo>
                    <a:lnTo>
                      <a:pt x="2364" y="2700"/>
                    </a:lnTo>
                    <a:lnTo>
                      <a:pt x="2372" y="2684"/>
                    </a:lnTo>
                    <a:lnTo>
                      <a:pt x="2380" y="2672"/>
                    </a:lnTo>
                    <a:lnTo>
                      <a:pt x="2390" y="2660"/>
                    </a:lnTo>
                    <a:lnTo>
                      <a:pt x="2402" y="2640"/>
                    </a:lnTo>
                    <a:lnTo>
                      <a:pt x="2402" y="2640"/>
                    </a:lnTo>
                    <a:lnTo>
                      <a:pt x="2406" y="2630"/>
                    </a:lnTo>
                    <a:lnTo>
                      <a:pt x="2410" y="2620"/>
                    </a:lnTo>
                    <a:lnTo>
                      <a:pt x="2410" y="2600"/>
                    </a:lnTo>
                    <a:lnTo>
                      <a:pt x="2410" y="2580"/>
                    </a:lnTo>
                    <a:lnTo>
                      <a:pt x="2412" y="2568"/>
                    </a:lnTo>
                    <a:lnTo>
                      <a:pt x="2414" y="2552"/>
                    </a:lnTo>
                    <a:lnTo>
                      <a:pt x="2414" y="2552"/>
                    </a:lnTo>
                    <a:lnTo>
                      <a:pt x="2416" y="2538"/>
                    </a:lnTo>
                    <a:lnTo>
                      <a:pt x="2418" y="2526"/>
                    </a:lnTo>
                    <a:lnTo>
                      <a:pt x="2418" y="2514"/>
                    </a:lnTo>
                    <a:lnTo>
                      <a:pt x="2416" y="2502"/>
                    </a:lnTo>
                    <a:lnTo>
                      <a:pt x="2410" y="2484"/>
                    </a:lnTo>
                    <a:lnTo>
                      <a:pt x="2404" y="2468"/>
                    </a:lnTo>
                    <a:lnTo>
                      <a:pt x="2404" y="2468"/>
                    </a:lnTo>
                    <a:lnTo>
                      <a:pt x="2404" y="2462"/>
                    </a:lnTo>
                    <a:lnTo>
                      <a:pt x="2404" y="2456"/>
                    </a:lnTo>
                    <a:lnTo>
                      <a:pt x="2406" y="2450"/>
                    </a:lnTo>
                    <a:lnTo>
                      <a:pt x="2410" y="2444"/>
                    </a:lnTo>
                    <a:lnTo>
                      <a:pt x="2422" y="2432"/>
                    </a:lnTo>
                    <a:lnTo>
                      <a:pt x="2434" y="2418"/>
                    </a:lnTo>
                    <a:lnTo>
                      <a:pt x="2434" y="2418"/>
                    </a:lnTo>
                    <a:lnTo>
                      <a:pt x="2438" y="2410"/>
                    </a:lnTo>
                    <a:lnTo>
                      <a:pt x="2440" y="2402"/>
                    </a:lnTo>
                    <a:lnTo>
                      <a:pt x="2438" y="2394"/>
                    </a:lnTo>
                    <a:lnTo>
                      <a:pt x="2438" y="2384"/>
                    </a:lnTo>
                    <a:lnTo>
                      <a:pt x="2432" y="2366"/>
                    </a:lnTo>
                    <a:lnTo>
                      <a:pt x="2426" y="2346"/>
                    </a:lnTo>
                    <a:lnTo>
                      <a:pt x="2426" y="2346"/>
                    </a:lnTo>
                    <a:lnTo>
                      <a:pt x="2426" y="2326"/>
                    </a:lnTo>
                    <a:lnTo>
                      <a:pt x="2426" y="2308"/>
                    </a:lnTo>
                    <a:lnTo>
                      <a:pt x="2426" y="2268"/>
                    </a:lnTo>
                    <a:lnTo>
                      <a:pt x="2426" y="2268"/>
                    </a:lnTo>
                    <a:lnTo>
                      <a:pt x="2428" y="2258"/>
                    </a:lnTo>
                    <a:lnTo>
                      <a:pt x="2430" y="2250"/>
                    </a:lnTo>
                    <a:lnTo>
                      <a:pt x="2434" y="2246"/>
                    </a:lnTo>
                    <a:lnTo>
                      <a:pt x="2440" y="2242"/>
                    </a:lnTo>
                    <a:lnTo>
                      <a:pt x="2452" y="2240"/>
                    </a:lnTo>
                    <a:lnTo>
                      <a:pt x="2468" y="2236"/>
                    </a:lnTo>
                    <a:lnTo>
                      <a:pt x="2468" y="2236"/>
                    </a:lnTo>
                    <a:lnTo>
                      <a:pt x="2472" y="2234"/>
                    </a:lnTo>
                    <a:lnTo>
                      <a:pt x="2476" y="2226"/>
                    </a:lnTo>
                    <a:lnTo>
                      <a:pt x="2488" y="2202"/>
                    </a:lnTo>
                    <a:lnTo>
                      <a:pt x="2500" y="2170"/>
                    </a:lnTo>
                    <a:lnTo>
                      <a:pt x="2512" y="2132"/>
                    </a:lnTo>
                    <a:lnTo>
                      <a:pt x="2522" y="2092"/>
                    </a:lnTo>
                    <a:lnTo>
                      <a:pt x="2528" y="2056"/>
                    </a:lnTo>
                    <a:lnTo>
                      <a:pt x="2534" y="2028"/>
                    </a:lnTo>
                    <a:lnTo>
                      <a:pt x="2534" y="2018"/>
                    </a:lnTo>
                    <a:lnTo>
                      <a:pt x="2534" y="2012"/>
                    </a:lnTo>
                    <a:lnTo>
                      <a:pt x="2534" y="2012"/>
                    </a:lnTo>
                    <a:lnTo>
                      <a:pt x="2528" y="1994"/>
                    </a:lnTo>
                    <a:lnTo>
                      <a:pt x="2520" y="1980"/>
                    </a:lnTo>
                    <a:lnTo>
                      <a:pt x="2510" y="1966"/>
                    </a:lnTo>
                    <a:lnTo>
                      <a:pt x="2496" y="1952"/>
                    </a:lnTo>
                    <a:lnTo>
                      <a:pt x="2496" y="1952"/>
                    </a:lnTo>
                    <a:lnTo>
                      <a:pt x="2472" y="1932"/>
                    </a:lnTo>
                    <a:lnTo>
                      <a:pt x="2464" y="1924"/>
                    </a:lnTo>
                    <a:lnTo>
                      <a:pt x="2458" y="1914"/>
                    </a:lnTo>
                    <a:lnTo>
                      <a:pt x="2458" y="1914"/>
                    </a:lnTo>
                    <a:lnTo>
                      <a:pt x="2456" y="1904"/>
                    </a:lnTo>
                    <a:lnTo>
                      <a:pt x="2458" y="1894"/>
                    </a:lnTo>
                    <a:lnTo>
                      <a:pt x="2462" y="1882"/>
                    </a:lnTo>
                    <a:lnTo>
                      <a:pt x="2468" y="1868"/>
                    </a:lnTo>
                    <a:lnTo>
                      <a:pt x="2468" y="1868"/>
                    </a:lnTo>
                    <a:lnTo>
                      <a:pt x="2474" y="1860"/>
                    </a:lnTo>
                    <a:lnTo>
                      <a:pt x="2482" y="1852"/>
                    </a:lnTo>
                    <a:lnTo>
                      <a:pt x="2494" y="1846"/>
                    </a:lnTo>
                    <a:lnTo>
                      <a:pt x="2510" y="1840"/>
                    </a:lnTo>
                    <a:lnTo>
                      <a:pt x="2546" y="1830"/>
                    </a:lnTo>
                    <a:lnTo>
                      <a:pt x="2586" y="1820"/>
                    </a:lnTo>
                    <a:lnTo>
                      <a:pt x="2586" y="1820"/>
                    </a:lnTo>
                    <a:lnTo>
                      <a:pt x="2604" y="1816"/>
                    </a:lnTo>
                    <a:lnTo>
                      <a:pt x="2612" y="1810"/>
                    </a:lnTo>
                    <a:lnTo>
                      <a:pt x="2616" y="1808"/>
                    </a:lnTo>
                    <a:lnTo>
                      <a:pt x="2616" y="1806"/>
                    </a:lnTo>
                    <a:lnTo>
                      <a:pt x="2614" y="1800"/>
                    </a:lnTo>
                    <a:lnTo>
                      <a:pt x="2610" y="1796"/>
                    </a:lnTo>
                    <a:lnTo>
                      <a:pt x="2602" y="1790"/>
                    </a:lnTo>
                    <a:lnTo>
                      <a:pt x="2586" y="1782"/>
                    </a:lnTo>
                    <a:lnTo>
                      <a:pt x="2586" y="1782"/>
                    </a:lnTo>
                    <a:close/>
                  </a:path>
                </a:pathLst>
              </a:custGeom>
              <a:solidFill>
                <a:srgbClr val="DCECEC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61" name="Freeform 6"/>
              <p:cNvSpPr>
                <a:spLocks/>
              </p:cNvSpPr>
              <p:nvPr/>
            </p:nvSpPr>
            <p:spPr bwMode="auto">
              <a:xfrm>
                <a:off x="-3850158" y="6946768"/>
                <a:ext cx="1320800" cy="1069975"/>
              </a:xfrm>
              <a:custGeom>
                <a:avLst/>
                <a:gdLst>
                  <a:gd name="T0" fmla="*/ 66 w 832"/>
                  <a:gd name="T1" fmla="*/ 244 h 674"/>
                  <a:gd name="T2" fmla="*/ 138 w 832"/>
                  <a:gd name="T3" fmla="*/ 288 h 674"/>
                  <a:gd name="T4" fmla="*/ 176 w 832"/>
                  <a:gd name="T5" fmla="*/ 310 h 674"/>
                  <a:gd name="T6" fmla="*/ 226 w 832"/>
                  <a:gd name="T7" fmla="*/ 282 h 674"/>
                  <a:gd name="T8" fmla="*/ 254 w 832"/>
                  <a:gd name="T9" fmla="*/ 272 h 674"/>
                  <a:gd name="T10" fmla="*/ 270 w 832"/>
                  <a:gd name="T11" fmla="*/ 220 h 674"/>
                  <a:gd name="T12" fmla="*/ 292 w 832"/>
                  <a:gd name="T13" fmla="*/ 162 h 674"/>
                  <a:gd name="T14" fmla="*/ 352 w 832"/>
                  <a:gd name="T15" fmla="*/ 118 h 674"/>
                  <a:gd name="T16" fmla="*/ 380 w 832"/>
                  <a:gd name="T17" fmla="*/ 156 h 674"/>
                  <a:gd name="T18" fmla="*/ 396 w 832"/>
                  <a:gd name="T19" fmla="*/ 182 h 674"/>
                  <a:gd name="T20" fmla="*/ 426 w 832"/>
                  <a:gd name="T21" fmla="*/ 148 h 674"/>
                  <a:gd name="T22" fmla="*/ 424 w 832"/>
                  <a:gd name="T23" fmla="*/ 124 h 674"/>
                  <a:gd name="T24" fmla="*/ 450 w 832"/>
                  <a:gd name="T25" fmla="*/ 68 h 674"/>
                  <a:gd name="T26" fmla="*/ 474 w 832"/>
                  <a:gd name="T27" fmla="*/ 44 h 674"/>
                  <a:gd name="T28" fmla="*/ 484 w 832"/>
                  <a:gd name="T29" fmla="*/ 12 h 674"/>
                  <a:gd name="T30" fmla="*/ 526 w 832"/>
                  <a:gd name="T31" fmla="*/ 28 h 674"/>
                  <a:gd name="T32" fmla="*/ 568 w 832"/>
                  <a:gd name="T33" fmla="*/ 42 h 674"/>
                  <a:gd name="T34" fmla="*/ 604 w 832"/>
                  <a:gd name="T35" fmla="*/ 30 h 674"/>
                  <a:gd name="T36" fmla="*/ 648 w 832"/>
                  <a:gd name="T37" fmla="*/ 38 h 674"/>
                  <a:gd name="T38" fmla="*/ 650 w 832"/>
                  <a:gd name="T39" fmla="*/ 82 h 674"/>
                  <a:gd name="T40" fmla="*/ 644 w 832"/>
                  <a:gd name="T41" fmla="*/ 132 h 674"/>
                  <a:gd name="T42" fmla="*/ 680 w 832"/>
                  <a:gd name="T43" fmla="*/ 164 h 674"/>
                  <a:gd name="T44" fmla="*/ 672 w 832"/>
                  <a:gd name="T45" fmla="*/ 194 h 674"/>
                  <a:gd name="T46" fmla="*/ 684 w 832"/>
                  <a:gd name="T47" fmla="*/ 222 h 674"/>
                  <a:gd name="T48" fmla="*/ 684 w 832"/>
                  <a:gd name="T49" fmla="*/ 272 h 674"/>
                  <a:gd name="T50" fmla="*/ 664 w 832"/>
                  <a:gd name="T51" fmla="*/ 312 h 674"/>
                  <a:gd name="T52" fmla="*/ 668 w 832"/>
                  <a:gd name="T53" fmla="*/ 340 h 674"/>
                  <a:gd name="T54" fmla="*/ 740 w 832"/>
                  <a:gd name="T55" fmla="*/ 336 h 674"/>
                  <a:gd name="T56" fmla="*/ 792 w 832"/>
                  <a:gd name="T57" fmla="*/ 310 h 674"/>
                  <a:gd name="T58" fmla="*/ 822 w 832"/>
                  <a:gd name="T59" fmla="*/ 350 h 674"/>
                  <a:gd name="T60" fmla="*/ 828 w 832"/>
                  <a:gd name="T61" fmla="*/ 390 h 674"/>
                  <a:gd name="T62" fmla="*/ 790 w 832"/>
                  <a:gd name="T63" fmla="*/ 376 h 674"/>
                  <a:gd name="T64" fmla="*/ 734 w 832"/>
                  <a:gd name="T65" fmla="*/ 462 h 674"/>
                  <a:gd name="T66" fmla="*/ 756 w 832"/>
                  <a:gd name="T67" fmla="*/ 500 h 674"/>
                  <a:gd name="T68" fmla="*/ 760 w 832"/>
                  <a:gd name="T69" fmla="*/ 542 h 674"/>
                  <a:gd name="T70" fmla="*/ 680 w 832"/>
                  <a:gd name="T71" fmla="*/ 600 h 674"/>
                  <a:gd name="T72" fmla="*/ 620 w 832"/>
                  <a:gd name="T73" fmla="*/ 646 h 674"/>
                  <a:gd name="T74" fmla="*/ 578 w 832"/>
                  <a:gd name="T75" fmla="*/ 674 h 674"/>
                  <a:gd name="T76" fmla="*/ 528 w 832"/>
                  <a:gd name="T77" fmla="*/ 646 h 674"/>
                  <a:gd name="T78" fmla="*/ 538 w 832"/>
                  <a:gd name="T79" fmla="*/ 598 h 674"/>
                  <a:gd name="T80" fmla="*/ 484 w 832"/>
                  <a:gd name="T81" fmla="*/ 606 h 674"/>
                  <a:gd name="T82" fmla="*/ 464 w 832"/>
                  <a:gd name="T83" fmla="*/ 578 h 674"/>
                  <a:gd name="T84" fmla="*/ 404 w 832"/>
                  <a:gd name="T85" fmla="*/ 612 h 674"/>
                  <a:gd name="T86" fmla="*/ 376 w 832"/>
                  <a:gd name="T87" fmla="*/ 654 h 674"/>
                  <a:gd name="T88" fmla="*/ 332 w 832"/>
                  <a:gd name="T89" fmla="*/ 650 h 674"/>
                  <a:gd name="T90" fmla="*/ 294 w 832"/>
                  <a:gd name="T91" fmla="*/ 648 h 674"/>
                  <a:gd name="T92" fmla="*/ 236 w 832"/>
                  <a:gd name="T93" fmla="*/ 626 h 674"/>
                  <a:gd name="T94" fmla="*/ 210 w 832"/>
                  <a:gd name="T95" fmla="*/ 582 h 674"/>
                  <a:gd name="T96" fmla="*/ 128 w 832"/>
                  <a:gd name="T97" fmla="*/ 554 h 674"/>
                  <a:gd name="T98" fmla="*/ 98 w 832"/>
                  <a:gd name="T99" fmla="*/ 546 h 674"/>
                  <a:gd name="T100" fmla="*/ 104 w 832"/>
                  <a:gd name="T101" fmla="*/ 490 h 674"/>
                  <a:gd name="T102" fmla="*/ 120 w 832"/>
                  <a:gd name="T103" fmla="*/ 428 h 674"/>
                  <a:gd name="T104" fmla="*/ 74 w 832"/>
                  <a:gd name="T105" fmla="*/ 380 h 674"/>
                  <a:gd name="T106" fmla="*/ 34 w 832"/>
                  <a:gd name="T107" fmla="*/ 400 h 674"/>
                  <a:gd name="T108" fmla="*/ 2 w 832"/>
                  <a:gd name="T109" fmla="*/ 378 h 674"/>
                  <a:gd name="T110" fmla="*/ 42 w 832"/>
                  <a:gd name="T111" fmla="*/ 318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32" h="674">
                    <a:moveTo>
                      <a:pt x="58" y="298"/>
                    </a:moveTo>
                    <a:lnTo>
                      <a:pt x="58" y="298"/>
                    </a:lnTo>
                    <a:lnTo>
                      <a:pt x="58" y="278"/>
                    </a:lnTo>
                    <a:lnTo>
                      <a:pt x="60" y="260"/>
                    </a:lnTo>
                    <a:lnTo>
                      <a:pt x="62" y="252"/>
                    </a:lnTo>
                    <a:lnTo>
                      <a:pt x="66" y="244"/>
                    </a:lnTo>
                    <a:lnTo>
                      <a:pt x="66" y="244"/>
                    </a:lnTo>
                    <a:lnTo>
                      <a:pt x="68" y="242"/>
                    </a:lnTo>
                    <a:lnTo>
                      <a:pt x="72" y="242"/>
                    </a:lnTo>
                    <a:lnTo>
                      <a:pt x="80" y="242"/>
                    </a:lnTo>
                    <a:lnTo>
                      <a:pt x="90" y="246"/>
                    </a:lnTo>
                    <a:lnTo>
                      <a:pt x="100" y="252"/>
                    </a:lnTo>
                    <a:lnTo>
                      <a:pt x="122" y="27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48" y="302"/>
                    </a:lnTo>
                    <a:lnTo>
                      <a:pt x="156" y="310"/>
                    </a:lnTo>
                    <a:lnTo>
                      <a:pt x="158" y="312"/>
                    </a:lnTo>
                    <a:lnTo>
                      <a:pt x="164" y="312"/>
                    </a:lnTo>
                    <a:lnTo>
                      <a:pt x="176" y="310"/>
                    </a:lnTo>
                    <a:lnTo>
                      <a:pt x="176" y="310"/>
                    </a:lnTo>
                    <a:lnTo>
                      <a:pt x="188" y="304"/>
                    </a:lnTo>
                    <a:lnTo>
                      <a:pt x="196" y="300"/>
                    </a:lnTo>
                    <a:lnTo>
                      <a:pt x="200" y="296"/>
                    </a:lnTo>
                    <a:lnTo>
                      <a:pt x="208" y="292"/>
                    </a:lnTo>
                    <a:lnTo>
                      <a:pt x="208" y="292"/>
                    </a:lnTo>
                    <a:lnTo>
                      <a:pt x="218" y="288"/>
                    </a:lnTo>
                    <a:lnTo>
                      <a:pt x="226" y="282"/>
                    </a:lnTo>
                    <a:lnTo>
                      <a:pt x="234" y="276"/>
                    </a:lnTo>
                    <a:lnTo>
                      <a:pt x="238" y="276"/>
                    </a:lnTo>
                    <a:lnTo>
                      <a:pt x="244" y="276"/>
                    </a:lnTo>
                    <a:lnTo>
                      <a:pt x="244" y="276"/>
                    </a:lnTo>
                    <a:lnTo>
                      <a:pt x="248" y="276"/>
                    </a:lnTo>
                    <a:lnTo>
                      <a:pt x="252" y="276"/>
                    </a:lnTo>
                    <a:lnTo>
                      <a:pt x="254" y="272"/>
                    </a:lnTo>
                    <a:lnTo>
                      <a:pt x="256" y="268"/>
                    </a:lnTo>
                    <a:lnTo>
                      <a:pt x="256" y="256"/>
                    </a:lnTo>
                    <a:lnTo>
                      <a:pt x="258" y="240"/>
                    </a:lnTo>
                    <a:lnTo>
                      <a:pt x="258" y="240"/>
                    </a:lnTo>
                    <a:lnTo>
                      <a:pt x="260" y="234"/>
                    </a:lnTo>
                    <a:lnTo>
                      <a:pt x="262" y="228"/>
                    </a:lnTo>
                    <a:lnTo>
                      <a:pt x="270" y="220"/>
                    </a:lnTo>
                    <a:lnTo>
                      <a:pt x="276" y="210"/>
                    </a:lnTo>
                    <a:lnTo>
                      <a:pt x="280" y="204"/>
                    </a:lnTo>
                    <a:lnTo>
                      <a:pt x="280" y="200"/>
                    </a:lnTo>
                    <a:lnTo>
                      <a:pt x="280" y="200"/>
                    </a:lnTo>
                    <a:lnTo>
                      <a:pt x="284" y="178"/>
                    </a:lnTo>
                    <a:lnTo>
                      <a:pt x="292" y="162"/>
                    </a:lnTo>
                    <a:lnTo>
                      <a:pt x="292" y="162"/>
                    </a:lnTo>
                    <a:lnTo>
                      <a:pt x="298" y="152"/>
                    </a:lnTo>
                    <a:lnTo>
                      <a:pt x="310" y="144"/>
                    </a:lnTo>
                    <a:lnTo>
                      <a:pt x="322" y="134"/>
                    </a:lnTo>
                    <a:lnTo>
                      <a:pt x="322" y="134"/>
                    </a:lnTo>
                    <a:lnTo>
                      <a:pt x="336" y="124"/>
                    </a:lnTo>
                    <a:lnTo>
                      <a:pt x="348" y="120"/>
                    </a:lnTo>
                    <a:lnTo>
                      <a:pt x="352" y="118"/>
                    </a:lnTo>
                    <a:lnTo>
                      <a:pt x="358" y="120"/>
                    </a:lnTo>
                    <a:lnTo>
                      <a:pt x="358" y="120"/>
                    </a:lnTo>
                    <a:lnTo>
                      <a:pt x="366" y="124"/>
                    </a:lnTo>
                    <a:lnTo>
                      <a:pt x="374" y="130"/>
                    </a:lnTo>
                    <a:lnTo>
                      <a:pt x="378" y="140"/>
                    </a:lnTo>
                    <a:lnTo>
                      <a:pt x="380" y="156"/>
                    </a:lnTo>
                    <a:lnTo>
                      <a:pt x="380" y="156"/>
                    </a:lnTo>
                    <a:lnTo>
                      <a:pt x="382" y="172"/>
                    </a:lnTo>
                    <a:lnTo>
                      <a:pt x="384" y="182"/>
                    </a:lnTo>
                    <a:lnTo>
                      <a:pt x="386" y="184"/>
                    </a:lnTo>
                    <a:lnTo>
                      <a:pt x="388" y="186"/>
                    </a:lnTo>
                    <a:lnTo>
                      <a:pt x="390" y="184"/>
                    </a:lnTo>
                    <a:lnTo>
                      <a:pt x="396" y="182"/>
                    </a:lnTo>
                    <a:lnTo>
                      <a:pt x="396" y="182"/>
                    </a:lnTo>
                    <a:lnTo>
                      <a:pt x="406" y="178"/>
                    </a:lnTo>
                    <a:lnTo>
                      <a:pt x="418" y="172"/>
                    </a:lnTo>
                    <a:lnTo>
                      <a:pt x="422" y="168"/>
                    </a:lnTo>
                    <a:lnTo>
                      <a:pt x="424" y="164"/>
                    </a:lnTo>
                    <a:lnTo>
                      <a:pt x="426" y="158"/>
                    </a:lnTo>
                    <a:lnTo>
                      <a:pt x="426" y="148"/>
                    </a:lnTo>
                    <a:lnTo>
                      <a:pt x="426" y="148"/>
                    </a:lnTo>
                    <a:lnTo>
                      <a:pt x="426" y="142"/>
                    </a:lnTo>
                    <a:lnTo>
                      <a:pt x="424" y="138"/>
                    </a:lnTo>
                    <a:lnTo>
                      <a:pt x="422" y="136"/>
                    </a:lnTo>
                    <a:lnTo>
                      <a:pt x="420" y="136"/>
                    </a:lnTo>
                    <a:lnTo>
                      <a:pt x="418" y="136"/>
                    </a:lnTo>
                    <a:lnTo>
                      <a:pt x="418" y="134"/>
                    </a:lnTo>
                    <a:lnTo>
                      <a:pt x="424" y="124"/>
                    </a:lnTo>
                    <a:lnTo>
                      <a:pt x="424" y="124"/>
                    </a:lnTo>
                    <a:lnTo>
                      <a:pt x="434" y="112"/>
                    </a:lnTo>
                    <a:lnTo>
                      <a:pt x="440" y="104"/>
                    </a:lnTo>
                    <a:lnTo>
                      <a:pt x="444" y="98"/>
                    </a:lnTo>
                    <a:lnTo>
                      <a:pt x="448" y="84"/>
                    </a:lnTo>
                    <a:lnTo>
                      <a:pt x="448" y="84"/>
                    </a:lnTo>
                    <a:lnTo>
                      <a:pt x="450" y="68"/>
                    </a:lnTo>
                    <a:lnTo>
                      <a:pt x="452" y="56"/>
                    </a:lnTo>
                    <a:lnTo>
                      <a:pt x="454" y="50"/>
                    </a:lnTo>
                    <a:lnTo>
                      <a:pt x="458" y="48"/>
                    </a:lnTo>
                    <a:lnTo>
                      <a:pt x="462" y="46"/>
                    </a:lnTo>
                    <a:lnTo>
                      <a:pt x="468" y="44"/>
                    </a:lnTo>
                    <a:lnTo>
                      <a:pt x="468" y="44"/>
                    </a:lnTo>
                    <a:lnTo>
                      <a:pt x="474" y="44"/>
                    </a:lnTo>
                    <a:lnTo>
                      <a:pt x="476" y="40"/>
                    </a:lnTo>
                    <a:lnTo>
                      <a:pt x="474" y="32"/>
                    </a:lnTo>
                    <a:lnTo>
                      <a:pt x="472" y="26"/>
                    </a:lnTo>
                    <a:lnTo>
                      <a:pt x="472" y="20"/>
                    </a:lnTo>
                    <a:lnTo>
                      <a:pt x="476" y="16"/>
                    </a:lnTo>
                    <a:lnTo>
                      <a:pt x="484" y="12"/>
                    </a:lnTo>
                    <a:lnTo>
                      <a:pt x="484" y="12"/>
                    </a:lnTo>
                    <a:lnTo>
                      <a:pt x="508" y="0"/>
                    </a:lnTo>
                    <a:lnTo>
                      <a:pt x="510" y="0"/>
                    </a:lnTo>
                    <a:lnTo>
                      <a:pt x="512" y="2"/>
                    </a:lnTo>
                    <a:lnTo>
                      <a:pt x="516" y="12"/>
                    </a:lnTo>
                    <a:lnTo>
                      <a:pt x="516" y="12"/>
                    </a:lnTo>
                    <a:lnTo>
                      <a:pt x="522" y="22"/>
                    </a:lnTo>
                    <a:lnTo>
                      <a:pt x="526" y="28"/>
                    </a:lnTo>
                    <a:lnTo>
                      <a:pt x="530" y="32"/>
                    </a:lnTo>
                    <a:lnTo>
                      <a:pt x="538" y="32"/>
                    </a:lnTo>
                    <a:lnTo>
                      <a:pt x="538" y="32"/>
                    </a:lnTo>
                    <a:lnTo>
                      <a:pt x="546" y="32"/>
                    </a:lnTo>
                    <a:lnTo>
                      <a:pt x="556" y="34"/>
                    </a:lnTo>
                    <a:lnTo>
                      <a:pt x="564" y="38"/>
                    </a:lnTo>
                    <a:lnTo>
                      <a:pt x="568" y="42"/>
                    </a:lnTo>
                    <a:lnTo>
                      <a:pt x="568" y="42"/>
                    </a:lnTo>
                    <a:lnTo>
                      <a:pt x="570" y="44"/>
                    </a:lnTo>
                    <a:lnTo>
                      <a:pt x="572" y="42"/>
                    </a:lnTo>
                    <a:lnTo>
                      <a:pt x="582" y="36"/>
                    </a:lnTo>
                    <a:lnTo>
                      <a:pt x="592" y="30"/>
                    </a:lnTo>
                    <a:lnTo>
                      <a:pt x="598" y="28"/>
                    </a:lnTo>
                    <a:lnTo>
                      <a:pt x="604" y="30"/>
                    </a:lnTo>
                    <a:lnTo>
                      <a:pt x="604" y="30"/>
                    </a:lnTo>
                    <a:lnTo>
                      <a:pt x="610" y="32"/>
                    </a:lnTo>
                    <a:lnTo>
                      <a:pt x="618" y="32"/>
                    </a:lnTo>
                    <a:lnTo>
                      <a:pt x="632" y="32"/>
                    </a:lnTo>
                    <a:lnTo>
                      <a:pt x="642" y="32"/>
                    </a:lnTo>
                    <a:lnTo>
                      <a:pt x="646" y="34"/>
                    </a:lnTo>
                    <a:lnTo>
                      <a:pt x="648" y="38"/>
                    </a:lnTo>
                    <a:lnTo>
                      <a:pt x="648" y="38"/>
                    </a:lnTo>
                    <a:lnTo>
                      <a:pt x="648" y="48"/>
                    </a:lnTo>
                    <a:lnTo>
                      <a:pt x="648" y="58"/>
                    </a:lnTo>
                    <a:lnTo>
                      <a:pt x="646" y="66"/>
                    </a:lnTo>
                    <a:lnTo>
                      <a:pt x="648" y="76"/>
                    </a:lnTo>
                    <a:lnTo>
                      <a:pt x="648" y="76"/>
                    </a:lnTo>
                    <a:lnTo>
                      <a:pt x="650" y="82"/>
                    </a:lnTo>
                    <a:lnTo>
                      <a:pt x="650" y="86"/>
                    </a:lnTo>
                    <a:lnTo>
                      <a:pt x="648" y="106"/>
                    </a:lnTo>
                    <a:lnTo>
                      <a:pt x="648" y="106"/>
                    </a:lnTo>
                    <a:lnTo>
                      <a:pt x="646" y="118"/>
                    </a:lnTo>
                    <a:lnTo>
                      <a:pt x="642" y="126"/>
                    </a:lnTo>
                    <a:lnTo>
                      <a:pt x="642" y="128"/>
                    </a:lnTo>
                    <a:lnTo>
                      <a:pt x="644" y="132"/>
                    </a:lnTo>
                    <a:lnTo>
                      <a:pt x="650" y="136"/>
                    </a:lnTo>
                    <a:lnTo>
                      <a:pt x="650" y="136"/>
                    </a:lnTo>
                    <a:lnTo>
                      <a:pt x="670" y="144"/>
                    </a:lnTo>
                    <a:lnTo>
                      <a:pt x="676" y="150"/>
                    </a:lnTo>
                    <a:lnTo>
                      <a:pt x="678" y="156"/>
                    </a:lnTo>
                    <a:lnTo>
                      <a:pt x="678" y="156"/>
                    </a:lnTo>
                    <a:lnTo>
                      <a:pt x="680" y="164"/>
                    </a:lnTo>
                    <a:lnTo>
                      <a:pt x="682" y="170"/>
                    </a:lnTo>
                    <a:lnTo>
                      <a:pt x="682" y="174"/>
                    </a:lnTo>
                    <a:lnTo>
                      <a:pt x="682" y="178"/>
                    </a:lnTo>
                    <a:lnTo>
                      <a:pt x="680" y="182"/>
                    </a:lnTo>
                    <a:lnTo>
                      <a:pt x="678" y="188"/>
                    </a:lnTo>
                    <a:lnTo>
                      <a:pt x="678" y="188"/>
                    </a:lnTo>
                    <a:lnTo>
                      <a:pt x="672" y="194"/>
                    </a:lnTo>
                    <a:lnTo>
                      <a:pt x="668" y="196"/>
                    </a:lnTo>
                    <a:lnTo>
                      <a:pt x="660" y="198"/>
                    </a:lnTo>
                    <a:lnTo>
                      <a:pt x="660" y="198"/>
                    </a:lnTo>
                    <a:lnTo>
                      <a:pt x="658" y="200"/>
                    </a:lnTo>
                    <a:lnTo>
                      <a:pt x="664" y="206"/>
                    </a:lnTo>
                    <a:lnTo>
                      <a:pt x="664" y="206"/>
                    </a:lnTo>
                    <a:lnTo>
                      <a:pt x="684" y="222"/>
                    </a:lnTo>
                    <a:lnTo>
                      <a:pt x="692" y="230"/>
                    </a:lnTo>
                    <a:lnTo>
                      <a:pt x="694" y="236"/>
                    </a:lnTo>
                    <a:lnTo>
                      <a:pt x="694" y="240"/>
                    </a:lnTo>
                    <a:lnTo>
                      <a:pt x="694" y="240"/>
                    </a:lnTo>
                    <a:lnTo>
                      <a:pt x="694" y="250"/>
                    </a:lnTo>
                    <a:lnTo>
                      <a:pt x="692" y="256"/>
                    </a:lnTo>
                    <a:lnTo>
                      <a:pt x="684" y="272"/>
                    </a:lnTo>
                    <a:lnTo>
                      <a:pt x="684" y="272"/>
                    </a:lnTo>
                    <a:lnTo>
                      <a:pt x="676" y="282"/>
                    </a:lnTo>
                    <a:lnTo>
                      <a:pt x="670" y="290"/>
                    </a:lnTo>
                    <a:lnTo>
                      <a:pt x="664" y="300"/>
                    </a:lnTo>
                    <a:lnTo>
                      <a:pt x="664" y="304"/>
                    </a:lnTo>
                    <a:lnTo>
                      <a:pt x="664" y="312"/>
                    </a:lnTo>
                    <a:lnTo>
                      <a:pt x="664" y="312"/>
                    </a:lnTo>
                    <a:lnTo>
                      <a:pt x="666" y="318"/>
                    </a:lnTo>
                    <a:lnTo>
                      <a:pt x="666" y="324"/>
                    </a:lnTo>
                    <a:lnTo>
                      <a:pt x="662" y="330"/>
                    </a:lnTo>
                    <a:lnTo>
                      <a:pt x="662" y="332"/>
                    </a:lnTo>
                    <a:lnTo>
                      <a:pt x="662" y="334"/>
                    </a:lnTo>
                    <a:lnTo>
                      <a:pt x="668" y="340"/>
                    </a:lnTo>
                    <a:lnTo>
                      <a:pt x="668" y="340"/>
                    </a:lnTo>
                    <a:lnTo>
                      <a:pt x="678" y="348"/>
                    </a:lnTo>
                    <a:lnTo>
                      <a:pt x="688" y="350"/>
                    </a:lnTo>
                    <a:lnTo>
                      <a:pt x="698" y="348"/>
                    </a:lnTo>
                    <a:lnTo>
                      <a:pt x="714" y="340"/>
                    </a:lnTo>
                    <a:lnTo>
                      <a:pt x="714" y="340"/>
                    </a:lnTo>
                    <a:lnTo>
                      <a:pt x="730" y="336"/>
                    </a:lnTo>
                    <a:lnTo>
                      <a:pt x="740" y="336"/>
                    </a:lnTo>
                    <a:lnTo>
                      <a:pt x="750" y="334"/>
                    </a:lnTo>
                    <a:lnTo>
                      <a:pt x="764" y="326"/>
                    </a:lnTo>
                    <a:lnTo>
                      <a:pt x="764" y="326"/>
                    </a:lnTo>
                    <a:lnTo>
                      <a:pt x="778" y="316"/>
                    </a:lnTo>
                    <a:lnTo>
                      <a:pt x="784" y="312"/>
                    </a:lnTo>
                    <a:lnTo>
                      <a:pt x="786" y="310"/>
                    </a:lnTo>
                    <a:lnTo>
                      <a:pt x="792" y="310"/>
                    </a:lnTo>
                    <a:lnTo>
                      <a:pt x="792" y="310"/>
                    </a:lnTo>
                    <a:lnTo>
                      <a:pt x="798" y="310"/>
                    </a:lnTo>
                    <a:lnTo>
                      <a:pt x="802" y="312"/>
                    </a:lnTo>
                    <a:lnTo>
                      <a:pt x="808" y="316"/>
                    </a:lnTo>
                    <a:lnTo>
                      <a:pt x="812" y="320"/>
                    </a:lnTo>
                    <a:lnTo>
                      <a:pt x="818" y="332"/>
                    </a:lnTo>
                    <a:lnTo>
                      <a:pt x="822" y="350"/>
                    </a:lnTo>
                    <a:lnTo>
                      <a:pt x="822" y="350"/>
                    </a:lnTo>
                    <a:lnTo>
                      <a:pt x="822" y="358"/>
                    </a:lnTo>
                    <a:lnTo>
                      <a:pt x="826" y="366"/>
                    </a:lnTo>
                    <a:lnTo>
                      <a:pt x="830" y="378"/>
                    </a:lnTo>
                    <a:lnTo>
                      <a:pt x="832" y="382"/>
                    </a:lnTo>
                    <a:lnTo>
                      <a:pt x="832" y="386"/>
                    </a:lnTo>
                    <a:lnTo>
                      <a:pt x="828" y="390"/>
                    </a:lnTo>
                    <a:lnTo>
                      <a:pt x="822" y="392"/>
                    </a:lnTo>
                    <a:lnTo>
                      <a:pt x="822" y="392"/>
                    </a:lnTo>
                    <a:lnTo>
                      <a:pt x="814" y="390"/>
                    </a:lnTo>
                    <a:lnTo>
                      <a:pt x="808" y="388"/>
                    </a:lnTo>
                    <a:lnTo>
                      <a:pt x="798" y="380"/>
                    </a:lnTo>
                    <a:lnTo>
                      <a:pt x="794" y="376"/>
                    </a:lnTo>
                    <a:lnTo>
                      <a:pt x="790" y="376"/>
                    </a:lnTo>
                    <a:lnTo>
                      <a:pt x="786" y="382"/>
                    </a:lnTo>
                    <a:lnTo>
                      <a:pt x="780" y="392"/>
                    </a:lnTo>
                    <a:lnTo>
                      <a:pt x="780" y="392"/>
                    </a:lnTo>
                    <a:lnTo>
                      <a:pt x="764" y="418"/>
                    </a:lnTo>
                    <a:lnTo>
                      <a:pt x="746" y="440"/>
                    </a:lnTo>
                    <a:lnTo>
                      <a:pt x="740" y="452"/>
                    </a:lnTo>
                    <a:lnTo>
                      <a:pt x="734" y="462"/>
                    </a:lnTo>
                    <a:lnTo>
                      <a:pt x="732" y="470"/>
                    </a:lnTo>
                    <a:lnTo>
                      <a:pt x="734" y="476"/>
                    </a:lnTo>
                    <a:lnTo>
                      <a:pt x="734" y="476"/>
                    </a:lnTo>
                    <a:lnTo>
                      <a:pt x="740" y="484"/>
                    </a:lnTo>
                    <a:lnTo>
                      <a:pt x="744" y="488"/>
                    </a:lnTo>
                    <a:lnTo>
                      <a:pt x="748" y="490"/>
                    </a:lnTo>
                    <a:lnTo>
                      <a:pt x="756" y="500"/>
                    </a:lnTo>
                    <a:lnTo>
                      <a:pt x="756" y="500"/>
                    </a:lnTo>
                    <a:lnTo>
                      <a:pt x="766" y="512"/>
                    </a:lnTo>
                    <a:lnTo>
                      <a:pt x="772" y="520"/>
                    </a:lnTo>
                    <a:lnTo>
                      <a:pt x="772" y="524"/>
                    </a:lnTo>
                    <a:lnTo>
                      <a:pt x="770" y="530"/>
                    </a:lnTo>
                    <a:lnTo>
                      <a:pt x="768" y="534"/>
                    </a:lnTo>
                    <a:lnTo>
                      <a:pt x="760" y="542"/>
                    </a:lnTo>
                    <a:lnTo>
                      <a:pt x="760" y="542"/>
                    </a:lnTo>
                    <a:lnTo>
                      <a:pt x="738" y="564"/>
                    </a:lnTo>
                    <a:lnTo>
                      <a:pt x="728" y="572"/>
                    </a:lnTo>
                    <a:lnTo>
                      <a:pt x="714" y="578"/>
                    </a:lnTo>
                    <a:lnTo>
                      <a:pt x="714" y="578"/>
                    </a:lnTo>
                    <a:lnTo>
                      <a:pt x="702" y="586"/>
                    </a:lnTo>
                    <a:lnTo>
                      <a:pt x="680" y="600"/>
                    </a:lnTo>
                    <a:lnTo>
                      <a:pt x="680" y="600"/>
                    </a:lnTo>
                    <a:lnTo>
                      <a:pt x="650" y="618"/>
                    </a:lnTo>
                    <a:lnTo>
                      <a:pt x="640" y="624"/>
                    </a:lnTo>
                    <a:lnTo>
                      <a:pt x="634" y="632"/>
                    </a:lnTo>
                    <a:lnTo>
                      <a:pt x="634" y="632"/>
                    </a:lnTo>
                    <a:lnTo>
                      <a:pt x="626" y="642"/>
                    </a:lnTo>
                    <a:lnTo>
                      <a:pt x="620" y="646"/>
                    </a:lnTo>
                    <a:lnTo>
                      <a:pt x="606" y="654"/>
                    </a:lnTo>
                    <a:lnTo>
                      <a:pt x="606" y="654"/>
                    </a:lnTo>
                    <a:lnTo>
                      <a:pt x="598" y="660"/>
                    </a:lnTo>
                    <a:lnTo>
                      <a:pt x="592" y="664"/>
                    </a:lnTo>
                    <a:lnTo>
                      <a:pt x="584" y="672"/>
                    </a:lnTo>
                    <a:lnTo>
                      <a:pt x="582" y="674"/>
                    </a:lnTo>
                    <a:lnTo>
                      <a:pt x="578" y="674"/>
                    </a:lnTo>
                    <a:lnTo>
                      <a:pt x="564" y="668"/>
                    </a:lnTo>
                    <a:lnTo>
                      <a:pt x="564" y="668"/>
                    </a:lnTo>
                    <a:lnTo>
                      <a:pt x="548" y="660"/>
                    </a:lnTo>
                    <a:lnTo>
                      <a:pt x="536" y="656"/>
                    </a:lnTo>
                    <a:lnTo>
                      <a:pt x="532" y="654"/>
                    </a:lnTo>
                    <a:lnTo>
                      <a:pt x="530" y="650"/>
                    </a:lnTo>
                    <a:lnTo>
                      <a:pt x="528" y="646"/>
                    </a:lnTo>
                    <a:lnTo>
                      <a:pt x="528" y="642"/>
                    </a:lnTo>
                    <a:lnTo>
                      <a:pt x="528" y="642"/>
                    </a:lnTo>
                    <a:lnTo>
                      <a:pt x="528" y="634"/>
                    </a:lnTo>
                    <a:lnTo>
                      <a:pt x="532" y="626"/>
                    </a:lnTo>
                    <a:lnTo>
                      <a:pt x="538" y="610"/>
                    </a:lnTo>
                    <a:lnTo>
                      <a:pt x="540" y="604"/>
                    </a:lnTo>
                    <a:lnTo>
                      <a:pt x="538" y="598"/>
                    </a:lnTo>
                    <a:lnTo>
                      <a:pt x="534" y="594"/>
                    </a:lnTo>
                    <a:lnTo>
                      <a:pt x="524" y="594"/>
                    </a:lnTo>
                    <a:lnTo>
                      <a:pt x="524" y="594"/>
                    </a:lnTo>
                    <a:lnTo>
                      <a:pt x="514" y="594"/>
                    </a:lnTo>
                    <a:lnTo>
                      <a:pt x="506" y="598"/>
                    </a:lnTo>
                    <a:lnTo>
                      <a:pt x="494" y="602"/>
                    </a:lnTo>
                    <a:lnTo>
                      <a:pt x="484" y="606"/>
                    </a:lnTo>
                    <a:lnTo>
                      <a:pt x="480" y="604"/>
                    </a:lnTo>
                    <a:lnTo>
                      <a:pt x="474" y="602"/>
                    </a:lnTo>
                    <a:lnTo>
                      <a:pt x="474" y="602"/>
                    </a:lnTo>
                    <a:lnTo>
                      <a:pt x="470" y="598"/>
                    </a:lnTo>
                    <a:lnTo>
                      <a:pt x="468" y="592"/>
                    </a:lnTo>
                    <a:lnTo>
                      <a:pt x="466" y="582"/>
                    </a:lnTo>
                    <a:lnTo>
                      <a:pt x="464" y="578"/>
                    </a:lnTo>
                    <a:lnTo>
                      <a:pt x="460" y="576"/>
                    </a:lnTo>
                    <a:lnTo>
                      <a:pt x="454" y="578"/>
                    </a:lnTo>
                    <a:lnTo>
                      <a:pt x="444" y="584"/>
                    </a:lnTo>
                    <a:lnTo>
                      <a:pt x="444" y="584"/>
                    </a:lnTo>
                    <a:lnTo>
                      <a:pt x="418" y="600"/>
                    </a:lnTo>
                    <a:lnTo>
                      <a:pt x="404" y="612"/>
                    </a:lnTo>
                    <a:lnTo>
                      <a:pt x="404" y="612"/>
                    </a:lnTo>
                    <a:lnTo>
                      <a:pt x="386" y="628"/>
                    </a:lnTo>
                    <a:lnTo>
                      <a:pt x="380" y="634"/>
                    </a:lnTo>
                    <a:lnTo>
                      <a:pt x="378" y="638"/>
                    </a:lnTo>
                    <a:lnTo>
                      <a:pt x="376" y="642"/>
                    </a:lnTo>
                    <a:lnTo>
                      <a:pt x="376" y="642"/>
                    </a:lnTo>
                    <a:lnTo>
                      <a:pt x="378" y="648"/>
                    </a:lnTo>
                    <a:lnTo>
                      <a:pt x="376" y="654"/>
                    </a:lnTo>
                    <a:lnTo>
                      <a:pt x="374" y="656"/>
                    </a:lnTo>
                    <a:lnTo>
                      <a:pt x="372" y="658"/>
                    </a:lnTo>
                    <a:lnTo>
                      <a:pt x="360" y="658"/>
                    </a:lnTo>
                    <a:lnTo>
                      <a:pt x="360" y="658"/>
                    </a:lnTo>
                    <a:lnTo>
                      <a:pt x="352" y="658"/>
                    </a:lnTo>
                    <a:lnTo>
                      <a:pt x="344" y="656"/>
                    </a:lnTo>
                    <a:lnTo>
                      <a:pt x="332" y="650"/>
                    </a:lnTo>
                    <a:lnTo>
                      <a:pt x="320" y="644"/>
                    </a:lnTo>
                    <a:lnTo>
                      <a:pt x="314" y="642"/>
                    </a:lnTo>
                    <a:lnTo>
                      <a:pt x="310" y="642"/>
                    </a:lnTo>
                    <a:lnTo>
                      <a:pt x="310" y="642"/>
                    </a:lnTo>
                    <a:lnTo>
                      <a:pt x="304" y="644"/>
                    </a:lnTo>
                    <a:lnTo>
                      <a:pt x="300" y="646"/>
                    </a:lnTo>
                    <a:lnTo>
                      <a:pt x="294" y="648"/>
                    </a:lnTo>
                    <a:lnTo>
                      <a:pt x="288" y="650"/>
                    </a:lnTo>
                    <a:lnTo>
                      <a:pt x="288" y="650"/>
                    </a:lnTo>
                    <a:lnTo>
                      <a:pt x="276" y="648"/>
                    </a:lnTo>
                    <a:lnTo>
                      <a:pt x="262" y="644"/>
                    </a:lnTo>
                    <a:lnTo>
                      <a:pt x="248" y="638"/>
                    </a:lnTo>
                    <a:lnTo>
                      <a:pt x="242" y="632"/>
                    </a:lnTo>
                    <a:lnTo>
                      <a:pt x="236" y="626"/>
                    </a:lnTo>
                    <a:lnTo>
                      <a:pt x="236" y="626"/>
                    </a:lnTo>
                    <a:lnTo>
                      <a:pt x="234" y="620"/>
                    </a:lnTo>
                    <a:lnTo>
                      <a:pt x="232" y="614"/>
                    </a:lnTo>
                    <a:lnTo>
                      <a:pt x="228" y="602"/>
                    </a:lnTo>
                    <a:lnTo>
                      <a:pt x="224" y="596"/>
                    </a:lnTo>
                    <a:lnTo>
                      <a:pt x="218" y="590"/>
                    </a:lnTo>
                    <a:lnTo>
                      <a:pt x="210" y="582"/>
                    </a:lnTo>
                    <a:lnTo>
                      <a:pt x="198" y="574"/>
                    </a:lnTo>
                    <a:lnTo>
                      <a:pt x="198" y="574"/>
                    </a:lnTo>
                    <a:lnTo>
                      <a:pt x="174" y="562"/>
                    </a:lnTo>
                    <a:lnTo>
                      <a:pt x="156" y="554"/>
                    </a:lnTo>
                    <a:lnTo>
                      <a:pt x="144" y="552"/>
                    </a:lnTo>
                    <a:lnTo>
                      <a:pt x="128" y="554"/>
                    </a:lnTo>
                    <a:lnTo>
                      <a:pt x="128" y="554"/>
                    </a:lnTo>
                    <a:lnTo>
                      <a:pt x="114" y="558"/>
                    </a:lnTo>
                    <a:lnTo>
                      <a:pt x="104" y="560"/>
                    </a:lnTo>
                    <a:lnTo>
                      <a:pt x="100" y="560"/>
                    </a:lnTo>
                    <a:lnTo>
                      <a:pt x="98" y="558"/>
                    </a:lnTo>
                    <a:lnTo>
                      <a:pt x="96" y="552"/>
                    </a:lnTo>
                    <a:lnTo>
                      <a:pt x="98" y="546"/>
                    </a:lnTo>
                    <a:lnTo>
                      <a:pt x="98" y="546"/>
                    </a:lnTo>
                    <a:lnTo>
                      <a:pt x="98" y="538"/>
                    </a:lnTo>
                    <a:lnTo>
                      <a:pt x="96" y="530"/>
                    </a:lnTo>
                    <a:lnTo>
                      <a:pt x="94" y="518"/>
                    </a:lnTo>
                    <a:lnTo>
                      <a:pt x="92" y="512"/>
                    </a:lnTo>
                    <a:lnTo>
                      <a:pt x="94" y="506"/>
                    </a:lnTo>
                    <a:lnTo>
                      <a:pt x="98" y="498"/>
                    </a:lnTo>
                    <a:lnTo>
                      <a:pt x="104" y="490"/>
                    </a:lnTo>
                    <a:lnTo>
                      <a:pt x="104" y="490"/>
                    </a:lnTo>
                    <a:lnTo>
                      <a:pt x="116" y="470"/>
                    </a:lnTo>
                    <a:lnTo>
                      <a:pt x="120" y="460"/>
                    </a:lnTo>
                    <a:lnTo>
                      <a:pt x="122" y="450"/>
                    </a:lnTo>
                    <a:lnTo>
                      <a:pt x="124" y="442"/>
                    </a:lnTo>
                    <a:lnTo>
                      <a:pt x="124" y="434"/>
                    </a:lnTo>
                    <a:lnTo>
                      <a:pt x="120" y="428"/>
                    </a:lnTo>
                    <a:lnTo>
                      <a:pt x="116" y="422"/>
                    </a:lnTo>
                    <a:lnTo>
                      <a:pt x="116" y="422"/>
                    </a:lnTo>
                    <a:lnTo>
                      <a:pt x="104" y="408"/>
                    </a:lnTo>
                    <a:lnTo>
                      <a:pt x="92" y="392"/>
                    </a:lnTo>
                    <a:lnTo>
                      <a:pt x="86" y="386"/>
                    </a:lnTo>
                    <a:lnTo>
                      <a:pt x="80" y="380"/>
                    </a:lnTo>
                    <a:lnTo>
                      <a:pt x="74" y="380"/>
                    </a:lnTo>
                    <a:lnTo>
                      <a:pt x="68" y="384"/>
                    </a:lnTo>
                    <a:lnTo>
                      <a:pt x="68" y="384"/>
                    </a:lnTo>
                    <a:lnTo>
                      <a:pt x="60" y="396"/>
                    </a:lnTo>
                    <a:lnTo>
                      <a:pt x="54" y="402"/>
                    </a:lnTo>
                    <a:lnTo>
                      <a:pt x="46" y="402"/>
                    </a:lnTo>
                    <a:lnTo>
                      <a:pt x="34" y="400"/>
                    </a:lnTo>
                    <a:lnTo>
                      <a:pt x="34" y="400"/>
                    </a:lnTo>
                    <a:lnTo>
                      <a:pt x="20" y="396"/>
                    </a:lnTo>
                    <a:lnTo>
                      <a:pt x="8" y="394"/>
                    </a:lnTo>
                    <a:lnTo>
                      <a:pt x="4" y="392"/>
                    </a:lnTo>
                    <a:lnTo>
                      <a:pt x="2" y="390"/>
                    </a:lnTo>
                    <a:lnTo>
                      <a:pt x="0" y="386"/>
                    </a:lnTo>
                    <a:lnTo>
                      <a:pt x="2" y="378"/>
                    </a:lnTo>
                    <a:lnTo>
                      <a:pt x="2" y="378"/>
                    </a:lnTo>
                    <a:lnTo>
                      <a:pt x="2" y="366"/>
                    </a:lnTo>
                    <a:lnTo>
                      <a:pt x="4" y="358"/>
                    </a:lnTo>
                    <a:lnTo>
                      <a:pt x="6" y="354"/>
                    </a:lnTo>
                    <a:lnTo>
                      <a:pt x="14" y="348"/>
                    </a:lnTo>
                    <a:lnTo>
                      <a:pt x="14" y="348"/>
                    </a:lnTo>
                    <a:lnTo>
                      <a:pt x="26" y="334"/>
                    </a:lnTo>
                    <a:lnTo>
                      <a:pt x="42" y="318"/>
                    </a:lnTo>
                    <a:lnTo>
                      <a:pt x="58" y="298"/>
                    </a:lnTo>
                    <a:lnTo>
                      <a:pt x="58" y="298"/>
                    </a:lnTo>
                    <a:close/>
                  </a:path>
                </a:pathLst>
              </a:custGeom>
              <a:solidFill>
                <a:srgbClr val="B8E08C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62" name="Line 7"/>
              <p:cNvSpPr>
                <a:spLocks noChangeShapeType="1"/>
              </p:cNvSpPr>
              <p:nvPr/>
            </p:nvSpPr>
            <p:spPr bwMode="auto">
              <a:xfrm>
                <a:off x="-3694583" y="7813543"/>
                <a:ext cx="0" cy="0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63" name="Freeform 8"/>
              <p:cNvSpPr>
                <a:spLocks/>
              </p:cNvSpPr>
              <p:nvPr/>
            </p:nvSpPr>
            <p:spPr bwMode="auto">
              <a:xfrm>
                <a:off x="-4469283" y="7207118"/>
                <a:ext cx="711200" cy="1162050"/>
              </a:xfrm>
              <a:custGeom>
                <a:avLst/>
                <a:gdLst>
                  <a:gd name="T0" fmla="*/ 392 w 448"/>
                  <a:gd name="T1" fmla="*/ 464 h 732"/>
                  <a:gd name="T2" fmla="*/ 390 w 448"/>
                  <a:gd name="T3" fmla="*/ 428 h 732"/>
                  <a:gd name="T4" fmla="*/ 372 w 448"/>
                  <a:gd name="T5" fmla="*/ 394 h 732"/>
                  <a:gd name="T6" fmla="*/ 348 w 448"/>
                  <a:gd name="T7" fmla="*/ 366 h 732"/>
                  <a:gd name="T8" fmla="*/ 330 w 448"/>
                  <a:gd name="T9" fmla="*/ 354 h 732"/>
                  <a:gd name="T10" fmla="*/ 326 w 448"/>
                  <a:gd name="T11" fmla="*/ 318 h 732"/>
                  <a:gd name="T12" fmla="*/ 336 w 448"/>
                  <a:gd name="T13" fmla="*/ 300 h 732"/>
                  <a:gd name="T14" fmla="*/ 356 w 448"/>
                  <a:gd name="T15" fmla="*/ 284 h 732"/>
                  <a:gd name="T16" fmla="*/ 392 w 448"/>
                  <a:gd name="T17" fmla="*/ 214 h 732"/>
                  <a:gd name="T18" fmla="*/ 404 w 448"/>
                  <a:gd name="T19" fmla="*/ 184 h 732"/>
                  <a:gd name="T20" fmla="*/ 448 w 448"/>
                  <a:gd name="T21" fmla="*/ 134 h 732"/>
                  <a:gd name="T22" fmla="*/ 414 w 448"/>
                  <a:gd name="T23" fmla="*/ 112 h 732"/>
                  <a:gd name="T24" fmla="*/ 388 w 448"/>
                  <a:gd name="T25" fmla="*/ 122 h 732"/>
                  <a:gd name="T26" fmla="*/ 366 w 448"/>
                  <a:gd name="T27" fmla="*/ 138 h 732"/>
                  <a:gd name="T28" fmla="*/ 348 w 448"/>
                  <a:gd name="T29" fmla="*/ 128 h 732"/>
                  <a:gd name="T30" fmla="*/ 294 w 448"/>
                  <a:gd name="T31" fmla="*/ 102 h 732"/>
                  <a:gd name="T32" fmla="*/ 272 w 448"/>
                  <a:gd name="T33" fmla="*/ 74 h 732"/>
                  <a:gd name="T34" fmla="*/ 250 w 448"/>
                  <a:gd name="T35" fmla="*/ 42 h 732"/>
                  <a:gd name="T36" fmla="*/ 228 w 448"/>
                  <a:gd name="T37" fmla="*/ 26 h 732"/>
                  <a:gd name="T38" fmla="*/ 208 w 448"/>
                  <a:gd name="T39" fmla="*/ 0 h 732"/>
                  <a:gd name="T40" fmla="*/ 172 w 448"/>
                  <a:gd name="T41" fmla="*/ 4 h 732"/>
                  <a:gd name="T42" fmla="*/ 140 w 448"/>
                  <a:gd name="T43" fmla="*/ 24 h 732"/>
                  <a:gd name="T44" fmla="*/ 114 w 448"/>
                  <a:gd name="T45" fmla="*/ 68 h 732"/>
                  <a:gd name="T46" fmla="*/ 72 w 448"/>
                  <a:gd name="T47" fmla="*/ 88 h 732"/>
                  <a:gd name="T48" fmla="*/ 32 w 448"/>
                  <a:gd name="T49" fmla="*/ 90 h 732"/>
                  <a:gd name="T50" fmla="*/ 18 w 448"/>
                  <a:gd name="T51" fmla="*/ 90 h 732"/>
                  <a:gd name="T52" fmla="*/ 2 w 448"/>
                  <a:gd name="T53" fmla="*/ 106 h 732"/>
                  <a:gd name="T54" fmla="*/ 2 w 448"/>
                  <a:gd name="T55" fmla="*/ 134 h 732"/>
                  <a:gd name="T56" fmla="*/ 42 w 448"/>
                  <a:gd name="T57" fmla="*/ 180 h 732"/>
                  <a:gd name="T58" fmla="*/ 54 w 448"/>
                  <a:gd name="T59" fmla="*/ 212 h 732"/>
                  <a:gd name="T60" fmla="*/ 30 w 448"/>
                  <a:gd name="T61" fmla="*/ 230 h 732"/>
                  <a:gd name="T62" fmla="*/ 18 w 448"/>
                  <a:gd name="T63" fmla="*/ 266 h 732"/>
                  <a:gd name="T64" fmla="*/ 24 w 448"/>
                  <a:gd name="T65" fmla="*/ 288 h 732"/>
                  <a:gd name="T66" fmla="*/ 78 w 448"/>
                  <a:gd name="T67" fmla="*/ 298 h 732"/>
                  <a:gd name="T68" fmla="*/ 108 w 448"/>
                  <a:gd name="T69" fmla="*/ 314 h 732"/>
                  <a:gd name="T70" fmla="*/ 110 w 448"/>
                  <a:gd name="T71" fmla="*/ 344 h 732"/>
                  <a:gd name="T72" fmla="*/ 92 w 448"/>
                  <a:gd name="T73" fmla="*/ 386 h 732"/>
                  <a:gd name="T74" fmla="*/ 62 w 448"/>
                  <a:gd name="T75" fmla="*/ 472 h 732"/>
                  <a:gd name="T76" fmla="*/ 48 w 448"/>
                  <a:gd name="T77" fmla="*/ 518 h 732"/>
                  <a:gd name="T78" fmla="*/ 78 w 448"/>
                  <a:gd name="T79" fmla="*/ 556 h 732"/>
                  <a:gd name="T80" fmla="*/ 82 w 448"/>
                  <a:gd name="T81" fmla="*/ 602 h 732"/>
                  <a:gd name="T82" fmla="*/ 66 w 448"/>
                  <a:gd name="T83" fmla="*/ 648 h 732"/>
                  <a:gd name="T84" fmla="*/ 66 w 448"/>
                  <a:gd name="T85" fmla="*/ 708 h 732"/>
                  <a:gd name="T86" fmla="*/ 80 w 448"/>
                  <a:gd name="T87" fmla="*/ 728 h 732"/>
                  <a:gd name="T88" fmla="*/ 116 w 448"/>
                  <a:gd name="T89" fmla="*/ 728 h 732"/>
                  <a:gd name="T90" fmla="*/ 190 w 448"/>
                  <a:gd name="T91" fmla="*/ 706 h 732"/>
                  <a:gd name="T92" fmla="*/ 288 w 448"/>
                  <a:gd name="T93" fmla="*/ 648 h 732"/>
                  <a:gd name="T94" fmla="*/ 328 w 448"/>
                  <a:gd name="T95" fmla="*/ 584 h 732"/>
                  <a:gd name="T96" fmla="*/ 372 w 448"/>
                  <a:gd name="T97" fmla="*/ 510 h 7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48" h="732">
                    <a:moveTo>
                      <a:pt x="372" y="510"/>
                    </a:moveTo>
                    <a:lnTo>
                      <a:pt x="372" y="510"/>
                    </a:lnTo>
                    <a:lnTo>
                      <a:pt x="384" y="486"/>
                    </a:lnTo>
                    <a:lnTo>
                      <a:pt x="392" y="464"/>
                    </a:lnTo>
                    <a:lnTo>
                      <a:pt x="396" y="454"/>
                    </a:lnTo>
                    <a:lnTo>
                      <a:pt x="396" y="444"/>
                    </a:lnTo>
                    <a:lnTo>
                      <a:pt x="394" y="436"/>
                    </a:lnTo>
                    <a:lnTo>
                      <a:pt x="390" y="428"/>
                    </a:lnTo>
                    <a:lnTo>
                      <a:pt x="390" y="428"/>
                    </a:lnTo>
                    <a:lnTo>
                      <a:pt x="386" y="420"/>
                    </a:lnTo>
                    <a:lnTo>
                      <a:pt x="380" y="412"/>
                    </a:lnTo>
                    <a:lnTo>
                      <a:pt x="372" y="394"/>
                    </a:lnTo>
                    <a:lnTo>
                      <a:pt x="368" y="384"/>
                    </a:lnTo>
                    <a:lnTo>
                      <a:pt x="362" y="376"/>
                    </a:lnTo>
                    <a:lnTo>
                      <a:pt x="356" y="370"/>
                    </a:lnTo>
                    <a:lnTo>
                      <a:pt x="348" y="366"/>
                    </a:lnTo>
                    <a:lnTo>
                      <a:pt x="348" y="366"/>
                    </a:lnTo>
                    <a:lnTo>
                      <a:pt x="340" y="362"/>
                    </a:lnTo>
                    <a:lnTo>
                      <a:pt x="334" y="358"/>
                    </a:lnTo>
                    <a:lnTo>
                      <a:pt x="330" y="354"/>
                    </a:lnTo>
                    <a:lnTo>
                      <a:pt x="326" y="350"/>
                    </a:lnTo>
                    <a:lnTo>
                      <a:pt x="326" y="336"/>
                    </a:lnTo>
                    <a:lnTo>
                      <a:pt x="326" y="318"/>
                    </a:lnTo>
                    <a:lnTo>
                      <a:pt x="326" y="318"/>
                    </a:lnTo>
                    <a:lnTo>
                      <a:pt x="326" y="310"/>
                    </a:lnTo>
                    <a:lnTo>
                      <a:pt x="328" y="306"/>
                    </a:lnTo>
                    <a:lnTo>
                      <a:pt x="332" y="302"/>
                    </a:lnTo>
                    <a:lnTo>
                      <a:pt x="336" y="300"/>
                    </a:lnTo>
                    <a:lnTo>
                      <a:pt x="346" y="296"/>
                    </a:lnTo>
                    <a:lnTo>
                      <a:pt x="350" y="292"/>
                    </a:lnTo>
                    <a:lnTo>
                      <a:pt x="356" y="284"/>
                    </a:lnTo>
                    <a:lnTo>
                      <a:pt x="356" y="284"/>
                    </a:lnTo>
                    <a:lnTo>
                      <a:pt x="368" y="262"/>
                    </a:lnTo>
                    <a:lnTo>
                      <a:pt x="380" y="240"/>
                    </a:lnTo>
                    <a:lnTo>
                      <a:pt x="392" y="214"/>
                    </a:lnTo>
                    <a:lnTo>
                      <a:pt x="392" y="214"/>
                    </a:lnTo>
                    <a:lnTo>
                      <a:pt x="392" y="202"/>
                    </a:lnTo>
                    <a:lnTo>
                      <a:pt x="394" y="194"/>
                    </a:lnTo>
                    <a:lnTo>
                      <a:pt x="396" y="190"/>
                    </a:lnTo>
                    <a:lnTo>
                      <a:pt x="404" y="184"/>
                    </a:lnTo>
                    <a:lnTo>
                      <a:pt x="404" y="184"/>
                    </a:lnTo>
                    <a:lnTo>
                      <a:pt x="416" y="170"/>
                    </a:lnTo>
                    <a:lnTo>
                      <a:pt x="432" y="154"/>
                    </a:lnTo>
                    <a:lnTo>
                      <a:pt x="448" y="134"/>
                    </a:lnTo>
                    <a:lnTo>
                      <a:pt x="448" y="134"/>
                    </a:lnTo>
                    <a:lnTo>
                      <a:pt x="420" y="114"/>
                    </a:lnTo>
                    <a:lnTo>
                      <a:pt x="420" y="114"/>
                    </a:lnTo>
                    <a:lnTo>
                      <a:pt x="414" y="112"/>
                    </a:lnTo>
                    <a:lnTo>
                      <a:pt x="410" y="112"/>
                    </a:lnTo>
                    <a:lnTo>
                      <a:pt x="404" y="114"/>
                    </a:lnTo>
                    <a:lnTo>
                      <a:pt x="398" y="116"/>
                    </a:lnTo>
                    <a:lnTo>
                      <a:pt x="388" y="122"/>
                    </a:lnTo>
                    <a:lnTo>
                      <a:pt x="378" y="134"/>
                    </a:lnTo>
                    <a:lnTo>
                      <a:pt x="378" y="134"/>
                    </a:lnTo>
                    <a:lnTo>
                      <a:pt x="372" y="138"/>
                    </a:lnTo>
                    <a:lnTo>
                      <a:pt x="366" y="138"/>
                    </a:lnTo>
                    <a:lnTo>
                      <a:pt x="362" y="138"/>
                    </a:lnTo>
                    <a:lnTo>
                      <a:pt x="356" y="136"/>
                    </a:lnTo>
                    <a:lnTo>
                      <a:pt x="350" y="130"/>
                    </a:lnTo>
                    <a:lnTo>
                      <a:pt x="348" y="128"/>
                    </a:lnTo>
                    <a:lnTo>
                      <a:pt x="348" y="128"/>
                    </a:lnTo>
                    <a:lnTo>
                      <a:pt x="324" y="118"/>
                    </a:lnTo>
                    <a:lnTo>
                      <a:pt x="308" y="110"/>
                    </a:lnTo>
                    <a:lnTo>
                      <a:pt x="294" y="102"/>
                    </a:lnTo>
                    <a:lnTo>
                      <a:pt x="282" y="90"/>
                    </a:lnTo>
                    <a:lnTo>
                      <a:pt x="282" y="90"/>
                    </a:lnTo>
                    <a:lnTo>
                      <a:pt x="276" y="82"/>
                    </a:lnTo>
                    <a:lnTo>
                      <a:pt x="272" y="74"/>
                    </a:lnTo>
                    <a:lnTo>
                      <a:pt x="264" y="60"/>
                    </a:lnTo>
                    <a:lnTo>
                      <a:pt x="262" y="54"/>
                    </a:lnTo>
                    <a:lnTo>
                      <a:pt x="256" y="48"/>
                    </a:lnTo>
                    <a:lnTo>
                      <a:pt x="250" y="42"/>
                    </a:lnTo>
                    <a:lnTo>
                      <a:pt x="240" y="38"/>
                    </a:lnTo>
                    <a:lnTo>
                      <a:pt x="240" y="38"/>
                    </a:lnTo>
                    <a:lnTo>
                      <a:pt x="232" y="32"/>
                    </a:lnTo>
                    <a:lnTo>
                      <a:pt x="228" y="26"/>
                    </a:lnTo>
                    <a:lnTo>
                      <a:pt x="222" y="14"/>
                    </a:lnTo>
                    <a:lnTo>
                      <a:pt x="220" y="8"/>
                    </a:lnTo>
                    <a:lnTo>
                      <a:pt x="216" y="4"/>
                    </a:lnTo>
                    <a:lnTo>
                      <a:pt x="208" y="0"/>
                    </a:lnTo>
                    <a:lnTo>
                      <a:pt x="198" y="0"/>
                    </a:lnTo>
                    <a:lnTo>
                      <a:pt x="198" y="0"/>
                    </a:lnTo>
                    <a:lnTo>
                      <a:pt x="184" y="0"/>
                    </a:lnTo>
                    <a:lnTo>
                      <a:pt x="172" y="4"/>
                    </a:lnTo>
                    <a:lnTo>
                      <a:pt x="162" y="8"/>
                    </a:lnTo>
                    <a:lnTo>
                      <a:pt x="154" y="12"/>
                    </a:lnTo>
                    <a:lnTo>
                      <a:pt x="146" y="18"/>
                    </a:lnTo>
                    <a:lnTo>
                      <a:pt x="140" y="24"/>
                    </a:lnTo>
                    <a:lnTo>
                      <a:pt x="132" y="38"/>
                    </a:lnTo>
                    <a:lnTo>
                      <a:pt x="132" y="38"/>
                    </a:lnTo>
                    <a:lnTo>
                      <a:pt x="120" y="58"/>
                    </a:lnTo>
                    <a:lnTo>
                      <a:pt x="114" y="68"/>
                    </a:lnTo>
                    <a:lnTo>
                      <a:pt x="104" y="78"/>
                    </a:lnTo>
                    <a:lnTo>
                      <a:pt x="104" y="78"/>
                    </a:lnTo>
                    <a:lnTo>
                      <a:pt x="88" y="86"/>
                    </a:lnTo>
                    <a:lnTo>
                      <a:pt x="72" y="88"/>
                    </a:lnTo>
                    <a:lnTo>
                      <a:pt x="56" y="90"/>
                    </a:lnTo>
                    <a:lnTo>
                      <a:pt x="44" y="90"/>
                    </a:lnTo>
                    <a:lnTo>
                      <a:pt x="44" y="90"/>
                    </a:lnTo>
                    <a:lnTo>
                      <a:pt x="32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18" y="90"/>
                    </a:lnTo>
                    <a:lnTo>
                      <a:pt x="12" y="92"/>
                    </a:lnTo>
                    <a:lnTo>
                      <a:pt x="10" y="94"/>
                    </a:lnTo>
                    <a:lnTo>
                      <a:pt x="6" y="98"/>
                    </a:lnTo>
                    <a:lnTo>
                      <a:pt x="2" y="106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26"/>
                    </a:lnTo>
                    <a:lnTo>
                      <a:pt x="2" y="134"/>
                    </a:lnTo>
                    <a:lnTo>
                      <a:pt x="8" y="142"/>
                    </a:lnTo>
                    <a:lnTo>
                      <a:pt x="16" y="152"/>
                    </a:lnTo>
                    <a:lnTo>
                      <a:pt x="34" y="170"/>
                    </a:lnTo>
                    <a:lnTo>
                      <a:pt x="42" y="180"/>
                    </a:lnTo>
                    <a:lnTo>
                      <a:pt x="50" y="194"/>
                    </a:lnTo>
                    <a:lnTo>
                      <a:pt x="50" y="194"/>
                    </a:lnTo>
                    <a:lnTo>
                      <a:pt x="54" y="206"/>
                    </a:lnTo>
                    <a:lnTo>
                      <a:pt x="54" y="212"/>
                    </a:lnTo>
                    <a:lnTo>
                      <a:pt x="50" y="216"/>
                    </a:lnTo>
                    <a:lnTo>
                      <a:pt x="44" y="220"/>
                    </a:lnTo>
                    <a:lnTo>
                      <a:pt x="38" y="224"/>
                    </a:lnTo>
                    <a:lnTo>
                      <a:pt x="30" y="230"/>
                    </a:lnTo>
                    <a:lnTo>
                      <a:pt x="24" y="242"/>
                    </a:lnTo>
                    <a:lnTo>
                      <a:pt x="18" y="256"/>
                    </a:lnTo>
                    <a:lnTo>
                      <a:pt x="18" y="256"/>
                    </a:lnTo>
                    <a:lnTo>
                      <a:pt x="18" y="266"/>
                    </a:lnTo>
                    <a:lnTo>
                      <a:pt x="16" y="272"/>
                    </a:lnTo>
                    <a:lnTo>
                      <a:pt x="18" y="278"/>
                    </a:lnTo>
                    <a:lnTo>
                      <a:pt x="20" y="284"/>
                    </a:lnTo>
                    <a:lnTo>
                      <a:pt x="24" y="288"/>
                    </a:lnTo>
                    <a:lnTo>
                      <a:pt x="28" y="290"/>
                    </a:lnTo>
                    <a:lnTo>
                      <a:pt x="38" y="294"/>
                    </a:lnTo>
                    <a:lnTo>
                      <a:pt x="64" y="296"/>
                    </a:lnTo>
                    <a:lnTo>
                      <a:pt x="78" y="298"/>
                    </a:lnTo>
                    <a:lnTo>
                      <a:pt x="90" y="304"/>
                    </a:lnTo>
                    <a:lnTo>
                      <a:pt x="90" y="304"/>
                    </a:lnTo>
                    <a:lnTo>
                      <a:pt x="100" y="308"/>
                    </a:lnTo>
                    <a:lnTo>
                      <a:pt x="108" y="314"/>
                    </a:lnTo>
                    <a:lnTo>
                      <a:pt x="112" y="320"/>
                    </a:lnTo>
                    <a:lnTo>
                      <a:pt x="114" y="328"/>
                    </a:lnTo>
                    <a:lnTo>
                      <a:pt x="114" y="336"/>
                    </a:lnTo>
                    <a:lnTo>
                      <a:pt x="110" y="344"/>
                    </a:lnTo>
                    <a:lnTo>
                      <a:pt x="100" y="366"/>
                    </a:lnTo>
                    <a:lnTo>
                      <a:pt x="100" y="366"/>
                    </a:lnTo>
                    <a:lnTo>
                      <a:pt x="94" y="378"/>
                    </a:lnTo>
                    <a:lnTo>
                      <a:pt x="92" y="386"/>
                    </a:lnTo>
                    <a:lnTo>
                      <a:pt x="86" y="404"/>
                    </a:lnTo>
                    <a:lnTo>
                      <a:pt x="80" y="430"/>
                    </a:lnTo>
                    <a:lnTo>
                      <a:pt x="72" y="448"/>
                    </a:lnTo>
                    <a:lnTo>
                      <a:pt x="62" y="472"/>
                    </a:lnTo>
                    <a:lnTo>
                      <a:pt x="62" y="472"/>
                    </a:lnTo>
                    <a:lnTo>
                      <a:pt x="52" y="494"/>
                    </a:lnTo>
                    <a:lnTo>
                      <a:pt x="48" y="508"/>
                    </a:lnTo>
                    <a:lnTo>
                      <a:pt x="48" y="518"/>
                    </a:lnTo>
                    <a:lnTo>
                      <a:pt x="50" y="522"/>
                    </a:lnTo>
                    <a:lnTo>
                      <a:pt x="64" y="532"/>
                    </a:lnTo>
                    <a:lnTo>
                      <a:pt x="72" y="542"/>
                    </a:lnTo>
                    <a:lnTo>
                      <a:pt x="78" y="556"/>
                    </a:lnTo>
                    <a:lnTo>
                      <a:pt x="78" y="556"/>
                    </a:lnTo>
                    <a:lnTo>
                      <a:pt x="82" y="574"/>
                    </a:lnTo>
                    <a:lnTo>
                      <a:pt x="84" y="590"/>
                    </a:lnTo>
                    <a:lnTo>
                      <a:pt x="82" y="602"/>
                    </a:lnTo>
                    <a:lnTo>
                      <a:pt x="80" y="612"/>
                    </a:lnTo>
                    <a:lnTo>
                      <a:pt x="72" y="632"/>
                    </a:lnTo>
                    <a:lnTo>
                      <a:pt x="66" y="648"/>
                    </a:lnTo>
                    <a:lnTo>
                      <a:pt x="66" y="648"/>
                    </a:lnTo>
                    <a:lnTo>
                      <a:pt x="62" y="666"/>
                    </a:lnTo>
                    <a:lnTo>
                      <a:pt x="62" y="688"/>
                    </a:lnTo>
                    <a:lnTo>
                      <a:pt x="64" y="698"/>
                    </a:lnTo>
                    <a:lnTo>
                      <a:pt x="66" y="708"/>
                    </a:lnTo>
                    <a:lnTo>
                      <a:pt x="70" y="716"/>
                    </a:lnTo>
                    <a:lnTo>
                      <a:pt x="74" y="722"/>
                    </a:lnTo>
                    <a:lnTo>
                      <a:pt x="74" y="722"/>
                    </a:lnTo>
                    <a:lnTo>
                      <a:pt x="80" y="728"/>
                    </a:lnTo>
                    <a:lnTo>
                      <a:pt x="86" y="730"/>
                    </a:lnTo>
                    <a:lnTo>
                      <a:pt x="92" y="732"/>
                    </a:lnTo>
                    <a:lnTo>
                      <a:pt x="98" y="732"/>
                    </a:lnTo>
                    <a:lnTo>
                      <a:pt x="116" y="728"/>
                    </a:lnTo>
                    <a:lnTo>
                      <a:pt x="146" y="722"/>
                    </a:lnTo>
                    <a:lnTo>
                      <a:pt x="146" y="722"/>
                    </a:lnTo>
                    <a:lnTo>
                      <a:pt x="168" y="716"/>
                    </a:lnTo>
                    <a:lnTo>
                      <a:pt x="190" y="706"/>
                    </a:lnTo>
                    <a:lnTo>
                      <a:pt x="214" y="694"/>
                    </a:lnTo>
                    <a:lnTo>
                      <a:pt x="236" y="682"/>
                    </a:lnTo>
                    <a:lnTo>
                      <a:pt x="272" y="658"/>
                    </a:lnTo>
                    <a:lnTo>
                      <a:pt x="288" y="648"/>
                    </a:lnTo>
                    <a:lnTo>
                      <a:pt x="288" y="648"/>
                    </a:lnTo>
                    <a:lnTo>
                      <a:pt x="300" y="624"/>
                    </a:lnTo>
                    <a:lnTo>
                      <a:pt x="328" y="584"/>
                    </a:lnTo>
                    <a:lnTo>
                      <a:pt x="328" y="584"/>
                    </a:lnTo>
                    <a:lnTo>
                      <a:pt x="348" y="560"/>
                    </a:lnTo>
                    <a:lnTo>
                      <a:pt x="358" y="544"/>
                    </a:lnTo>
                    <a:lnTo>
                      <a:pt x="372" y="510"/>
                    </a:lnTo>
                    <a:lnTo>
                      <a:pt x="372" y="510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64" name="Freeform 10"/>
              <p:cNvSpPr>
                <a:spLocks/>
              </p:cNvSpPr>
              <p:nvPr/>
            </p:nvSpPr>
            <p:spPr bwMode="auto">
              <a:xfrm>
                <a:off x="-4570883" y="8591418"/>
                <a:ext cx="327025" cy="333375"/>
              </a:xfrm>
              <a:custGeom>
                <a:avLst/>
                <a:gdLst>
                  <a:gd name="T0" fmla="*/ 104 w 206"/>
                  <a:gd name="T1" fmla="*/ 32 h 210"/>
                  <a:gd name="T2" fmla="*/ 124 w 206"/>
                  <a:gd name="T3" fmla="*/ 44 h 210"/>
                  <a:gd name="T4" fmla="*/ 156 w 206"/>
                  <a:gd name="T5" fmla="*/ 80 h 210"/>
                  <a:gd name="T6" fmla="*/ 164 w 206"/>
                  <a:gd name="T7" fmla="*/ 98 h 210"/>
                  <a:gd name="T8" fmla="*/ 168 w 206"/>
                  <a:gd name="T9" fmla="*/ 112 h 210"/>
                  <a:gd name="T10" fmla="*/ 176 w 206"/>
                  <a:gd name="T11" fmla="*/ 128 h 210"/>
                  <a:gd name="T12" fmla="*/ 186 w 206"/>
                  <a:gd name="T13" fmla="*/ 136 h 210"/>
                  <a:gd name="T14" fmla="*/ 202 w 206"/>
                  <a:gd name="T15" fmla="*/ 152 h 210"/>
                  <a:gd name="T16" fmla="*/ 206 w 206"/>
                  <a:gd name="T17" fmla="*/ 164 h 210"/>
                  <a:gd name="T18" fmla="*/ 202 w 206"/>
                  <a:gd name="T19" fmla="*/ 176 h 210"/>
                  <a:gd name="T20" fmla="*/ 196 w 206"/>
                  <a:gd name="T21" fmla="*/ 180 h 210"/>
                  <a:gd name="T22" fmla="*/ 186 w 206"/>
                  <a:gd name="T23" fmla="*/ 180 h 210"/>
                  <a:gd name="T24" fmla="*/ 182 w 206"/>
                  <a:gd name="T25" fmla="*/ 170 h 210"/>
                  <a:gd name="T26" fmla="*/ 174 w 206"/>
                  <a:gd name="T27" fmla="*/ 156 h 210"/>
                  <a:gd name="T28" fmla="*/ 156 w 206"/>
                  <a:gd name="T29" fmla="*/ 148 h 210"/>
                  <a:gd name="T30" fmla="*/ 134 w 206"/>
                  <a:gd name="T31" fmla="*/ 144 h 210"/>
                  <a:gd name="T32" fmla="*/ 118 w 206"/>
                  <a:gd name="T33" fmla="*/ 146 h 210"/>
                  <a:gd name="T34" fmla="*/ 104 w 206"/>
                  <a:gd name="T35" fmla="*/ 158 h 210"/>
                  <a:gd name="T36" fmla="*/ 100 w 206"/>
                  <a:gd name="T37" fmla="*/ 162 h 210"/>
                  <a:gd name="T38" fmla="*/ 90 w 206"/>
                  <a:gd name="T39" fmla="*/ 162 h 210"/>
                  <a:gd name="T40" fmla="*/ 80 w 206"/>
                  <a:gd name="T41" fmla="*/ 166 h 210"/>
                  <a:gd name="T42" fmla="*/ 64 w 206"/>
                  <a:gd name="T43" fmla="*/ 182 h 210"/>
                  <a:gd name="T44" fmla="*/ 52 w 206"/>
                  <a:gd name="T45" fmla="*/ 192 h 210"/>
                  <a:gd name="T46" fmla="*/ 26 w 206"/>
                  <a:gd name="T47" fmla="*/ 206 h 210"/>
                  <a:gd name="T48" fmla="*/ 6 w 206"/>
                  <a:gd name="T49" fmla="*/ 208 h 210"/>
                  <a:gd name="T50" fmla="*/ 2 w 206"/>
                  <a:gd name="T51" fmla="*/ 204 h 210"/>
                  <a:gd name="T52" fmla="*/ 0 w 206"/>
                  <a:gd name="T53" fmla="*/ 194 h 210"/>
                  <a:gd name="T54" fmla="*/ 4 w 206"/>
                  <a:gd name="T55" fmla="*/ 182 h 210"/>
                  <a:gd name="T56" fmla="*/ 24 w 206"/>
                  <a:gd name="T57" fmla="*/ 144 h 210"/>
                  <a:gd name="T58" fmla="*/ 36 w 206"/>
                  <a:gd name="T59" fmla="*/ 120 h 210"/>
                  <a:gd name="T60" fmla="*/ 40 w 206"/>
                  <a:gd name="T61" fmla="*/ 106 h 210"/>
                  <a:gd name="T62" fmla="*/ 42 w 206"/>
                  <a:gd name="T63" fmla="*/ 80 h 210"/>
                  <a:gd name="T64" fmla="*/ 38 w 206"/>
                  <a:gd name="T65" fmla="*/ 64 h 210"/>
                  <a:gd name="T66" fmla="*/ 30 w 206"/>
                  <a:gd name="T67" fmla="*/ 44 h 210"/>
                  <a:gd name="T68" fmla="*/ 18 w 206"/>
                  <a:gd name="T69" fmla="*/ 14 h 210"/>
                  <a:gd name="T70" fmla="*/ 20 w 206"/>
                  <a:gd name="T71" fmla="*/ 4 h 210"/>
                  <a:gd name="T72" fmla="*/ 30 w 206"/>
                  <a:gd name="T73" fmla="*/ 0 h 210"/>
                  <a:gd name="T74" fmla="*/ 40 w 206"/>
                  <a:gd name="T75" fmla="*/ 2 h 210"/>
                  <a:gd name="T76" fmla="*/ 78 w 206"/>
                  <a:gd name="T77" fmla="*/ 16 h 210"/>
                  <a:gd name="T78" fmla="*/ 104 w 206"/>
                  <a:gd name="T79" fmla="*/ 32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6" h="210">
                    <a:moveTo>
                      <a:pt x="104" y="32"/>
                    </a:moveTo>
                    <a:lnTo>
                      <a:pt x="104" y="32"/>
                    </a:lnTo>
                    <a:lnTo>
                      <a:pt x="114" y="38"/>
                    </a:lnTo>
                    <a:lnTo>
                      <a:pt x="124" y="44"/>
                    </a:lnTo>
                    <a:lnTo>
                      <a:pt x="142" y="62"/>
                    </a:lnTo>
                    <a:lnTo>
                      <a:pt x="156" y="80"/>
                    </a:lnTo>
                    <a:lnTo>
                      <a:pt x="160" y="90"/>
                    </a:lnTo>
                    <a:lnTo>
                      <a:pt x="164" y="98"/>
                    </a:lnTo>
                    <a:lnTo>
                      <a:pt x="164" y="98"/>
                    </a:lnTo>
                    <a:lnTo>
                      <a:pt x="168" y="112"/>
                    </a:lnTo>
                    <a:lnTo>
                      <a:pt x="172" y="120"/>
                    </a:lnTo>
                    <a:lnTo>
                      <a:pt x="176" y="128"/>
                    </a:lnTo>
                    <a:lnTo>
                      <a:pt x="186" y="136"/>
                    </a:lnTo>
                    <a:lnTo>
                      <a:pt x="186" y="136"/>
                    </a:lnTo>
                    <a:lnTo>
                      <a:pt x="198" y="146"/>
                    </a:lnTo>
                    <a:lnTo>
                      <a:pt x="202" y="152"/>
                    </a:lnTo>
                    <a:lnTo>
                      <a:pt x="204" y="158"/>
                    </a:lnTo>
                    <a:lnTo>
                      <a:pt x="206" y="164"/>
                    </a:lnTo>
                    <a:lnTo>
                      <a:pt x="206" y="170"/>
                    </a:lnTo>
                    <a:lnTo>
                      <a:pt x="202" y="176"/>
                    </a:lnTo>
                    <a:lnTo>
                      <a:pt x="196" y="180"/>
                    </a:lnTo>
                    <a:lnTo>
                      <a:pt x="196" y="180"/>
                    </a:lnTo>
                    <a:lnTo>
                      <a:pt x="188" y="180"/>
                    </a:lnTo>
                    <a:lnTo>
                      <a:pt x="186" y="180"/>
                    </a:lnTo>
                    <a:lnTo>
                      <a:pt x="184" y="176"/>
                    </a:lnTo>
                    <a:lnTo>
                      <a:pt x="182" y="170"/>
                    </a:lnTo>
                    <a:lnTo>
                      <a:pt x="180" y="164"/>
                    </a:lnTo>
                    <a:lnTo>
                      <a:pt x="174" y="156"/>
                    </a:lnTo>
                    <a:lnTo>
                      <a:pt x="168" y="152"/>
                    </a:lnTo>
                    <a:lnTo>
                      <a:pt x="156" y="148"/>
                    </a:lnTo>
                    <a:lnTo>
                      <a:pt x="156" y="148"/>
                    </a:lnTo>
                    <a:lnTo>
                      <a:pt x="134" y="144"/>
                    </a:lnTo>
                    <a:lnTo>
                      <a:pt x="122" y="144"/>
                    </a:lnTo>
                    <a:lnTo>
                      <a:pt x="118" y="146"/>
                    </a:lnTo>
                    <a:lnTo>
                      <a:pt x="114" y="148"/>
                    </a:lnTo>
                    <a:lnTo>
                      <a:pt x="104" y="158"/>
                    </a:lnTo>
                    <a:lnTo>
                      <a:pt x="104" y="158"/>
                    </a:lnTo>
                    <a:lnTo>
                      <a:pt x="100" y="162"/>
                    </a:lnTo>
                    <a:lnTo>
                      <a:pt x="96" y="164"/>
                    </a:lnTo>
                    <a:lnTo>
                      <a:pt x="90" y="162"/>
                    </a:lnTo>
                    <a:lnTo>
                      <a:pt x="86" y="164"/>
                    </a:lnTo>
                    <a:lnTo>
                      <a:pt x="80" y="166"/>
                    </a:lnTo>
                    <a:lnTo>
                      <a:pt x="72" y="172"/>
                    </a:lnTo>
                    <a:lnTo>
                      <a:pt x="64" y="182"/>
                    </a:lnTo>
                    <a:lnTo>
                      <a:pt x="64" y="182"/>
                    </a:lnTo>
                    <a:lnTo>
                      <a:pt x="52" y="192"/>
                    </a:lnTo>
                    <a:lnTo>
                      <a:pt x="38" y="200"/>
                    </a:lnTo>
                    <a:lnTo>
                      <a:pt x="26" y="206"/>
                    </a:lnTo>
                    <a:lnTo>
                      <a:pt x="16" y="210"/>
                    </a:lnTo>
                    <a:lnTo>
                      <a:pt x="6" y="208"/>
                    </a:lnTo>
                    <a:lnTo>
                      <a:pt x="4" y="206"/>
                    </a:lnTo>
                    <a:lnTo>
                      <a:pt x="2" y="204"/>
                    </a:lnTo>
                    <a:lnTo>
                      <a:pt x="0" y="200"/>
                    </a:lnTo>
                    <a:lnTo>
                      <a:pt x="0" y="194"/>
                    </a:lnTo>
                    <a:lnTo>
                      <a:pt x="4" y="182"/>
                    </a:lnTo>
                    <a:lnTo>
                      <a:pt x="4" y="182"/>
                    </a:lnTo>
                    <a:lnTo>
                      <a:pt x="16" y="156"/>
                    </a:lnTo>
                    <a:lnTo>
                      <a:pt x="24" y="144"/>
                    </a:lnTo>
                    <a:lnTo>
                      <a:pt x="30" y="134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40" y="106"/>
                    </a:lnTo>
                    <a:lnTo>
                      <a:pt x="44" y="94"/>
                    </a:lnTo>
                    <a:lnTo>
                      <a:pt x="42" y="80"/>
                    </a:lnTo>
                    <a:lnTo>
                      <a:pt x="38" y="64"/>
                    </a:lnTo>
                    <a:lnTo>
                      <a:pt x="38" y="64"/>
                    </a:lnTo>
                    <a:lnTo>
                      <a:pt x="36" y="54"/>
                    </a:lnTo>
                    <a:lnTo>
                      <a:pt x="30" y="44"/>
                    </a:lnTo>
                    <a:lnTo>
                      <a:pt x="22" y="22"/>
                    </a:lnTo>
                    <a:lnTo>
                      <a:pt x="18" y="14"/>
                    </a:lnTo>
                    <a:lnTo>
                      <a:pt x="18" y="8"/>
                    </a:lnTo>
                    <a:lnTo>
                      <a:pt x="20" y="4"/>
                    </a:lnTo>
                    <a:lnTo>
                      <a:pt x="22" y="2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40" y="2"/>
                    </a:lnTo>
                    <a:lnTo>
                      <a:pt x="54" y="6"/>
                    </a:lnTo>
                    <a:lnTo>
                      <a:pt x="78" y="16"/>
                    </a:lnTo>
                    <a:lnTo>
                      <a:pt x="96" y="28"/>
                    </a:lnTo>
                    <a:lnTo>
                      <a:pt x="104" y="32"/>
                    </a:lnTo>
                    <a:lnTo>
                      <a:pt x="104" y="32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65" name="Freeform 11"/>
              <p:cNvSpPr>
                <a:spLocks/>
              </p:cNvSpPr>
              <p:nvPr/>
            </p:nvSpPr>
            <p:spPr bwMode="auto">
              <a:xfrm>
                <a:off x="-5139208" y="7616693"/>
                <a:ext cx="733425" cy="428625"/>
              </a:xfrm>
              <a:custGeom>
                <a:avLst/>
                <a:gdLst>
                  <a:gd name="T0" fmla="*/ 6 w 462"/>
                  <a:gd name="T1" fmla="*/ 172 h 270"/>
                  <a:gd name="T2" fmla="*/ 36 w 462"/>
                  <a:gd name="T3" fmla="*/ 200 h 270"/>
                  <a:gd name="T4" fmla="*/ 56 w 462"/>
                  <a:gd name="T5" fmla="*/ 212 h 270"/>
                  <a:gd name="T6" fmla="*/ 68 w 462"/>
                  <a:gd name="T7" fmla="*/ 214 h 270"/>
                  <a:gd name="T8" fmla="*/ 92 w 462"/>
                  <a:gd name="T9" fmla="*/ 216 h 270"/>
                  <a:gd name="T10" fmla="*/ 106 w 462"/>
                  <a:gd name="T11" fmla="*/ 224 h 270"/>
                  <a:gd name="T12" fmla="*/ 110 w 462"/>
                  <a:gd name="T13" fmla="*/ 232 h 270"/>
                  <a:gd name="T14" fmla="*/ 124 w 462"/>
                  <a:gd name="T15" fmla="*/ 258 h 270"/>
                  <a:gd name="T16" fmla="*/ 136 w 462"/>
                  <a:gd name="T17" fmla="*/ 264 h 270"/>
                  <a:gd name="T18" fmla="*/ 150 w 462"/>
                  <a:gd name="T19" fmla="*/ 268 h 270"/>
                  <a:gd name="T20" fmla="*/ 180 w 462"/>
                  <a:gd name="T21" fmla="*/ 268 h 270"/>
                  <a:gd name="T22" fmla="*/ 202 w 462"/>
                  <a:gd name="T23" fmla="*/ 258 h 270"/>
                  <a:gd name="T24" fmla="*/ 228 w 462"/>
                  <a:gd name="T25" fmla="*/ 236 h 270"/>
                  <a:gd name="T26" fmla="*/ 244 w 462"/>
                  <a:gd name="T27" fmla="*/ 218 h 270"/>
                  <a:gd name="T28" fmla="*/ 268 w 462"/>
                  <a:gd name="T29" fmla="*/ 186 h 270"/>
                  <a:gd name="T30" fmla="*/ 284 w 462"/>
                  <a:gd name="T31" fmla="*/ 156 h 270"/>
                  <a:gd name="T32" fmla="*/ 298 w 462"/>
                  <a:gd name="T33" fmla="*/ 146 h 270"/>
                  <a:gd name="T34" fmla="*/ 310 w 462"/>
                  <a:gd name="T35" fmla="*/ 142 h 270"/>
                  <a:gd name="T36" fmla="*/ 404 w 462"/>
                  <a:gd name="T37" fmla="*/ 120 h 270"/>
                  <a:gd name="T38" fmla="*/ 448 w 462"/>
                  <a:gd name="T39" fmla="*/ 104 h 270"/>
                  <a:gd name="T40" fmla="*/ 460 w 462"/>
                  <a:gd name="T41" fmla="*/ 94 h 270"/>
                  <a:gd name="T42" fmla="*/ 460 w 462"/>
                  <a:gd name="T43" fmla="*/ 84 h 270"/>
                  <a:gd name="T44" fmla="*/ 454 w 462"/>
                  <a:gd name="T45" fmla="*/ 74 h 270"/>
                  <a:gd name="T46" fmla="*/ 438 w 462"/>
                  <a:gd name="T47" fmla="*/ 60 h 270"/>
                  <a:gd name="T48" fmla="*/ 408 w 462"/>
                  <a:gd name="T49" fmla="*/ 46 h 270"/>
                  <a:gd name="T50" fmla="*/ 386 w 462"/>
                  <a:gd name="T51" fmla="*/ 38 h 270"/>
                  <a:gd name="T52" fmla="*/ 372 w 462"/>
                  <a:gd name="T53" fmla="*/ 26 h 270"/>
                  <a:gd name="T54" fmla="*/ 362 w 462"/>
                  <a:gd name="T55" fmla="*/ 6 h 270"/>
                  <a:gd name="T56" fmla="*/ 348 w 462"/>
                  <a:gd name="T57" fmla="*/ 0 h 270"/>
                  <a:gd name="T58" fmla="*/ 336 w 462"/>
                  <a:gd name="T59" fmla="*/ 0 h 270"/>
                  <a:gd name="T60" fmla="*/ 310 w 462"/>
                  <a:gd name="T61" fmla="*/ 6 h 270"/>
                  <a:gd name="T62" fmla="*/ 290 w 462"/>
                  <a:gd name="T63" fmla="*/ 18 h 270"/>
                  <a:gd name="T64" fmla="*/ 276 w 462"/>
                  <a:gd name="T65" fmla="*/ 30 h 270"/>
                  <a:gd name="T66" fmla="*/ 270 w 462"/>
                  <a:gd name="T67" fmla="*/ 42 h 270"/>
                  <a:gd name="T68" fmla="*/ 270 w 462"/>
                  <a:gd name="T69" fmla="*/ 50 h 270"/>
                  <a:gd name="T70" fmla="*/ 266 w 462"/>
                  <a:gd name="T71" fmla="*/ 56 h 270"/>
                  <a:gd name="T72" fmla="*/ 234 w 462"/>
                  <a:gd name="T73" fmla="*/ 68 h 270"/>
                  <a:gd name="T74" fmla="*/ 206 w 462"/>
                  <a:gd name="T75" fmla="*/ 72 h 270"/>
                  <a:gd name="T76" fmla="*/ 162 w 462"/>
                  <a:gd name="T77" fmla="*/ 74 h 270"/>
                  <a:gd name="T78" fmla="*/ 140 w 462"/>
                  <a:gd name="T79" fmla="*/ 80 h 270"/>
                  <a:gd name="T80" fmla="*/ 120 w 462"/>
                  <a:gd name="T81" fmla="*/ 88 h 270"/>
                  <a:gd name="T82" fmla="*/ 94 w 462"/>
                  <a:gd name="T83" fmla="*/ 98 h 270"/>
                  <a:gd name="T84" fmla="*/ 70 w 462"/>
                  <a:gd name="T85" fmla="*/ 110 h 270"/>
                  <a:gd name="T86" fmla="*/ 24 w 462"/>
                  <a:gd name="T87" fmla="*/ 132 h 270"/>
                  <a:gd name="T88" fmla="*/ 6 w 462"/>
                  <a:gd name="T89" fmla="*/ 136 h 270"/>
                  <a:gd name="T90" fmla="*/ 0 w 462"/>
                  <a:gd name="T91" fmla="*/ 150 h 270"/>
                  <a:gd name="T92" fmla="*/ 0 w 462"/>
                  <a:gd name="T93" fmla="*/ 160 h 270"/>
                  <a:gd name="T94" fmla="*/ 6 w 462"/>
                  <a:gd name="T95" fmla="*/ 172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62" h="270">
                    <a:moveTo>
                      <a:pt x="6" y="172"/>
                    </a:moveTo>
                    <a:lnTo>
                      <a:pt x="6" y="172"/>
                    </a:lnTo>
                    <a:lnTo>
                      <a:pt x="22" y="188"/>
                    </a:lnTo>
                    <a:lnTo>
                      <a:pt x="36" y="200"/>
                    </a:lnTo>
                    <a:lnTo>
                      <a:pt x="48" y="208"/>
                    </a:lnTo>
                    <a:lnTo>
                      <a:pt x="56" y="212"/>
                    </a:lnTo>
                    <a:lnTo>
                      <a:pt x="56" y="212"/>
                    </a:lnTo>
                    <a:lnTo>
                      <a:pt x="68" y="214"/>
                    </a:lnTo>
                    <a:lnTo>
                      <a:pt x="82" y="214"/>
                    </a:lnTo>
                    <a:lnTo>
                      <a:pt x="92" y="216"/>
                    </a:lnTo>
                    <a:lnTo>
                      <a:pt x="98" y="218"/>
                    </a:lnTo>
                    <a:lnTo>
                      <a:pt x="106" y="224"/>
                    </a:lnTo>
                    <a:lnTo>
                      <a:pt x="110" y="232"/>
                    </a:lnTo>
                    <a:lnTo>
                      <a:pt x="110" y="232"/>
                    </a:lnTo>
                    <a:lnTo>
                      <a:pt x="116" y="246"/>
                    </a:lnTo>
                    <a:lnTo>
                      <a:pt x="124" y="258"/>
                    </a:lnTo>
                    <a:lnTo>
                      <a:pt x="130" y="262"/>
                    </a:lnTo>
                    <a:lnTo>
                      <a:pt x="136" y="264"/>
                    </a:lnTo>
                    <a:lnTo>
                      <a:pt x="150" y="268"/>
                    </a:lnTo>
                    <a:lnTo>
                      <a:pt x="150" y="268"/>
                    </a:lnTo>
                    <a:lnTo>
                      <a:pt x="170" y="270"/>
                    </a:lnTo>
                    <a:lnTo>
                      <a:pt x="180" y="268"/>
                    </a:lnTo>
                    <a:lnTo>
                      <a:pt x="190" y="264"/>
                    </a:lnTo>
                    <a:lnTo>
                      <a:pt x="202" y="258"/>
                    </a:lnTo>
                    <a:lnTo>
                      <a:pt x="214" y="248"/>
                    </a:lnTo>
                    <a:lnTo>
                      <a:pt x="228" y="236"/>
                    </a:lnTo>
                    <a:lnTo>
                      <a:pt x="244" y="218"/>
                    </a:lnTo>
                    <a:lnTo>
                      <a:pt x="244" y="218"/>
                    </a:lnTo>
                    <a:lnTo>
                      <a:pt x="258" y="200"/>
                    </a:lnTo>
                    <a:lnTo>
                      <a:pt x="268" y="186"/>
                    </a:lnTo>
                    <a:lnTo>
                      <a:pt x="278" y="164"/>
                    </a:lnTo>
                    <a:lnTo>
                      <a:pt x="284" y="156"/>
                    </a:lnTo>
                    <a:lnTo>
                      <a:pt x="290" y="150"/>
                    </a:lnTo>
                    <a:lnTo>
                      <a:pt x="298" y="146"/>
                    </a:lnTo>
                    <a:lnTo>
                      <a:pt x="310" y="142"/>
                    </a:lnTo>
                    <a:lnTo>
                      <a:pt x="310" y="142"/>
                    </a:lnTo>
                    <a:lnTo>
                      <a:pt x="350" y="132"/>
                    </a:lnTo>
                    <a:lnTo>
                      <a:pt x="404" y="120"/>
                    </a:lnTo>
                    <a:lnTo>
                      <a:pt x="428" y="112"/>
                    </a:lnTo>
                    <a:lnTo>
                      <a:pt x="448" y="104"/>
                    </a:lnTo>
                    <a:lnTo>
                      <a:pt x="456" y="98"/>
                    </a:lnTo>
                    <a:lnTo>
                      <a:pt x="460" y="94"/>
                    </a:lnTo>
                    <a:lnTo>
                      <a:pt x="462" y="88"/>
                    </a:lnTo>
                    <a:lnTo>
                      <a:pt x="460" y="84"/>
                    </a:lnTo>
                    <a:lnTo>
                      <a:pt x="460" y="84"/>
                    </a:lnTo>
                    <a:lnTo>
                      <a:pt x="454" y="74"/>
                    </a:lnTo>
                    <a:lnTo>
                      <a:pt x="446" y="66"/>
                    </a:lnTo>
                    <a:lnTo>
                      <a:pt x="438" y="60"/>
                    </a:lnTo>
                    <a:lnTo>
                      <a:pt x="428" y="54"/>
                    </a:lnTo>
                    <a:lnTo>
                      <a:pt x="408" y="46"/>
                    </a:lnTo>
                    <a:lnTo>
                      <a:pt x="386" y="38"/>
                    </a:lnTo>
                    <a:lnTo>
                      <a:pt x="386" y="38"/>
                    </a:lnTo>
                    <a:lnTo>
                      <a:pt x="378" y="32"/>
                    </a:lnTo>
                    <a:lnTo>
                      <a:pt x="372" y="26"/>
                    </a:lnTo>
                    <a:lnTo>
                      <a:pt x="364" y="12"/>
                    </a:lnTo>
                    <a:lnTo>
                      <a:pt x="362" y="6"/>
                    </a:lnTo>
                    <a:lnTo>
                      <a:pt x="356" y="2"/>
                    </a:lnTo>
                    <a:lnTo>
                      <a:pt x="348" y="0"/>
                    </a:lnTo>
                    <a:lnTo>
                      <a:pt x="336" y="0"/>
                    </a:lnTo>
                    <a:lnTo>
                      <a:pt x="336" y="0"/>
                    </a:lnTo>
                    <a:lnTo>
                      <a:pt x="322" y="2"/>
                    </a:lnTo>
                    <a:lnTo>
                      <a:pt x="310" y="6"/>
                    </a:lnTo>
                    <a:lnTo>
                      <a:pt x="300" y="12"/>
                    </a:lnTo>
                    <a:lnTo>
                      <a:pt x="290" y="18"/>
                    </a:lnTo>
                    <a:lnTo>
                      <a:pt x="282" y="24"/>
                    </a:lnTo>
                    <a:lnTo>
                      <a:pt x="276" y="30"/>
                    </a:lnTo>
                    <a:lnTo>
                      <a:pt x="272" y="36"/>
                    </a:lnTo>
                    <a:lnTo>
                      <a:pt x="270" y="42"/>
                    </a:lnTo>
                    <a:lnTo>
                      <a:pt x="270" y="42"/>
                    </a:lnTo>
                    <a:lnTo>
                      <a:pt x="270" y="50"/>
                    </a:lnTo>
                    <a:lnTo>
                      <a:pt x="268" y="52"/>
                    </a:lnTo>
                    <a:lnTo>
                      <a:pt x="266" y="56"/>
                    </a:lnTo>
                    <a:lnTo>
                      <a:pt x="256" y="60"/>
                    </a:lnTo>
                    <a:lnTo>
                      <a:pt x="234" y="68"/>
                    </a:lnTo>
                    <a:lnTo>
                      <a:pt x="234" y="68"/>
                    </a:lnTo>
                    <a:lnTo>
                      <a:pt x="206" y="72"/>
                    </a:lnTo>
                    <a:lnTo>
                      <a:pt x="182" y="72"/>
                    </a:lnTo>
                    <a:lnTo>
                      <a:pt x="162" y="74"/>
                    </a:lnTo>
                    <a:lnTo>
                      <a:pt x="150" y="76"/>
                    </a:lnTo>
                    <a:lnTo>
                      <a:pt x="140" y="80"/>
                    </a:lnTo>
                    <a:lnTo>
                      <a:pt x="140" y="80"/>
                    </a:lnTo>
                    <a:lnTo>
                      <a:pt x="120" y="88"/>
                    </a:lnTo>
                    <a:lnTo>
                      <a:pt x="108" y="92"/>
                    </a:lnTo>
                    <a:lnTo>
                      <a:pt x="94" y="98"/>
                    </a:lnTo>
                    <a:lnTo>
                      <a:pt x="70" y="110"/>
                    </a:lnTo>
                    <a:lnTo>
                      <a:pt x="70" y="110"/>
                    </a:lnTo>
                    <a:lnTo>
                      <a:pt x="44" y="122"/>
                    </a:lnTo>
                    <a:lnTo>
                      <a:pt x="24" y="132"/>
                    </a:lnTo>
                    <a:lnTo>
                      <a:pt x="6" y="136"/>
                    </a:lnTo>
                    <a:lnTo>
                      <a:pt x="6" y="136"/>
                    </a:lnTo>
                    <a:lnTo>
                      <a:pt x="4" y="140"/>
                    </a:lnTo>
                    <a:lnTo>
                      <a:pt x="0" y="150"/>
                    </a:lnTo>
                    <a:lnTo>
                      <a:pt x="0" y="154"/>
                    </a:lnTo>
                    <a:lnTo>
                      <a:pt x="0" y="160"/>
                    </a:lnTo>
                    <a:lnTo>
                      <a:pt x="2" y="166"/>
                    </a:lnTo>
                    <a:lnTo>
                      <a:pt x="6" y="172"/>
                    </a:lnTo>
                    <a:lnTo>
                      <a:pt x="6" y="172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66" name="Freeform 12"/>
              <p:cNvSpPr>
                <a:spLocks/>
              </p:cNvSpPr>
              <p:nvPr/>
            </p:nvSpPr>
            <p:spPr bwMode="auto">
              <a:xfrm>
                <a:off x="-5148733" y="6435593"/>
                <a:ext cx="542925" cy="939800"/>
              </a:xfrm>
              <a:custGeom>
                <a:avLst/>
                <a:gdLst>
                  <a:gd name="T0" fmla="*/ 26 w 342"/>
                  <a:gd name="T1" fmla="*/ 494 h 592"/>
                  <a:gd name="T2" fmla="*/ 50 w 342"/>
                  <a:gd name="T3" fmla="*/ 536 h 592"/>
                  <a:gd name="T4" fmla="*/ 70 w 342"/>
                  <a:gd name="T5" fmla="*/ 554 h 592"/>
                  <a:gd name="T6" fmla="*/ 106 w 342"/>
                  <a:gd name="T7" fmla="*/ 578 h 592"/>
                  <a:gd name="T8" fmla="*/ 142 w 342"/>
                  <a:gd name="T9" fmla="*/ 582 h 592"/>
                  <a:gd name="T10" fmla="*/ 198 w 342"/>
                  <a:gd name="T11" fmla="*/ 574 h 592"/>
                  <a:gd name="T12" fmla="*/ 234 w 342"/>
                  <a:gd name="T13" fmla="*/ 568 h 592"/>
                  <a:gd name="T14" fmla="*/ 264 w 342"/>
                  <a:gd name="T15" fmla="*/ 574 h 592"/>
                  <a:gd name="T16" fmla="*/ 306 w 342"/>
                  <a:gd name="T17" fmla="*/ 592 h 592"/>
                  <a:gd name="T18" fmla="*/ 330 w 342"/>
                  <a:gd name="T19" fmla="*/ 566 h 592"/>
                  <a:gd name="T20" fmla="*/ 340 w 342"/>
                  <a:gd name="T21" fmla="*/ 538 h 592"/>
                  <a:gd name="T22" fmla="*/ 340 w 342"/>
                  <a:gd name="T23" fmla="*/ 504 h 592"/>
                  <a:gd name="T24" fmla="*/ 330 w 342"/>
                  <a:gd name="T25" fmla="*/ 470 h 592"/>
                  <a:gd name="T26" fmla="*/ 314 w 342"/>
                  <a:gd name="T27" fmla="*/ 420 h 592"/>
                  <a:gd name="T28" fmla="*/ 312 w 342"/>
                  <a:gd name="T29" fmla="*/ 390 h 592"/>
                  <a:gd name="T30" fmla="*/ 300 w 342"/>
                  <a:gd name="T31" fmla="*/ 350 h 592"/>
                  <a:gd name="T32" fmla="*/ 300 w 342"/>
                  <a:gd name="T33" fmla="*/ 322 h 592"/>
                  <a:gd name="T34" fmla="*/ 306 w 342"/>
                  <a:gd name="T35" fmla="*/ 300 h 592"/>
                  <a:gd name="T36" fmla="*/ 304 w 342"/>
                  <a:gd name="T37" fmla="*/ 232 h 592"/>
                  <a:gd name="T38" fmla="*/ 308 w 342"/>
                  <a:gd name="T39" fmla="*/ 182 h 592"/>
                  <a:gd name="T40" fmla="*/ 304 w 342"/>
                  <a:gd name="T41" fmla="*/ 136 h 592"/>
                  <a:gd name="T42" fmla="*/ 280 w 342"/>
                  <a:gd name="T43" fmla="*/ 114 h 592"/>
                  <a:gd name="T44" fmla="*/ 242 w 342"/>
                  <a:gd name="T45" fmla="*/ 90 h 592"/>
                  <a:gd name="T46" fmla="*/ 184 w 342"/>
                  <a:gd name="T47" fmla="*/ 32 h 592"/>
                  <a:gd name="T48" fmla="*/ 158 w 342"/>
                  <a:gd name="T49" fmla="*/ 4 h 592"/>
                  <a:gd name="T50" fmla="*/ 134 w 342"/>
                  <a:gd name="T51" fmla="*/ 2 h 592"/>
                  <a:gd name="T52" fmla="*/ 98 w 342"/>
                  <a:gd name="T53" fmla="*/ 18 h 592"/>
                  <a:gd name="T54" fmla="*/ 70 w 342"/>
                  <a:gd name="T55" fmla="*/ 48 h 592"/>
                  <a:gd name="T56" fmla="*/ 54 w 342"/>
                  <a:gd name="T57" fmla="*/ 66 h 592"/>
                  <a:gd name="T58" fmla="*/ 24 w 342"/>
                  <a:gd name="T59" fmla="*/ 78 h 592"/>
                  <a:gd name="T60" fmla="*/ 2 w 342"/>
                  <a:gd name="T61" fmla="*/ 94 h 592"/>
                  <a:gd name="T62" fmla="*/ 6 w 342"/>
                  <a:gd name="T63" fmla="*/ 126 h 592"/>
                  <a:gd name="T64" fmla="*/ 8 w 342"/>
                  <a:gd name="T65" fmla="*/ 150 h 592"/>
                  <a:gd name="T66" fmla="*/ 6 w 342"/>
                  <a:gd name="T67" fmla="*/ 220 h 592"/>
                  <a:gd name="T68" fmla="*/ 14 w 342"/>
                  <a:gd name="T69" fmla="*/ 264 h 592"/>
                  <a:gd name="T70" fmla="*/ 24 w 342"/>
                  <a:gd name="T71" fmla="*/ 296 h 592"/>
                  <a:gd name="T72" fmla="*/ 56 w 342"/>
                  <a:gd name="T73" fmla="*/ 322 h 592"/>
                  <a:gd name="T74" fmla="*/ 82 w 342"/>
                  <a:gd name="T75" fmla="*/ 344 h 592"/>
                  <a:gd name="T76" fmla="*/ 90 w 342"/>
                  <a:gd name="T77" fmla="*/ 370 h 592"/>
                  <a:gd name="T78" fmla="*/ 116 w 342"/>
                  <a:gd name="T79" fmla="*/ 404 h 592"/>
                  <a:gd name="T80" fmla="*/ 128 w 342"/>
                  <a:gd name="T81" fmla="*/ 432 h 592"/>
                  <a:gd name="T82" fmla="*/ 124 w 342"/>
                  <a:gd name="T83" fmla="*/ 452 h 592"/>
                  <a:gd name="T84" fmla="*/ 96 w 342"/>
                  <a:gd name="T85" fmla="*/ 466 h 592"/>
                  <a:gd name="T86" fmla="*/ 24 w 342"/>
                  <a:gd name="T87" fmla="*/ 486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42" h="592">
                    <a:moveTo>
                      <a:pt x="24" y="486"/>
                    </a:moveTo>
                    <a:lnTo>
                      <a:pt x="24" y="486"/>
                    </a:lnTo>
                    <a:lnTo>
                      <a:pt x="26" y="494"/>
                    </a:lnTo>
                    <a:lnTo>
                      <a:pt x="36" y="512"/>
                    </a:lnTo>
                    <a:lnTo>
                      <a:pt x="42" y="524"/>
                    </a:lnTo>
                    <a:lnTo>
                      <a:pt x="50" y="536"/>
                    </a:lnTo>
                    <a:lnTo>
                      <a:pt x="60" y="546"/>
                    </a:lnTo>
                    <a:lnTo>
                      <a:pt x="70" y="554"/>
                    </a:lnTo>
                    <a:lnTo>
                      <a:pt x="70" y="554"/>
                    </a:lnTo>
                    <a:lnTo>
                      <a:pt x="88" y="566"/>
                    </a:lnTo>
                    <a:lnTo>
                      <a:pt x="100" y="574"/>
                    </a:lnTo>
                    <a:lnTo>
                      <a:pt x="106" y="578"/>
                    </a:lnTo>
                    <a:lnTo>
                      <a:pt x="114" y="580"/>
                    </a:lnTo>
                    <a:lnTo>
                      <a:pt x="142" y="582"/>
                    </a:lnTo>
                    <a:lnTo>
                      <a:pt x="142" y="582"/>
                    </a:lnTo>
                    <a:lnTo>
                      <a:pt x="160" y="582"/>
                    </a:lnTo>
                    <a:lnTo>
                      <a:pt x="174" y="580"/>
                    </a:lnTo>
                    <a:lnTo>
                      <a:pt x="198" y="574"/>
                    </a:lnTo>
                    <a:lnTo>
                      <a:pt x="210" y="570"/>
                    </a:lnTo>
                    <a:lnTo>
                      <a:pt x="222" y="568"/>
                    </a:lnTo>
                    <a:lnTo>
                      <a:pt x="234" y="568"/>
                    </a:lnTo>
                    <a:lnTo>
                      <a:pt x="250" y="570"/>
                    </a:lnTo>
                    <a:lnTo>
                      <a:pt x="250" y="570"/>
                    </a:lnTo>
                    <a:lnTo>
                      <a:pt x="264" y="574"/>
                    </a:lnTo>
                    <a:lnTo>
                      <a:pt x="278" y="580"/>
                    </a:lnTo>
                    <a:lnTo>
                      <a:pt x="298" y="590"/>
                    </a:lnTo>
                    <a:lnTo>
                      <a:pt x="306" y="592"/>
                    </a:lnTo>
                    <a:lnTo>
                      <a:pt x="314" y="588"/>
                    </a:lnTo>
                    <a:lnTo>
                      <a:pt x="322" y="580"/>
                    </a:lnTo>
                    <a:lnTo>
                      <a:pt x="330" y="566"/>
                    </a:lnTo>
                    <a:lnTo>
                      <a:pt x="330" y="566"/>
                    </a:lnTo>
                    <a:lnTo>
                      <a:pt x="336" y="550"/>
                    </a:lnTo>
                    <a:lnTo>
                      <a:pt x="340" y="538"/>
                    </a:lnTo>
                    <a:lnTo>
                      <a:pt x="342" y="526"/>
                    </a:lnTo>
                    <a:lnTo>
                      <a:pt x="342" y="514"/>
                    </a:lnTo>
                    <a:lnTo>
                      <a:pt x="340" y="504"/>
                    </a:lnTo>
                    <a:lnTo>
                      <a:pt x="338" y="494"/>
                    </a:lnTo>
                    <a:lnTo>
                      <a:pt x="330" y="470"/>
                    </a:lnTo>
                    <a:lnTo>
                      <a:pt x="330" y="470"/>
                    </a:lnTo>
                    <a:lnTo>
                      <a:pt x="322" y="448"/>
                    </a:lnTo>
                    <a:lnTo>
                      <a:pt x="316" y="434"/>
                    </a:lnTo>
                    <a:lnTo>
                      <a:pt x="314" y="420"/>
                    </a:lnTo>
                    <a:lnTo>
                      <a:pt x="312" y="402"/>
                    </a:lnTo>
                    <a:lnTo>
                      <a:pt x="312" y="402"/>
                    </a:lnTo>
                    <a:lnTo>
                      <a:pt x="312" y="390"/>
                    </a:lnTo>
                    <a:lnTo>
                      <a:pt x="308" y="380"/>
                    </a:lnTo>
                    <a:lnTo>
                      <a:pt x="302" y="360"/>
                    </a:lnTo>
                    <a:lnTo>
                      <a:pt x="300" y="350"/>
                    </a:lnTo>
                    <a:lnTo>
                      <a:pt x="298" y="342"/>
                    </a:lnTo>
                    <a:lnTo>
                      <a:pt x="298" y="332"/>
                    </a:lnTo>
                    <a:lnTo>
                      <a:pt x="300" y="322"/>
                    </a:lnTo>
                    <a:lnTo>
                      <a:pt x="300" y="322"/>
                    </a:lnTo>
                    <a:lnTo>
                      <a:pt x="304" y="308"/>
                    </a:lnTo>
                    <a:lnTo>
                      <a:pt x="306" y="300"/>
                    </a:lnTo>
                    <a:lnTo>
                      <a:pt x="306" y="270"/>
                    </a:lnTo>
                    <a:lnTo>
                      <a:pt x="306" y="270"/>
                    </a:lnTo>
                    <a:lnTo>
                      <a:pt x="304" y="232"/>
                    </a:lnTo>
                    <a:lnTo>
                      <a:pt x="306" y="214"/>
                    </a:lnTo>
                    <a:lnTo>
                      <a:pt x="308" y="182"/>
                    </a:lnTo>
                    <a:lnTo>
                      <a:pt x="308" y="182"/>
                    </a:lnTo>
                    <a:lnTo>
                      <a:pt x="310" y="162"/>
                    </a:lnTo>
                    <a:lnTo>
                      <a:pt x="308" y="146"/>
                    </a:lnTo>
                    <a:lnTo>
                      <a:pt x="304" y="136"/>
                    </a:lnTo>
                    <a:lnTo>
                      <a:pt x="298" y="126"/>
                    </a:lnTo>
                    <a:lnTo>
                      <a:pt x="290" y="120"/>
                    </a:lnTo>
                    <a:lnTo>
                      <a:pt x="280" y="114"/>
                    </a:lnTo>
                    <a:lnTo>
                      <a:pt x="262" y="104"/>
                    </a:lnTo>
                    <a:lnTo>
                      <a:pt x="262" y="104"/>
                    </a:lnTo>
                    <a:lnTo>
                      <a:pt x="242" y="90"/>
                    </a:lnTo>
                    <a:lnTo>
                      <a:pt x="222" y="72"/>
                    </a:lnTo>
                    <a:lnTo>
                      <a:pt x="184" y="32"/>
                    </a:lnTo>
                    <a:lnTo>
                      <a:pt x="184" y="32"/>
                    </a:lnTo>
                    <a:lnTo>
                      <a:pt x="168" y="14"/>
                    </a:lnTo>
                    <a:lnTo>
                      <a:pt x="162" y="8"/>
                    </a:lnTo>
                    <a:lnTo>
                      <a:pt x="158" y="4"/>
                    </a:lnTo>
                    <a:lnTo>
                      <a:pt x="150" y="2"/>
                    </a:lnTo>
                    <a:lnTo>
                      <a:pt x="144" y="0"/>
                    </a:lnTo>
                    <a:lnTo>
                      <a:pt x="134" y="2"/>
                    </a:lnTo>
                    <a:lnTo>
                      <a:pt x="122" y="6"/>
                    </a:lnTo>
                    <a:lnTo>
                      <a:pt x="122" y="6"/>
                    </a:lnTo>
                    <a:lnTo>
                      <a:pt x="98" y="18"/>
                    </a:lnTo>
                    <a:lnTo>
                      <a:pt x="84" y="26"/>
                    </a:lnTo>
                    <a:lnTo>
                      <a:pt x="76" y="36"/>
                    </a:lnTo>
                    <a:lnTo>
                      <a:pt x="70" y="48"/>
                    </a:lnTo>
                    <a:lnTo>
                      <a:pt x="70" y="48"/>
                    </a:lnTo>
                    <a:lnTo>
                      <a:pt x="64" y="58"/>
                    </a:lnTo>
                    <a:lnTo>
                      <a:pt x="54" y="66"/>
                    </a:lnTo>
                    <a:lnTo>
                      <a:pt x="42" y="72"/>
                    </a:lnTo>
                    <a:lnTo>
                      <a:pt x="24" y="78"/>
                    </a:lnTo>
                    <a:lnTo>
                      <a:pt x="24" y="78"/>
                    </a:lnTo>
                    <a:lnTo>
                      <a:pt x="10" y="86"/>
                    </a:lnTo>
                    <a:lnTo>
                      <a:pt x="4" y="90"/>
                    </a:lnTo>
                    <a:lnTo>
                      <a:pt x="2" y="94"/>
                    </a:lnTo>
                    <a:lnTo>
                      <a:pt x="0" y="100"/>
                    </a:lnTo>
                    <a:lnTo>
                      <a:pt x="2" y="106"/>
                    </a:lnTo>
                    <a:lnTo>
                      <a:pt x="6" y="126"/>
                    </a:lnTo>
                    <a:lnTo>
                      <a:pt x="6" y="126"/>
                    </a:lnTo>
                    <a:lnTo>
                      <a:pt x="8" y="138"/>
                    </a:lnTo>
                    <a:lnTo>
                      <a:pt x="8" y="150"/>
                    </a:lnTo>
                    <a:lnTo>
                      <a:pt x="8" y="174"/>
                    </a:lnTo>
                    <a:lnTo>
                      <a:pt x="6" y="198"/>
                    </a:lnTo>
                    <a:lnTo>
                      <a:pt x="6" y="220"/>
                    </a:lnTo>
                    <a:lnTo>
                      <a:pt x="6" y="220"/>
                    </a:lnTo>
                    <a:lnTo>
                      <a:pt x="8" y="242"/>
                    </a:lnTo>
                    <a:lnTo>
                      <a:pt x="14" y="264"/>
                    </a:lnTo>
                    <a:lnTo>
                      <a:pt x="18" y="282"/>
                    </a:lnTo>
                    <a:lnTo>
                      <a:pt x="24" y="296"/>
                    </a:lnTo>
                    <a:lnTo>
                      <a:pt x="24" y="296"/>
                    </a:lnTo>
                    <a:lnTo>
                      <a:pt x="28" y="300"/>
                    </a:lnTo>
                    <a:lnTo>
                      <a:pt x="36" y="308"/>
                    </a:lnTo>
                    <a:lnTo>
                      <a:pt x="56" y="322"/>
                    </a:lnTo>
                    <a:lnTo>
                      <a:pt x="84" y="342"/>
                    </a:lnTo>
                    <a:lnTo>
                      <a:pt x="84" y="342"/>
                    </a:lnTo>
                    <a:lnTo>
                      <a:pt x="82" y="344"/>
                    </a:lnTo>
                    <a:lnTo>
                      <a:pt x="82" y="348"/>
                    </a:lnTo>
                    <a:lnTo>
                      <a:pt x="84" y="358"/>
                    </a:lnTo>
                    <a:lnTo>
                      <a:pt x="90" y="370"/>
                    </a:lnTo>
                    <a:lnTo>
                      <a:pt x="90" y="370"/>
                    </a:lnTo>
                    <a:lnTo>
                      <a:pt x="106" y="390"/>
                    </a:lnTo>
                    <a:lnTo>
                      <a:pt x="116" y="404"/>
                    </a:lnTo>
                    <a:lnTo>
                      <a:pt x="124" y="418"/>
                    </a:lnTo>
                    <a:lnTo>
                      <a:pt x="128" y="426"/>
                    </a:lnTo>
                    <a:lnTo>
                      <a:pt x="128" y="432"/>
                    </a:lnTo>
                    <a:lnTo>
                      <a:pt x="128" y="440"/>
                    </a:lnTo>
                    <a:lnTo>
                      <a:pt x="128" y="446"/>
                    </a:lnTo>
                    <a:lnTo>
                      <a:pt x="124" y="452"/>
                    </a:lnTo>
                    <a:lnTo>
                      <a:pt x="116" y="458"/>
                    </a:lnTo>
                    <a:lnTo>
                      <a:pt x="108" y="462"/>
                    </a:lnTo>
                    <a:lnTo>
                      <a:pt x="96" y="466"/>
                    </a:lnTo>
                    <a:lnTo>
                      <a:pt x="96" y="466"/>
                    </a:lnTo>
                    <a:lnTo>
                      <a:pt x="24" y="486"/>
                    </a:lnTo>
                    <a:lnTo>
                      <a:pt x="24" y="486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67" name="Freeform 13"/>
              <p:cNvSpPr>
                <a:spLocks/>
              </p:cNvSpPr>
              <p:nvPr/>
            </p:nvSpPr>
            <p:spPr bwMode="auto">
              <a:xfrm>
                <a:off x="-5370983" y="6724518"/>
                <a:ext cx="311150" cy="393700"/>
              </a:xfrm>
              <a:custGeom>
                <a:avLst/>
                <a:gdLst>
                  <a:gd name="T0" fmla="*/ 24 w 196"/>
                  <a:gd name="T1" fmla="*/ 28 h 248"/>
                  <a:gd name="T2" fmla="*/ 12 w 196"/>
                  <a:gd name="T3" fmla="*/ 46 h 248"/>
                  <a:gd name="T4" fmla="*/ 8 w 196"/>
                  <a:gd name="T5" fmla="*/ 62 h 248"/>
                  <a:gd name="T6" fmla="*/ 12 w 196"/>
                  <a:gd name="T7" fmla="*/ 86 h 248"/>
                  <a:gd name="T8" fmla="*/ 10 w 196"/>
                  <a:gd name="T9" fmla="*/ 94 h 248"/>
                  <a:gd name="T10" fmla="*/ 2 w 196"/>
                  <a:gd name="T11" fmla="*/ 122 h 248"/>
                  <a:gd name="T12" fmla="*/ 2 w 196"/>
                  <a:gd name="T13" fmla="*/ 132 h 248"/>
                  <a:gd name="T14" fmla="*/ 8 w 196"/>
                  <a:gd name="T15" fmla="*/ 140 h 248"/>
                  <a:gd name="T16" fmla="*/ 54 w 196"/>
                  <a:gd name="T17" fmla="*/ 156 h 248"/>
                  <a:gd name="T18" fmla="*/ 84 w 196"/>
                  <a:gd name="T19" fmla="*/ 172 h 248"/>
                  <a:gd name="T20" fmla="*/ 88 w 196"/>
                  <a:gd name="T21" fmla="*/ 176 h 248"/>
                  <a:gd name="T22" fmla="*/ 90 w 196"/>
                  <a:gd name="T23" fmla="*/ 184 h 248"/>
                  <a:gd name="T24" fmla="*/ 84 w 196"/>
                  <a:gd name="T25" fmla="*/ 212 h 248"/>
                  <a:gd name="T26" fmla="*/ 88 w 196"/>
                  <a:gd name="T27" fmla="*/ 226 h 248"/>
                  <a:gd name="T28" fmla="*/ 92 w 196"/>
                  <a:gd name="T29" fmla="*/ 230 h 248"/>
                  <a:gd name="T30" fmla="*/ 88 w 196"/>
                  <a:gd name="T31" fmla="*/ 240 h 248"/>
                  <a:gd name="T32" fmla="*/ 94 w 196"/>
                  <a:gd name="T33" fmla="*/ 244 h 248"/>
                  <a:gd name="T34" fmla="*/ 118 w 196"/>
                  <a:gd name="T35" fmla="*/ 248 h 248"/>
                  <a:gd name="T36" fmla="*/ 146 w 196"/>
                  <a:gd name="T37" fmla="*/ 246 h 248"/>
                  <a:gd name="T38" fmla="*/ 162 w 196"/>
                  <a:gd name="T39" fmla="*/ 238 h 248"/>
                  <a:gd name="T40" fmla="*/ 172 w 196"/>
                  <a:gd name="T41" fmla="*/ 226 h 248"/>
                  <a:gd name="T42" fmla="*/ 180 w 196"/>
                  <a:gd name="T43" fmla="*/ 212 h 248"/>
                  <a:gd name="T44" fmla="*/ 196 w 196"/>
                  <a:gd name="T45" fmla="*/ 194 h 248"/>
                  <a:gd name="T46" fmla="*/ 194 w 196"/>
                  <a:gd name="T47" fmla="*/ 186 h 248"/>
                  <a:gd name="T48" fmla="*/ 178 w 196"/>
                  <a:gd name="T49" fmla="*/ 176 h 248"/>
                  <a:gd name="T50" fmla="*/ 152 w 196"/>
                  <a:gd name="T51" fmla="*/ 158 h 248"/>
                  <a:gd name="T52" fmla="*/ 98 w 196"/>
                  <a:gd name="T53" fmla="*/ 114 h 248"/>
                  <a:gd name="T54" fmla="*/ 90 w 196"/>
                  <a:gd name="T55" fmla="*/ 108 h 248"/>
                  <a:gd name="T56" fmla="*/ 76 w 196"/>
                  <a:gd name="T57" fmla="*/ 96 h 248"/>
                  <a:gd name="T58" fmla="*/ 76 w 196"/>
                  <a:gd name="T59" fmla="*/ 82 h 248"/>
                  <a:gd name="T60" fmla="*/ 80 w 196"/>
                  <a:gd name="T61" fmla="*/ 72 h 248"/>
                  <a:gd name="T62" fmla="*/ 96 w 196"/>
                  <a:gd name="T63" fmla="*/ 50 h 248"/>
                  <a:gd name="T64" fmla="*/ 98 w 196"/>
                  <a:gd name="T65" fmla="*/ 28 h 248"/>
                  <a:gd name="T66" fmla="*/ 98 w 196"/>
                  <a:gd name="T67" fmla="*/ 12 h 248"/>
                  <a:gd name="T68" fmla="*/ 92 w 196"/>
                  <a:gd name="T69" fmla="*/ 2 h 248"/>
                  <a:gd name="T70" fmla="*/ 84 w 196"/>
                  <a:gd name="T71" fmla="*/ 0 h 248"/>
                  <a:gd name="T72" fmla="*/ 70 w 196"/>
                  <a:gd name="T73" fmla="*/ 6 h 248"/>
                  <a:gd name="T74" fmla="*/ 24 w 196"/>
                  <a:gd name="T75" fmla="*/ 28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96" h="248">
                    <a:moveTo>
                      <a:pt x="24" y="28"/>
                    </a:moveTo>
                    <a:lnTo>
                      <a:pt x="24" y="28"/>
                    </a:lnTo>
                    <a:lnTo>
                      <a:pt x="16" y="38"/>
                    </a:lnTo>
                    <a:lnTo>
                      <a:pt x="12" y="46"/>
                    </a:lnTo>
                    <a:lnTo>
                      <a:pt x="8" y="54"/>
                    </a:lnTo>
                    <a:lnTo>
                      <a:pt x="8" y="62"/>
                    </a:lnTo>
                    <a:lnTo>
                      <a:pt x="10" y="78"/>
                    </a:lnTo>
                    <a:lnTo>
                      <a:pt x="12" y="86"/>
                    </a:lnTo>
                    <a:lnTo>
                      <a:pt x="10" y="94"/>
                    </a:lnTo>
                    <a:lnTo>
                      <a:pt x="10" y="94"/>
                    </a:lnTo>
                    <a:lnTo>
                      <a:pt x="6" y="110"/>
                    </a:lnTo>
                    <a:lnTo>
                      <a:pt x="2" y="122"/>
                    </a:lnTo>
                    <a:lnTo>
                      <a:pt x="0" y="128"/>
                    </a:lnTo>
                    <a:lnTo>
                      <a:pt x="2" y="132"/>
                    </a:lnTo>
                    <a:lnTo>
                      <a:pt x="4" y="136"/>
                    </a:lnTo>
                    <a:lnTo>
                      <a:pt x="8" y="140"/>
                    </a:lnTo>
                    <a:lnTo>
                      <a:pt x="8" y="140"/>
                    </a:lnTo>
                    <a:lnTo>
                      <a:pt x="54" y="156"/>
                    </a:lnTo>
                    <a:lnTo>
                      <a:pt x="76" y="166"/>
                    </a:lnTo>
                    <a:lnTo>
                      <a:pt x="84" y="172"/>
                    </a:lnTo>
                    <a:lnTo>
                      <a:pt x="88" y="176"/>
                    </a:lnTo>
                    <a:lnTo>
                      <a:pt x="88" y="176"/>
                    </a:lnTo>
                    <a:lnTo>
                      <a:pt x="90" y="180"/>
                    </a:lnTo>
                    <a:lnTo>
                      <a:pt x="90" y="184"/>
                    </a:lnTo>
                    <a:lnTo>
                      <a:pt x="86" y="198"/>
                    </a:lnTo>
                    <a:lnTo>
                      <a:pt x="84" y="212"/>
                    </a:lnTo>
                    <a:lnTo>
                      <a:pt x="86" y="220"/>
                    </a:lnTo>
                    <a:lnTo>
                      <a:pt x="88" y="226"/>
                    </a:lnTo>
                    <a:lnTo>
                      <a:pt x="88" y="226"/>
                    </a:lnTo>
                    <a:lnTo>
                      <a:pt x="92" y="230"/>
                    </a:lnTo>
                    <a:lnTo>
                      <a:pt x="92" y="234"/>
                    </a:lnTo>
                    <a:lnTo>
                      <a:pt x="88" y="240"/>
                    </a:lnTo>
                    <a:lnTo>
                      <a:pt x="90" y="244"/>
                    </a:lnTo>
                    <a:lnTo>
                      <a:pt x="94" y="244"/>
                    </a:lnTo>
                    <a:lnTo>
                      <a:pt x="118" y="248"/>
                    </a:lnTo>
                    <a:lnTo>
                      <a:pt x="118" y="248"/>
                    </a:lnTo>
                    <a:lnTo>
                      <a:pt x="134" y="248"/>
                    </a:lnTo>
                    <a:lnTo>
                      <a:pt x="146" y="246"/>
                    </a:lnTo>
                    <a:lnTo>
                      <a:pt x="156" y="242"/>
                    </a:lnTo>
                    <a:lnTo>
                      <a:pt x="162" y="238"/>
                    </a:lnTo>
                    <a:lnTo>
                      <a:pt x="168" y="232"/>
                    </a:lnTo>
                    <a:lnTo>
                      <a:pt x="172" y="226"/>
                    </a:lnTo>
                    <a:lnTo>
                      <a:pt x="180" y="212"/>
                    </a:lnTo>
                    <a:lnTo>
                      <a:pt x="180" y="212"/>
                    </a:lnTo>
                    <a:lnTo>
                      <a:pt x="190" y="202"/>
                    </a:lnTo>
                    <a:lnTo>
                      <a:pt x="196" y="194"/>
                    </a:lnTo>
                    <a:lnTo>
                      <a:pt x="196" y="190"/>
                    </a:lnTo>
                    <a:lnTo>
                      <a:pt x="194" y="186"/>
                    </a:lnTo>
                    <a:lnTo>
                      <a:pt x="188" y="182"/>
                    </a:lnTo>
                    <a:lnTo>
                      <a:pt x="178" y="176"/>
                    </a:lnTo>
                    <a:lnTo>
                      <a:pt x="178" y="176"/>
                    </a:lnTo>
                    <a:lnTo>
                      <a:pt x="152" y="158"/>
                    </a:lnTo>
                    <a:lnTo>
                      <a:pt x="128" y="140"/>
                    </a:lnTo>
                    <a:lnTo>
                      <a:pt x="98" y="114"/>
                    </a:lnTo>
                    <a:lnTo>
                      <a:pt x="98" y="114"/>
                    </a:lnTo>
                    <a:lnTo>
                      <a:pt x="90" y="108"/>
                    </a:lnTo>
                    <a:lnTo>
                      <a:pt x="80" y="100"/>
                    </a:lnTo>
                    <a:lnTo>
                      <a:pt x="76" y="96"/>
                    </a:lnTo>
                    <a:lnTo>
                      <a:pt x="74" y="90"/>
                    </a:lnTo>
                    <a:lnTo>
                      <a:pt x="76" y="82"/>
                    </a:lnTo>
                    <a:lnTo>
                      <a:pt x="80" y="72"/>
                    </a:lnTo>
                    <a:lnTo>
                      <a:pt x="80" y="72"/>
                    </a:lnTo>
                    <a:lnTo>
                      <a:pt x="90" y="58"/>
                    </a:lnTo>
                    <a:lnTo>
                      <a:pt x="96" y="50"/>
                    </a:lnTo>
                    <a:lnTo>
                      <a:pt x="98" y="42"/>
                    </a:lnTo>
                    <a:lnTo>
                      <a:pt x="98" y="28"/>
                    </a:lnTo>
                    <a:lnTo>
                      <a:pt x="98" y="28"/>
                    </a:lnTo>
                    <a:lnTo>
                      <a:pt x="98" y="12"/>
                    </a:lnTo>
                    <a:lnTo>
                      <a:pt x="96" y="6"/>
                    </a:lnTo>
                    <a:lnTo>
                      <a:pt x="92" y="2"/>
                    </a:lnTo>
                    <a:lnTo>
                      <a:pt x="88" y="0"/>
                    </a:lnTo>
                    <a:lnTo>
                      <a:pt x="84" y="0"/>
                    </a:lnTo>
                    <a:lnTo>
                      <a:pt x="70" y="6"/>
                    </a:lnTo>
                    <a:lnTo>
                      <a:pt x="70" y="6"/>
                    </a:lnTo>
                    <a:lnTo>
                      <a:pt x="38" y="22"/>
                    </a:lnTo>
                    <a:lnTo>
                      <a:pt x="24" y="28"/>
                    </a:lnTo>
                    <a:lnTo>
                      <a:pt x="24" y="28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68" name="Freeform 14"/>
              <p:cNvSpPr>
                <a:spLocks/>
              </p:cNvSpPr>
              <p:nvPr/>
            </p:nvSpPr>
            <p:spPr bwMode="auto">
              <a:xfrm>
                <a:off x="-5612284" y="6473693"/>
                <a:ext cx="412750" cy="263525"/>
              </a:xfrm>
              <a:custGeom>
                <a:avLst/>
                <a:gdLst>
                  <a:gd name="T0" fmla="*/ 0 w 260"/>
                  <a:gd name="T1" fmla="*/ 104 h 166"/>
                  <a:gd name="T2" fmla="*/ 0 w 260"/>
                  <a:gd name="T3" fmla="*/ 104 h 166"/>
                  <a:gd name="T4" fmla="*/ 10 w 260"/>
                  <a:gd name="T5" fmla="*/ 128 h 166"/>
                  <a:gd name="T6" fmla="*/ 18 w 260"/>
                  <a:gd name="T7" fmla="*/ 146 h 166"/>
                  <a:gd name="T8" fmla="*/ 24 w 260"/>
                  <a:gd name="T9" fmla="*/ 154 h 166"/>
                  <a:gd name="T10" fmla="*/ 28 w 260"/>
                  <a:gd name="T11" fmla="*/ 158 h 166"/>
                  <a:gd name="T12" fmla="*/ 28 w 260"/>
                  <a:gd name="T13" fmla="*/ 158 h 166"/>
                  <a:gd name="T14" fmla="*/ 38 w 260"/>
                  <a:gd name="T15" fmla="*/ 164 h 166"/>
                  <a:gd name="T16" fmla="*/ 48 w 260"/>
                  <a:gd name="T17" fmla="*/ 166 h 166"/>
                  <a:gd name="T18" fmla="*/ 60 w 260"/>
                  <a:gd name="T19" fmla="*/ 164 h 166"/>
                  <a:gd name="T20" fmla="*/ 78 w 260"/>
                  <a:gd name="T21" fmla="*/ 158 h 166"/>
                  <a:gd name="T22" fmla="*/ 78 w 260"/>
                  <a:gd name="T23" fmla="*/ 158 h 166"/>
                  <a:gd name="T24" fmla="*/ 100 w 260"/>
                  <a:gd name="T25" fmla="*/ 150 h 166"/>
                  <a:gd name="T26" fmla="*/ 120 w 260"/>
                  <a:gd name="T27" fmla="*/ 144 h 166"/>
                  <a:gd name="T28" fmla="*/ 140 w 260"/>
                  <a:gd name="T29" fmla="*/ 140 h 166"/>
                  <a:gd name="T30" fmla="*/ 152 w 260"/>
                  <a:gd name="T31" fmla="*/ 136 h 166"/>
                  <a:gd name="T32" fmla="*/ 152 w 260"/>
                  <a:gd name="T33" fmla="*/ 136 h 166"/>
                  <a:gd name="T34" fmla="*/ 140 w 260"/>
                  <a:gd name="T35" fmla="*/ 140 h 166"/>
                  <a:gd name="T36" fmla="*/ 166 w 260"/>
                  <a:gd name="T37" fmla="*/ 130 h 166"/>
                  <a:gd name="T38" fmla="*/ 166 w 260"/>
                  <a:gd name="T39" fmla="*/ 130 h 166"/>
                  <a:gd name="T40" fmla="*/ 188 w 260"/>
                  <a:gd name="T41" fmla="*/ 122 h 166"/>
                  <a:gd name="T42" fmla="*/ 206 w 260"/>
                  <a:gd name="T43" fmla="*/ 118 h 166"/>
                  <a:gd name="T44" fmla="*/ 232 w 260"/>
                  <a:gd name="T45" fmla="*/ 112 h 166"/>
                  <a:gd name="T46" fmla="*/ 240 w 260"/>
                  <a:gd name="T47" fmla="*/ 108 h 166"/>
                  <a:gd name="T48" fmla="*/ 246 w 260"/>
                  <a:gd name="T49" fmla="*/ 104 h 166"/>
                  <a:gd name="T50" fmla="*/ 248 w 260"/>
                  <a:gd name="T51" fmla="*/ 96 h 166"/>
                  <a:gd name="T52" fmla="*/ 250 w 260"/>
                  <a:gd name="T53" fmla="*/ 82 h 166"/>
                  <a:gd name="T54" fmla="*/ 250 w 260"/>
                  <a:gd name="T55" fmla="*/ 82 h 166"/>
                  <a:gd name="T56" fmla="*/ 252 w 260"/>
                  <a:gd name="T57" fmla="*/ 70 h 166"/>
                  <a:gd name="T58" fmla="*/ 256 w 260"/>
                  <a:gd name="T59" fmla="*/ 60 h 166"/>
                  <a:gd name="T60" fmla="*/ 260 w 260"/>
                  <a:gd name="T61" fmla="*/ 50 h 166"/>
                  <a:gd name="T62" fmla="*/ 260 w 260"/>
                  <a:gd name="T63" fmla="*/ 46 h 166"/>
                  <a:gd name="T64" fmla="*/ 256 w 260"/>
                  <a:gd name="T65" fmla="*/ 44 h 166"/>
                  <a:gd name="T66" fmla="*/ 238 w 260"/>
                  <a:gd name="T67" fmla="*/ 38 h 166"/>
                  <a:gd name="T68" fmla="*/ 238 w 260"/>
                  <a:gd name="T69" fmla="*/ 38 h 166"/>
                  <a:gd name="T70" fmla="*/ 188 w 260"/>
                  <a:gd name="T71" fmla="*/ 26 h 166"/>
                  <a:gd name="T72" fmla="*/ 152 w 260"/>
                  <a:gd name="T73" fmla="*/ 18 h 166"/>
                  <a:gd name="T74" fmla="*/ 152 w 260"/>
                  <a:gd name="T75" fmla="*/ 18 h 166"/>
                  <a:gd name="T76" fmla="*/ 146 w 260"/>
                  <a:gd name="T77" fmla="*/ 14 h 166"/>
                  <a:gd name="T78" fmla="*/ 142 w 260"/>
                  <a:gd name="T79" fmla="*/ 12 h 166"/>
                  <a:gd name="T80" fmla="*/ 136 w 260"/>
                  <a:gd name="T81" fmla="*/ 6 h 166"/>
                  <a:gd name="T82" fmla="*/ 130 w 260"/>
                  <a:gd name="T83" fmla="*/ 4 h 166"/>
                  <a:gd name="T84" fmla="*/ 124 w 260"/>
                  <a:gd name="T85" fmla="*/ 2 h 166"/>
                  <a:gd name="T86" fmla="*/ 116 w 260"/>
                  <a:gd name="T87" fmla="*/ 0 h 166"/>
                  <a:gd name="T88" fmla="*/ 104 w 260"/>
                  <a:gd name="T89" fmla="*/ 2 h 166"/>
                  <a:gd name="T90" fmla="*/ 104 w 260"/>
                  <a:gd name="T91" fmla="*/ 2 h 166"/>
                  <a:gd name="T92" fmla="*/ 80 w 260"/>
                  <a:gd name="T93" fmla="*/ 2 h 166"/>
                  <a:gd name="T94" fmla="*/ 64 w 260"/>
                  <a:gd name="T95" fmla="*/ 4 h 166"/>
                  <a:gd name="T96" fmla="*/ 58 w 260"/>
                  <a:gd name="T97" fmla="*/ 6 h 166"/>
                  <a:gd name="T98" fmla="*/ 52 w 260"/>
                  <a:gd name="T99" fmla="*/ 8 h 166"/>
                  <a:gd name="T100" fmla="*/ 46 w 260"/>
                  <a:gd name="T101" fmla="*/ 14 h 166"/>
                  <a:gd name="T102" fmla="*/ 40 w 260"/>
                  <a:gd name="T103" fmla="*/ 20 h 166"/>
                  <a:gd name="T104" fmla="*/ 40 w 260"/>
                  <a:gd name="T105" fmla="*/ 20 h 166"/>
                  <a:gd name="T106" fmla="*/ 36 w 260"/>
                  <a:gd name="T107" fmla="*/ 28 h 166"/>
                  <a:gd name="T108" fmla="*/ 34 w 260"/>
                  <a:gd name="T109" fmla="*/ 38 h 166"/>
                  <a:gd name="T110" fmla="*/ 34 w 260"/>
                  <a:gd name="T111" fmla="*/ 56 h 166"/>
                  <a:gd name="T112" fmla="*/ 36 w 260"/>
                  <a:gd name="T113" fmla="*/ 74 h 166"/>
                  <a:gd name="T114" fmla="*/ 34 w 260"/>
                  <a:gd name="T115" fmla="*/ 80 h 166"/>
                  <a:gd name="T116" fmla="*/ 32 w 260"/>
                  <a:gd name="T117" fmla="*/ 84 h 166"/>
                  <a:gd name="T118" fmla="*/ 32 w 260"/>
                  <a:gd name="T119" fmla="*/ 84 h 166"/>
                  <a:gd name="T120" fmla="*/ 0 w 260"/>
                  <a:gd name="T121" fmla="*/ 104 h 166"/>
                  <a:gd name="T122" fmla="*/ 0 w 260"/>
                  <a:gd name="T123" fmla="*/ 104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60" h="166">
                    <a:moveTo>
                      <a:pt x="0" y="104"/>
                    </a:moveTo>
                    <a:lnTo>
                      <a:pt x="0" y="104"/>
                    </a:lnTo>
                    <a:lnTo>
                      <a:pt x="10" y="128"/>
                    </a:lnTo>
                    <a:lnTo>
                      <a:pt x="18" y="146"/>
                    </a:lnTo>
                    <a:lnTo>
                      <a:pt x="24" y="154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38" y="164"/>
                    </a:lnTo>
                    <a:lnTo>
                      <a:pt x="48" y="166"/>
                    </a:lnTo>
                    <a:lnTo>
                      <a:pt x="60" y="164"/>
                    </a:lnTo>
                    <a:lnTo>
                      <a:pt x="78" y="158"/>
                    </a:lnTo>
                    <a:lnTo>
                      <a:pt x="78" y="158"/>
                    </a:lnTo>
                    <a:lnTo>
                      <a:pt x="100" y="150"/>
                    </a:lnTo>
                    <a:lnTo>
                      <a:pt x="120" y="144"/>
                    </a:lnTo>
                    <a:lnTo>
                      <a:pt x="140" y="140"/>
                    </a:lnTo>
                    <a:lnTo>
                      <a:pt x="152" y="136"/>
                    </a:lnTo>
                    <a:lnTo>
                      <a:pt x="152" y="136"/>
                    </a:lnTo>
                    <a:lnTo>
                      <a:pt x="140" y="140"/>
                    </a:lnTo>
                    <a:lnTo>
                      <a:pt x="166" y="130"/>
                    </a:lnTo>
                    <a:lnTo>
                      <a:pt x="166" y="130"/>
                    </a:lnTo>
                    <a:lnTo>
                      <a:pt x="188" y="122"/>
                    </a:lnTo>
                    <a:lnTo>
                      <a:pt x="206" y="118"/>
                    </a:lnTo>
                    <a:lnTo>
                      <a:pt x="232" y="112"/>
                    </a:lnTo>
                    <a:lnTo>
                      <a:pt x="240" y="108"/>
                    </a:lnTo>
                    <a:lnTo>
                      <a:pt x="246" y="104"/>
                    </a:lnTo>
                    <a:lnTo>
                      <a:pt x="248" y="96"/>
                    </a:lnTo>
                    <a:lnTo>
                      <a:pt x="250" y="82"/>
                    </a:lnTo>
                    <a:lnTo>
                      <a:pt x="250" y="82"/>
                    </a:lnTo>
                    <a:lnTo>
                      <a:pt x="252" y="70"/>
                    </a:lnTo>
                    <a:lnTo>
                      <a:pt x="256" y="60"/>
                    </a:lnTo>
                    <a:lnTo>
                      <a:pt x="260" y="50"/>
                    </a:lnTo>
                    <a:lnTo>
                      <a:pt x="260" y="46"/>
                    </a:lnTo>
                    <a:lnTo>
                      <a:pt x="256" y="44"/>
                    </a:lnTo>
                    <a:lnTo>
                      <a:pt x="238" y="38"/>
                    </a:lnTo>
                    <a:lnTo>
                      <a:pt x="238" y="38"/>
                    </a:lnTo>
                    <a:lnTo>
                      <a:pt x="188" y="26"/>
                    </a:lnTo>
                    <a:lnTo>
                      <a:pt x="152" y="18"/>
                    </a:lnTo>
                    <a:lnTo>
                      <a:pt x="152" y="18"/>
                    </a:lnTo>
                    <a:lnTo>
                      <a:pt x="146" y="14"/>
                    </a:lnTo>
                    <a:lnTo>
                      <a:pt x="142" y="12"/>
                    </a:lnTo>
                    <a:lnTo>
                      <a:pt x="136" y="6"/>
                    </a:lnTo>
                    <a:lnTo>
                      <a:pt x="130" y="4"/>
                    </a:lnTo>
                    <a:lnTo>
                      <a:pt x="124" y="2"/>
                    </a:lnTo>
                    <a:lnTo>
                      <a:pt x="116" y="0"/>
                    </a:lnTo>
                    <a:lnTo>
                      <a:pt x="104" y="2"/>
                    </a:lnTo>
                    <a:lnTo>
                      <a:pt x="104" y="2"/>
                    </a:lnTo>
                    <a:lnTo>
                      <a:pt x="80" y="2"/>
                    </a:lnTo>
                    <a:lnTo>
                      <a:pt x="64" y="4"/>
                    </a:lnTo>
                    <a:lnTo>
                      <a:pt x="58" y="6"/>
                    </a:lnTo>
                    <a:lnTo>
                      <a:pt x="52" y="8"/>
                    </a:lnTo>
                    <a:lnTo>
                      <a:pt x="46" y="14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6" y="28"/>
                    </a:lnTo>
                    <a:lnTo>
                      <a:pt x="34" y="38"/>
                    </a:lnTo>
                    <a:lnTo>
                      <a:pt x="34" y="56"/>
                    </a:lnTo>
                    <a:lnTo>
                      <a:pt x="36" y="74"/>
                    </a:lnTo>
                    <a:lnTo>
                      <a:pt x="34" y="80"/>
                    </a:lnTo>
                    <a:lnTo>
                      <a:pt x="32" y="84"/>
                    </a:lnTo>
                    <a:lnTo>
                      <a:pt x="32" y="84"/>
                    </a:lnTo>
                    <a:lnTo>
                      <a:pt x="0" y="104"/>
                    </a:lnTo>
                    <a:lnTo>
                      <a:pt x="0" y="104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69" name="Freeform 15"/>
              <p:cNvSpPr>
                <a:spLocks/>
              </p:cNvSpPr>
              <p:nvPr/>
            </p:nvSpPr>
            <p:spPr bwMode="auto">
              <a:xfrm>
                <a:off x="-4916958" y="8591418"/>
                <a:ext cx="241300" cy="200025"/>
              </a:xfrm>
              <a:custGeom>
                <a:avLst/>
                <a:gdLst>
                  <a:gd name="T0" fmla="*/ 62 w 152"/>
                  <a:gd name="T1" fmla="*/ 126 h 126"/>
                  <a:gd name="T2" fmla="*/ 62 w 152"/>
                  <a:gd name="T3" fmla="*/ 126 h 126"/>
                  <a:gd name="T4" fmla="*/ 86 w 152"/>
                  <a:gd name="T5" fmla="*/ 108 h 126"/>
                  <a:gd name="T6" fmla="*/ 102 w 152"/>
                  <a:gd name="T7" fmla="*/ 94 h 126"/>
                  <a:gd name="T8" fmla="*/ 108 w 152"/>
                  <a:gd name="T9" fmla="*/ 88 h 126"/>
                  <a:gd name="T10" fmla="*/ 110 w 152"/>
                  <a:gd name="T11" fmla="*/ 82 h 126"/>
                  <a:gd name="T12" fmla="*/ 110 w 152"/>
                  <a:gd name="T13" fmla="*/ 82 h 126"/>
                  <a:gd name="T14" fmla="*/ 112 w 152"/>
                  <a:gd name="T15" fmla="*/ 78 h 126"/>
                  <a:gd name="T16" fmla="*/ 116 w 152"/>
                  <a:gd name="T17" fmla="*/ 72 h 126"/>
                  <a:gd name="T18" fmla="*/ 126 w 152"/>
                  <a:gd name="T19" fmla="*/ 60 h 126"/>
                  <a:gd name="T20" fmla="*/ 144 w 152"/>
                  <a:gd name="T21" fmla="*/ 48 h 126"/>
                  <a:gd name="T22" fmla="*/ 144 w 152"/>
                  <a:gd name="T23" fmla="*/ 48 h 126"/>
                  <a:gd name="T24" fmla="*/ 146 w 152"/>
                  <a:gd name="T25" fmla="*/ 44 h 126"/>
                  <a:gd name="T26" fmla="*/ 152 w 152"/>
                  <a:gd name="T27" fmla="*/ 38 h 126"/>
                  <a:gd name="T28" fmla="*/ 152 w 152"/>
                  <a:gd name="T29" fmla="*/ 32 h 126"/>
                  <a:gd name="T30" fmla="*/ 152 w 152"/>
                  <a:gd name="T31" fmla="*/ 28 h 126"/>
                  <a:gd name="T32" fmla="*/ 150 w 152"/>
                  <a:gd name="T33" fmla="*/ 24 h 126"/>
                  <a:gd name="T34" fmla="*/ 144 w 152"/>
                  <a:gd name="T35" fmla="*/ 20 h 126"/>
                  <a:gd name="T36" fmla="*/ 144 w 152"/>
                  <a:gd name="T37" fmla="*/ 20 h 126"/>
                  <a:gd name="T38" fmla="*/ 118 w 152"/>
                  <a:gd name="T39" fmla="*/ 4 h 126"/>
                  <a:gd name="T40" fmla="*/ 104 w 152"/>
                  <a:gd name="T41" fmla="*/ 0 h 126"/>
                  <a:gd name="T42" fmla="*/ 98 w 152"/>
                  <a:gd name="T43" fmla="*/ 0 h 126"/>
                  <a:gd name="T44" fmla="*/ 90 w 152"/>
                  <a:gd name="T45" fmla="*/ 0 h 126"/>
                  <a:gd name="T46" fmla="*/ 90 w 152"/>
                  <a:gd name="T47" fmla="*/ 0 h 126"/>
                  <a:gd name="T48" fmla="*/ 74 w 152"/>
                  <a:gd name="T49" fmla="*/ 4 h 126"/>
                  <a:gd name="T50" fmla="*/ 54 w 152"/>
                  <a:gd name="T51" fmla="*/ 8 h 126"/>
                  <a:gd name="T52" fmla="*/ 38 w 152"/>
                  <a:gd name="T53" fmla="*/ 12 h 126"/>
                  <a:gd name="T54" fmla="*/ 30 w 152"/>
                  <a:gd name="T55" fmla="*/ 14 h 126"/>
                  <a:gd name="T56" fmla="*/ 26 w 152"/>
                  <a:gd name="T57" fmla="*/ 16 h 126"/>
                  <a:gd name="T58" fmla="*/ 26 w 152"/>
                  <a:gd name="T59" fmla="*/ 16 h 126"/>
                  <a:gd name="T60" fmla="*/ 18 w 152"/>
                  <a:gd name="T61" fmla="*/ 26 h 126"/>
                  <a:gd name="T62" fmla="*/ 14 w 152"/>
                  <a:gd name="T63" fmla="*/ 38 h 126"/>
                  <a:gd name="T64" fmla="*/ 10 w 152"/>
                  <a:gd name="T65" fmla="*/ 50 h 126"/>
                  <a:gd name="T66" fmla="*/ 6 w 152"/>
                  <a:gd name="T67" fmla="*/ 62 h 126"/>
                  <a:gd name="T68" fmla="*/ 6 w 152"/>
                  <a:gd name="T69" fmla="*/ 62 h 126"/>
                  <a:gd name="T70" fmla="*/ 0 w 152"/>
                  <a:gd name="T71" fmla="*/ 86 h 126"/>
                  <a:gd name="T72" fmla="*/ 0 w 152"/>
                  <a:gd name="T73" fmla="*/ 98 h 126"/>
                  <a:gd name="T74" fmla="*/ 2 w 152"/>
                  <a:gd name="T75" fmla="*/ 102 h 126"/>
                  <a:gd name="T76" fmla="*/ 6 w 152"/>
                  <a:gd name="T77" fmla="*/ 106 h 126"/>
                  <a:gd name="T78" fmla="*/ 6 w 152"/>
                  <a:gd name="T79" fmla="*/ 106 h 126"/>
                  <a:gd name="T80" fmla="*/ 26 w 152"/>
                  <a:gd name="T81" fmla="*/ 118 h 126"/>
                  <a:gd name="T82" fmla="*/ 36 w 152"/>
                  <a:gd name="T83" fmla="*/ 124 h 126"/>
                  <a:gd name="T84" fmla="*/ 48 w 152"/>
                  <a:gd name="T85" fmla="*/ 126 h 126"/>
                  <a:gd name="T86" fmla="*/ 48 w 152"/>
                  <a:gd name="T87" fmla="*/ 126 h 126"/>
                  <a:gd name="T88" fmla="*/ 62 w 152"/>
                  <a:gd name="T89" fmla="*/ 126 h 126"/>
                  <a:gd name="T90" fmla="*/ 62 w 152"/>
                  <a:gd name="T91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2" h="126">
                    <a:moveTo>
                      <a:pt x="62" y="126"/>
                    </a:moveTo>
                    <a:lnTo>
                      <a:pt x="62" y="126"/>
                    </a:lnTo>
                    <a:lnTo>
                      <a:pt x="86" y="108"/>
                    </a:lnTo>
                    <a:lnTo>
                      <a:pt x="102" y="94"/>
                    </a:lnTo>
                    <a:lnTo>
                      <a:pt x="108" y="88"/>
                    </a:lnTo>
                    <a:lnTo>
                      <a:pt x="110" y="82"/>
                    </a:lnTo>
                    <a:lnTo>
                      <a:pt x="110" y="82"/>
                    </a:lnTo>
                    <a:lnTo>
                      <a:pt x="112" y="78"/>
                    </a:lnTo>
                    <a:lnTo>
                      <a:pt x="116" y="72"/>
                    </a:lnTo>
                    <a:lnTo>
                      <a:pt x="126" y="60"/>
                    </a:lnTo>
                    <a:lnTo>
                      <a:pt x="144" y="48"/>
                    </a:lnTo>
                    <a:lnTo>
                      <a:pt x="144" y="48"/>
                    </a:lnTo>
                    <a:lnTo>
                      <a:pt x="146" y="44"/>
                    </a:lnTo>
                    <a:lnTo>
                      <a:pt x="152" y="38"/>
                    </a:lnTo>
                    <a:lnTo>
                      <a:pt x="152" y="32"/>
                    </a:lnTo>
                    <a:lnTo>
                      <a:pt x="152" y="28"/>
                    </a:lnTo>
                    <a:lnTo>
                      <a:pt x="150" y="24"/>
                    </a:lnTo>
                    <a:lnTo>
                      <a:pt x="144" y="20"/>
                    </a:lnTo>
                    <a:lnTo>
                      <a:pt x="144" y="20"/>
                    </a:lnTo>
                    <a:lnTo>
                      <a:pt x="118" y="4"/>
                    </a:lnTo>
                    <a:lnTo>
                      <a:pt x="104" y="0"/>
                    </a:lnTo>
                    <a:lnTo>
                      <a:pt x="98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4" y="4"/>
                    </a:lnTo>
                    <a:lnTo>
                      <a:pt x="54" y="8"/>
                    </a:lnTo>
                    <a:lnTo>
                      <a:pt x="38" y="12"/>
                    </a:lnTo>
                    <a:lnTo>
                      <a:pt x="30" y="14"/>
                    </a:lnTo>
                    <a:lnTo>
                      <a:pt x="26" y="16"/>
                    </a:lnTo>
                    <a:lnTo>
                      <a:pt x="26" y="16"/>
                    </a:lnTo>
                    <a:lnTo>
                      <a:pt x="18" y="26"/>
                    </a:lnTo>
                    <a:lnTo>
                      <a:pt x="14" y="38"/>
                    </a:lnTo>
                    <a:lnTo>
                      <a:pt x="10" y="50"/>
                    </a:lnTo>
                    <a:lnTo>
                      <a:pt x="6" y="62"/>
                    </a:lnTo>
                    <a:lnTo>
                      <a:pt x="6" y="62"/>
                    </a:lnTo>
                    <a:lnTo>
                      <a:pt x="0" y="86"/>
                    </a:lnTo>
                    <a:lnTo>
                      <a:pt x="0" y="98"/>
                    </a:lnTo>
                    <a:lnTo>
                      <a:pt x="2" y="102"/>
                    </a:lnTo>
                    <a:lnTo>
                      <a:pt x="6" y="106"/>
                    </a:lnTo>
                    <a:lnTo>
                      <a:pt x="6" y="106"/>
                    </a:lnTo>
                    <a:lnTo>
                      <a:pt x="26" y="118"/>
                    </a:lnTo>
                    <a:lnTo>
                      <a:pt x="36" y="124"/>
                    </a:lnTo>
                    <a:lnTo>
                      <a:pt x="48" y="126"/>
                    </a:lnTo>
                    <a:lnTo>
                      <a:pt x="48" y="126"/>
                    </a:lnTo>
                    <a:lnTo>
                      <a:pt x="62" y="126"/>
                    </a:lnTo>
                    <a:lnTo>
                      <a:pt x="62" y="126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70" name="Freeform 16"/>
              <p:cNvSpPr>
                <a:spLocks/>
              </p:cNvSpPr>
              <p:nvPr/>
            </p:nvSpPr>
            <p:spPr bwMode="auto">
              <a:xfrm>
                <a:off x="-5983759" y="8642218"/>
                <a:ext cx="244475" cy="206375"/>
              </a:xfrm>
              <a:custGeom>
                <a:avLst/>
                <a:gdLst>
                  <a:gd name="T0" fmla="*/ 20 w 154"/>
                  <a:gd name="T1" fmla="*/ 0 h 130"/>
                  <a:gd name="T2" fmla="*/ 20 w 154"/>
                  <a:gd name="T3" fmla="*/ 0 h 130"/>
                  <a:gd name="T4" fmla="*/ 8 w 154"/>
                  <a:gd name="T5" fmla="*/ 30 h 130"/>
                  <a:gd name="T6" fmla="*/ 2 w 154"/>
                  <a:gd name="T7" fmla="*/ 52 h 130"/>
                  <a:gd name="T8" fmla="*/ 0 w 154"/>
                  <a:gd name="T9" fmla="*/ 66 h 130"/>
                  <a:gd name="T10" fmla="*/ 2 w 154"/>
                  <a:gd name="T11" fmla="*/ 74 h 130"/>
                  <a:gd name="T12" fmla="*/ 2 w 154"/>
                  <a:gd name="T13" fmla="*/ 74 h 130"/>
                  <a:gd name="T14" fmla="*/ 4 w 154"/>
                  <a:gd name="T15" fmla="*/ 76 h 130"/>
                  <a:gd name="T16" fmla="*/ 20 w 154"/>
                  <a:gd name="T17" fmla="*/ 94 h 130"/>
                  <a:gd name="T18" fmla="*/ 20 w 154"/>
                  <a:gd name="T19" fmla="*/ 94 h 130"/>
                  <a:gd name="T20" fmla="*/ 28 w 154"/>
                  <a:gd name="T21" fmla="*/ 102 h 130"/>
                  <a:gd name="T22" fmla="*/ 30 w 154"/>
                  <a:gd name="T23" fmla="*/ 110 h 130"/>
                  <a:gd name="T24" fmla="*/ 34 w 154"/>
                  <a:gd name="T25" fmla="*/ 120 h 130"/>
                  <a:gd name="T26" fmla="*/ 36 w 154"/>
                  <a:gd name="T27" fmla="*/ 124 h 130"/>
                  <a:gd name="T28" fmla="*/ 38 w 154"/>
                  <a:gd name="T29" fmla="*/ 126 h 130"/>
                  <a:gd name="T30" fmla="*/ 44 w 154"/>
                  <a:gd name="T31" fmla="*/ 128 h 130"/>
                  <a:gd name="T32" fmla="*/ 56 w 154"/>
                  <a:gd name="T33" fmla="*/ 128 h 130"/>
                  <a:gd name="T34" fmla="*/ 56 w 154"/>
                  <a:gd name="T35" fmla="*/ 128 h 130"/>
                  <a:gd name="T36" fmla="*/ 78 w 154"/>
                  <a:gd name="T37" fmla="*/ 130 h 130"/>
                  <a:gd name="T38" fmla="*/ 94 w 154"/>
                  <a:gd name="T39" fmla="*/ 130 h 130"/>
                  <a:gd name="T40" fmla="*/ 102 w 154"/>
                  <a:gd name="T41" fmla="*/ 128 h 130"/>
                  <a:gd name="T42" fmla="*/ 108 w 154"/>
                  <a:gd name="T43" fmla="*/ 126 h 130"/>
                  <a:gd name="T44" fmla="*/ 114 w 154"/>
                  <a:gd name="T45" fmla="*/ 120 h 130"/>
                  <a:gd name="T46" fmla="*/ 122 w 154"/>
                  <a:gd name="T47" fmla="*/ 112 h 130"/>
                  <a:gd name="T48" fmla="*/ 122 w 154"/>
                  <a:gd name="T49" fmla="*/ 112 h 130"/>
                  <a:gd name="T50" fmla="*/ 128 w 154"/>
                  <a:gd name="T51" fmla="*/ 106 h 130"/>
                  <a:gd name="T52" fmla="*/ 136 w 154"/>
                  <a:gd name="T53" fmla="*/ 104 h 130"/>
                  <a:gd name="T54" fmla="*/ 144 w 154"/>
                  <a:gd name="T55" fmla="*/ 104 h 130"/>
                  <a:gd name="T56" fmla="*/ 150 w 154"/>
                  <a:gd name="T57" fmla="*/ 106 h 130"/>
                  <a:gd name="T58" fmla="*/ 154 w 154"/>
                  <a:gd name="T59" fmla="*/ 106 h 130"/>
                  <a:gd name="T60" fmla="*/ 154 w 154"/>
                  <a:gd name="T61" fmla="*/ 104 h 130"/>
                  <a:gd name="T62" fmla="*/ 140 w 154"/>
                  <a:gd name="T63" fmla="*/ 88 h 130"/>
                  <a:gd name="T64" fmla="*/ 140 w 154"/>
                  <a:gd name="T65" fmla="*/ 88 h 130"/>
                  <a:gd name="T66" fmla="*/ 106 w 154"/>
                  <a:gd name="T67" fmla="*/ 50 h 130"/>
                  <a:gd name="T68" fmla="*/ 94 w 154"/>
                  <a:gd name="T69" fmla="*/ 40 h 130"/>
                  <a:gd name="T70" fmla="*/ 78 w 154"/>
                  <a:gd name="T71" fmla="*/ 30 h 130"/>
                  <a:gd name="T72" fmla="*/ 78 w 154"/>
                  <a:gd name="T73" fmla="*/ 30 h 130"/>
                  <a:gd name="T74" fmla="*/ 40 w 154"/>
                  <a:gd name="T75" fmla="*/ 12 h 130"/>
                  <a:gd name="T76" fmla="*/ 20 w 154"/>
                  <a:gd name="T77" fmla="*/ 0 h 130"/>
                  <a:gd name="T78" fmla="*/ 20 w 154"/>
                  <a:gd name="T7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4" h="130">
                    <a:moveTo>
                      <a:pt x="20" y="0"/>
                    </a:moveTo>
                    <a:lnTo>
                      <a:pt x="20" y="0"/>
                    </a:lnTo>
                    <a:lnTo>
                      <a:pt x="8" y="3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2" y="74"/>
                    </a:lnTo>
                    <a:lnTo>
                      <a:pt x="2" y="74"/>
                    </a:lnTo>
                    <a:lnTo>
                      <a:pt x="4" y="76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8" y="102"/>
                    </a:lnTo>
                    <a:lnTo>
                      <a:pt x="30" y="110"/>
                    </a:lnTo>
                    <a:lnTo>
                      <a:pt x="34" y="120"/>
                    </a:lnTo>
                    <a:lnTo>
                      <a:pt x="36" y="124"/>
                    </a:lnTo>
                    <a:lnTo>
                      <a:pt x="38" y="126"/>
                    </a:lnTo>
                    <a:lnTo>
                      <a:pt x="44" y="128"/>
                    </a:lnTo>
                    <a:lnTo>
                      <a:pt x="56" y="128"/>
                    </a:lnTo>
                    <a:lnTo>
                      <a:pt x="56" y="128"/>
                    </a:lnTo>
                    <a:lnTo>
                      <a:pt x="78" y="130"/>
                    </a:lnTo>
                    <a:lnTo>
                      <a:pt x="94" y="130"/>
                    </a:lnTo>
                    <a:lnTo>
                      <a:pt x="102" y="128"/>
                    </a:lnTo>
                    <a:lnTo>
                      <a:pt x="108" y="126"/>
                    </a:lnTo>
                    <a:lnTo>
                      <a:pt x="114" y="120"/>
                    </a:lnTo>
                    <a:lnTo>
                      <a:pt x="122" y="112"/>
                    </a:lnTo>
                    <a:lnTo>
                      <a:pt x="122" y="112"/>
                    </a:lnTo>
                    <a:lnTo>
                      <a:pt x="128" y="106"/>
                    </a:lnTo>
                    <a:lnTo>
                      <a:pt x="136" y="104"/>
                    </a:lnTo>
                    <a:lnTo>
                      <a:pt x="144" y="104"/>
                    </a:lnTo>
                    <a:lnTo>
                      <a:pt x="150" y="106"/>
                    </a:lnTo>
                    <a:lnTo>
                      <a:pt x="154" y="106"/>
                    </a:lnTo>
                    <a:lnTo>
                      <a:pt x="154" y="104"/>
                    </a:lnTo>
                    <a:lnTo>
                      <a:pt x="140" y="88"/>
                    </a:lnTo>
                    <a:lnTo>
                      <a:pt x="140" y="88"/>
                    </a:lnTo>
                    <a:lnTo>
                      <a:pt x="106" y="50"/>
                    </a:lnTo>
                    <a:lnTo>
                      <a:pt x="94" y="40"/>
                    </a:lnTo>
                    <a:lnTo>
                      <a:pt x="78" y="30"/>
                    </a:lnTo>
                    <a:lnTo>
                      <a:pt x="78" y="30"/>
                    </a:lnTo>
                    <a:lnTo>
                      <a:pt x="40" y="12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71" name="Freeform 17"/>
              <p:cNvSpPr>
                <a:spLocks/>
              </p:cNvSpPr>
              <p:nvPr/>
            </p:nvSpPr>
            <p:spPr bwMode="auto">
              <a:xfrm>
                <a:off x="-6073433" y="4689343"/>
                <a:ext cx="431799" cy="238125"/>
              </a:xfrm>
              <a:custGeom>
                <a:avLst/>
                <a:gdLst>
                  <a:gd name="T0" fmla="*/ 26 w 272"/>
                  <a:gd name="T1" fmla="*/ 66 h 150"/>
                  <a:gd name="T2" fmla="*/ 14 w 272"/>
                  <a:gd name="T3" fmla="*/ 60 h 150"/>
                  <a:gd name="T4" fmla="*/ 4 w 272"/>
                  <a:gd name="T5" fmla="*/ 46 h 150"/>
                  <a:gd name="T6" fmla="*/ 0 w 272"/>
                  <a:gd name="T7" fmla="*/ 32 h 150"/>
                  <a:gd name="T8" fmla="*/ 4 w 272"/>
                  <a:gd name="T9" fmla="*/ 28 h 150"/>
                  <a:gd name="T10" fmla="*/ 12 w 272"/>
                  <a:gd name="T11" fmla="*/ 24 h 150"/>
                  <a:gd name="T12" fmla="*/ 34 w 272"/>
                  <a:gd name="T13" fmla="*/ 26 h 150"/>
                  <a:gd name="T14" fmla="*/ 64 w 272"/>
                  <a:gd name="T15" fmla="*/ 30 h 150"/>
                  <a:gd name="T16" fmla="*/ 82 w 272"/>
                  <a:gd name="T17" fmla="*/ 24 h 150"/>
                  <a:gd name="T18" fmla="*/ 104 w 272"/>
                  <a:gd name="T19" fmla="*/ 16 h 150"/>
                  <a:gd name="T20" fmla="*/ 164 w 272"/>
                  <a:gd name="T21" fmla="*/ 0 h 150"/>
                  <a:gd name="T22" fmla="*/ 192 w 272"/>
                  <a:gd name="T23" fmla="*/ 0 h 150"/>
                  <a:gd name="T24" fmla="*/ 212 w 272"/>
                  <a:gd name="T25" fmla="*/ 0 h 150"/>
                  <a:gd name="T26" fmla="*/ 236 w 272"/>
                  <a:gd name="T27" fmla="*/ 6 h 150"/>
                  <a:gd name="T28" fmla="*/ 250 w 272"/>
                  <a:gd name="T29" fmla="*/ 18 h 150"/>
                  <a:gd name="T30" fmla="*/ 270 w 272"/>
                  <a:gd name="T31" fmla="*/ 40 h 150"/>
                  <a:gd name="T32" fmla="*/ 270 w 272"/>
                  <a:gd name="T33" fmla="*/ 52 h 150"/>
                  <a:gd name="T34" fmla="*/ 260 w 272"/>
                  <a:gd name="T35" fmla="*/ 66 h 150"/>
                  <a:gd name="T36" fmla="*/ 250 w 272"/>
                  <a:gd name="T37" fmla="*/ 74 h 150"/>
                  <a:gd name="T38" fmla="*/ 212 w 272"/>
                  <a:gd name="T39" fmla="*/ 100 h 150"/>
                  <a:gd name="T40" fmla="*/ 192 w 272"/>
                  <a:gd name="T41" fmla="*/ 114 h 150"/>
                  <a:gd name="T42" fmla="*/ 188 w 272"/>
                  <a:gd name="T43" fmla="*/ 118 h 150"/>
                  <a:gd name="T44" fmla="*/ 186 w 272"/>
                  <a:gd name="T45" fmla="*/ 126 h 150"/>
                  <a:gd name="T46" fmla="*/ 188 w 272"/>
                  <a:gd name="T47" fmla="*/ 126 h 150"/>
                  <a:gd name="T48" fmla="*/ 178 w 272"/>
                  <a:gd name="T49" fmla="*/ 134 h 150"/>
                  <a:gd name="T50" fmla="*/ 168 w 272"/>
                  <a:gd name="T51" fmla="*/ 146 h 150"/>
                  <a:gd name="T52" fmla="*/ 158 w 272"/>
                  <a:gd name="T53" fmla="*/ 150 h 150"/>
                  <a:gd name="T54" fmla="*/ 136 w 272"/>
                  <a:gd name="T55" fmla="*/ 146 h 150"/>
                  <a:gd name="T56" fmla="*/ 84 w 272"/>
                  <a:gd name="T57" fmla="*/ 144 h 150"/>
                  <a:gd name="T58" fmla="*/ 58 w 272"/>
                  <a:gd name="T59" fmla="*/ 140 h 150"/>
                  <a:gd name="T60" fmla="*/ 50 w 272"/>
                  <a:gd name="T61" fmla="*/ 134 h 150"/>
                  <a:gd name="T62" fmla="*/ 38 w 272"/>
                  <a:gd name="T63" fmla="*/ 116 h 150"/>
                  <a:gd name="T64" fmla="*/ 26 w 272"/>
                  <a:gd name="T65" fmla="*/ 74 h 150"/>
                  <a:gd name="T66" fmla="*/ 26 w 272"/>
                  <a:gd name="T67" fmla="*/ 6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2" h="150">
                    <a:moveTo>
                      <a:pt x="26" y="66"/>
                    </a:moveTo>
                    <a:lnTo>
                      <a:pt x="26" y="66"/>
                    </a:lnTo>
                    <a:lnTo>
                      <a:pt x="20" y="64"/>
                    </a:lnTo>
                    <a:lnTo>
                      <a:pt x="14" y="60"/>
                    </a:lnTo>
                    <a:lnTo>
                      <a:pt x="8" y="54"/>
                    </a:lnTo>
                    <a:lnTo>
                      <a:pt x="4" y="46"/>
                    </a:lnTo>
                    <a:lnTo>
                      <a:pt x="0" y="40"/>
                    </a:lnTo>
                    <a:lnTo>
                      <a:pt x="0" y="32"/>
                    </a:lnTo>
                    <a:lnTo>
                      <a:pt x="2" y="30"/>
                    </a:lnTo>
                    <a:lnTo>
                      <a:pt x="4" y="28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24" y="24"/>
                    </a:lnTo>
                    <a:lnTo>
                      <a:pt x="34" y="26"/>
                    </a:lnTo>
                    <a:lnTo>
                      <a:pt x="50" y="28"/>
                    </a:lnTo>
                    <a:lnTo>
                      <a:pt x="64" y="30"/>
                    </a:lnTo>
                    <a:lnTo>
                      <a:pt x="72" y="28"/>
                    </a:lnTo>
                    <a:lnTo>
                      <a:pt x="82" y="24"/>
                    </a:lnTo>
                    <a:lnTo>
                      <a:pt x="82" y="24"/>
                    </a:lnTo>
                    <a:lnTo>
                      <a:pt x="104" y="16"/>
                    </a:lnTo>
                    <a:lnTo>
                      <a:pt x="132" y="6"/>
                    </a:lnTo>
                    <a:lnTo>
                      <a:pt x="164" y="0"/>
                    </a:lnTo>
                    <a:lnTo>
                      <a:pt x="178" y="0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12" y="0"/>
                    </a:lnTo>
                    <a:lnTo>
                      <a:pt x="224" y="2"/>
                    </a:lnTo>
                    <a:lnTo>
                      <a:pt x="236" y="6"/>
                    </a:lnTo>
                    <a:lnTo>
                      <a:pt x="250" y="18"/>
                    </a:lnTo>
                    <a:lnTo>
                      <a:pt x="250" y="18"/>
                    </a:lnTo>
                    <a:lnTo>
                      <a:pt x="266" y="34"/>
                    </a:lnTo>
                    <a:lnTo>
                      <a:pt x="270" y="40"/>
                    </a:lnTo>
                    <a:lnTo>
                      <a:pt x="272" y="46"/>
                    </a:lnTo>
                    <a:lnTo>
                      <a:pt x="270" y="52"/>
                    </a:lnTo>
                    <a:lnTo>
                      <a:pt x="268" y="58"/>
                    </a:lnTo>
                    <a:lnTo>
                      <a:pt x="260" y="66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28" y="90"/>
                    </a:lnTo>
                    <a:lnTo>
                      <a:pt x="212" y="100"/>
                    </a:lnTo>
                    <a:lnTo>
                      <a:pt x="198" y="108"/>
                    </a:lnTo>
                    <a:lnTo>
                      <a:pt x="192" y="114"/>
                    </a:lnTo>
                    <a:lnTo>
                      <a:pt x="188" y="118"/>
                    </a:lnTo>
                    <a:lnTo>
                      <a:pt x="188" y="118"/>
                    </a:lnTo>
                    <a:lnTo>
                      <a:pt x="186" y="124"/>
                    </a:lnTo>
                    <a:lnTo>
                      <a:pt x="186" y="126"/>
                    </a:lnTo>
                    <a:lnTo>
                      <a:pt x="188" y="126"/>
                    </a:lnTo>
                    <a:lnTo>
                      <a:pt x="188" y="126"/>
                    </a:lnTo>
                    <a:lnTo>
                      <a:pt x="188" y="126"/>
                    </a:lnTo>
                    <a:lnTo>
                      <a:pt x="178" y="134"/>
                    </a:lnTo>
                    <a:lnTo>
                      <a:pt x="178" y="134"/>
                    </a:lnTo>
                    <a:lnTo>
                      <a:pt x="168" y="146"/>
                    </a:lnTo>
                    <a:lnTo>
                      <a:pt x="164" y="150"/>
                    </a:lnTo>
                    <a:lnTo>
                      <a:pt x="158" y="150"/>
                    </a:lnTo>
                    <a:lnTo>
                      <a:pt x="136" y="146"/>
                    </a:lnTo>
                    <a:lnTo>
                      <a:pt x="136" y="146"/>
                    </a:lnTo>
                    <a:lnTo>
                      <a:pt x="108" y="144"/>
                    </a:lnTo>
                    <a:lnTo>
                      <a:pt x="84" y="144"/>
                    </a:lnTo>
                    <a:lnTo>
                      <a:pt x="66" y="142"/>
                    </a:lnTo>
                    <a:lnTo>
                      <a:pt x="58" y="140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44" y="126"/>
                    </a:lnTo>
                    <a:lnTo>
                      <a:pt x="38" y="116"/>
                    </a:lnTo>
                    <a:lnTo>
                      <a:pt x="30" y="94"/>
                    </a:lnTo>
                    <a:lnTo>
                      <a:pt x="26" y="74"/>
                    </a:lnTo>
                    <a:lnTo>
                      <a:pt x="26" y="66"/>
                    </a:lnTo>
                    <a:lnTo>
                      <a:pt x="26" y="66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72" name="Freeform 18"/>
              <p:cNvSpPr>
                <a:spLocks/>
              </p:cNvSpPr>
              <p:nvPr/>
            </p:nvSpPr>
            <p:spPr bwMode="auto">
              <a:xfrm>
                <a:off x="-5914684" y="5184645"/>
                <a:ext cx="180974" cy="187326"/>
              </a:xfrm>
              <a:custGeom>
                <a:avLst/>
                <a:gdLst>
                  <a:gd name="T0" fmla="*/ 0 w 114"/>
                  <a:gd name="T1" fmla="*/ 110 h 118"/>
                  <a:gd name="T2" fmla="*/ 0 w 114"/>
                  <a:gd name="T3" fmla="*/ 110 h 118"/>
                  <a:gd name="T4" fmla="*/ 2 w 114"/>
                  <a:gd name="T5" fmla="*/ 108 h 118"/>
                  <a:gd name="T6" fmla="*/ 8 w 114"/>
                  <a:gd name="T7" fmla="*/ 106 h 118"/>
                  <a:gd name="T8" fmla="*/ 12 w 114"/>
                  <a:gd name="T9" fmla="*/ 104 h 118"/>
                  <a:gd name="T10" fmla="*/ 18 w 114"/>
                  <a:gd name="T11" fmla="*/ 106 h 118"/>
                  <a:gd name="T12" fmla="*/ 26 w 114"/>
                  <a:gd name="T13" fmla="*/ 106 h 118"/>
                  <a:gd name="T14" fmla="*/ 36 w 114"/>
                  <a:gd name="T15" fmla="*/ 110 h 118"/>
                  <a:gd name="T16" fmla="*/ 36 w 114"/>
                  <a:gd name="T17" fmla="*/ 110 h 118"/>
                  <a:gd name="T18" fmla="*/ 54 w 114"/>
                  <a:gd name="T19" fmla="*/ 118 h 118"/>
                  <a:gd name="T20" fmla="*/ 62 w 114"/>
                  <a:gd name="T21" fmla="*/ 118 h 118"/>
                  <a:gd name="T22" fmla="*/ 68 w 114"/>
                  <a:gd name="T23" fmla="*/ 118 h 118"/>
                  <a:gd name="T24" fmla="*/ 74 w 114"/>
                  <a:gd name="T25" fmla="*/ 118 h 118"/>
                  <a:gd name="T26" fmla="*/ 80 w 114"/>
                  <a:gd name="T27" fmla="*/ 114 h 118"/>
                  <a:gd name="T28" fmla="*/ 92 w 114"/>
                  <a:gd name="T29" fmla="*/ 104 h 118"/>
                  <a:gd name="T30" fmla="*/ 92 w 114"/>
                  <a:gd name="T31" fmla="*/ 104 h 118"/>
                  <a:gd name="T32" fmla="*/ 102 w 114"/>
                  <a:gd name="T33" fmla="*/ 94 h 118"/>
                  <a:gd name="T34" fmla="*/ 110 w 114"/>
                  <a:gd name="T35" fmla="*/ 82 h 118"/>
                  <a:gd name="T36" fmla="*/ 114 w 114"/>
                  <a:gd name="T37" fmla="*/ 68 h 118"/>
                  <a:gd name="T38" fmla="*/ 114 w 114"/>
                  <a:gd name="T39" fmla="*/ 54 h 118"/>
                  <a:gd name="T40" fmla="*/ 114 w 114"/>
                  <a:gd name="T41" fmla="*/ 54 h 118"/>
                  <a:gd name="T42" fmla="*/ 112 w 114"/>
                  <a:gd name="T43" fmla="*/ 36 h 118"/>
                  <a:gd name="T44" fmla="*/ 112 w 114"/>
                  <a:gd name="T45" fmla="*/ 16 h 118"/>
                  <a:gd name="T46" fmla="*/ 110 w 114"/>
                  <a:gd name="T47" fmla="*/ 10 h 118"/>
                  <a:gd name="T48" fmla="*/ 108 w 114"/>
                  <a:gd name="T49" fmla="*/ 4 h 118"/>
                  <a:gd name="T50" fmla="*/ 102 w 114"/>
                  <a:gd name="T51" fmla="*/ 0 h 118"/>
                  <a:gd name="T52" fmla="*/ 94 w 114"/>
                  <a:gd name="T53" fmla="*/ 0 h 118"/>
                  <a:gd name="T54" fmla="*/ 94 w 114"/>
                  <a:gd name="T55" fmla="*/ 0 h 118"/>
                  <a:gd name="T56" fmla="*/ 86 w 114"/>
                  <a:gd name="T57" fmla="*/ 4 h 118"/>
                  <a:gd name="T58" fmla="*/ 82 w 114"/>
                  <a:gd name="T59" fmla="*/ 6 h 118"/>
                  <a:gd name="T60" fmla="*/ 80 w 114"/>
                  <a:gd name="T61" fmla="*/ 10 h 118"/>
                  <a:gd name="T62" fmla="*/ 78 w 114"/>
                  <a:gd name="T63" fmla="*/ 14 h 118"/>
                  <a:gd name="T64" fmla="*/ 72 w 114"/>
                  <a:gd name="T65" fmla="*/ 24 h 118"/>
                  <a:gd name="T66" fmla="*/ 66 w 114"/>
                  <a:gd name="T67" fmla="*/ 30 h 118"/>
                  <a:gd name="T68" fmla="*/ 56 w 114"/>
                  <a:gd name="T69" fmla="*/ 38 h 118"/>
                  <a:gd name="T70" fmla="*/ 56 w 114"/>
                  <a:gd name="T71" fmla="*/ 38 h 118"/>
                  <a:gd name="T72" fmla="*/ 38 w 114"/>
                  <a:gd name="T73" fmla="*/ 54 h 118"/>
                  <a:gd name="T74" fmla="*/ 26 w 114"/>
                  <a:gd name="T75" fmla="*/ 64 h 118"/>
                  <a:gd name="T76" fmla="*/ 20 w 114"/>
                  <a:gd name="T77" fmla="*/ 74 h 118"/>
                  <a:gd name="T78" fmla="*/ 16 w 114"/>
                  <a:gd name="T79" fmla="*/ 82 h 118"/>
                  <a:gd name="T80" fmla="*/ 16 w 114"/>
                  <a:gd name="T81" fmla="*/ 82 h 118"/>
                  <a:gd name="T82" fmla="*/ 6 w 114"/>
                  <a:gd name="T83" fmla="*/ 100 h 118"/>
                  <a:gd name="T84" fmla="*/ 0 w 114"/>
                  <a:gd name="T85" fmla="*/ 110 h 118"/>
                  <a:gd name="T86" fmla="*/ 0 w 114"/>
                  <a:gd name="T87" fmla="*/ 11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4" h="118">
                    <a:moveTo>
                      <a:pt x="0" y="110"/>
                    </a:moveTo>
                    <a:lnTo>
                      <a:pt x="0" y="110"/>
                    </a:lnTo>
                    <a:lnTo>
                      <a:pt x="2" y="108"/>
                    </a:lnTo>
                    <a:lnTo>
                      <a:pt x="8" y="106"/>
                    </a:lnTo>
                    <a:lnTo>
                      <a:pt x="12" y="104"/>
                    </a:lnTo>
                    <a:lnTo>
                      <a:pt x="18" y="106"/>
                    </a:lnTo>
                    <a:lnTo>
                      <a:pt x="26" y="106"/>
                    </a:lnTo>
                    <a:lnTo>
                      <a:pt x="36" y="110"/>
                    </a:lnTo>
                    <a:lnTo>
                      <a:pt x="36" y="110"/>
                    </a:lnTo>
                    <a:lnTo>
                      <a:pt x="54" y="118"/>
                    </a:lnTo>
                    <a:lnTo>
                      <a:pt x="62" y="118"/>
                    </a:lnTo>
                    <a:lnTo>
                      <a:pt x="68" y="118"/>
                    </a:lnTo>
                    <a:lnTo>
                      <a:pt x="74" y="118"/>
                    </a:lnTo>
                    <a:lnTo>
                      <a:pt x="80" y="114"/>
                    </a:lnTo>
                    <a:lnTo>
                      <a:pt x="92" y="104"/>
                    </a:lnTo>
                    <a:lnTo>
                      <a:pt x="92" y="104"/>
                    </a:lnTo>
                    <a:lnTo>
                      <a:pt x="102" y="94"/>
                    </a:lnTo>
                    <a:lnTo>
                      <a:pt x="110" y="82"/>
                    </a:lnTo>
                    <a:lnTo>
                      <a:pt x="114" y="68"/>
                    </a:lnTo>
                    <a:lnTo>
                      <a:pt x="114" y="54"/>
                    </a:lnTo>
                    <a:lnTo>
                      <a:pt x="114" y="54"/>
                    </a:lnTo>
                    <a:lnTo>
                      <a:pt x="112" y="36"/>
                    </a:lnTo>
                    <a:lnTo>
                      <a:pt x="112" y="16"/>
                    </a:lnTo>
                    <a:lnTo>
                      <a:pt x="110" y="10"/>
                    </a:lnTo>
                    <a:lnTo>
                      <a:pt x="108" y="4"/>
                    </a:lnTo>
                    <a:lnTo>
                      <a:pt x="102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86" y="4"/>
                    </a:lnTo>
                    <a:lnTo>
                      <a:pt x="82" y="6"/>
                    </a:lnTo>
                    <a:lnTo>
                      <a:pt x="80" y="10"/>
                    </a:lnTo>
                    <a:lnTo>
                      <a:pt x="78" y="14"/>
                    </a:lnTo>
                    <a:lnTo>
                      <a:pt x="72" y="24"/>
                    </a:lnTo>
                    <a:lnTo>
                      <a:pt x="66" y="30"/>
                    </a:lnTo>
                    <a:lnTo>
                      <a:pt x="56" y="38"/>
                    </a:lnTo>
                    <a:lnTo>
                      <a:pt x="56" y="38"/>
                    </a:lnTo>
                    <a:lnTo>
                      <a:pt x="38" y="54"/>
                    </a:lnTo>
                    <a:lnTo>
                      <a:pt x="26" y="64"/>
                    </a:lnTo>
                    <a:lnTo>
                      <a:pt x="20" y="74"/>
                    </a:lnTo>
                    <a:lnTo>
                      <a:pt x="16" y="82"/>
                    </a:lnTo>
                    <a:lnTo>
                      <a:pt x="16" y="82"/>
                    </a:lnTo>
                    <a:lnTo>
                      <a:pt x="6" y="100"/>
                    </a:lnTo>
                    <a:lnTo>
                      <a:pt x="0" y="11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sp>
          <p:nvSpPr>
            <p:cNvPr id="250" name="직사각형 249"/>
            <p:cNvSpPr/>
            <p:nvPr/>
          </p:nvSpPr>
          <p:spPr>
            <a:xfrm>
              <a:off x="4353180" y="4030752"/>
              <a:ext cx="420820" cy="488734"/>
            </a:xfrm>
            <a:prstGeom prst="rect">
              <a:avLst/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251" name="TextBox 250"/>
            <p:cNvSpPr txBox="1"/>
            <p:nvPr/>
          </p:nvSpPr>
          <p:spPr>
            <a:xfrm>
              <a:off x="5459967" y="5195142"/>
              <a:ext cx="178619" cy="11845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서울</a:t>
              </a:r>
              <a:endParaRPr lang="en-US" altLang="ko-KR" sz="105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52" name="TextBox 251"/>
            <p:cNvSpPr txBox="1"/>
            <p:nvPr/>
          </p:nvSpPr>
          <p:spPr>
            <a:xfrm>
              <a:off x="4583227" y="4533618"/>
              <a:ext cx="431208" cy="24622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1600" smtClean="0">
                  <a:solidFill>
                    <a:schemeClr val="accent2">
                      <a:lumMod val="75000"/>
                    </a:schemeClr>
                  </a:solidFill>
                  <a:latin typeface="+mj-ea"/>
                  <a:ea typeface="+mj-ea"/>
                </a:rPr>
                <a:t>10.2</a:t>
              </a:r>
              <a:endParaRPr lang="ko-KR" altLang="en-US" sz="140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53" name="TextBox 252"/>
            <p:cNvSpPr txBox="1"/>
            <p:nvPr/>
          </p:nvSpPr>
          <p:spPr>
            <a:xfrm>
              <a:off x="4696779" y="5188965"/>
              <a:ext cx="178619" cy="11845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인천</a:t>
              </a:r>
              <a:endParaRPr lang="en-US" altLang="ko-KR" sz="105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54" name="TextBox 253"/>
            <p:cNvSpPr txBox="1"/>
            <p:nvPr/>
          </p:nvSpPr>
          <p:spPr>
            <a:xfrm>
              <a:off x="5991372" y="5662666"/>
              <a:ext cx="178619" cy="11845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경기</a:t>
              </a:r>
              <a:endParaRPr lang="en-US" altLang="ko-KR" sz="105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55" name="Freeform 23"/>
            <p:cNvSpPr>
              <a:spLocks noEditPoints="1"/>
            </p:cNvSpPr>
            <p:nvPr/>
          </p:nvSpPr>
          <p:spPr bwMode="auto">
            <a:xfrm>
              <a:off x="6004321" y="5390852"/>
              <a:ext cx="152721" cy="228970"/>
            </a:xfrm>
            <a:custGeom>
              <a:avLst/>
              <a:gdLst>
                <a:gd name="T0" fmla="*/ 1436 w 2732"/>
                <a:gd name="T1" fmla="*/ 686 h 4096"/>
                <a:gd name="T2" fmla="*/ 1568 w 2732"/>
                <a:gd name="T3" fmla="*/ 714 h 4096"/>
                <a:gd name="T4" fmla="*/ 1692 w 2732"/>
                <a:gd name="T5" fmla="*/ 766 h 4096"/>
                <a:gd name="T6" fmla="*/ 1800 w 2732"/>
                <a:gd name="T7" fmla="*/ 838 h 4096"/>
                <a:gd name="T8" fmla="*/ 1892 w 2732"/>
                <a:gd name="T9" fmla="*/ 932 h 4096"/>
                <a:gd name="T10" fmla="*/ 1966 w 2732"/>
                <a:gd name="T11" fmla="*/ 1040 h 4096"/>
                <a:gd name="T12" fmla="*/ 2018 w 2732"/>
                <a:gd name="T13" fmla="*/ 1162 h 4096"/>
                <a:gd name="T14" fmla="*/ 2046 w 2732"/>
                <a:gd name="T15" fmla="*/ 1296 h 4096"/>
                <a:gd name="T16" fmla="*/ 2048 w 2732"/>
                <a:gd name="T17" fmla="*/ 1400 h 4096"/>
                <a:gd name="T18" fmla="*/ 2028 w 2732"/>
                <a:gd name="T19" fmla="*/ 1536 h 4096"/>
                <a:gd name="T20" fmla="*/ 1982 w 2732"/>
                <a:gd name="T21" fmla="*/ 1662 h 4096"/>
                <a:gd name="T22" fmla="*/ 1914 w 2732"/>
                <a:gd name="T23" fmla="*/ 1774 h 4096"/>
                <a:gd name="T24" fmla="*/ 1826 w 2732"/>
                <a:gd name="T25" fmla="*/ 1870 h 4096"/>
                <a:gd name="T26" fmla="*/ 1720 w 2732"/>
                <a:gd name="T27" fmla="*/ 1950 h 4096"/>
                <a:gd name="T28" fmla="*/ 1600 w 2732"/>
                <a:gd name="T29" fmla="*/ 2006 h 4096"/>
                <a:gd name="T30" fmla="*/ 1470 w 2732"/>
                <a:gd name="T31" fmla="*/ 2040 h 4096"/>
                <a:gd name="T32" fmla="*/ 1366 w 2732"/>
                <a:gd name="T33" fmla="*/ 2048 h 4096"/>
                <a:gd name="T34" fmla="*/ 1228 w 2732"/>
                <a:gd name="T35" fmla="*/ 2034 h 4096"/>
                <a:gd name="T36" fmla="*/ 1100 w 2732"/>
                <a:gd name="T37" fmla="*/ 1994 h 4096"/>
                <a:gd name="T38" fmla="*/ 984 w 2732"/>
                <a:gd name="T39" fmla="*/ 1932 h 4096"/>
                <a:gd name="T40" fmla="*/ 884 w 2732"/>
                <a:gd name="T41" fmla="*/ 1848 h 4096"/>
                <a:gd name="T42" fmla="*/ 800 w 2732"/>
                <a:gd name="T43" fmla="*/ 1748 h 4096"/>
                <a:gd name="T44" fmla="*/ 736 w 2732"/>
                <a:gd name="T45" fmla="*/ 1632 h 4096"/>
                <a:gd name="T46" fmla="*/ 698 w 2732"/>
                <a:gd name="T47" fmla="*/ 1502 h 4096"/>
                <a:gd name="T48" fmla="*/ 684 w 2732"/>
                <a:gd name="T49" fmla="*/ 1366 h 4096"/>
                <a:gd name="T50" fmla="*/ 692 w 2732"/>
                <a:gd name="T51" fmla="*/ 1262 h 4096"/>
                <a:gd name="T52" fmla="*/ 724 w 2732"/>
                <a:gd name="T53" fmla="*/ 1130 h 4096"/>
                <a:gd name="T54" fmla="*/ 782 w 2732"/>
                <a:gd name="T55" fmla="*/ 1012 h 4096"/>
                <a:gd name="T56" fmla="*/ 860 w 2732"/>
                <a:gd name="T57" fmla="*/ 906 h 4096"/>
                <a:gd name="T58" fmla="*/ 958 w 2732"/>
                <a:gd name="T59" fmla="*/ 818 h 4096"/>
                <a:gd name="T60" fmla="*/ 1070 w 2732"/>
                <a:gd name="T61" fmla="*/ 750 h 4096"/>
                <a:gd name="T62" fmla="*/ 1196 w 2732"/>
                <a:gd name="T63" fmla="*/ 704 h 4096"/>
                <a:gd name="T64" fmla="*/ 1330 w 2732"/>
                <a:gd name="T65" fmla="*/ 684 h 4096"/>
                <a:gd name="T66" fmla="*/ 1366 w 2732"/>
                <a:gd name="T67" fmla="*/ 0 h 4096"/>
                <a:gd name="T68" fmla="*/ 1090 w 2732"/>
                <a:gd name="T69" fmla="*/ 28 h 4096"/>
                <a:gd name="T70" fmla="*/ 834 w 2732"/>
                <a:gd name="T71" fmla="*/ 108 h 4096"/>
                <a:gd name="T72" fmla="*/ 602 w 2732"/>
                <a:gd name="T73" fmla="*/ 234 h 4096"/>
                <a:gd name="T74" fmla="*/ 400 w 2732"/>
                <a:gd name="T75" fmla="*/ 400 h 4096"/>
                <a:gd name="T76" fmla="*/ 234 w 2732"/>
                <a:gd name="T77" fmla="*/ 602 h 4096"/>
                <a:gd name="T78" fmla="*/ 108 w 2732"/>
                <a:gd name="T79" fmla="*/ 834 h 4096"/>
                <a:gd name="T80" fmla="*/ 28 w 2732"/>
                <a:gd name="T81" fmla="*/ 1090 h 4096"/>
                <a:gd name="T82" fmla="*/ 0 w 2732"/>
                <a:gd name="T83" fmla="*/ 1366 h 4096"/>
                <a:gd name="T84" fmla="*/ 8 w 2732"/>
                <a:gd name="T85" fmla="*/ 1500 h 4096"/>
                <a:gd name="T86" fmla="*/ 36 w 2732"/>
                <a:gd name="T87" fmla="*/ 1674 h 4096"/>
                <a:gd name="T88" fmla="*/ 86 w 2732"/>
                <a:gd name="T89" fmla="*/ 1838 h 4096"/>
                <a:gd name="T90" fmla="*/ 156 w 2732"/>
                <a:gd name="T91" fmla="*/ 1994 h 4096"/>
                <a:gd name="T92" fmla="*/ 236 w 2732"/>
                <a:gd name="T93" fmla="*/ 2128 h 4096"/>
                <a:gd name="T94" fmla="*/ 2522 w 2732"/>
                <a:gd name="T95" fmla="*/ 2088 h 4096"/>
                <a:gd name="T96" fmla="*/ 2576 w 2732"/>
                <a:gd name="T97" fmla="*/ 1994 h 4096"/>
                <a:gd name="T98" fmla="*/ 2646 w 2732"/>
                <a:gd name="T99" fmla="*/ 1838 h 4096"/>
                <a:gd name="T100" fmla="*/ 2696 w 2732"/>
                <a:gd name="T101" fmla="*/ 1674 h 4096"/>
                <a:gd name="T102" fmla="*/ 2724 w 2732"/>
                <a:gd name="T103" fmla="*/ 1500 h 4096"/>
                <a:gd name="T104" fmla="*/ 2732 w 2732"/>
                <a:gd name="T105" fmla="*/ 1366 h 4096"/>
                <a:gd name="T106" fmla="*/ 2704 w 2732"/>
                <a:gd name="T107" fmla="*/ 1090 h 4096"/>
                <a:gd name="T108" fmla="*/ 2624 w 2732"/>
                <a:gd name="T109" fmla="*/ 834 h 4096"/>
                <a:gd name="T110" fmla="*/ 2498 w 2732"/>
                <a:gd name="T111" fmla="*/ 602 h 4096"/>
                <a:gd name="T112" fmla="*/ 2332 w 2732"/>
                <a:gd name="T113" fmla="*/ 400 h 4096"/>
                <a:gd name="T114" fmla="*/ 2130 w 2732"/>
                <a:gd name="T115" fmla="*/ 234 h 4096"/>
                <a:gd name="T116" fmla="*/ 1898 w 2732"/>
                <a:gd name="T117" fmla="*/ 108 h 4096"/>
                <a:gd name="T118" fmla="*/ 1642 w 2732"/>
                <a:gd name="T119" fmla="*/ 28 h 4096"/>
                <a:gd name="T120" fmla="*/ 1366 w 2732"/>
                <a:gd name="T121" fmla="*/ 0 h 40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32" h="4096">
                  <a:moveTo>
                    <a:pt x="1366" y="682"/>
                  </a:moveTo>
                  <a:lnTo>
                    <a:pt x="1366" y="682"/>
                  </a:lnTo>
                  <a:lnTo>
                    <a:pt x="1402" y="684"/>
                  </a:lnTo>
                  <a:lnTo>
                    <a:pt x="1436" y="686"/>
                  </a:lnTo>
                  <a:lnTo>
                    <a:pt x="1470" y="690"/>
                  </a:lnTo>
                  <a:lnTo>
                    <a:pt x="1504" y="696"/>
                  </a:lnTo>
                  <a:lnTo>
                    <a:pt x="1536" y="704"/>
                  </a:lnTo>
                  <a:lnTo>
                    <a:pt x="1568" y="714"/>
                  </a:lnTo>
                  <a:lnTo>
                    <a:pt x="1600" y="724"/>
                  </a:lnTo>
                  <a:lnTo>
                    <a:pt x="1632" y="736"/>
                  </a:lnTo>
                  <a:lnTo>
                    <a:pt x="1662" y="750"/>
                  </a:lnTo>
                  <a:lnTo>
                    <a:pt x="1692" y="766"/>
                  </a:lnTo>
                  <a:lnTo>
                    <a:pt x="1720" y="782"/>
                  </a:lnTo>
                  <a:lnTo>
                    <a:pt x="1748" y="800"/>
                  </a:lnTo>
                  <a:lnTo>
                    <a:pt x="1774" y="818"/>
                  </a:lnTo>
                  <a:lnTo>
                    <a:pt x="1800" y="838"/>
                  </a:lnTo>
                  <a:lnTo>
                    <a:pt x="1826" y="860"/>
                  </a:lnTo>
                  <a:lnTo>
                    <a:pt x="1848" y="882"/>
                  </a:lnTo>
                  <a:lnTo>
                    <a:pt x="1872" y="906"/>
                  </a:lnTo>
                  <a:lnTo>
                    <a:pt x="1892" y="932"/>
                  </a:lnTo>
                  <a:lnTo>
                    <a:pt x="1914" y="956"/>
                  </a:lnTo>
                  <a:lnTo>
                    <a:pt x="1932" y="984"/>
                  </a:lnTo>
                  <a:lnTo>
                    <a:pt x="1950" y="1012"/>
                  </a:lnTo>
                  <a:lnTo>
                    <a:pt x="1966" y="1040"/>
                  </a:lnTo>
                  <a:lnTo>
                    <a:pt x="1982" y="1070"/>
                  </a:lnTo>
                  <a:lnTo>
                    <a:pt x="1996" y="1100"/>
                  </a:lnTo>
                  <a:lnTo>
                    <a:pt x="2008" y="1130"/>
                  </a:lnTo>
                  <a:lnTo>
                    <a:pt x="2018" y="1162"/>
                  </a:lnTo>
                  <a:lnTo>
                    <a:pt x="2028" y="1194"/>
                  </a:lnTo>
                  <a:lnTo>
                    <a:pt x="2034" y="1228"/>
                  </a:lnTo>
                  <a:lnTo>
                    <a:pt x="2040" y="1262"/>
                  </a:lnTo>
                  <a:lnTo>
                    <a:pt x="2046" y="1296"/>
                  </a:lnTo>
                  <a:lnTo>
                    <a:pt x="2048" y="1330"/>
                  </a:lnTo>
                  <a:lnTo>
                    <a:pt x="2048" y="1366"/>
                  </a:lnTo>
                  <a:lnTo>
                    <a:pt x="2048" y="1366"/>
                  </a:lnTo>
                  <a:lnTo>
                    <a:pt x="2048" y="1400"/>
                  </a:lnTo>
                  <a:lnTo>
                    <a:pt x="2046" y="1436"/>
                  </a:lnTo>
                  <a:lnTo>
                    <a:pt x="2040" y="1470"/>
                  </a:lnTo>
                  <a:lnTo>
                    <a:pt x="2034" y="1502"/>
                  </a:lnTo>
                  <a:lnTo>
                    <a:pt x="2028" y="1536"/>
                  </a:lnTo>
                  <a:lnTo>
                    <a:pt x="2018" y="1568"/>
                  </a:lnTo>
                  <a:lnTo>
                    <a:pt x="2008" y="1600"/>
                  </a:lnTo>
                  <a:lnTo>
                    <a:pt x="1996" y="1632"/>
                  </a:lnTo>
                  <a:lnTo>
                    <a:pt x="1982" y="1662"/>
                  </a:lnTo>
                  <a:lnTo>
                    <a:pt x="1966" y="1690"/>
                  </a:lnTo>
                  <a:lnTo>
                    <a:pt x="1950" y="1720"/>
                  </a:lnTo>
                  <a:lnTo>
                    <a:pt x="1932" y="1748"/>
                  </a:lnTo>
                  <a:lnTo>
                    <a:pt x="1914" y="1774"/>
                  </a:lnTo>
                  <a:lnTo>
                    <a:pt x="1892" y="1800"/>
                  </a:lnTo>
                  <a:lnTo>
                    <a:pt x="1872" y="1824"/>
                  </a:lnTo>
                  <a:lnTo>
                    <a:pt x="1848" y="1848"/>
                  </a:lnTo>
                  <a:lnTo>
                    <a:pt x="1826" y="1870"/>
                  </a:lnTo>
                  <a:lnTo>
                    <a:pt x="1800" y="1892"/>
                  </a:lnTo>
                  <a:lnTo>
                    <a:pt x="1774" y="1912"/>
                  </a:lnTo>
                  <a:lnTo>
                    <a:pt x="1748" y="1932"/>
                  </a:lnTo>
                  <a:lnTo>
                    <a:pt x="1720" y="1950"/>
                  </a:lnTo>
                  <a:lnTo>
                    <a:pt x="1692" y="1966"/>
                  </a:lnTo>
                  <a:lnTo>
                    <a:pt x="1662" y="1980"/>
                  </a:lnTo>
                  <a:lnTo>
                    <a:pt x="1632" y="1994"/>
                  </a:lnTo>
                  <a:lnTo>
                    <a:pt x="1600" y="2006"/>
                  </a:lnTo>
                  <a:lnTo>
                    <a:pt x="1568" y="2018"/>
                  </a:lnTo>
                  <a:lnTo>
                    <a:pt x="1536" y="2026"/>
                  </a:lnTo>
                  <a:lnTo>
                    <a:pt x="1504" y="2034"/>
                  </a:lnTo>
                  <a:lnTo>
                    <a:pt x="1470" y="2040"/>
                  </a:lnTo>
                  <a:lnTo>
                    <a:pt x="1436" y="2044"/>
                  </a:lnTo>
                  <a:lnTo>
                    <a:pt x="1402" y="2048"/>
                  </a:lnTo>
                  <a:lnTo>
                    <a:pt x="1366" y="2048"/>
                  </a:lnTo>
                  <a:lnTo>
                    <a:pt x="1366" y="2048"/>
                  </a:lnTo>
                  <a:lnTo>
                    <a:pt x="1330" y="2048"/>
                  </a:lnTo>
                  <a:lnTo>
                    <a:pt x="1296" y="2044"/>
                  </a:lnTo>
                  <a:lnTo>
                    <a:pt x="1262" y="2040"/>
                  </a:lnTo>
                  <a:lnTo>
                    <a:pt x="1228" y="2034"/>
                  </a:lnTo>
                  <a:lnTo>
                    <a:pt x="1196" y="2026"/>
                  </a:lnTo>
                  <a:lnTo>
                    <a:pt x="1162" y="2018"/>
                  </a:lnTo>
                  <a:lnTo>
                    <a:pt x="1132" y="2006"/>
                  </a:lnTo>
                  <a:lnTo>
                    <a:pt x="1100" y="1994"/>
                  </a:lnTo>
                  <a:lnTo>
                    <a:pt x="1070" y="1980"/>
                  </a:lnTo>
                  <a:lnTo>
                    <a:pt x="1040" y="1966"/>
                  </a:lnTo>
                  <a:lnTo>
                    <a:pt x="1012" y="1950"/>
                  </a:lnTo>
                  <a:lnTo>
                    <a:pt x="984" y="1932"/>
                  </a:lnTo>
                  <a:lnTo>
                    <a:pt x="958" y="1912"/>
                  </a:lnTo>
                  <a:lnTo>
                    <a:pt x="932" y="1892"/>
                  </a:lnTo>
                  <a:lnTo>
                    <a:pt x="906" y="1870"/>
                  </a:lnTo>
                  <a:lnTo>
                    <a:pt x="884" y="1848"/>
                  </a:lnTo>
                  <a:lnTo>
                    <a:pt x="860" y="1824"/>
                  </a:lnTo>
                  <a:lnTo>
                    <a:pt x="840" y="1800"/>
                  </a:lnTo>
                  <a:lnTo>
                    <a:pt x="818" y="1774"/>
                  </a:lnTo>
                  <a:lnTo>
                    <a:pt x="800" y="1748"/>
                  </a:lnTo>
                  <a:lnTo>
                    <a:pt x="782" y="1720"/>
                  </a:lnTo>
                  <a:lnTo>
                    <a:pt x="766" y="1690"/>
                  </a:lnTo>
                  <a:lnTo>
                    <a:pt x="750" y="1662"/>
                  </a:lnTo>
                  <a:lnTo>
                    <a:pt x="736" y="1632"/>
                  </a:lnTo>
                  <a:lnTo>
                    <a:pt x="724" y="1600"/>
                  </a:lnTo>
                  <a:lnTo>
                    <a:pt x="714" y="1568"/>
                  </a:lnTo>
                  <a:lnTo>
                    <a:pt x="704" y="1536"/>
                  </a:lnTo>
                  <a:lnTo>
                    <a:pt x="698" y="1502"/>
                  </a:lnTo>
                  <a:lnTo>
                    <a:pt x="692" y="1470"/>
                  </a:lnTo>
                  <a:lnTo>
                    <a:pt x="686" y="1436"/>
                  </a:lnTo>
                  <a:lnTo>
                    <a:pt x="684" y="1400"/>
                  </a:lnTo>
                  <a:lnTo>
                    <a:pt x="684" y="1366"/>
                  </a:lnTo>
                  <a:lnTo>
                    <a:pt x="684" y="1366"/>
                  </a:lnTo>
                  <a:lnTo>
                    <a:pt x="684" y="1330"/>
                  </a:lnTo>
                  <a:lnTo>
                    <a:pt x="686" y="1296"/>
                  </a:lnTo>
                  <a:lnTo>
                    <a:pt x="692" y="1262"/>
                  </a:lnTo>
                  <a:lnTo>
                    <a:pt x="698" y="1228"/>
                  </a:lnTo>
                  <a:lnTo>
                    <a:pt x="704" y="1194"/>
                  </a:lnTo>
                  <a:lnTo>
                    <a:pt x="714" y="1162"/>
                  </a:lnTo>
                  <a:lnTo>
                    <a:pt x="724" y="1130"/>
                  </a:lnTo>
                  <a:lnTo>
                    <a:pt x="736" y="1100"/>
                  </a:lnTo>
                  <a:lnTo>
                    <a:pt x="750" y="1070"/>
                  </a:lnTo>
                  <a:lnTo>
                    <a:pt x="766" y="1040"/>
                  </a:lnTo>
                  <a:lnTo>
                    <a:pt x="782" y="1012"/>
                  </a:lnTo>
                  <a:lnTo>
                    <a:pt x="800" y="984"/>
                  </a:lnTo>
                  <a:lnTo>
                    <a:pt x="818" y="956"/>
                  </a:lnTo>
                  <a:lnTo>
                    <a:pt x="840" y="932"/>
                  </a:lnTo>
                  <a:lnTo>
                    <a:pt x="860" y="906"/>
                  </a:lnTo>
                  <a:lnTo>
                    <a:pt x="884" y="882"/>
                  </a:lnTo>
                  <a:lnTo>
                    <a:pt x="906" y="860"/>
                  </a:lnTo>
                  <a:lnTo>
                    <a:pt x="932" y="838"/>
                  </a:lnTo>
                  <a:lnTo>
                    <a:pt x="958" y="818"/>
                  </a:lnTo>
                  <a:lnTo>
                    <a:pt x="984" y="800"/>
                  </a:lnTo>
                  <a:lnTo>
                    <a:pt x="1012" y="782"/>
                  </a:lnTo>
                  <a:lnTo>
                    <a:pt x="1040" y="766"/>
                  </a:lnTo>
                  <a:lnTo>
                    <a:pt x="1070" y="750"/>
                  </a:lnTo>
                  <a:lnTo>
                    <a:pt x="1100" y="736"/>
                  </a:lnTo>
                  <a:lnTo>
                    <a:pt x="1132" y="724"/>
                  </a:lnTo>
                  <a:lnTo>
                    <a:pt x="1162" y="714"/>
                  </a:lnTo>
                  <a:lnTo>
                    <a:pt x="1196" y="704"/>
                  </a:lnTo>
                  <a:lnTo>
                    <a:pt x="1228" y="696"/>
                  </a:lnTo>
                  <a:lnTo>
                    <a:pt x="1262" y="690"/>
                  </a:lnTo>
                  <a:lnTo>
                    <a:pt x="1296" y="686"/>
                  </a:lnTo>
                  <a:lnTo>
                    <a:pt x="1330" y="684"/>
                  </a:lnTo>
                  <a:lnTo>
                    <a:pt x="1366" y="682"/>
                  </a:lnTo>
                  <a:lnTo>
                    <a:pt x="1366" y="682"/>
                  </a:lnTo>
                  <a:close/>
                  <a:moveTo>
                    <a:pt x="1366" y="0"/>
                  </a:moveTo>
                  <a:lnTo>
                    <a:pt x="1366" y="0"/>
                  </a:lnTo>
                  <a:lnTo>
                    <a:pt x="1296" y="2"/>
                  </a:lnTo>
                  <a:lnTo>
                    <a:pt x="1226" y="8"/>
                  </a:lnTo>
                  <a:lnTo>
                    <a:pt x="1158" y="16"/>
                  </a:lnTo>
                  <a:lnTo>
                    <a:pt x="1090" y="28"/>
                  </a:lnTo>
                  <a:lnTo>
                    <a:pt x="1024" y="42"/>
                  </a:lnTo>
                  <a:lnTo>
                    <a:pt x="960" y="62"/>
                  </a:lnTo>
                  <a:lnTo>
                    <a:pt x="896" y="82"/>
                  </a:lnTo>
                  <a:lnTo>
                    <a:pt x="834" y="108"/>
                  </a:lnTo>
                  <a:lnTo>
                    <a:pt x="774" y="134"/>
                  </a:lnTo>
                  <a:lnTo>
                    <a:pt x="716" y="164"/>
                  </a:lnTo>
                  <a:lnTo>
                    <a:pt x="658" y="198"/>
                  </a:lnTo>
                  <a:lnTo>
                    <a:pt x="602" y="234"/>
                  </a:lnTo>
                  <a:lnTo>
                    <a:pt x="550" y="272"/>
                  </a:lnTo>
                  <a:lnTo>
                    <a:pt x="498" y="312"/>
                  </a:lnTo>
                  <a:lnTo>
                    <a:pt x="448" y="354"/>
                  </a:lnTo>
                  <a:lnTo>
                    <a:pt x="400" y="400"/>
                  </a:lnTo>
                  <a:lnTo>
                    <a:pt x="356" y="448"/>
                  </a:lnTo>
                  <a:lnTo>
                    <a:pt x="312" y="496"/>
                  </a:lnTo>
                  <a:lnTo>
                    <a:pt x="272" y="548"/>
                  </a:lnTo>
                  <a:lnTo>
                    <a:pt x="234" y="602"/>
                  </a:lnTo>
                  <a:lnTo>
                    <a:pt x="198" y="658"/>
                  </a:lnTo>
                  <a:lnTo>
                    <a:pt x="166" y="714"/>
                  </a:lnTo>
                  <a:lnTo>
                    <a:pt x="136" y="774"/>
                  </a:lnTo>
                  <a:lnTo>
                    <a:pt x="108" y="834"/>
                  </a:lnTo>
                  <a:lnTo>
                    <a:pt x="84" y="896"/>
                  </a:lnTo>
                  <a:lnTo>
                    <a:pt x="62" y="960"/>
                  </a:lnTo>
                  <a:lnTo>
                    <a:pt x="44" y="1024"/>
                  </a:lnTo>
                  <a:lnTo>
                    <a:pt x="28" y="1090"/>
                  </a:lnTo>
                  <a:lnTo>
                    <a:pt x="16" y="1158"/>
                  </a:lnTo>
                  <a:lnTo>
                    <a:pt x="8" y="1226"/>
                  </a:lnTo>
                  <a:lnTo>
                    <a:pt x="2" y="1296"/>
                  </a:lnTo>
                  <a:lnTo>
                    <a:pt x="0" y="1366"/>
                  </a:lnTo>
                  <a:lnTo>
                    <a:pt x="0" y="1366"/>
                  </a:lnTo>
                  <a:lnTo>
                    <a:pt x="2" y="1410"/>
                  </a:lnTo>
                  <a:lnTo>
                    <a:pt x="4" y="1456"/>
                  </a:lnTo>
                  <a:lnTo>
                    <a:pt x="8" y="1500"/>
                  </a:lnTo>
                  <a:lnTo>
                    <a:pt x="12" y="1544"/>
                  </a:lnTo>
                  <a:lnTo>
                    <a:pt x="20" y="1588"/>
                  </a:lnTo>
                  <a:lnTo>
                    <a:pt x="28" y="1630"/>
                  </a:lnTo>
                  <a:lnTo>
                    <a:pt x="36" y="1674"/>
                  </a:lnTo>
                  <a:lnTo>
                    <a:pt x="48" y="1716"/>
                  </a:lnTo>
                  <a:lnTo>
                    <a:pt x="60" y="1758"/>
                  </a:lnTo>
                  <a:lnTo>
                    <a:pt x="72" y="1798"/>
                  </a:lnTo>
                  <a:lnTo>
                    <a:pt x="86" y="1838"/>
                  </a:lnTo>
                  <a:lnTo>
                    <a:pt x="102" y="1878"/>
                  </a:lnTo>
                  <a:lnTo>
                    <a:pt x="120" y="1918"/>
                  </a:lnTo>
                  <a:lnTo>
                    <a:pt x="138" y="1956"/>
                  </a:lnTo>
                  <a:lnTo>
                    <a:pt x="156" y="1994"/>
                  </a:lnTo>
                  <a:lnTo>
                    <a:pt x="176" y="2032"/>
                  </a:lnTo>
                  <a:lnTo>
                    <a:pt x="176" y="2032"/>
                  </a:lnTo>
                  <a:lnTo>
                    <a:pt x="206" y="2080"/>
                  </a:lnTo>
                  <a:lnTo>
                    <a:pt x="236" y="2128"/>
                  </a:lnTo>
                  <a:lnTo>
                    <a:pt x="1366" y="4096"/>
                  </a:lnTo>
                  <a:lnTo>
                    <a:pt x="2496" y="2128"/>
                  </a:lnTo>
                  <a:lnTo>
                    <a:pt x="2496" y="2128"/>
                  </a:lnTo>
                  <a:lnTo>
                    <a:pt x="2522" y="2088"/>
                  </a:lnTo>
                  <a:lnTo>
                    <a:pt x="2544" y="2048"/>
                  </a:lnTo>
                  <a:lnTo>
                    <a:pt x="2556" y="2032"/>
                  </a:lnTo>
                  <a:lnTo>
                    <a:pt x="2556" y="2032"/>
                  </a:lnTo>
                  <a:lnTo>
                    <a:pt x="2576" y="1994"/>
                  </a:lnTo>
                  <a:lnTo>
                    <a:pt x="2594" y="1956"/>
                  </a:lnTo>
                  <a:lnTo>
                    <a:pt x="2612" y="1918"/>
                  </a:lnTo>
                  <a:lnTo>
                    <a:pt x="2630" y="1878"/>
                  </a:lnTo>
                  <a:lnTo>
                    <a:pt x="2646" y="1838"/>
                  </a:lnTo>
                  <a:lnTo>
                    <a:pt x="2660" y="1798"/>
                  </a:lnTo>
                  <a:lnTo>
                    <a:pt x="2672" y="1758"/>
                  </a:lnTo>
                  <a:lnTo>
                    <a:pt x="2684" y="1716"/>
                  </a:lnTo>
                  <a:lnTo>
                    <a:pt x="2696" y="1674"/>
                  </a:lnTo>
                  <a:lnTo>
                    <a:pt x="2704" y="1630"/>
                  </a:lnTo>
                  <a:lnTo>
                    <a:pt x="2712" y="1588"/>
                  </a:lnTo>
                  <a:lnTo>
                    <a:pt x="2720" y="1544"/>
                  </a:lnTo>
                  <a:lnTo>
                    <a:pt x="2724" y="1500"/>
                  </a:lnTo>
                  <a:lnTo>
                    <a:pt x="2728" y="1456"/>
                  </a:lnTo>
                  <a:lnTo>
                    <a:pt x="2730" y="1410"/>
                  </a:lnTo>
                  <a:lnTo>
                    <a:pt x="2732" y="1366"/>
                  </a:lnTo>
                  <a:lnTo>
                    <a:pt x="2732" y="1366"/>
                  </a:lnTo>
                  <a:lnTo>
                    <a:pt x="2730" y="1296"/>
                  </a:lnTo>
                  <a:lnTo>
                    <a:pt x="2724" y="1226"/>
                  </a:lnTo>
                  <a:lnTo>
                    <a:pt x="2716" y="1158"/>
                  </a:lnTo>
                  <a:lnTo>
                    <a:pt x="2704" y="1090"/>
                  </a:lnTo>
                  <a:lnTo>
                    <a:pt x="2688" y="1024"/>
                  </a:lnTo>
                  <a:lnTo>
                    <a:pt x="2670" y="960"/>
                  </a:lnTo>
                  <a:lnTo>
                    <a:pt x="2648" y="896"/>
                  </a:lnTo>
                  <a:lnTo>
                    <a:pt x="2624" y="834"/>
                  </a:lnTo>
                  <a:lnTo>
                    <a:pt x="2596" y="774"/>
                  </a:lnTo>
                  <a:lnTo>
                    <a:pt x="2566" y="714"/>
                  </a:lnTo>
                  <a:lnTo>
                    <a:pt x="2534" y="658"/>
                  </a:lnTo>
                  <a:lnTo>
                    <a:pt x="2498" y="602"/>
                  </a:lnTo>
                  <a:lnTo>
                    <a:pt x="2460" y="548"/>
                  </a:lnTo>
                  <a:lnTo>
                    <a:pt x="2420" y="496"/>
                  </a:lnTo>
                  <a:lnTo>
                    <a:pt x="2376" y="448"/>
                  </a:lnTo>
                  <a:lnTo>
                    <a:pt x="2332" y="400"/>
                  </a:lnTo>
                  <a:lnTo>
                    <a:pt x="2284" y="354"/>
                  </a:lnTo>
                  <a:lnTo>
                    <a:pt x="2234" y="312"/>
                  </a:lnTo>
                  <a:lnTo>
                    <a:pt x="2182" y="272"/>
                  </a:lnTo>
                  <a:lnTo>
                    <a:pt x="2130" y="234"/>
                  </a:lnTo>
                  <a:lnTo>
                    <a:pt x="2074" y="198"/>
                  </a:lnTo>
                  <a:lnTo>
                    <a:pt x="2016" y="164"/>
                  </a:lnTo>
                  <a:lnTo>
                    <a:pt x="1958" y="134"/>
                  </a:lnTo>
                  <a:lnTo>
                    <a:pt x="1898" y="108"/>
                  </a:lnTo>
                  <a:lnTo>
                    <a:pt x="1836" y="82"/>
                  </a:lnTo>
                  <a:lnTo>
                    <a:pt x="1772" y="62"/>
                  </a:lnTo>
                  <a:lnTo>
                    <a:pt x="1708" y="42"/>
                  </a:lnTo>
                  <a:lnTo>
                    <a:pt x="1642" y="28"/>
                  </a:lnTo>
                  <a:lnTo>
                    <a:pt x="1574" y="16"/>
                  </a:lnTo>
                  <a:lnTo>
                    <a:pt x="1506" y="8"/>
                  </a:lnTo>
                  <a:lnTo>
                    <a:pt x="1436" y="2"/>
                  </a:lnTo>
                  <a:lnTo>
                    <a:pt x="1366" y="0"/>
                  </a:lnTo>
                  <a:lnTo>
                    <a:pt x="136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grpSp>
          <p:nvGrpSpPr>
            <p:cNvPr id="256" name="그룹 255"/>
            <p:cNvGrpSpPr/>
            <p:nvPr/>
          </p:nvGrpSpPr>
          <p:grpSpPr>
            <a:xfrm>
              <a:off x="4693357" y="4859860"/>
              <a:ext cx="210948" cy="316266"/>
              <a:chOff x="4383010" y="2234892"/>
              <a:chExt cx="182640" cy="273824"/>
            </a:xfrm>
          </p:grpSpPr>
          <p:sp>
            <p:nvSpPr>
              <p:cNvPr id="258" name="Freeform 23"/>
              <p:cNvSpPr>
                <a:spLocks noEditPoints="1"/>
              </p:cNvSpPr>
              <p:nvPr/>
            </p:nvSpPr>
            <p:spPr bwMode="auto">
              <a:xfrm>
                <a:off x="4383010" y="2234892"/>
                <a:ext cx="182640" cy="273824"/>
              </a:xfrm>
              <a:custGeom>
                <a:avLst/>
                <a:gdLst>
                  <a:gd name="T0" fmla="*/ 1436 w 2732"/>
                  <a:gd name="T1" fmla="*/ 686 h 4096"/>
                  <a:gd name="T2" fmla="*/ 1568 w 2732"/>
                  <a:gd name="T3" fmla="*/ 714 h 4096"/>
                  <a:gd name="T4" fmla="*/ 1692 w 2732"/>
                  <a:gd name="T5" fmla="*/ 766 h 4096"/>
                  <a:gd name="T6" fmla="*/ 1800 w 2732"/>
                  <a:gd name="T7" fmla="*/ 838 h 4096"/>
                  <a:gd name="T8" fmla="*/ 1892 w 2732"/>
                  <a:gd name="T9" fmla="*/ 932 h 4096"/>
                  <a:gd name="T10" fmla="*/ 1966 w 2732"/>
                  <a:gd name="T11" fmla="*/ 1040 h 4096"/>
                  <a:gd name="T12" fmla="*/ 2018 w 2732"/>
                  <a:gd name="T13" fmla="*/ 1162 h 4096"/>
                  <a:gd name="T14" fmla="*/ 2046 w 2732"/>
                  <a:gd name="T15" fmla="*/ 1296 h 4096"/>
                  <a:gd name="T16" fmla="*/ 2048 w 2732"/>
                  <a:gd name="T17" fmla="*/ 1400 h 4096"/>
                  <a:gd name="T18" fmla="*/ 2028 w 2732"/>
                  <a:gd name="T19" fmla="*/ 1536 h 4096"/>
                  <a:gd name="T20" fmla="*/ 1982 w 2732"/>
                  <a:gd name="T21" fmla="*/ 1662 h 4096"/>
                  <a:gd name="T22" fmla="*/ 1914 w 2732"/>
                  <a:gd name="T23" fmla="*/ 1774 h 4096"/>
                  <a:gd name="T24" fmla="*/ 1826 w 2732"/>
                  <a:gd name="T25" fmla="*/ 1870 h 4096"/>
                  <a:gd name="T26" fmla="*/ 1720 w 2732"/>
                  <a:gd name="T27" fmla="*/ 1950 h 4096"/>
                  <a:gd name="T28" fmla="*/ 1600 w 2732"/>
                  <a:gd name="T29" fmla="*/ 2006 h 4096"/>
                  <a:gd name="T30" fmla="*/ 1470 w 2732"/>
                  <a:gd name="T31" fmla="*/ 2040 h 4096"/>
                  <a:gd name="T32" fmla="*/ 1366 w 2732"/>
                  <a:gd name="T33" fmla="*/ 2048 h 4096"/>
                  <a:gd name="T34" fmla="*/ 1228 w 2732"/>
                  <a:gd name="T35" fmla="*/ 2034 h 4096"/>
                  <a:gd name="T36" fmla="*/ 1100 w 2732"/>
                  <a:gd name="T37" fmla="*/ 1994 h 4096"/>
                  <a:gd name="T38" fmla="*/ 984 w 2732"/>
                  <a:gd name="T39" fmla="*/ 1932 h 4096"/>
                  <a:gd name="T40" fmla="*/ 884 w 2732"/>
                  <a:gd name="T41" fmla="*/ 1848 h 4096"/>
                  <a:gd name="T42" fmla="*/ 800 w 2732"/>
                  <a:gd name="T43" fmla="*/ 1748 h 4096"/>
                  <a:gd name="T44" fmla="*/ 736 w 2732"/>
                  <a:gd name="T45" fmla="*/ 1632 h 4096"/>
                  <a:gd name="T46" fmla="*/ 698 w 2732"/>
                  <a:gd name="T47" fmla="*/ 1502 h 4096"/>
                  <a:gd name="T48" fmla="*/ 684 w 2732"/>
                  <a:gd name="T49" fmla="*/ 1366 h 4096"/>
                  <a:gd name="T50" fmla="*/ 692 w 2732"/>
                  <a:gd name="T51" fmla="*/ 1262 h 4096"/>
                  <a:gd name="T52" fmla="*/ 724 w 2732"/>
                  <a:gd name="T53" fmla="*/ 1130 h 4096"/>
                  <a:gd name="T54" fmla="*/ 782 w 2732"/>
                  <a:gd name="T55" fmla="*/ 1012 h 4096"/>
                  <a:gd name="T56" fmla="*/ 860 w 2732"/>
                  <a:gd name="T57" fmla="*/ 906 h 4096"/>
                  <a:gd name="T58" fmla="*/ 958 w 2732"/>
                  <a:gd name="T59" fmla="*/ 818 h 4096"/>
                  <a:gd name="T60" fmla="*/ 1070 w 2732"/>
                  <a:gd name="T61" fmla="*/ 750 h 4096"/>
                  <a:gd name="T62" fmla="*/ 1196 w 2732"/>
                  <a:gd name="T63" fmla="*/ 704 h 4096"/>
                  <a:gd name="T64" fmla="*/ 1330 w 2732"/>
                  <a:gd name="T65" fmla="*/ 684 h 4096"/>
                  <a:gd name="T66" fmla="*/ 1366 w 2732"/>
                  <a:gd name="T67" fmla="*/ 0 h 4096"/>
                  <a:gd name="T68" fmla="*/ 1090 w 2732"/>
                  <a:gd name="T69" fmla="*/ 28 h 4096"/>
                  <a:gd name="T70" fmla="*/ 834 w 2732"/>
                  <a:gd name="T71" fmla="*/ 108 h 4096"/>
                  <a:gd name="T72" fmla="*/ 602 w 2732"/>
                  <a:gd name="T73" fmla="*/ 234 h 4096"/>
                  <a:gd name="T74" fmla="*/ 400 w 2732"/>
                  <a:gd name="T75" fmla="*/ 400 h 4096"/>
                  <a:gd name="T76" fmla="*/ 234 w 2732"/>
                  <a:gd name="T77" fmla="*/ 602 h 4096"/>
                  <a:gd name="T78" fmla="*/ 108 w 2732"/>
                  <a:gd name="T79" fmla="*/ 834 h 4096"/>
                  <a:gd name="T80" fmla="*/ 28 w 2732"/>
                  <a:gd name="T81" fmla="*/ 1090 h 4096"/>
                  <a:gd name="T82" fmla="*/ 0 w 2732"/>
                  <a:gd name="T83" fmla="*/ 1366 h 4096"/>
                  <a:gd name="T84" fmla="*/ 8 w 2732"/>
                  <a:gd name="T85" fmla="*/ 1500 h 4096"/>
                  <a:gd name="T86" fmla="*/ 36 w 2732"/>
                  <a:gd name="T87" fmla="*/ 1674 h 4096"/>
                  <a:gd name="T88" fmla="*/ 86 w 2732"/>
                  <a:gd name="T89" fmla="*/ 1838 h 4096"/>
                  <a:gd name="T90" fmla="*/ 156 w 2732"/>
                  <a:gd name="T91" fmla="*/ 1994 h 4096"/>
                  <a:gd name="T92" fmla="*/ 236 w 2732"/>
                  <a:gd name="T93" fmla="*/ 2128 h 4096"/>
                  <a:gd name="T94" fmla="*/ 2522 w 2732"/>
                  <a:gd name="T95" fmla="*/ 2088 h 4096"/>
                  <a:gd name="T96" fmla="*/ 2576 w 2732"/>
                  <a:gd name="T97" fmla="*/ 1994 h 4096"/>
                  <a:gd name="T98" fmla="*/ 2646 w 2732"/>
                  <a:gd name="T99" fmla="*/ 1838 h 4096"/>
                  <a:gd name="T100" fmla="*/ 2696 w 2732"/>
                  <a:gd name="T101" fmla="*/ 1674 h 4096"/>
                  <a:gd name="T102" fmla="*/ 2724 w 2732"/>
                  <a:gd name="T103" fmla="*/ 1500 h 4096"/>
                  <a:gd name="T104" fmla="*/ 2732 w 2732"/>
                  <a:gd name="T105" fmla="*/ 1366 h 4096"/>
                  <a:gd name="T106" fmla="*/ 2704 w 2732"/>
                  <a:gd name="T107" fmla="*/ 1090 h 4096"/>
                  <a:gd name="T108" fmla="*/ 2624 w 2732"/>
                  <a:gd name="T109" fmla="*/ 834 h 4096"/>
                  <a:gd name="T110" fmla="*/ 2498 w 2732"/>
                  <a:gd name="T111" fmla="*/ 602 h 4096"/>
                  <a:gd name="T112" fmla="*/ 2332 w 2732"/>
                  <a:gd name="T113" fmla="*/ 400 h 4096"/>
                  <a:gd name="T114" fmla="*/ 2130 w 2732"/>
                  <a:gd name="T115" fmla="*/ 234 h 4096"/>
                  <a:gd name="T116" fmla="*/ 1898 w 2732"/>
                  <a:gd name="T117" fmla="*/ 108 h 4096"/>
                  <a:gd name="T118" fmla="*/ 1642 w 2732"/>
                  <a:gd name="T119" fmla="*/ 28 h 4096"/>
                  <a:gd name="T120" fmla="*/ 1366 w 2732"/>
                  <a:gd name="T121" fmla="*/ 0 h 4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32" h="4096">
                    <a:moveTo>
                      <a:pt x="1366" y="682"/>
                    </a:moveTo>
                    <a:lnTo>
                      <a:pt x="1366" y="682"/>
                    </a:lnTo>
                    <a:lnTo>
                      <a:pt x="1402" y="684"/>
                    </a:lnTo>
                    <a:lnTo>
                      <a:pt x="1436" y="686"/>
                    </a:lnTo>
                    <a:lnTo>
                      <a:pt x="1470" y="690"/>
                    </a:lnTo>
                    <a:lnTo>
                      <a:pt x="1504" y="696"/>
                    </a:lnTo>
                    <a:lnTo>
                      <a:pt x="1536" y="704"/>
                    </a:lnTo>
                    <a:lnTo>
                      <a:pt x="1568" y="714"/>
                    </a:lnTo>
                    <a:lnTo>
                      <a:pt x="1600" y="724"/>
                    </a:lnTo>
                    <a:lnTo>
                      <a:pt x="1632" y="736"/>
                    </a:lnTo>
                    <a:lnTo>
                      <a:pt x="1662" y="750"/>
                    </a:lnTo>
                    <a:lnTo>
                      <a:pt x="1692" y="766"/>
                    </a:lnTo>
                    <a:lnTo>
                      <a:pt x="1720" y="782"/>
                    </a:lnTo>
                    <a:lnTo>
                      <a:pt x="1748" y="800"/>
                    </a:lnTo>
                    <a:lnTo>
                      <a:pt x="1774" y="818"/>
                    </a:lnTo>
                    <a:lnTo>
                      <a:pt x="1800" y="838"/>
                    </a:lnTo>
                    <a:lnTo>
                      <a:pt x="1826" y="860"/>
                    </a:lnTo>
                    <a:lnTo>
                      <a:pt x="1848" y="882"/>
                    </a:lnTo>
                    <a:lnTo>
                      <a:pt x="1872" y="906"/>
                    </a:lnTo>
                    <a:lnTo>
                      <a:pt x="1892" y="932"/>
                    </a:lnTo>
                    <a:lnTo>
                      <a:pt x="1914" y="956"/>
                    </a:lnTo>
                    <a:lnTo>
                      <a:pt x="1932" y="984"/>
                    </a:lnTo>
                    <a:lnTo>
                      <a:pt x="1950" y="1012"/>
                    </a:lnTo>
                    <a:lnTo>
                      <a:pt x="1966" y="1040"/>
                    </a:lnTo>
                    <a:lnTo>
                      <a:pt x="1982" y="1070"/>
                    </a:lnTo>
                    <a:lnTo>
                      <a:pt x="1996" y="1100"/>
                    </a:lnTo>
                    <a:lnTo>
                      <a:pt x="2008" y="1130"/>
                    </a:lnTo>
                    <a:lnTo>
                      <a:pt x="2018" y="1162"/>
                    </a:lnTo>
                    <a:lnTo>
                      <a:pt x="2028" y="1194"/>
                    </a:lnTo>
                    <a:lnTo>
                      <a:pt x="2034" y="1228"/>
                    </a:lnTo>
                    <a:lnTo>
                      <a:pt x="2040" y="1262"/>
                    </a:lnTo>
                    <a:lnTo>
                      <a:pt x="2046" y="1296"/>
                    </a:lnTo>
                    <a:lnTo>
                      <a:pt x="2048" y="1330"/>
                    </a:lnTo>
                    <a:lnTo>
                      <a:pt x="2048" y="1366"/>
                    </a:lnTo>
                    <a:lnTo>
                      <a:pt x="2048" y="1366"/>
                    </a:lnTo>
                    <a:lnTo>
                      <a:pt x="2048" y="1400"/>
                    </a:lnTo>
                    <a:lnTo>
                      <a:pt x="2046" y="1436"/>
                    </a:lnTo>
                    <a:lnTo>
                      <a:pt x="2040" y="1470"/>
                    </a:lnTo>
                    <a:lnTo>
                      <a:pt x="2034" y="1502"/>
                    </a:lnTo>
                    <a:lnTo>
                      <a:pt x="2028" y="1536"/>
                    </a:lnTo>
                    <a:lnTo>
                      <a:pt x="2018" y="1568"/>
                    </a:lnTo>
                    <a:lnTo>
                      <a:pt x="2008" y="1600"/>
                    </a:lnTo>
                    <a:lnTo>
                      <a:pt x="1996" y="1632"/>
                    </a:lnTo>
                    <a:lnTo>
                      <a:pt x="1982" y="1662"/>
                    </a:lnTo>
                    <a:lnTo>
                      <a:pt x="1966" y="1690"/>
                    </a:lnTo>
                    <a:lnTo>
                      <a:pt x="1950" y="1720"/>
                    </a:lnTo>
                    <a:lnTo>
                      <a:pt x="1932" y="1748"/>
                    </a:lnTo>
                    <a:lnTo>
                      <a:pt x="1914" y="1774"/>
                    </a:lnTo>
                    <a:lnTo>
                      <a:pt x="1892" y="1800"/>
                    </a:lnTo>
                    <a:lnTo>
                      <a:pt x="1872" y="1824"/>
                    </a:lnTo>
                    <a:lnTo>
                      <a:pt x="1848" y="1848"/>
                    </a:lnTo>
                    <a:lnTo>
                      <a:pt x="1826" y="1870"/>
                    </a:lnTo>
                    <a:lnTo>
                      <a:pt x="1800" y="1892"/>
                    </a:lnTo>
                    <a:lnTo>
                      <a:pt x="1774" y="1912"/>
                    </a:lnTo>
                    <a:lnTo>
                      <a:pt x="1748" y="1932"/>
                    </a:lnTo>
                    <a:lnTo>
                      <a:pt x="1720" y="1950"/>
                    </a:lnTo>
                    <a:lnTo>
                      <a:pt x="1692" y="1966"/>
                    </a:lnTo>
                    <a:lnTo>
                      <a:pt x="1662" y="1980"/>
                    </a:lnTo>
                    <a:lnTo>
                      <a:pt x="1632" y="1994"/>
                    </a:lnTo>
                    <a:lnTo>
                      <a:pt x="1600" y="2006"/>
                    </a:lnTo>
                    <a:lnTo>
                      <a:pt x="1568" y="2018"/>
                    </a:lnTo>
                    <a:lnTo>
                      <a:pt x="1536" y="2026"/>
                    </a:lnTo>
                    <a:lnTo>
                      <a:pt x="1504" y="2034"/>
                    </a:lnTo>
                    <a:lnTo>
                      <a:pt x="1470" y="2040"/>
                    </a:lnTo>
                    <a:lnTo>
                      <a:pt x="1436" y="2044"/>
                    </a:lnTo>
                    <a:lnTo>
                      <a:pt x="1402" y="2048"/>
                    </a:lnTo>
                    <a:lnTo>
                      <a:pt x="1366" y="2048"/>
                    </a:lnTo>
                    <a:lnTo>
                      <a:pt x="1366" y="2048"/>
                    </a:lnTo>
                    <a:lnTo>
                      <a:pt x="1330" y="2048"/>
                    </a:lnTo>
                    <a:lnTo>
                      <a:pt x="1296" y="2044"/>
                    </a:lnTo>
                    <a:lnTo>
                      <a:pt x="1262" y="2040"/>
                    </a:lnTo>
                    <a:lnTo>
                      <a:pt x="1228" y="2034"/>
                    </a:lnTo>
                    <a:lnTo>
                      <a:pt x="1196" y="2026"/>
                    </a:lnTo>
                    <a:lnTo>
                      <a:pt x="1162" y="2018"/>
                    </a:lnTo>
                    <a:lnTo>
                      <a:pt x="1132" y="2006"/>
                    </a:lnTo>
                    <a:lnTo>
                      <a:pt x="1100" y="1994"/>
                    </a:lnTo>
                    <a:lnTo>
                      <a:pt x="1070" y="1980"/>
                    </a:lnTo>
                    <a:lnTo>
                      <a:pt x="1040" y="1966"/>
                    </a:lnTo>
                    <a:lnTo>
                      <a:pt x="1012" y="1950"/>
                    </a:lnTo>
                    <a:lnTo>
                      <a:pt x="984" y="1932"/>
                    </a:lnTo>
                    <a:lnTo>
                      <a:pt x="958" y="1912"/>
                    </a:lnTo>
                    <a:lnTo>
                      <a:pt x="932" y="1892"/>
                    </a:lnTo>
                    <a:lnTo>
                      <a:pt x="906" y="1870"/>
                    </a:lnTo>
                    <a:lnTo>
                      <a:pt x="884" y="1848"/>
                    </a:lnTo>
                    <a:lnTo>
                      <a:pt x="860" y="1824"/>
                    </a:lnTo>
                    <a:lnTo>
                      <a:pt x="840" y="1800"/>
                    </a:lnTo>
                    <a:lnTo>
                      <a:pt x="818" y="1774"/>
                    </a:lnTo>
                    <a:lnTo>
                      <a:pt x="800" y="1748"/>
                    </a:lnTo>
                    <a:lnTo>
                      <a:pt x="782" y="1720"/>
                    </a:lnTo>
                    <a:lnTo>
                      <a:pt x="766" y="1690"/>
                    </a:lnTo>
                    <a:lnTo>
                      <a:pt x="750" y="1662"/>
                    </a:lnTo>
                    <a:lnTo>
                      <a:pt x="736" y="1632"/>
                    </a:lnTo>
                    <a:lnTo>
                      <a:pt x="724" y="1600"/>
                    </a:lnTo>
                    <a:lnTo>
                      <a:pt x="714" y="1568"/>
                    </a:lnTo>
                    <a:lnTo>
                      <a:pt x="704" y="1536"/>
                    </a:lnTo>
                    <a:lnTo>
                      <a:pt x="698" y="1502"/>
                    </a:lnTo>
                    <a:lnTo>
                      <a:pt x="692" y="1470"/>
                    </a:lnTo>
                    <a:lnTo>
                      <a:pt x="686" y="1436"/>
                    </a:lnTo>
                    <a:lnTo>
                      <a:pt x="684" y="1400"/>
                    </a:lnTo>
                    <a:lnTo>
                      <a:pt x="684" y="1366"/>
                    </a:lnTo>
                    <a:lnTo>
                      <a:pt x="684" y="1366"/>
                    </a:lnTo>
                    <a:lnTo>
                      <a:pt x="684" y="1330"/>
                    </a:lnTo>
                    <a:lnTo>
                      <a:pt x="686" y="1296"/>
                    </a:lnTo>
                    <a:lnTo>
                      <a:pt x="692" y="1262"/>
                    </a:lnTo>
                    <a:lnTo>
                      <a:pt x="698" y="1228"/>
                    </a:lnTo>
                    <a:lnTo>
                      <a:pt x="704" y="1194"/>
                    </a:lnTo>
                    <a:lnTo>
                      <a:pt x="714" y="1162"/>
                    </a:lnTo>
                    <a:lnTo>
                      <a:pt x="724" y="1130"/>
                    </a:lnTo>
                    <a:lnTo>
                      <a:pt x="736" y="1100"/>
                    </a:lnTo>
                    <a:lnTo>
                      <a:pt x="750" y="1070"/>
                    </a:lnTo>
                    <a:lnTo>
                      <a:pt x="766" y="1040"/>
                    </a:lnTo>
                    <a:lnTo>
                      <a:pt x="782" y="1012"/>
                    </a:lnTo>
                    <a:lnTo>
                      <a:pt x="800" y="984"/>
                    </a:lnTo>
                    <a:lnTo>
                      <a:pt x="818" y="956"/>
                    </a:lnTo>
                    <a:lnTo>
                      <a:pt x="840" y="932"/>
                    </a:lnTo>
                    <a:lnTo>
                      <a:pt x="860" y="906"/>
                    </a:lnTo>
                    <a:lnTo>
                      <a:pt x="884" y="882"/>
                    </a:lnTo>
                    <a:lnTo>
                      <a:pt x="906" y="860"/>
                    </a:lnTo>
                    <a:lnTo>
                      <a:pt x="932" y="838"/>
                    </a:lnTo>
                    <a:lnTo>
                      <a:pt x="958" y="818"/>
                    </a:lnTo>
                    <a:lnTo>
                      <a:pt x="984" y="800"/>
                    </a:lnTo>
                    <a:lnTo>
                      <a:pt x="1012" y="782"/>
                    </a:lnTo>
                    <a:lnTo>
                      <a:pt x="1040" y="766"/>
                    </a:lnTo>
                    <a:lnTo>
                      <a:pt x="1070" y="750"/>
                    </a:lnTo>
                    <a:lnTo>
                      <a:pt x="1100" y="736"/>
                    </a:lnTo>
                    <a:lnTo>
                      <a:pt x="1132" y="724"/>
                    </a:lnTo>
                    <a:lnTo>
                      <a:pt x="1162" y="714"/>
                    </a:lnTo>
                    <a:lnTo>
                      <a:pt x="1196" y="704"/>
                    </a:lnTo>
                    <a:lnTo>
                      <a:pt x="1228" y="696"/>
                    </a:lnTo>
                    <a:lnTo>
                      <a:pt x="1262" y="690"/>
                    </a:lnTo>
                    <a:lnTo>
                      <a:pt x="1296" y="686"/>
                    </a:lnTo>
                    <a:lnTo>
                      <a:pt x="1330" y="684"/>
                    </a:lnTo>
                    <a:lnTo>
                      <a:pt x="1366" y="682"/>
                    </a:lnTo>
                    <a:lnTo>
                      <a:pt x="1366" y="682"/>
                    </a:lnTo>
                    <a:close/>
                    <a:moveTo>
                      <a:pt x="1366" y="0"/>
                    </a:moveTo>
                    <a:lnTo>
                      <a:pt x="1366" y="0"/>
                    </a:lnTo>
                    <a:lnTo>
                      <a:pt x="1296" y="2"/>
                    </a:lnTo>
                    <a:lnTo>
                      <a:pt x="1226" y="8"/>
                    </a:lnTo>
                    <a:lnTo>
                      <a:pt x="1158" y="16"/>
                    </a:lnTo>
                    <a:lnTo>
                      <a:pt x="1090" y="28"/>
                    </a:lnTo>
                    <a:lnTo>
                      <a:pt x="1024" y="42"/>
                    </a:lnTo>
                    <a:lnTo>
                      <a:pt x="960" y="62"/>
                    </a:lnTo>
                    <a:lnTo>
                      <a:pt x="896" y="82"/>
                    </a:lnTo>
                    <a:lnTo>
                      <a:pt x="834" y="108"/>
                    </a:lnTo>
                    <a:lnTo>
                      <a:pt x="774" y="134"/>
                    </a:lnTo>
                    <a:lnTo>
                      <a:pt x="716" y="164"/>
                    </a:lnTo>
                    <a:lnTo>
                      <a:pt x="658" y="198"/>
                    </a:lnTo>
                    <a:lnTo>
                      <a:pt x="602" y="234"/>
                    </a:lnTo>
                    <a:lnTo>
                      <a:pt x="550" y="272"/>
                    </a:lnTo>
                    <a:lnTo>
                      <a:pt x="498" y="312"/>
                    </a:lnTo>
                    <a:lnTo>
                      <a:pt x="448" y="354"/>
                    </a:lnTo>
                    <a:lnTo>
                      <a:pt x="400" y="400"/>
                    </a:lnTo>
                    <a:lnTo>
                      <a:pt x="356" y="448"/>
                    </a:lnTo>
                    <a:lnTo>
                      <a:pt x="312" y="496"/>
                    </a:lnTo>
                    <a:lnTo>
                      <a:pt x="272" y="548"/>
                    </a:lnTo>
                    <a:lnTo>
                      <a:pt x="234" y="602"/>
                    </a:lnTo>
                    <a:lnTo>
                      <a:pt x="198" y="658"/>
                    </a:lnTo>
                    <a:lnTo>
                      <a:pt x="166" y="714"/>
                    </a:lnTo>
                    <a:lnTo>
                      <a:pt x="136" y="774"/>
                    </a:lnTo>
                    <a:lnTo>
                      <a:pt x="108" y="834"/>
                    </a:lnTo>
                    <a:lnTo>
                      <a:pt x="84" y="896"/>
                    </a:lnTo>
                    <a:lnTo>
                      <a:pt x="62" y="960"/>
                    </a:lnTo>
                    <a:lnTo>
                      <a:pt x="44" y="1024"/>
                    </a:lnTo>
                    <a:lnTo>
                      <a:pt x="28" y="1090"/>
                    </a:lnTo>
                    <a:lnTo>
                      <a:pt x="16" y="1158"/>
                    </a:lnTo>
                    <a:lnTo>
                      <a:pt x="8" y="1226"/>
                    </a:lnTo>
                    <a:lnTo>
                      <a:pt x="2" y="1296"/>
                    </a:lnTo>
                    <a:lnTo>
                      <a:pt x="0" y="1366"/>
                    </a:lnTo>
                    <a:lnTo>
                      <a:pt x="0" y="1366"/>
                    </a:lnTo>
                    <a:lnTo>
                      <a:pt x="2" y="1410"/>
                    </a:lnTo>
                    <a:lnTo>
                      <a:pt x="4" y="1456"/>
                    </a:lnTo>
                    <a:lnTo>
                      <a:pt x="8" y="1500"/>
                    </a:lnTo>
                    <a:lnTo>
                      <a:pt x="12" y="1544"/>
                    </a:lnTo>
                    <a:lnTo>
                      <a:pt x="20" y="1588"/>
                    </a:lnTo>
                    <a:lnTo>
                      <a:pt x="28" y="1630"/>
                    </a:lnTo>
                    <a:lnTo>
                      <a:pt x="36" y="1674"/>
                    </a:lnTo>
                    <a:lnTo>
                      <a:pt x="48" y="1716"/>
                    </a:lnTo>
                    <a:lnTo>
                      <a:pt x="60" y="1758"/>
                    </a:lnTo>
                    <a:lnTo>
                      <a:pt x="72" y="1798"/>
                    </a:lnTo>
                    <a:lnTo>
                      <a:pt x="86" y="1838"/>
                    </a:lnTo>
                    <a:lnTo>
                      <a:pt x="102" y="1878"/>
                    </a:lnTo>
                    <a:lnTo>
                      <a:pt x="120" y="1918"/>
                    </a:lnTo>
                    <a:lnTo>
                      <a:pt x="138" y="1956"/>
                    </a:lnTo>
                    <a:lnTo>
                      <a:pt x="156" y="1994"/>
                    </a:lnTo>
                    <a:lnTo>
                      <a:pt x="176" y="2032"/>
                    </a:lnTo>
                    <a:lnTo>
                      <a:pt x="176" y="2032"/>
                    </a:lnTo>
                    <a:lnTo>
                      <a:pt x="206" y="2080"/>
                    </a:lnTo>
                    <a:lnTo>
                      <a:pt x="236" y="2128"/>
                    </a:lnTo>
                    <a:lnTo>
                      <a:pt x="1366" y="4096"/>
                    </a:lnTo>
                    <a:lnTo>
                      <a:pt x="2496" y="2128"/>
                    </a:lnTo>
                    <a:lnTo>
                      <a:pt x="2496" y="2128"/>
                    </a:lnTo>
                    <a:lnTo>
                      <a:pt x="2522" y="2088"/>
                    </a:lnTo>
                    <a:lnTo>
                      <a:pt x="2544" y="2048"/>
                    </a:lnTo>
                    <a:lnTo>
                      <a:pt x="2556" y="2032"/>
                    </a:lnTo>
                    <a:lnTo>
                      <a:pt x="2556" y="2032"/>
                    </a:lnTo>
                    <a:lnTo>
                      <a:pt x="2576" y="1994"/>
                    </a:lnTo>
                    <a:lnTo>
                      <a:pt x="2594" y="1956"/>
                    </a:lnTo>
                    <a:lnTo>
                      <a:pt x="2612" y="1918"/>
                    </a:lnTo>
                    <a:lnTo>
                      <a:pt x="2630" y="1878"/>
                    </a:lnTo>
                    <a:lnTo>
                      <a:pt x="2646" y="1838"/>
                    </a:lnTo>
                    <a:lnTo>
                      <a:pt x="2660" y="1798"/>
                    </a:lnTo>
                    <a:lnTo>
                      <a:pt x="2672" y="1758"/>
                    </a:lnTo>
                    <a:lnTo>
                      <a:pt x="2684" y="1716"/>
                    </a:lnTo>
                    <a:lnTo>
                      <a:pt x="2696" y="1674"/>
                    </a:lnTo>
                    <a:lnTo>
                      <a:pt x="2704" y="1630"/>
                    </a:lnTo>
                    <a:lnTo>
                      <a:pt x="2712" y="1588"/>
                    </a:lnTo>
                    <a:lnTo>
                      <a:pt x="2720" y="1544"/>
                    </a:lnTo>
                    <a:lnTo>
                      <a:pt x="2724" y="1500"/>
                    </a:lnTo>
                    <a:lnTo>
                      <a:pt x="2728" y="1456"/>
                    </a:lnTo>
                    <a:lnTo>
                      <a:pt x="2730" y="1410"/>
                    </a:lnTo>
                    <a:lnTo>
                      <a:pt x="2732" y="1366"/>
                    </a:lnTo>
                    <a:lnTo>
                      <a:pt x="2732" y="1366"/>
                    </a:lnTo>
                    <a:lnTo>
                      <a:pt x="2730" y="1296"/>
                    </a:lnTo>
                    <a:lnTo>
                      <a:pt x="2724" y="1226"/>
                    </a:lnTo>
                    <a:lnTo>
                      <a:pt x="2716" y="1158"/>
                    </a:lnTo>
                    <a:lnTo>
                      <a:pt x="2704" y="1090"/>
                    </a:lnTo>
                    <a:lnTo>
                      <a:pt x="2688" y="1024"/>
                    </a:lnTo>
                    <a:lnTo>
                      <a:pt x="2670" y="960"/>
                    </a:lnTo>
                    <a:lnTo>
                      <a:pt x="2648" y="896"/>
                    </a:lnTo>
                    <a:lnTo>
                      <a:pt x="2624" y="834"/>
                    </a:lnTo>
                    <a:lnTo>
                      <a:pt x="2596" y="774"/>
                    </a:lnTo>
                    <a:lnTo>
                      <a:pt x="2566" y="714"/>
                    </a:lnTo>
                    <a:lnTo>
                      <a:pt x="2534" y="658"/>
                    </a:lnTo>
                    <a:lnTo>
                      <a:pt x="2498" y="602"/>
                    </a:lnTo>
                    <a:lnTo>
                      <a:pt x="2460" y="548"/>
                    </a:lnTo>
                    <a:lnTo>
                      <a:pt x="2420" y="496"/>
                    </a:lnTo>
                    <a:lnTo>
                      <a:pt x="2376" y="448"/>
                    </a:lnTo>
                    <a:lnTo>
                      <a:pt x="2332" y="400"/>
                    </a:lnTo>
                    <a:lnTo>
                      <a:pt x="2284" y="354"/>
                    </a:lnTo>
                    <a:lnTo>
                      <a:pt x="2234" y="312"/>
                    </a:lnTo>
                    <a:lnTo>
                      <a:pt x="2182" y="272"/>
                    </a:lnTo>
                    <a:lnTo>
                      <a:pt x="2130" y="234"/>
                    </a:lnTo>
                    <a:lnTo>
                      <a:pt x="2074" y="198"/>
                    </a:lnTo>
                    <a:lnTo>
                      <a:pt x="2016" y="164"/>
                    </a:lnTo>
                    <a:lnTo>
                      <a:pt x="1958" y="134"/>
                    </a:lnTo>
                    <a:lnTo>
                      <a:pt x="1898" y="108"/>
                    </a:lnTo>
                    <a:lnTo>
                      <a:pt x="1836" y="82"/>
                    </a:lnTo>
                    <a:lnTo>
                      <a:pt x="1772" y="62"/>
                    </a:lnTo>
                    <a:lnTo>
                      <a:pt x="1708" y="42"/>
                    </a:lnTo>
                    <a:lnTo>
                      <a:pt x="1642" y="28"/>
                    </a:lnTo>
                    <a:lnTo>
                      <a:pt x="1574" y="16"/>
                    </a:lnTo>
                    <a:lnTo>
                      <a:pt x="1506" y="8"/>
                    </a:lnTo>
                    <a:lnTo>
                      <a:pt x="1436" y="2"/>
                    </a:lnTo>
                    <a:lnTo>
                      <a:pt x="1366" y="0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>
                  <a:latin typeface="+mj-ea"/>
                  <a:ea typeface="+mj-ea"/>
                </a:endParaRPr>
              </a:p>
            </p:txBody>
          </p:sp>
          <p:sp>
            <p:nvSpPr>
              <p:cNvPr id="259" name="타원 258"/>
              <p:cNvSpPr/>
              <p:nvPr/>
            </p:nvSpPr>
            <p:spPr>
              <a:xfrm>
                <a:off x="4408038" y="2262050"/>
                <a:ext cx="132584" cy="1325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ko-KR" sz="1100" smtClean="0">
                    <a:solidFill>
                      <a:schemeClr val="accent2">
                        <a:lumMod val="75000"/>
                      </a:schemeClr>
                    </a:solidFill>
                    <a:latin typeface="+mj-ea"/>
                    <a:ea typeface="+mj-ea"/>
                  </a:rPr>
                  <a:t>1</a:t>
                </a:r>
                <a:endParaRPr lang="ko-KR" altLang="en-US" sz="1100">
                  <a:solidFill>
                    <a:schemeClr val="accent2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57" name="Freeform 23"/>
            <p:cNvSpPr>
              <a:spLocks noEditPoints="1"/>
            </p:cNvSpPr>
            <p:nvPr/>
          </p:nvSpPr>
          <p:spPr bwMode="auto">
            <a:xfrm>
              <a:off x="5470921" y="4952702"/>
              <a:ext cx="152721" cy="228970"/>
            </a:xfrm>
            <a:custGeom>
              <a:avLst/>
              <a:gdLst>
                <a:gd name="T0" fmla="*/ 1436 w 2732"/>
                <a:gd name="T1" fmla="*/ 686 h 4096"/>
                <a:gd name="T2" fmla="*/ 1568 w 2732"/>
                <a:gd name="T3" fmla="*/ 714 h 4096"/>
                <a:gd name="T4" fmla="*/ 1692 w 2732"/>
                <a:gd name="T5" fmla="*/ 766 h 4096"/>
                <a:gd name="T6" fmla="*/ 1800 w 2732"/>
                <a:gd name="T7" fmla="*/ 838 h 4096"/>
                <a:gd name="T8" fmla="*/ 1892 w 2732"/>
                <a:gd name="T9" fmla="*/ 932 h 4096"/>
                <a:gd name="T10" fmla="*/ 1966 w 2732"/>
                <a:gd name="T11" fmla="*/ 1040 h 4096"/>
                <a:gd name="T12" fmla="*/ 2018 w 2732"/>
                <a:gd name="T13" fmla="*/ 1162 h 4096"/>
                <a:gd name="T14" fmla="*/ 2046 w 2732"/>
                <a:gd name="T15" fmla="*/ 1296 h 4096"/>
                <a:gd name="T16" fmla="*/ 2048 w 2732"/>
                <a:gd name="T17" fmla="*/ 1400 h 4096"/>
                <a:gd name="T18" fmla="*/ 2028 w 2732"/>
                <a:gd name="T19" fmla="*/ 1536 h 4096"/>
                <a:gd name="T20" fmla="*/ 1982 w 2732"/>
                <a:gd name="T21" fmla="*/ 1662 h 4096"/>
                <a:gd name="T22" fmla="*/ 1914 w 2732"/>
                <a:gd name="T23" fmla="*/ 1774 h 4096"/>
                <a:gd name="T24" fmla="*/ 1826 w 2732"/>
                <a:gd name="T25" fmla="*/ 1870 h 4096"/>
                <a:gd name="T26" fmla="*/ 1720 w 2732"/>
                <a:gd name="T27" fmla="*/ 1950 h 4096"/>
                <a:gd name="T28" fmla="*/ 1600 w 2732"/>
                <a:gd name="T29" fmla="*/ 2006 h 4096"/>
                <a:gd name="T30" fmla="*/ 1470 w 2732"/>
                <a:gd name="T31" fmla="*/ 2040 h 4096"/>
                <a:gd name="T32" fmla="*/ 1366 w 2732"/>
                <a:gd name="T33" fmla="*/ 2048 h 4096"/>
                <a:gd name="T34" fmla="*/ 1228 w 2732"/>
                <a:gd name="T35" fmla="*/ 2034 h 4096"/>
                <a:gd name="T36" fmla="*/ 1100 w 2732"/>
                <a:gd name="T37" fmla="*/ 1994 h 4096"/>
                <a:gd name="T38" fmla="*/ 984 w 2732"/>
                <a:gd name="T39" fmla="*/ 1932 h 4096"/>
                <a:gd name="T40" fmla="*/ 884 w 2732"/>
                <a:gd name="T41" fmla="*/ 1848 h 4096"/>
                <a:gd name="T42" fmla="*/ 800 w 2732"/>
                <a:gd name="T43" fmla="*/ 1748 h 4096"/>
                <a:gd name="T44" fmla="*/ 736 w 2732"/>
                <a:gd name="T45" fmla="*/ 1632 h 4096"/>
                <a:gd name="T46" fmla="*/ 698 w 2732"/>
                <a:gd name="T47" fmla="*/ 1502 h 4096"/>
                <a:gd name="T48" fmla="*/ 684 w 2732"/>
                <a:gd name="T49" fmla="*/ 1366 h 4096"/>
                <a:gd name="T50" fmla="*/ 692 w 2732"/>
                <a:gd name="T51" fmla="*/ 1262 h 4096"/>
                <a:gd name="T52" fmla="*/ 724 w 2732"/>
                <a:gd name="T53" fmla="*/ 1130 h 4096"/>
                <a:gd name="T54" fmla="*/ 782 w 2732"/>
                <a:gd name="T55" fmla="*/ 1012 h 4096"/>
                <a:gd name="T56" fmla="*/ 860 w 2732"/>
                <a:gd name="T57" fmla="*/ 906 h 4096"/>
                <a:gd name="T58" fmla="*/ 958 w 2732"/>
                <a:gd name="T59" fmla="*/ 818 h 4096"/>
                <a:gd name="T60" fmla="*/ 1070 w 2732"/>
                <a:gd name="T61" fmla="*/ 750 h 4096"/>
                <a:gd name="T62" fmla="*/ 1196 w 2732"/>
                <a:gd name="T63" fmla="*/ 704 h 4096"/>
                <a:gd name="T64" fmla="*/ 1330 w 2732"/>
                <a:gd name="T65" fmla="*/ 684 h 4096"/>
                <a:gd name="T66" fmla="*/ 1366 w 2732"/>
                <a:gd name="T67" fmla="*/ 0 h 4096"/>
                <a:gd name="T68" fmla="*/ 1090 w 2732"/>
                <a:gd name="T69" fmla="*/ 28 h 4096"/>
                <a:gd name="T70" fmla="*/ 834 w 2732"/>
                <a:gd name="T71" fmla="*/ 108 h 4096"/>
                <a:gd name="T72" fmla="*/ 602 w 2732"/>
                <a:gd name="T73" fmla="*/ 234 h 4096"/>
                <a:gd name="T74" fmla="*/ 400 w 2732"/>
                <a:gd name="T75" fmla="*/ 400 h 4096"/>
                <a:gd name="T76" fmla="*/ 234 w 2732"/>
                <a:gd name="T77" fmla="*/ 602 h 4096"/>
                <a:gd name="T78" fmla="*/ 108 w 2732"/>
                <a:gd name="T79" fmla="*/ 834 h 4096"/>
                <a:gd name="T80" fmla="*/ 28 w 2732"/>
                <a:gd name="T81" fmla="*/ 1090 h 4096"/>
                <a:gd name="T82" fmla="*/ 0 w 2732"/>
                <a:gd name="T83" fmla="*/ 1366 h 4096"/>
                <a:gd name="T84" fmla="*/ 8 w 2732"/>
                <a:gd name="T85" fmla="*/ 1500 h 4096"/>
                <a:gd name="T86" fmla="*/ 36 w 2732"/>
                <a:gd name="T87" fmla="*/ 1674 h 4096"/>
                <a:gd name="T88" fmla="*/ 86 w 2732"/>
                <a:gd name="T89" fmla="*/ 1838 h 4096"/>
                <a:gd name="T90" fmla="*/ 156 w 2732"/>
                <a:gd name="T91" fmla="*/ 1994 h 4096"/>
                <a:gd name="T92" fmla="*/ 236 w 2732"/>
                <a:gd name="T93" fmla="*/ 2128 h 4096"/>
                <a:gd name="T94" fmla="*/ 2522 w 2732"/>
                <a:gd name="T95" fmla="*/ 2088 h 4096"/>
                <a:gd name="T96" fmla="*/ 2576 w 2732"/>
                <a:gd name="T97" fmla="*/ 1994 h 4096"/>
                <a:gd name="T98" fmla="*/ 2646 w 2732"/>
                <a:gd name="T99" fmla="*/ 1838 h 4096"/>
                <a:gd name="T100" fmla="*/ 2696 w 2732"/>
                <a:gd name="T101" fmla="*/ 1674 h 4096"/>
                <a:gd name="T102" fmla="*/ 2724 w 2732"/>
                <a:gd name="T103" fmla="*/ 1500 h 4096"/>
                <a:gd name="T104" fmla="*/ 2732 w 2732"/>
                <a:gd name="T105" fmla="*/ 1366 h 4096"/>
                <a:gd name="T106" fmla="*/ 2704 w 2732"/>
                <a:gd name="T107" fmla="*/ 1090 h 4096"/>
                <a:gd name="T108" fmla="*/ 2624 w 2732"/>
                <a:gd name="T109" fmla="*/ 834 h 4096"/>
                <a:gd name="T110" fmla="*/ 2498 w 2732"/>
                <a:gd name="T111" fmla="*/ 602 h 4096"/>
                <a:gd name="T112" fmla="*/ 2332 w 2732"/>
                <a:gd name="T113" fmla="*/ 400 h 4096"/>
                <a:gd name="T114" fmla="*/ 2130 w 2732"/>
                <a:gd name="T115" fmla="*/ 234 h 4096"/>
                <a:gd name="T116" fmla="*/ 1898 w 2732"/>
                <a:gd name="T117" fmla="*/ 108 h 4096"/>
                <a:gd name="T118" fmla="*/ 1642 w 2732"/>
                <a:gd name="T119" fmla="*/ 28 h 4096"/>
                <a:gd name="T120" fmla="*/ 1366 w 2732"/>
                <a:gd name="T121" fmla="*/ 0 h 40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32" h="4096">
                  <a:moveTo>
                    <a:pt x="1366" y="682"/>
                  </a:moveTo>
                  <a:lnTo>
                    <a:pt x="1366" y="682"/>
                  </a:lnTo>
                  <a:lnTo>
                    <a:pt x="1402" y="684"/>
                  </a:lnTo>
                  <a:lnTo>
                    <a:pt x="1436" y="686"/>
                  </a:lnTo>
                  <a:lnTo>
                    <a:pt x="1470" y="690"/>
                  </a:lnTo>
                  <a:lnTo>
                    <a:pt x="1504" y="696"/>
                  </a:lnTo>
                  <a:lnTo>
                    <a:pt x="1536" y="704"/>
                  </a:lnTo>
                  <a:lnTo>
                    <a:pt x="1568" y="714"/>
                  </a:lnTo>
                  <a:lnTo>
                    <a:pt x="1600" y="724"/>
                  </a:lnTo>
                  <a:lnTo>
                    <a:pt x="1632" y="736"/>
                  </a:lnTo>
                  <a:lnTo>
                    <a:pt x="1662" y="750"/>
                  </a:lnTo>
                  <a:lnTo>
                    <a:pt x="1692" y="766"/>
                  </a:lnTo>
                  <a:lnTo>
                    <a:pt x="1720" y="782"/>
                  </a:lnTo>
                  <a:lnTo>
                    <a:pt x="1748" y="800"/>
                  </a:lnTo>
                  <a:lnTo>
                    <a:pt x="1774" y="818"/>
                  </a:lnTo>
                  <a:lnTo>
                    <a:pt x="1800" y="838"/>
                  </a:lnTo>
                  <a:lnTo>
                    <a:pt x="1826" y="860"/>
                  </a:lnTo>
                  <a:lnTo>
                    <a:pt x="1848" y="882"/>
                  </a:lnTo>
                  <a:lnTo>
                    <a:pt x="1872" y="906"/>
                  </a:lnTo>
                  <a:lnTo>
                    <a:pt x="1892" y="932"/>
                  </a:lnTo>
                  <a:lnTo>
                    <a:pt x="1914" y="956"/>
                  </a:lnTo>
                  <a:lnTo>
                    <a:pt x="1932" y="984"/>
                  </a:lnTo>
                  <a:lnTo>
                    <a:pt x="1950" y="1012"/>
                  </a:lnTo>
                  <a:lnTo>
                    <a:pt x="1966" y="1040"/>
                  </a:lnTo>
                  <a:lnTo>
                    <a:pt x="1982" y="1070"/>
                  </a:lnTo>
                  <a:lnTo>
                    <a:pt x="1996" y="1100"/>
                  </a:lnTo>
                  <a:lnTo>
                    <a:pt x="2008" y="1130"/>
                  </a:lnTo>
                  <a:lnTo>
                    <a:pt x="2018" y="1162"/>
                  </a:lnTo>
                  <a:lnTo>
                    <a:pt x="2028" y="1194"/>
                  </a:lnTo>
                  <a:lnTo>
                    <a:pt x="2034" y="1228"/>
                  </a:lnTo>
                  <a:lnTo>
                    <a:pt x="2040" y="1262"/>
                  </a:lnTo>
                  <a:lnTo>
                    <a:pt x="2046" y="1296"/>
                  </a:lnTo>
                  <a:lnTo>
                    <a:pt x="2048" y="1330"/>
                  </a:lnTo>
                  <a:lnTo>
                    <a:pt x="2048" y="1366"/>
                  </a:lnTo>
                  <a:lnTo>
                    <a:pt x="2048" y="1366"/>
                  </a:lnTo>
                  <a:lnTo>
                    <a:pt x="2048" y="1400"/>
                  </a:lnTo>
                  <a:lnTo>
                    <a:pt x="2046" y="1436"/>
                  </a:lnTo>
                  <a:lnTo>
                    <a:pt x="2040" y="1470"/>
                  </a:lnTo>
                  <a:lnTo>
                    <a:pt x="2034" y="1502"/>
                  </a:lnTo>
                  <a:lnTo>
                    <a:pt x="2028" y="1536"/>
                  </a:lnTo>
                  <a:lnTo>
                    <a:pt x="2018" y="1568"/>
                  </a:lnTo>
                  <a:lnTo>
                    <a:pt x="2008" y="1600"/>
                  </a:lnTo>
                  <a:lnTo>
                    <a:pt x="1996" y="1632"/>
                  </a:lnTo>
                  <a:lnTo>
                    <a:pt x="1982" y="1662"/>
                  </a:lnTo>
                  <a:lnTo>
                    <a:pt x="1966" y="1690"/>
                  </a:lnTo>
                  <a:lnTo>
                    <a:pt x="1950" y="1720"/>
                  </a:lnTo>
                  <a:lnTo>
                    <a:pt x="1932" y="1748"/>
                  </a:lnTo>
                  <a:lnTo>
                    <a:pt x="1914" y="1774"/>
                  </a:lnTo>
                  <a:lnTo>
                    <a:pt x="1892" y="1800"/>
                  </a:lnTo>
                  <a:lnTo>
                    <a:pt x="1872" y="1824"/>
                  </a:lnTo>
                  <a:lnTo>
                    <a:pt x="1848" y="1848"/>
                  </a:lnTo>
                  <a:lnTo>
                    <a:pt x="1826" y="1870"/>
                  </a:lnTo>
                  <a:lnTo>
                    <a:pt x="1800" y="1892"/>
                  </a:lnTo>
                  <a:lnTo>
                    <a:pt x="1774" y="1912"/>
                  </a:lnTo>
                  <a:lnTo>
                    <a:pt x="1748" y="1932"/>
                  </a:lnTo>
                  <a:lnTo>
                    <a:pt x="1720" y="1950"/>
                  </a:lnTo>
                  <a:lnTo>
                    <a:pt x="1692" y="1966"/>
                  </a:lnTo>
                  <a:lnTo>
                    <a:pt x="1662" y="1980"/>
                  </a:lnTo>
                  <a:lnTo>
                    <a:pt x="1632" y="1994"/>
                  </a:lnTo>
                  <a:lnTo>
                    <a:pt x="1600" y="2006"/>
                  </a:lnTo>
                  <a:lnTo>
                    <a:pt x="1568" y="2018"/>
                  </a:lnTo>
                  <a:lnTo>
                    <a:pt x="1536" y="2026"/>
                  </a:lnTo>
                  <a:lnTo>
                    <a:pt x="1504" y="2034"/>
                  </a:lnTo>
                  <a:lnTo>
                    <a:pt x="1470" y="2040"/>
                  </a:lnTo>
                  <a:lnTo>
                    <a:pt x="1436" y="2044"/>
                  </a:lnTo>
                  <a:lnTo>
                    <a:pt x="1402" y="2048"/>
                  </a:lnTo>
                  <a:lnTo>
                    <a:pt x="1366" y="2048"/>
                  </a:lnTo>
                  <a:lnTo>
                    <a:pt x="1366" y="2048"/>
                  </a:lnTo>
                  <a:lnTo>
                    <a:pt x="1330" y="2048"/>
                  </a:lnTo>
                  <a:lnTo>
                    <a:pt x="1296" y="2044"/>
                  </a:lnTo>
                  <a:lnTo>
                    <a:pt x="1262" y="2040"/>
                  </a:lnTo>
                  <a:lnTo>
                    <a:pt x="1228" y="2034"/>
                  </a:lnTo>
                  <a:lnTo>
                    <a:pt x="1196" y="2026"/>
                  </a:lnTo>
                  <a:lnTo>
                    <a:pt x="1162" y="2018"/>
                  </a:lnTo>
                  <a:lnTo>
                    <a:pt x="1132" y="2006"/>
                  </a:lnTo>
                  <a:lnTo>
                    <a:pt x="1100" y="1994"/>
                  </a:lnTo>
                  <a:lnTo>
                    <a:pt x="1070" y="1980"/>
                  </a:lnTo>
                  <a:lnTo>
                    <a:pt x="1040" y="1966"/>
                  </a:lnTo>
                  <a:lnTo>
                    <a:pt x="1012" y="1950"/>
                  </a:lnTo>
                  <a:lnTo>
                    <a:pt x="984" y="1932"/>
                  </a:lnTo>
                  <a:lnTo>
                    <a:pt x="958" y="1912"/>
                  </a:lnTo>
                  <a:lnTo>
                    <a:pt x="932" y="1892"/>
                  </a:lnTo>
                  <a:lnTo>
                    <a:pt x="906" y="1870"/>
                  </a:lnTo>
                  <a:lnTo>
                    <a:pt x="884" y="1848"/>
                  </a:lnTo>
                  <a:lnTo>
                    <a:pt x="860" y="1824"/>
                  </a:lnTo>
                  <a:lnTo>
                    <a:pt x="840" y="1800"/>
                  </a:lnTo>
                  <a:lnTo>
                    <a:pt x="818" y="1774"/>
                  </a:lnTo>
                  <a:lnTo>
                    <a:pt x="800" y="1748"/>
                  </a:lnTo>
                  <a:lnTo>
                    <a:pt x="782" y="1720"/>
                  </a:lnTo>
                  <a:lnTo>
                    <a:pt x="766" y="1690"/>
                  </a:lnTo>
                  <a:lnTo>
                    <a:pt x="750" y="1662"/>
                  </a:lnTo>
                  <a:lnTo>
                    <a:pt x="736" y="1632"/>
                  </a:lnTo>
                  <a:lnTo>
                    <a:pt x="724" y="1600"/>
                  </a:lnTo>
                  <a:lnTo>
                    <a:pt x="714" y="1568"/>
                  </a:lnTo>
                  <a:lnTo>
                    <a:pt x="704" y="1536"/>
                  </a:lnTo>
                  <a:lnTo>
                    <a:pt x="698" y="1502"/>
                  </a:lnTo>
                  <a:lnTo>
                    <a:pt x="692" y="1470"/>
                  </a:lnTo>
                  <a:lnTo>
                    <a:pt x="686" y="1436"/>
                  </a:lnTo>
                  <a:lnTo>
                    <a:pt x="684" y="1400"/>
                  </a:lnTo>
                  <a:lnTo>
                    <a:pt x="684" y="1366"/>
                  </a:lnTo>
                  <a:lnTo>
                    <a:pt x="684" y="1366"/>
                  </a:lnTo>
                  <a:lnTo>
                    <a:pt x="684" y="1330"/>
                  </a:lnTo>
                  <a:lnTo>
                    <a:pt x="686" y="1296"/>
                  </a:lnTo>
                  <a:lnTo>
                    <a:pt x="692" y="1262"/>
                  </a:lnTo>
                  <a:lnTo>
                    <a:pt x="698" y="1228"/>
                  </a:lnTo>
                  <a:lnTo>
                    <a:pt x="704" y="1194"/>
                  </a:lnTo>
                  <a:lnTo>
                    <a:pt x="714" y="1162"/>
                  </a:lnTo>
                  <a:lnTo>
                    <a:pt x="724" y="1130"/>
                  </a:lnTo>
                  <a:lnTo>
                    <a:pt x="736" y="1100"/>
                  </a:lnTo>
                  <a:lnTo>
                    <a:pt x="750" y="1070"/>
                  </a:lnTo>
                  <a:lnTo>
                    <a:pt x="766" y="1040"/>
                  </a:lnTo>
                  <a:lnTo>
                    <a:pt x="782" y="1012"/>
                  </a:lnTo>
                  <a:lnTo>
                    <a:pt x="800" y="984"/>
                  </a:lnTo>
                  <a:lnTo>
                    <a:pt x="818" y="956"/>
                  </a:lnTo>
                  <a:lnTo>
                    <a:pt x="840" y="932"/>
                  </a:lnTo>
                  <a:lnTo>
                    <a:pt x="860" y="906"/>
                  </a:lnTo>
                  <a:lnTo>
                    <a:pt x="884" y="882"/>
                  </a:lnTo>
                  <a:lnTo>
                    <a:pt x="906" y="860"/>
                  </a:lnTo>
                  <a:lnTo>
                    <a:pt x="932" y="838"/>
                  </a:lnTo>
                  <a:lnTo>
                    <a:pt x="958" y="818"/>
                  </a:lnTo>
                  <a:lnTo>
                    <a:pt x="984" y="800"/>
                  </a:lnTo>
                  <a:lnTo>
                    <a:pt x="1012" y="782"/>
                  </a:lnTo>
                  <a:lnTo>
                    <a:pt x="1040" y="766"/>
                  </a:lnTo>
                  <a:lnTo>
                    <a:pt x="1070" y="750"/>
                  </a:lnTo>
                  <a:lnTo>
                    <a:pt x="1100" y="736"/>
                  </a:lnTo>
                  <a:lnTo>
                    <a:pt x="1132" y="724"/>
                  </a:lnTo>
                  <a:lnTo>
                    <a:pt x="1162" y="714"/>
                  </a:lnTo>
                  <a:lnTo>
                    <a:pt x="1196" y="704"/>
                  </a:lnTo>
                  <a:lnTo>
                    <a:pt x="1228" y="696"/>
                  </a:lnTo>
                  <a:lnTo>
                    <a:pt x="1262" y="690"/>
                  </a:lnTo>
                  <a:lnTo>
                    <a:pt x="1296" y="686"/>
                  </a:lnTo>
                  <a:lnTo>
                    <a:pt x="1330" y="684"/>
                  </a:lnTo>
                  <a:lnTo>
                    <a:pt x="1366" y="682"/>
                  </a:lnTo>
                  <a:lnTo>
                    <a:pt x="1366" y="682"/>
                  </a:lnTo>
                  <a:close/>
                  <a:moveTo>
                    <a:pt x="1366" y="0"/>
                  </a:moveTo>
                  <a:lnTo>
                    <a:pt x="1366" y="0"/>
                  </a:lnTo>
                  <a:lnTo>
                    <a:pt x="1296" y="2"/>
                  </a:lnTo>
                  <a:lnTo>
                    <a:pt x="1226" y="8"/>
                  </a:lnTo>
                  <a:lnTo>
                    <a:pt x="1158" y="16"/>
                  </a:lnTo>
                  <a:lnTo>
                    <a:pt x="1090" y="28"/>
                  </a:lnTo>
                  <a:lnTo>
                    <a:pt x="1024" y="42"/>
                  </a:lnTo>
                  <a:lnTo>
                    <a:pt x="960" y="62"/>
                  </a:lnTo>
                  <a:lnTo>
                    <a:pt x="896" y="82"/>
                  </a:lnTo>
                  <a:lnTo>
                    <a:pt x="834" y="108"/>
                  </a:lnTo>
                  <a:lnTo>
                    <a:pt x="774" y="134"/>
                  </a:lnTo>
                  <a:lnTo>
                    <a:pt x="716" y="164"/>
                  </a:lnTo>
                  <a:lnTo>
                    <a:pt x="658" y="198"/>
                  </a:lnTo>
                  <a:lnTo>
                    <a:pt x="602" y="234"/>
                  </a:lnTo>
                  <a:lnTo>
                    <a:pt x="550" y="272"/>
                  </a:lnTo>
                  <a:lnTo>
                    <a:pt x="498" y="312"/>
                  </a:lnTo>
                  <a:lnTo>
                    <a:pt x="448" y="354"/>
                  </a:lnTo>
                  <a:lnTo>
                    <a:pt x="400" y="400"/>
                  </a:lnTo>
                  <a:lnTo>
                    <a:pt x="356" y="448"/>
                  </a:lnTo>
                  <a:lnTo>
                    <a:pt x="312" y="496"/>
                  </a:lnTo>
                  <a:lnTo>
                    <a:pt x="272" y="548"/>
                  </a:lnTo>
                  <a:lnTo>
                    <a:pt x="234" y="602"/>
                  </a:lnTo>
                  <a:lnTo>
                    <a:pt x="198" y="658"/>
                  </a:lnTo>
                  <a:lnTo>
                    <a:pt x="166" y="714"/>
                  </a:lnTo>
                  <a:lnTo>
                    <a:pt x="136" y="774"/>
                  </a:lnTo>
                  <a:lnTo>
                    <a:pt x="108" y="834"/>
                  </a:lnTo>
                  <a:lnTo>
                    <a:pt x="84" y="896"/>
                  </a:lnTo>
                  <a:lnTo>
                    <a:pt x="62" y="960"/>
                  </a:lnTo>
                  <a:lnTo>
                    <a:pt x="44" y="1024"/>
                  </a:lnTo>
                  <a:lnTo>
                    <a:pt x="28" y="1090"/>
                  </a:lnTo>
                  <a:lnTo>
                    <a:pt x="16" y="1158"/>
                  </a:lnTo>
                  <a:lnTo>
                    <a:pt x="8" y="1226"/>
                  </a:lnTo>
                  <a:lnTo>
                    <a:pt x="2" y="1296"/>
                  </a:lnTo>
                  <a:lnTo>
                    <a:pt x="0" y="1366"/>
                  </a:lnTo>
                  <a:lnTo>
                    <a:pt x="0" y="1366"/>
                  </a:lnTo>
                  <a:lnTo>
                    <a:pt x="2" y="1410"/>
                  </a:lnTo>
                  <a:lnTo>
                    <a:pt x="4" y="1456"/>
                  </a:lnTo>
                  <a:lnTo>
                    <a:pt x="8" y="1500"/>
                  </a:lnTo>
                  <a:lnTo>
                    <a:pt x="12" y="1544"/>
                  </a:lnTo>
                  <a:lnTo>
                    <a:pt x="20" y="1588"/>
                  </a:lnTo>
                  <a:lnTo>
                    <a:pt x="28" y="1630"/>
                  </a:lnTo>
                  <a:lnTo>
                    <a:pt x="36" y="1674"/>
                  </a:lnTo>
                  <a:lnTo>
                    <a:pt x="48" y="1716"/>
                  </a:lnTo>
                  <a:lnTo>
                    <a:pt x="60" y="1758"/>
                  </a:lnTo>
                  <a:lnTo>
                    <a:pt x="72" y="1798"/>
                  </a:lnTo>
                  <a:lnTo>
                    <a:pt x="86" y="1838"/>
                  </a:lnTo>
                  <a:lnTo>
                    <a:pt x="102" y="1878"/>
                  </a:lnTo>
                  <a:lnTo>
                    <a:pt x="120" y="1918"/>
                  </a:lnTo>
                  <a:lnTo>
                    <a:pt x="138" y="1956"/>
                  </a:lnTo>
                  <a:lnTo>
                    <a:pt x="156" y="1994"/>
                  </a:lnTo>
                  <a:lnTo>
                    <a:pt x="176" y="2032"/>
                  </a:lnTo>
                  <a:lnTo>
                    <a:pt x="176" y="2032"/>
                  </a:lnTo>
                  <a:lnTo>
                    <a:pt x="206" y="2080"/>
                  </a:lnTo>
                  <a:lnTo>
                    <a:pt x="236" y="2128"/>
                  </a:lnTo>
                  <a:lnTo>
                    <a:pt x="1366" y="4096"/>
                  </a:lnTo>
                  <a:lnTo>
                    <a:pt x="2496" y="2128"/>
                  </a:lnTo>
                  <a:lnTo>
                    <a:pt x="2496" y="2128"/>
                  </a:lnTo>
                  <a:lnTo>
                    <a:pt x="2522" y="2088"/>
                  </a:lnTo>
                  <a:lnTo>
                    <a:pt x="2544" y="2048"/>
                  </a:lnTo>
                  <a:lnTo>
                    <a:pt x="2556" y="2032"/>
                  </a:lnTo>
                  <a:lnTo>
                    <a:pt x="2556" y="2032"/>
                  </a:lnTo>
                  <a:lnTo>
                    <a:pt x="2576" y="1994"/>
                  </a:lnTo>
                  <a:lnTo>
                    <a:pt x="2594" y="1956"/>
                  </a:lnTo>
                  <a:lnTo>
                    <a:pt x="2612" y="1918"/>
                  </a:lnTo>
                  <a:lnTo>
                    <a:pt x="2630" y="1878"/>
                  </a:lnTo>
                  <a:lnTo>
                    <a:pt x="2646" y="1838"/>
                  </a:lnTo>
                  <a:lnTo>
                    <a:pt x="2660" y="1798"/>
                  </a:lnTo>
                  <a:lnTo>
                    <a:pt x="2672" y="1758"/>
                  </a:lnTo>
                  <a:lnTo>
                    <a:pt x="2684" y="1716"/>
                  </a:lnTo>
                  <a:lnTo>
                    <a:pt x="2696" y="1674"/>
                  </a:lnTo>
                  <a:lnTo>
                    <a:pt x="2704" y="1630"/>
                  </a:lnTo>
                  <a:lnTo>
                    <a:pt x="2712" y="1588"/>
                  </a:lnTo>
                  <a:lnTo>
                    <a:pt x="2720" y="1544"/>
                  </a:lnTo>
                  <a:lnTo>
                    <a:pt x="2724" y="1500"/>
                  </a:lnTo>
                  <a:lnTo>
                    <a:pt x="2728" y="1456"/>
                  </a:lnTo>
                  <a:lnTo>
                    <a:pt x="2730" y="1410"/>
                  </a:lnTo>
                  <a:lnTo>
                    <a:pt x="2732" y="1366"/>
                  </a:lnTo>
                  <a:lnTo>
                    <a:pt x="2732" y="1366"/>
                  </a:lnTo>
                  <a:lnTo>
                    <a:pt x="2730" y="1296"/>
                  </a:lnTo>
                  <a:lnTo>
                    <a:pt x="2724" y="1226"/>
                  </a:lnTo>
                  <a:lnTo>
                    <a:pt x="2716" y="1158"/>
                  </a:lnTo>
                  <a:lnTo>
                    <a:pt x="2704" y="1090"/>
                  </a:lnTo>
                  <a:lnTo>
                    <a:pt x="2688" y="1024"/>
                  </a:lnTo>
                  <a:lnTo>
                    <a:pt x="2670" y="960"/>
                  </a:lnTo>
                  <a:lnTo>
                    <a:pt x="2648" y="896"/>
                  </a:lnTo>
                  <a:lnTo>
                    <a:pt x="2624" y="834"/>
                  </a:lnTo>
                  <a:lnTo>
                    <a:pt x="2596" y="774"/>
                  </a:lnTo>
                  <a:lnTo>
                    <a:pt x="2566" y="714"/>
                  </a:lnTo>
                  <a:lnTo>
                    <a:pt x="2534" y="658"/>
                  </a:lnTo>
                  <a:lnTo>
                    <a:pt x="2498" y="602"/>
                  </a:lnTo>
                  <a:lnTo>
                    <a:pt x="2460" y="548"/>
                  </a:lnTo>
                  <a:lnTo>
                    <a:pt x="2420" y="496"/>
                  </a:lnTo>
                  <a:lnTo>
                    <a:pt x="2376" y="448"/>
                  </a:lnTo>
                  <a:lnTo>
                    <a:pt x="2332" y="400"/>
                  </a:lnTo>
                  <a:lnTo>
                    <a:pt x="2284" y="354"/>
                  </a:lnTo>
                  <a:lnTo>
                    <a:pt x="2234" y="312"/>
                  </a:lnTo>
                  <a:lnTo>
                    <a:pt x="2182" y="272"/>
                  </a:lnTo>
                  <a:lnTo>
                    <a:pt x="2130" y="234"/>
                  </a:lnTo>
                  <a:lnTo>
                    <a:pt x="2074" y="198"/>
                  </a:lnTo>
                  <a:lnTo>
                    <a:pt x="2016" y="164"/>
                  </a:lnTo>
                  <a:lnTo>
                    <a:pt x="1958" y="134"/>
                  </a:lnTo>
                  <a:lnTo>
                    <a:pt x="1898" y="108"/>
                  </a:lnTo>
                  <a:lnTo>
                    <a:pt x="1836" y="82"/>
                  </a:lnTo>
                  <a:lnTo>
                    <a:pt x="1772" y="62"/>
                  </a:lnTo>
                  <a:lnTo>
                    <a:pt x="1708" y="42"/>
                  </a:lnTo>
                  <a:lnTo>
                    <a:pt x="1642" y="28"/>
                  </a:lnTo>
                  <a:lnTo>
                    <a:pt x="1574" y="16"/>
                  </a:lnTo>
                  <a:lnTo>
                    <a:pt x="1506" y="8"/>
                  </a:lnTo>
                  <a:lnTo>
                    <a:pt x="1436" y="2"/>
                  </a:lnTo>
                  <a:lnTo>
                    <a:pt x="1366" y="0"/>
                  </a:lnTo>
                  <a:lnTo>
                    <a:pt x="136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</p:grpSp>
      <p:grpSp>
        <p:nvGrpSpPr>
          <p:cNvPr id="273" name="그룹 272"/>
          <p:cNvGrpSpPr/>
          <p:nvPr/>
        </p:nvGrpSpPr>
        <p:grpSpPr>
          <a:xfrm>
            <a:off x="7015740" y="3955731"/>
            <a:ext cx="2429539" cy="2429539"/>
            <a:chOff x="6887958" y="3880575"/>
            <a:chExt cx="2429539" cy="2429539"/>
          </a:xfrm>
        </p:grpSpPr>
        <p:sp>
          <p:nvSpPr>
            <p:cNvPr id="274" name="직사각형 273"/>
            <p:cNvSpPr/>
            <p:nvPr/>
          </p:nvSpPr>
          <p:spPr>
            <a:xfrm>
              <a:off x="6887958" y="3880575"/>
              <a:ext cx="2429539" cy="2429539"/>
            </a:xfrm>
            <a:prstGeom prst="rect">
              <a:avLst/>
            </a:prstGeom>
            <a:noFill/>
            <a:ln w="12700">
              <a:solidFill>
                <a:schemeClr val="tx1">
                  <a:lumMod val="65000"/>
                  <a:lumOff val="3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grpSp>
          <p:nvGrpSpPr>
            <p:cNvPr id="275" name="그룹 274"/>
            <p:cNvGrpSpPr/>
            <p:nvPr/>
          </p:nvGrpSpPr>
          <p:grpSpPr>
            <a:xfrm>
              <a:off x="7079686" y="4131102"/>
              <a:ext cx="2091879" cy="2016889"/>
              <a:chOff x="-6073433" y="4689343"/>
              <a:chExt cx="5601475" cy="5400675"/>
            </a:xfrm>
            <a:effectLst>
              <a:outerShdw blurRad="25400" dist="25400" dir="2700000" algn="tl" rotWithShape="0">
                <a:schemeClr val="tx1">
                  <a:lumMod val="65000"/>
                  <a:lumOff val="35000"/>
                  <a:alpha val="40000"/>
                </a:schemeClr>
              </a:outerShdw>
            </a:effectLst>
          </p:grpSpPr>
          <p:sp>
            <p:nvSpPr>
              <p:cNvPr id="293" name="Freeform 9"/>
              <p:cNvSpPr>
                <a:spLocks/>
              </p:cNvSpPr>
              <p:nvPr/>
            </p:nvSpPr>
            <p:spPr bwMode="auto">
              <a:xfrm>
                <a:off x="-4624858" y="4689343"/>
                <a:ext cx="4152900" cy="5400675"/>
              </a:xfrm>
              <a:custGeom>
                <a:avLst/>
                <a:gdLst>
                  <a:gd name="T0" fmla="*/ 2468 w 2616"/>
                  <a:gd name="T1" fmla="*/ 1728 h 3402"/>
                  <a:gd name="T2" fmla="*/ 2270 w 2616"/>
                  <a:gd name="T3" fmla="*/ 1624 h 3402"/>
                  <a:gd name="T4" fmla="*/ 2008 w 2616"/>
                  <a:gd name="T5" fmla="*/ 1584 h 3402"/>
                  <a:gd name="T6" fmla="*/ 2032 w 2616"/>
                  <a:gd name="T7" fmla="*/ 1444 h 3402"/>
                  <a:gd name="T8" fmla="*/ 1930 w 2616"/>
                  <a:gd name="T9" fmla="*/ 1374 h 3402"/>
                  <a:gd name="T10" fmla="*/ 1976 w 2616"/>
                  <a:gd name="T11" fmla="*/ 1234 h 3402"/>
                  <a:gd name="T12" fmla="*/ 1972 w 2616"/>
                  <a:gd name="T13" fmla="*/ 1124 h 3402"/>
                  <a:gd name="T14" fmla="*/ 2108 w 2616"/>
                  <a:gd name="T15" fmla="*/ 1000 h 3402"/>
                  <a:gd name="T16" fmla="*/ 2112 w 2616"/>
                  <a:gd name="T17" fmla="*/ 792 h 3402"/>
                  <a:gd name="T18" fmla="*/ 2020 w 2616"/>
                  <a:gd name="T19" fmla="*/ 722 h 3402"/>
                  <a:gd name="T20" fmla="*/ 1822 w 2616"/>
                  <a:gd name="T21" fmla="*/ 618 h 3402"/>
                  <a:gd name="T22" fmla="*/ 1742 w 2616"/>
                  <a:gd name="T23" fmla="*/ 408 h 3402"/>
                  <a:gd name="T24" fmla="*/ 1568 w 2616"/>
                  <a:gd name="T25" fmla="*/ 450 h 3402"/>
                  <a:gd name="T26" fmla="*/ 1480 w 2616"/>
                  <a:gd name="T27" fmla="*/ 366 h 3402"/>
                  <a:gd name="T28" fmla="*/ 1416 w 2616"/>
                  <a:gd name="T29" fmla="*/ 300 h 3402"/>
                  <a:gd name="T30" fmla="*/ 1274 w 2616"/>
                  <a:gd name="T31" fmla="*/ 178 h 3402"/>
                  <a:gd name="T32" fmla="*/ 1202 w 2616"/>
                  <a:gd name="T33" fmla="*/ 104 h 3402"/>
                  <a:gd name="T34" fmla="*/ 1094 w 2616"/>
                  <a:gd name="T35" fmla="*/ 0 h 3402"/>
                  <a:gd name="T36" fmla="*/ 856 w 2616"/>
                  <a:gd name="T37" fmla="*/ 298 h 3402"/>
                  <a:gd name="T38" fmla="*/ 796 w 2616"/>
                  <a:gd name="T39" fmla="*/ 372 h 3402"/>
                  <a:gd name="T40" fmla="*/ 488 w 2616"/>
                  <a:gd name="T41" fmla="*/ 730 h 3402"/>
                  <a:gd name="T42" fmla="*/ 298 w 2616"/>
                  <a:gd name="T43" fmla="*/ 838 h 3402"/>
                  <a:gd name="T44" fmla="*/ 330 w 2616"/>
                  <a:gd name="T45" fmla="*/ 990 h 3402"/>
                  <a:gd name="T46" fmla="*/ 298 w 2616"/>
                  <a:gd name="T47" fmla="*/ 1096 h 3402"/>
                  <a:gd name="T48" fmla="*/ 176 w 2616"/>
                  <a:gd name="T49" fmla="*/ 1256 h 3402"/>
                  <a:gd name="T50" fmla="*/ 8 w 2616"/>
                  <a:gd name="T51" fmla="*/ 1212 h 3402"/>
                  <a:gd name="T52" fmla="*/ 14 w 2616"/>
                  <a:gd name="T53" fmla="*/ 1376 h 3402"/>
                  <a:gd name="T54" fmla="*/ 28 w 2616"/>
                  <a:gd name="T55" fmla="*/ 1526 h 3402"/>
                  <a:gd name="T56" fmla="*/ 170 w 2616"/>
                  <a:gd name="T57" fmla="*/ 1674 h 3402"/>
                  <a:gd name="T58" fmla="*/ 320 w 2616"/>
                  <a:gd name="T59" fmla="*/ 1600 h 3402"/>
                  <a:gd name="T60" fmla="*/ 454 w 2616"/>
                  <a:gd name="T61" fmla="*/ 1722 h 3402"/>
                  <a:gd name="T62" fmla="*/ 494 w 2616"/>
                  <a:gd name="T63" fmla="*/ 1776 h 3402"/>
                  <a:gd name="T64" fmla="*/ 428 w 2616"/>
                  <a:gd name="T65" fmla="*/ 1940 h 3402"/>
                  <a:gd name="T66" fmla="*/ 470 w 2616"/>
                  <a:gd name="T67" fmla="*/ 2096 h 3402"/>
                  <a:gd name="T68" fmla="*/ 508 w 2616"/>
                  <a:gd name="T69" fmla="*/ 2402 h 3402"/>
                  <a:gd name="T70" fmla="*/ 512 w 2616"/>
                  <a:gd name="T71" fmla="*/ 2576 h 3402"/>
                  <a:gd name="T72" fmla="*/ 490 w 2616"/>
                  <a:gd name="T73" fmla="*/ 2576 h 3402"/>
                  <a:gd name="T74" fmla="*/ 298 w 2616"/>
                  <a:gd name="T75" fmla="*/ 2574 h 3402"/>
                  <a:gd name="T76" fmla="*/ 276 w 2616"/>
                  <a:gd name="T77" fmla="*/ 2736 h 3402"/>
                  <a:gd name="T78" fmla="*/ 354 w 2616"/>
                  <a:gd name="T79" fmla="*/ 2832 h 3402"/>
                  <a:gd name="T80" fmla="*/ 512 w 2616"/>
                  <a:gd name="T81" fmla="*/ 2752 h 3402"/>
                  <a:gd name="T82" fmla="*/ 518 w 2616"/>
                  <a:gd name="T83" fmla="*/ 2816 h 3402"/>
                  <a:gd name="T84" fmla="*/ 458 w 2616"/>
                  <a:gd name="T85" fmla="*/ 3020 h 3402"/>
                  <a:gd name="T86" fmla="*/ 530 w 2616"/>
                  <a:gd name="T87" fmla="*/ 3136 h 3402"/>
                  <a:gd name="T88" fmla="*/ 644 w 2616"/>
                  <a:gd name="T89" fmla="*/ 3280 h 3402"/>
                  <a:gd name="T90" fmla="*/ 792 w 2616"/>
                  <a:gd name="T91" fmla="*/ 3386 h 3402"/>
                  <a:gd name="T92" fmla="*/ 1066 w 2616"/>
                  <a:gd name="T93" fmla="*/ 3320 h 3402"/>
                  <a:gd name="T94" fmla="*/ 1240 w 2616"/>
                  <a:gd name="T95" fmla="*/ 3242 h 3402"/>
                  <a:gd name="T96" fmla="*/ 1388 w 2616"/>
                  <a:gd name="T97" fmla="*/ 3336 h 3402"/>
                  <a:gd name="T98" fmla="*/ 1520 w 2616"/>
                  <a:gd name="T99" fmla="*/ 3400 h 3402"/>
                  <a:gd name="T100" fmla="*/ 1642 w 2616"/>
                  <a:gd name="T101" fmla="*/ 3280 h 3402"/>
                  <a:gd name="T102" fmla="*/ 1730 w 2616"/>
                  <a:gd name="T103" fmla="*/ 3196 h 3402"/>
                  <a:gd name="T104" fmla="*/ 1844 w 2616"/>
                  <a:gd name="T105" fmla="*/ 3094 h 3402"/>
                  <a:gd name="T106" fmla="*/ 1946 w 2616"/>
                  <a:gd name="T107" fmla="*/ 3036 h 3402"/>
                  <a:gd name="T108" fmla="*/ 2066 w 2616"/>
                  <a:gd name="T109" fmla="*/ 3026 h 3402"/>
                  <a:gd name="T110" fmla="*/ 2124 w 2616"/>
                  <a:gd name="T111" fmla="*/ 2936 h 3402"/>
                  <a:gd name="T112" fmla="*/ 2186 w 2616"/>
                  <a:gd name="T113" fmla="*/ 2788 h 3402"/>
                  <a:gd name="T114" fmla="*/ 2332 w 2616"/>
                  <a:gd name="T115" fmla="*/ 2766 h 3402"/>
                  <a:gd name="T116" fmla="*/ 2418 w 2616"/>
                  <a:gd name="T117" fmla="*/ 2514 h 3402"/>
                  <a:gd name="T118" fmla="*/ 2426 w 2616"/>
                  <a:gd name="T119" fmla="*/ 2326 h 3402"/>
                  <a:gd name="T120" fmla="*/ 2534 w 2616"/>
                  <a:gd name="T121" fmla="*/ 2018 h 3402"/>
                  <a:gd name="T122" fmla="*/ 2494 w 2616"/>
                  <a:gd name="T123" fmla="*/ 1846 h 340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616" h="3402">
                    <a:moveTo>
                      <a:pt x="2586" y="1782"/>
                    </a:moveTo>
                    <a:lnTo>
                      <a:pt x="2586" y="1782"/>
                    </a:lnTo>
                    <a:lnTo>
                      <a:pt x="2574" y="1776"/>
                    </a:lnTo>
                    <a:lnTo>
                      <a:pt x="2566" y="1768"/>
                    </a:lnTo>
                    <a:lnTo>
                      <a:pt x="2558" y="1762"/>
                    </a:lnTo>
                    <a:lnTo>
                      <a:pt x="2548" y="1760"/>
                    </a:lnTo>
                    <a:lnTo>
                      <a:pt x="2548" y="1760"/>
                    </a:lnTo>
                    <a:lnTo>
                      <a:pt x="2542" y="1758"/>
                    </a:lnTo>
                    <a:lnTo>
                      <a:pt x="2536" y="1754"/>
                    </a:lnTo>
                    <a:lnTo>
                      <a:pt x="2520" y="1744"/>
                    </a:lnTo>
                    <a:lnTo>
                      <a:pt x="2512" y="1738"/>
                    </a:lnTo>
                    <a:lnTo>
                      <a:pt x="2504" y="1734"/>
                    </a:lnTo>
                    <a:lnTo>
                      <a:pt x="2494" y="1732"/>
                    </a:lnTo>
                    <a:lnTo>
                      <a:pt x="2486" y="1732"/>
                    </a:lnTo>
                    <a:lnTo>
                      <a:pt x="2486" y="1732"/>
                    </a:lnTo>
                    <a:lnTo>
                      <a:pt x="2480" y="1734"/>
                    </a:lnTo>
                    <a:lnTo>
                      <a:pt x="2474" y="1734"/>
                    </a:lnTo>
                    <a:lnTo>
                      <a:pt x="2470" y="1732"/>
                    </a:lnTo>
                    <a:lnTo>
                      <a:pt x="2468" y="1728"/>
                    </a:lnTo>
                    <a:lnTo>
                      <a:pt x="2464" y="1716"/>
                    </a:lnTo>
                    <a:lnTo>
                      <a:pt x="2456" y="1702"/>
                    </a:lnTo>
                    <a:lnTo>
                      <a:pt x="2456" y="1702"/>
                    </a:lnTo>
                    <a:lnTo>
                      <a:pt x="2448" y="1696"/>
                    </a:lnTo>
                    <a:lnTo>
                      <a:pt x="2440" y="1692"/>
                    </a:lnTo>
                    <a:lnTo>
                      <a:pt x="2430" y="1692"/>
                    </a:lnTo>
                    <a:lnTo>
                      <a:pt x="2420" y="1694"/>
                    </a:lnTo>
                    <a:lnTo>
                      <a:pt x="2396" y="1698"/>
                    </a:lnTo>
                    <a:lnTo>
                      <a:pt x="2384" y="1700"/>
                    </a:lnTo>
                    <a:lnTo>
                      <a:pt x="2374" y="1702"/>
                    </a:lnTo>
                    <a:lnTo>
                      <a:pt x="2374" y="1702"/>
                    </a:lnTo>
                    <a:lnTo>
                      <a:pt x="2356" y="1702"/>
                    </a:lnTo>
                    <a:lnTo>
                      <a:pt x="2346" y="1700"/>
                    </a:lnTo>
                    <a:lnTo>
                      <a:pt x="2336" y="1694"/>
                    </a:lnTo>
                    <a:lnTo>
                      <a:pt x="2326" y="1682"/>
                    </a:lnTo>
                    <a:lnTo>
                      <a:pt x="2326" y="1682"/>
                    </a:lnTo>
                    <a:lnTo>
                      <a:pt x="2302" y="1656"/>
                    </a:lnTo>
                    <a:lnTo>
                      <a:pt x="2270" y="1624"/>
                    </a:lnTo>
                    <a:lnTo>
                      <a:pt x="2270" y="1624"/>
                    </a:lnTo>
                    <a:lnTo>
                      <a:pt x="2252" y="1606"/>
                    </a:lnTo>
                    <a:lnTo>
                      <a:pt x="2238" y="1596"/>
                    </a:lnTo>
                    <a:lnTo>
                      <a:pt x="2224" y="1590"/>
                    </a:lnTo>
                    <a:lnTo>
                      <a:pt x="2210" y="1586"/>
                    </a:lnTo>
                    <a:lnTo>
                      <a:pt x="2210" y="1586"/>
                    </a:lnTo>
                    <a:lnTo>
                      <a:pt x="2204" y="1584"/>
                    </a:lnTo>
                    <a:lnTo>
                      <a:pt x="2194" y="1580"/>
                    </a:lnTo>
                    <a:lnTo>
                      <a:pt x="2168" y="1566"/>
                    </a:lnTo>
                    <a:lnTo>
                      <a:pt x="2154" y="1562"/>
                    </a:lnTo>
                    <a:lnTo>
                      <a:pt x="2138" y="1558"/>
                    </a:lnTo>
                    <a:lnTo>
                      <a:pt x="2124" y="1558"/>
                    </a:lnTo>
                    <a:lnTo>
                      <a:pt x="2108" y="1560"/>
                    </a:lnTo>
                    <a:lnTo>
                      <a:pt x="2108" y="1560"/>
                    </a:lnTo>
                    <a:lnTo>
                      <a:pt x="2066" y="1578"/>
                    </a:lnTo>
                    <a:lnTo>
                      <a:pt x="2052" y="1582"/>
                    </a:lnTo>
                    <a:lnTo>
                      <a:pt x="2032" y="1586"/>
                    </a:lnTo>
                    <a:lnTo>
                      <a:pt x="2032" y="1586"/>
                    </a:lnTo>
                    <a:lnTo>
                      <a:pt x="2014" y="1586"/>
                    </a:lnTo>
                    <a:lnTo>
                      <a:pt x="2008" y="1584"/>
                    </a:lnTo>
                    <a:lnTo>
                      <a:pt x="2004" y="1582"/>
                    </a:lnTo>
                    <a:lnTo>
                      <a:pt x="2002" y="1578"/>
                    </a:lnTo>
                    <a:lnTo>
                      <a:pt x="1998" y="1574"/>
                    </a:lnTo>
                    <a:lnTo>
                      <a:pt x="1994" y="1560"/>
                    </a:lnTo>
                    <a:lnTo>
                      <a:pt x="1994" y="1560"/>
                    </a:lnTo>
                    <a:lnTo>
                      <a:pt x="1994" y="1554"/>
                    </a:lnTo>
                    <a:lnTo>
                      <a:pt x="1996" y="1548"/>
                    </a:lnTo>
                    <a:lnTo>
                      <a:pt x="2000" y="1542"/>
                    </a:lnTo>
                    <a:lnTo>
                      <a:pt x="2004" y="1538"/>
                    </a:lnTo>
                    <a:lnTo>
                      <a:pt x="2014" y="1532"/>
                    </a:lnTo>
                    <a:lnTo>
                      <a:pt x="2018" y="1528"/>
                    </a:lnTo>
                    <a:lnTo>
                      <a:pt x="2020" y="1522"/>
                    </a:lnTo>
                    <a:lnTo>
                      <a:pt x="2020" y="1522"/>
                    </a:lnTo>
                    <a:lnTo>
                      <a:pt x="2020" y="1512"/>
                    </a:lnTo>
                    <a:lnTo>
                      <a:pt x="2020" y="1498"/>
                    </a:lnTo>
                    <a:lnTo>
                      <a:pt x="2022" y="1480"/>
                    </a:lnTo>
                    <a:lnTo>
                      <a:pt x="2026" y="1460"/>
                    </a:lnTo>
                    <a:lnTo>
                      <a:pt x="2026" y="1460"/>
                    </a:lnTo>
                    <a:lnTo>
                      <a:pt x="2032" y="1444"/>
                    </a:lnTo>
                    <a:lnTo>
                      <a:pt x="2034" y="1430"/>
                    </a:lnTo>
                    <a:lnTo>
                      <a:pt x="2036" y="1414"/>
                    </a:lnTo>
                    <a:lnTo>
                      <a:pt x="2036" y="1386"/>
                    </a:lnTo>
                    <a:lnTo>
                      <a:pt x="2036" y="1386"/>
                    </a:lnTo>
                    <a:lnTo>
                      <a:pt x="2034" y="1364"/>
                    </a:lnTo>
                    <a:lnTo>
                      <a:pt x="2032" y="1360"/>
                    </a:lnTo>
                    <a:lnTo>
                      <a:pt x="2030" y="1360"/>
                    </a:lnTo>
                    <a:lnTo>
                      <a:pt x="2022" y="1368"/>
                    </a:lnTo>
                    <a:lnTo>
                      <a:pt x="2014" y="1374"/>
                    </a:lnTo>
                    <a:lnTo>
                      <a:pt x="2008" y="1378"/>
                    </a:lnTo>
                    <a:lnTo>
                      <a:pt x="2008" y="1378"/>
                    </a:lnTo>
                    <a:lnTo>
                      <a:pt x="2000" y="1382"/>
                    </a:lnTo>
                    <a:lnTo>
                      <a:pt x="1992" y="1386"/>
                    </a:lnTo>
                    <a:lnTo>
                      <a:pt x="1978" y="1386"/>
                    </a:lnTo>
                    <a:lnTo>
                      <a:pt x="1962" y="1384"/>
                    </a:lnTo>
                    <a:lnTo>
                      <a:pt x="1942" y="1378"/>
                    </a:lnTo>
                    <a:lnTo>
                      <a:pt x="1942" y="1378"/>
                    </a:lnTo>
                    <a:lnTo>
                      <a:pt x="1932" y="1376"/>
                    </a:lnTo>
                    <a:lnTo>
                      <a:pt x="1930" y="1374"/>
                    </a:lnTo>
                    <a:lnTo>
                      <a:pt x="1930" y="1370"/>
                    </a:lnTo>
                    <a:lnTo>
                      <a:pt x="1930" y="1364"/>
                    </a:lnTo>
                    <a:lnTo>
                      <a:pt x="1934" y="1358"/>
                    </a:lnTo>
                    <a:lnTo>
                      <a:pt x="1940" y="1350"/>
                    </a:lnTo>
                    <a:lnTo>
                      <a:pt x="1950" y="1342"/>
                    </a:lnTo>
                    <a:lnTo>
                      <a:pt x="1966" y="1328"/>
                    </a:lnTo>
                    <a:lnTo>
                      <a:pt x="1966" y="1328"/>
                    </a:lnTo>
                    <a:lnTo>
                      <a:pt x="1982" y="1318"/>
                    </a:lnTo>
                    <a:lnTo>
                      <a:pt x="1998" y="1304"/>
                    </a:lnTo>
                    <a:lnTo>
                      <a:pt x="2008" y="1290"/>
                    </a:lnTo>
                    <a:lnTo>
                      <a:pt x="2012" y="1284"/>
                    </a:lnTo>
                    <a:lnTo>
                      <a:pt x="2014" y="1276"/>
                    </a:lnTo>
                    <a:lnTo>
                      <a:pt x="2014" y="1276"/>
                    </a:lnTo>
                    <a:lnTo>
                      <a:pt x="2014" y="1268"/>
                    </a:lnTo>
                    <a:lnTo>
                      <a:pt x="2012" y="1262"/>
                    </a:lnTo>
                    <a:lnTo>
                      <a:pt x="2008" y="1256"/>
                    </a:lnTo>
                    <a:lnTo>
                      <a:pt x="2004" y="1252"/>
                    </a:lnTo>
                    <a:lnTo>
                      <a:pt x="1992" y="1244"/>
                    </a:lnTo>
                    <a:lnTo>
                      <a:pt x="1976" y="1234"/>
                    </a:lnTo>
                    <a:lnTo>
                      <a:pt x="1976" y="1234"/>
                    </a:lnTo>
                    <a:lnTo>
                      <a:pt x="1970" y="1230"/>
                    </a:lnTo>
                    <a:lnTo>
                      <a:pt x="1966" y="1224"/>
                    </a:lnTo>
                    <a:lnTo>
                      <a:pt x="1964" y="1216"/>
                    </a:lnTo>
                    <a:lnTo>
                      <a:pt x="1964" y="1210"/>
                    </a:lnTo>
                    <a:lnTo>
                      <a:pt x="1968" y="1202"/>
                    </a:lnTo>
                    <a:lnTo>
                      <a:pt x="1974" y="1194"/>
                    </a:lnTo>
                    <a:lnTo>
                      <a:pt x="1988" y="1176"/>
                    </a:lnTo>
                    <a:lnTo>
                      <a:pt x="1988" y="1176"/>
                    </a:lnTo>
                    <a:lnTo>
                      <a:pt x="1996" y="1166"/>
                    </a:lnTo>
                    <a:lnTo>
                      <a:pt x="1998" y="1160"/>
                    </a:lnTo>
                    <a:lnTo>
                      <a:pt x="1998" y="1156"/>
                    </a:lnTo>
                    <a:lnTo>
                      <a:pt x="1994" y="1154"/>
                    </a:lnTo>
                    <a:lnTo>
                      <a:pt x="1984" y="1148"/>
                    </a:lnTo>
                    <a:lnTo>
                      <a:pt x="1978" y="1144"/>
                    </a:lnTo>
                    <a:lnTo>
                      <a:pt x="1972" y="1138"/>
                    </a:lnTo>
                    <a:lnTo>
                      <a:pt x="1972" y="1138"/>
                    </a:lnTo>
                    <a:lnTo>
                      <a:pt x="1970" y="1130"/>
                    </a:lnTo>
                    <a:lnTo>
                      <a:pt x="1972" y="1124"/>
                    </a:lnTo>
                    <a:lnTo>
                      <a:pt x="1978" y="1116"/>
                    </a:lnTo>
                    <a:lnTo>
                      <a:pt x="1986" y="1108"/>
                    </a:lnTo>
                    <a:lnTo>
                      <a:pt x="2002" y="1092"/>
                    </a:lnTo>
                    <a:lnTo>
                      <a:pt x="2008" y="1084"/>
                    </a:lnTo>
                    <a:lnTo>
                      <a:pt x="2014" y="1076"/>
                    </a:lnTo>
                    <a:lnTo>
                      <a:pt x="2014" y="1076"/>
                    </a:lnTo>
                    <a:lnTo>
                      <a:pt x="2018" y="1068"/>
                    </a:lnTo>
                    <a:lnTo>
                      <a:pt x="2020" y="1064"/>
                    </a:lnTo>
                    <a:lnTo>
                      <a:pt x="2030" y="1058"/>
                    </a:lnTo>
                    <a:lnTo>
                      <a:pt x="2040" y="1052"/>
                    </a:lnTo>
                    <a:lnTo>
                      <a:pt x="2046" y="1044"/>
                    </a:lnTo>
                    <a:lnTo>
                      <a:pt x="2054" y="1034"/>
                    </a:lnTo>
                    <a:lnTo>
                      <a:pt x="2054" y="1034"/>
                    </a:lnTo>
                    <a:lnTo>
                      <a:pt x="2070" y="1016"/>
                    </a:lnTo>
                    <a:lnTo>
                      <a:pt x="2076" y="1010"/>
                    </a:lnTo>
                    <a:lnTo>
                      <a:pt x="2082" y="1006"/>
                    </a:lnTo>
                    <a:lnTo>
                      <a:pt x="2094" y="1002"/>
                    </a:lnTo>
                    <a:lnTo>
                      <a:pt x="2108" y="1000"/>
                    </a:lnTo>
                    <a:lnTo>
                      <a:pt x="2108" y="1000"/>
                    </a:lnTo>
                    <a:lnTo>
                      <a:pt x="2120" y="998"/>
                    </a:lnTo>
                    <a:lnTo>
                      <a:pt x="2126" y="992"/>
                    </a:lnTo>
                    <a:lnTo>
                      <a:pt x="2132" y="984"/>
                    </a:lnTo>
                    <a:lnTo>
                      <a:pt x="2138" y="972"/>
                    </a:lnTo>
                    <a:lnTo>
                      <a:pt x="2138" y="972"/>
                    </a:lnTo>
                    <a:lnTo>
                      <a:pt x="2146" y="960"/>
                    </a:lnTo>
                    <a:lnTo>
                      <a:pt x="2156" y="948"/>
                    </a:lnTo>
                    <a:lnTo>
                      <a:pt x="2162" y="936"/>
                    </a:lnTo>
                    <a:lnTo>
                      <a:pt x="2166" y="928"/>
                    </a:lnTo>
                    <a:lnTo>
                      <a:pt x="2168" y="918"/>
                    </a:lnTo>
                    <a:lnTo>
                      <a:pt x="2168" y="918"/>
                    </a:lnTo>
                    <a:lnTo>
                      <a:pt x="2166" y="908"/>
                    </a:lnTo>
                    <a:lnTo>
                      <a:pt x="2164" y="894"/>
                    </a:lnTo>
                    <a:lnTo>
                      <a:pt x="2154" y="864"/>
                    </a:lnTo>
                    <a:lnTo>
                      <a:pt x="2140" y="832"/>
                    </a:lnTo>
                    <a:lnTo>
                      <a:pt x="2124" y="802"/>
                    </a:lnTo>
                    <a:lnTo>
                      <a:pt x="2124" y="802"/>
                    </a:lnTo>
                    <a:lnTo>
                      <a:pt x="2118" y="798"/>
                    </a:lnTo>
                    <a:lnTo>
                      <a:pt x="2112" y="792"/>
                    </a:lnTo>
                    <a:lnTo>
                      <a:pt x="2104" y="788"/>
                    </a:lnTo>
                    <a:lnTo>
                      <a:pt x="2096" y="786"/>
                    </a:lnTo>
                    <a:lnTo>
                      <a:pt x="2076" y="782"/>
                    </a:lnTo>
                    <a:lnTo>
                      <a:pt x="2054" y="778"/>
                    </a:lnTo>
                    <a:lnTo>
                      <a:pt x="2014" y="776"/>
                    </a:lnTo>
                    <a:lnTo>
                      <a:pt x="1998" y="774"/>
                    </a:lnTo>
                    <a:lnTo>
                      <a:pt x="1992" y="772"/>
                    </a:lnTo>
                    <a:lnTo>
                      <a:pt x="1988" y="768"/>
                    </a:lnTo>
                    <a:lnTo>
                      <a:pt x="1988" y="768"/>
                    </a:lnTo>
                    <a:lnTo>
                      <a:pt x="1986" y="766"/>
                    </a:lnTo>
                    <a:lnTo>
                      <a:pt x="1984" y="762"/>
                    </a:lnTo>
                    <a:lnTo>
                      <a:pt x="1986" y="758"/>
                    </a:lnTo>
                    <a:lnTo>
                      <a:pt x="1992" y="752"/>
                    </a:lnTo>
                    <a:lnTo>
                      <a:pt x="2000" y="748"/>
                    </a:lnTo>
                    <a:lnTo>
                      <a:pt x="2008" y="742"/>
                    </a:lnTo>
                    <a:lnTo>
                      <a:pt x="2016" y="736"/>
                    </a:lnTo>
                    <a:lnTo>
                      <a:pt x="2020" y="730"/>
                    </a:lnTo>
                    <a:lnTo>
                      <a:pt x="2020" y="726"/>
                    </a:lnTo>
                    <a:lnTo>
                      <a:pt x="2020" y="722"/>
                    </a:lnTo>
                    <a:lnTo>
                      <a:pt x="2020" y="722"/>
                    </a:lnTo>
                    <a:lnTo>
                      <a:pt x="2016" y="714"/>
                    </a:lnTo>
                    <a:lnTo>
                      <a:pt x="2010" y="708"/>
                    </a:lnTo>
                    <a:lnTo>
                      <a:pt x="2000" y="704"/>
                    </a:lnTo>
                    <a:lnTo>
                      <a:pt x="1990" y="700"/>
                    </a:lnTo>
                    <a:lnTo>
                      <a:pt x="1968" y="696"/>
                    </a:lnTo>
                    <a:lnTo>
                      <a:pt x="1948" y="694"/>
                    </a:lnTo>
                    <a:lnTo>
                      <a:pt x="1948" y="694"/>
                    </a:lnTo>
                    <a:lnTo>
                      <a:pt x="1930" y="692"/>
                    </a:lnTo>
                    <a:lnTo>
                      <a:pt x="1912" y="690"/>
                    </a:lnTo>
                    <a:lnTo>
                      <a:pt x="1892" y="682"/>
                    </a:lnTo>
                    <a:lnTo>
                      <a:pt x="1864" y="668"/>
                    </a:lnTo>
                    <a:lnTo>
                      <a:pt x="1864" y="668"/>
                    </a:lnTo>
                    <a:lnTo>
                      <a:pt x="1850" y="658"/>
                    </a:lnTo>
                    <a:lnTo>
                      <a:pt x="1838" y="648"/>
                    </a:lnTo>
                    <a:lnTo>
                      <a:pt x="1832" y="640"/>
                    </a:lnTo>
                    <a:lnTo>
                      <a:pt x="1826" y="630"/>
                    </a:lnTo>
                    <a:lnTo>
                      <a:pt x="1824" y="624"/>
                    </a:lnTo>
                    <a:lnTo>
                      <a:pt x="1822" y="618"/>
                    </a:lnTo>
                    <a:lnTo>
                      <a:pt x="1822" y="612"/>
                    </a:lnTo>
                    <a:lnTo>
                      <a:pt x="1822" y="612"/>
                    </a:lnTo>
                    <a:lnTo>
                      <a:pt x="1818" y="566"/>
                    </a:lnTo>
                    <a:lnTo>
                      <a:pt x="1814" y="530"/>
                    </a:lnTo>
                    <a:lnTo>
                      <a:pt x="1814" y="502"/>
                    </a:lnTo>
                    <a:lnTo>
                      <a:pt x="1814" y="502"/>
                    </a:lnTo>
                    <a:lnTo>
                      <a:pt x="1814" y="482"/>
                    </a:lnTo>
                    <a:lnTo>
                      <a:pt x="1812" y="458"/>
                    </a:lnTo>
                    <a:lnTo>
                      <a:pt x="1810" y="446"/>
                    </a:lnTo>
                    <a:lnTo>
                      <a:pt x="1806" y="434"/>
                    </a:lnTo>
                    <a:lnTo>
                      <a:pt x="1800" y="422"/>
                    </a:lnTo>
                    <a:lnTo>
                      <a:pt x="1792" y="412"/>
                    </a:lnTo>
                    <a:lnTo>
                      <a:pt x="1792" y="412"/>
                    </a:lnTo>
                    <a:lnTo>
                      <a:pt x="1782" y="404"/>
                    </a:lnTo>
                    <a:lnTo>
                      <a:pt x="1774" y="400"/>
                    </a:lnTo>
                    <a:lnTo>
                      <a:pt x="1768" y="400"/>
                    </a:lnTo>
                    <a:lnTo>
                      <a:pt x="1760" y="402"/>
                    </a:lnTo>
                    <a:lnTo>
                      <a:pt x="1752" y="406"/>
                    </a:lnTo>
                    <a:lnTo>
                      <a:pt x="1742" y="408"/>
                    </a:lnTo>
                    <a:lnTo>
                      <a:pt x="1732" y="408"/>
                    </a:lnTo>
                    <a:lnTo>
                      <a:pt x="1720" y="406"/>
                    </a:lnTo>
                    <a:lnTo>
                      <a:pt x="1720" y="406"/>
                    </a:lnTo>
                    <a:lnTo>
                      <a:pt x="1696" y="400"/>
                    </a:lnTo>
                    <a:lnTo>
                      <a:pt x="1688" y="400"/>
                    </a:lnTo>
                    <a:lnTo>
                      <a:pt x="1682" y="400"/>
                    </a:lnTo>
                    <a:lnTo>
                      <a:pt x="1670" y="404"/>
                    </a:lnTo>
                    <a:lnTo>
                      <a:pt x="1656" y="408"/>
                    </a:lnTo>
                    <a:lnTo>
                      <a:pt x="1656" y="408"/>
                    </a:lnTo>
                    <a:lnTo>
                      <a:pt x="1650" y="412"/>
                    </a:lnTo>
                    <a:lnTo>
                      <a:pt x="1642" y="416"/>
                    </a:lnTo>
                    <a:lnTo>
                      <a:pt x="1630" y="426"/>
                    </a:lnTo>
                    <a:lnTo>
                      <a:pt x="1614" y="438"/>
                    </a:lnTo>
                    <a:lnTo>
                      <a:pt x="1604" y="444"/>
                    </a:lnTo>
                    <a:lnTo>
                      <a:pt x="1592" y="450"/>
                    </a:lnTo>
                    <a:lnTo>
                      <a:pt x="1592" y="450"/>
                    </a:lnTo>
                    <a:lnTo>
                      <a:pt x="1580" y="454"/>
                    </a:lnTo>
                    <a:lnTo>
                      <a:pt x="1572" y="454"/>
                    </a:lnTo>
                    <a:lnTo>
                      <a:pt x="1568" y="450"/>
                    </a:lnTo>
                    <a:lnTo>
                      <a:pt x="1566" y="446"/>
                    </a:lnTo>
                    <a:lnTo>
                      <a:pt x="1566" y="432"/>
                    </a:lnTo>
                    <a:lnTo>
                      <a:pt x="1566" y="426"/>
                    </a:lnTo>
                    <a:lnTo>
                      <a:pt x="1562" y="422"/>
                    </a:lnTo>
                    <a:lnTo>
                      <a:pt x="1562" y="422"/>
                    </a:lnTo>
                    <a:lnTo>
                      <a:pt x="1556" y="414"/>
                    </a:lnTo>
                    <a:lnTo>
                      <a:pt x="1546" y="410"/>
                    </a:lnTo>
                    <a:lnTo>
                      <a:pt x="1534" y="408"/>
                    </a:lnTo>
                    <a:lnTo>
                      <a:pt x="1518" y="408"/>
                    </a:lnTo>
                    <a:lnTo>
                      <a:pt x="1518" y="408"/>
                    </a:lnTo>
                    <a:lnTo>
                      <a:pt x="1508" y="408"/>
                    </a:lnTo>
                    <a:lnTo>
                      <a:pt x="1502" y="406"/>
                    </a:lnTo>
                    <a:lnTo>
                      <a:pt x="1498" y="404"/>
                    </a:lnTo>
                    <a:lnTo>
                      <a:pt x="1496" y="400"/>
                    </a:lnTo>
                    <a:lnTo>
                      <a:pt x="1492" y="392"/>
                    </a:lnTo>
                    <a:lnTo>
                      <a:pt x="1484" y="380"/>
                    </a:lnTo>
                    <a:lnTo>
                      <a:pt x="1484" y="380"/>
                    </a:lnTo>
                    <a:lnTo>
                      <a:pt x="1482" y="374"/>
                    </a:lnTo>
                    <a:lnTo>
                      <a:pt x="1480" y="366"/>
                    </a:lnTo>
                    <a:lnTo>
                      <a:pt x="1482" y="358"/>
                    </a:lnTo>
                    <a:lnTo>
                      <a:pt x="1484" y="348"/>
                    </a:lnTo>
                    <a:lnTo>
                      <a:pt x="1494" y="324"/>
                    </a:lnTo>
                    <a:lnTo>
                      <a:pt x="1510" y="292"/>
                    </a:lnTo>
                    <a:lnTo>
                      <a:pt x="1510" y="292"/>
                    </a:lnTo>
                    <a:lnTo>
                      <a:pt x="1516" y="278"/>
                    </a:lnTo>
                    <a:lnTo>
                      <a:pt x="1518" y="266"/>
                    </a:lnTo>
                    <a:lnTo>
                      <a:pt x="1516" y="256"/>
                    </a:lnTo>
                    <a:lnTo>
                      <a:pt x="1512" y="250"/>
                    </a:lnTo>
                    <a:lnTo>
                      <a:pt x="1506" y="246"/>
                    </a:lnTo>
                    <a:lnTo>
                      <a:pt x="1500" y="242"/>
                    </a:lnTo>
                    <a:lnTo>
                      <a:pt x="1490" y="240"/>
                    </a:lnTo>
                    <a:lnTo>
                      <a:pt x="1490" y="240"/>
                    </a:lnTo>
                    <a:lnTo>
                      <a:pt x="1488" y="240"/>
                    </a:lnTo>
                    <a:lnTo>
                      <a:pt x="1484" y="240"/>
                    </a:lnTo>
                    <a:lnTo>
                      <a:pt x="1474" y="246"/>
                    </a:lnTo>
                    <a:lnTo>
                      <a:pt x="1444" y="274"/>
                    </a:lnTo>
                    <a:lnTo>
                      <a:pt x="1444" y="274"/>
                    </a:lnTo>
                    <a:lnTo>
                      <a:pt x="1416" y="300"/>
                    </a:lnTo>
                    <a:lnTo>
                      <a:pt x="1390" y="330"/>
                    </a:lnTo>
                    <a:lnTo>
                      <a:pt x="1390" y="330"/>
                    </a:lnTo>
                    <a:lnTo>
                      <a:pt x="1386" y="334"/>
                    </a:lnTo>
                    <a:lnTo>
                      <a:pt x="1380" y="336"/>
                    </a:lnTo>
                    <a:lnTo>
                      <a:pt x="1374" y="336"/>
                    </a:lnTo>
                    <a:lnTo>
                      <a:pt x="1368" y="334"/>
                    </a:lnTo>
                    <a:lnTo>
                      <a:pt x="1362" y="328"/>
                    </a:lnTo>
                    <a:lnTo>
                      <a:pt x="1354" y="322"/>
                    </a:lnTo>
                    <a:lnTo>
                      <a:pt x="1342" y="306"/>
                    </a:lnTo>
                    <a:lnTo>
                      <a:pt x="1330" y="286"/>
                    </a:lnTo>
                    <a:lnTo>
                      <a:pt x="1318" y="264"/>
                    </a:lnTo>
                    <a:lnTo>
                      <a:pt x="1310" y="244"/>
                    </a:lnTo>
                    <a:lnTo>
                      <a:pt x="1306" y="226"/>
                    </a:lnTo>
                    <a:lnTo>
                      <a:pt x="1306" y="226"/>
                    </a:lnTo>
                    <a:lnTo>
                      <a:pt x="1304" y="214"/>
                    </a:lnTo>
                    <a:lnTo>
                      <a:pt x="1300" y="204"/>
                    </a:lnTo>
                    <a:lnTo>
                      <a:pt x="1294" y="196"/>
                    </a:lnTo>
                    <a:lnTo>
                      <a:pt x="1288" y="190"/>
                    </a:lnTo>
                    <a:lnTo>
                      <a:pt x="1274" y="178"/>
                    </a:lnTo>
                    <a:lnTo>
                      <a:pt x="1268" y="172"/>
                    </a:lnTo>
                    <a:lnTo>
                      <a:pt x="1260" y="162"/>
                    </a:lnTo>
                    <a:lnTo>
                      <a:pt x="1260" y="162"/>
                    </a:lnTo>
                    <a:lnTo>
                      <a:pt x="1254" y="152"/>
                    </a:lnTo>
                    <a:lnTo>
                      <a:pt x="1250" y="144"/>
                    </a:lnTo>
                    <a:lnTo>
                      <a:pt x="1250" y="138"/>
                    </a:lnTo>
                    <a:lnTo>
                      <a:pt x="1252" y="134"/>
                    </a:lnTo>
                    <a:lnTo>
                      <a:pt x="1258" y="124"/>
                    </a:lnTo>
                    <a:lnTo>
                      <a:pt x="1260" y="116"/>
                    </a:lnTo>
                    <a:lnTo>
                      <a:pt x="1260" y="104"/>
                    </a:lnTo>
                    <a:lnTo>
                      <a:pt x="1260" y="104"/>
                    </a:lnTo>
                    <a:lnTo>
                      <a:pt x="1258" y="94"/>
                    </a:lnTo>
                    <a:lnTo>
                      <a:pt x="1254" y="90"/>
                    </a:lnTo>
                    <a:lnTo>
                      <a:pt x="1250" y="88"/>
                    </a:lnTo>
                    <a:lnTo>
                      <a:pt x="1242" y="90"/>
                    </a:lnTo>
                    <a:lnTo>
                      <a:pt x="1226" y="98"/>
                    </a:lnTo>
                    <a:lnTo>
                      <a:pt x="1216" y="102"/>
                    </a:lnTo>
                    <a:lnTo>
                      <a:pt x="1202" y="104"/>
                    </a:lnTo>
                    <a:lnTo>
                      <a:pt x="1202" y="104"/>
                    </a:lnTo>
                    <a:lnTo>
                      <a:pt x="1186" y="106"/>
                    </a:lnTo>
                    <a:lnTo>
                      <a:pt x="1180" y="104"/>
                    </a:lnTo>
                    <a:lnTo>
                      <a:pt x="1178" y="100"/>
                    </a:lnTo>
                    <a:lnTo>
                      <a:pt x="1172" y="86"/>
                    </a:lnTo>
                    <a:lnTo>
                      <a:pt x="1168" y="76"/>
                    </a:lnTo>
                    <a:lnTo>
                      <a:pt x="1162" y="64"/>
                    </a:lnTo>
                    <a:lnTo>
                      <a:pt x="1162" y="64"/>
                    </a:lnTo>
                    <a:lnTo>
                      <a:pt x="1156" y="52"/>
                    </a:lnTo>
                    <a:lnTo>
                      <a:pt x="1152" y="40"/>
                    </a:lnTo>
                    <a:lnTo>
                      <a:pt x="1146" y="26"/>
                    </a:lnTo>
                    <a:lnTo>
                      <a:pt x="1146" y="20"/>
                    </a:lnTo>
                    <a:lnTo>
                      <a:pt x="1144" y="16"/>
                    </a:lnTo>
                    <a:lnTo>
                      <a:pt x="1140" y="14"/>
                    </a:lnTo>
                    <a:lnTo>
                      <a:pt x="1134" y="10"/>
                    </a:lnTo>
                    <a:lnTo>
                      <a:pt x="1134" y="10"/>
                    </a:lnTo>
                    <a:lnTo>
                      <a:pt x="1120" y="6"/>
                    </a:lnTo>
                    <a:lnTo>
                      <a:pt x="1108" y="0"/>
                    </a:lnTo>
                    <a:lnTo>
                      <a:pt x="1100" y="0"/>
                    </a:lnTo>
                    <a:lnTo>
                      <a:pt x="1094" y="0"/>
                    </a:lnTo>
                    <a:lnTo>
                      <a:pt x="1084" y="4"/>
                    </a:lnTo>
                    <a:lnTo>
                      <a:pt x="1074" y="10"/>
                    </a:lnTo>
                    <a:lnTo>
                      <a:pt x="1074" y="10"/>
                    </a:lnTo>
                    <a:lnTo>
                      <a:pt x="1034" y="44"/>
                    </a:lnTo>
                    <a:lnTo>
                      <a:pt x="1016" y="58"/>
                    </a:lnTo>
                    <a:lnTo>
                      <a:pt x="1002" y="68"/>
                    </a:lnTo>
                    <a:lnTo>
                      <a:pt x="1002" y="68"/>
                    </a:lnTo>
                    <a:lnTo>
                      <a:pt x="992" y="76"/>
                    </a:lnTo>
                    <a:lnTo>
                      <a:pt x="980" y="88"/>
                    </a:lnTo>
                    <a:lnTo>
                      <a:pt x="968" y="100"/>
                    </a:lnTo>
                    <a:lnTo>
                      <a:pt x="952" y="114"/>
                    </a:lnTo>
                    <a:lnTo>
                      <a:pt x="952" y="114"/>
                    </a:lnTo>
                    <a:lnTo>
                      <a:pt x="942" y="126"/>
                    </a:lnTo>
                    <a:lnTo>
                      <a:pt x="930" y="142"/>
                    </a:lnTo>
                    <a:lnTo>
                      <a:pt x="902" y="190"/>
                    </a:lnTo>
                    <a:lnTo>
                      <a:pt x="876" y="246"/>
                    </a:lnTo>
                    <a:lnTo>
                      <a:pt x="864" y="274"/>
                    </a:lnTo>
                    <a:lnTo>
                      <a:pt x="856" y="298"/>
                    </a:lnTo>
                    <a:lnTo>
                      <a:pt x="856" y="298"/>
                    </a:lnTo>
                    <a:lnTo>
                      <a:pt x="848" y="326"/>
                    </a:lnTo>
                    <a:lnTo>
                      <a:pt x="848" y="328"/>
                    </a:lnTo>
                    <a:lnTo>
                      <a:pt x="850" y="326"/>
                    </a:lnTo>
                    <a:lnTo>
                      <a:pt x="856" y="320"/>
                    </a:lnTo>
                    <a:lnTo>
                      <a:pt x="860" y="318"/>
                    </a:lnTo>
                    <a:lnTo>
                      <a:pt x="868" y="316"/>
                    </a:lnTo>
                    <a:lnTo>
                      <a:pt x="870" y="318"/>
                    </a:lnTo>
                    <a:lnTo>
                      <a:pt x="874" y="320"/>
                    </a:lnTo>
                    <a:lnTo>
                      <a:pt x="874" y="320"/>
                    </a:lnTo>
                    <a:lnTo>
                      <a:pt x="878" y="328"/>
                    </a:lnTo>
                    <a:lnTo>
                      <a:pt x="880" y="332"/>
                    </a:lnTo>
                    <a:lnTo>
                      <a:pt x="876" y="336"/>
                    </a:lnTo>
                    <a:lnTo>
                      <a:pt x="872" y="336"/>
                    </a:lnTo>
                    <a:lnTo>
                      <a:pt x="858" y="340"/>
                    </a:lnTo>
                    <a:lnTo>
                      <a:pt x="850" y="342"/>
                    </a:lnTo>
                    <a:lnTo>
                      <a:pt x="842" y="346"/>
                    </a:lnTo>
                    <a:lnTo>
                      <a:pt x="842" y="346"/>
                    </a:lnTo>
                    <a:lnTo>
                      <a:pt x="824" y="358"/>
                    </a:lnTo>
                    <a:lnTo>
                      <a:pt x="796" y="372"/>
                    </a:lnTo>
                    <a:lnTo>
                      <a:pt x="762" y="390"/>
                    </a:lnTo>
                    <a:lnTo>
                      <a:pt x="730" y="408"/>
                    </a:lnTo>
                    <a:lnTo>
                      <a:pt x="730" y="408"/>
                    </a:lnTo>
                    <a:lnTo>
                      <a:pt x="716" y="420"/>
                    </a:lnTo>
                    <a:lnTo>
                      <a:pt x="706" y="432"/>
                    </a:lnTo>
                    <a:lnTo>
                      <a:pt x="698" y="448"/>
                    </a:lnTo>
                    <a:lnTo>
                      <a:pt x="692" y="464"/>
                    </a:lnTo>
                    <a:lnTo>
                      <a:pt x="680" y="502"/>
                    </a:lnTo>
                    <a:lnTo>
                      <a:pt x="670" y="540"/>
                    </a:lnTo>
                    <a:lnTo>
                      <a:pt x="670" y="540"/>
                    </a:lnTo>
                    <a:lnTo>
                      <a:pt x="666" y="550"/>
                    </a:lnTo>
                    <a:lnTo>
                      <a:pt x="660" y="562"/>
                    </a:lnTo>
                    <a:lnTo>
                      <a:pt x="640" y="588"/>
                    </a:lnTo>
                    <a:lnTo>
                      <a:pt x="614" y="618"/>
                    </a:lnTo>
                    <a:lnTo>
                      <a:pt x="586" y="648"/>
                    </a:lnTo>
                    <a:lnTo>
                      <a:pt x="556" y="676"/>
                    </a:lnTo>
                    <a:lnTo>
                      <a:pt x="528" y="702"/>
                    </a:lnTo>
                    <a:lnTo>
                      <a:pt x="504" y="720"/>
                    </a:lnTo>
                    <a:lnTo>
                      <a:pt x="488" y="730"/>
                    </a:lnTo>
                    <a:lnTo>
                      <a:pt x="488" y="730"/>
                    </a:lnTo>
                    <a:lnTo>
                      <a:pt x="438" y="754"/>
                    </a:lnTo>
                    <a:lnTo>
                      <a:pt x="414" y="764"/>
                    </a:lnTo>
                    <a:lnTo>
                      <a:pt x="392" y="772"/>
                    </a:lnTo>
                    <a:lnTo>
                      <a:pt x="392" y="772"/>
                    </a:lnTo>
                    <a:lnTo>
                      <a:pt x="372" y="774"/>
                    </a:lnTo>
                    <a:lnTo>
                      <a:pt x="354" y="774"/>
                    </a:lnTo>
                    <a:lnTo>
                      <a:pt x="338" y="774"/>
                    </a:lnTo>
                    <a:lnTo>
                      <a:pt x="326" y="772"/>
                    </a:lnTo>
                    <a:lnTo>
                      <a:pt x="326" y="772"/>
                    </a:lnTo>
                    <a:lnTo>
                      <a:pt x="322" y="772"/>
                    </a:lnTo>
                    <a:lnTo>
                      <a:pt x="316" y="774"/>
                    </a:lnTo>
                    <a:lnTo>
                      <a:pt x="312" y="780"/>
                    </a:lnTo>
                    <a:lnTo>
                      <a:pt x="306" y="788"/>
                    </a:lnTo>
                    <a:lnTo>
                      <a:pt x="302" y="798"/>
                    </a:lnTo>
                    <a:lnTo>
                      <a:pt x="300" y="810"/>
                    </a:lnTo>
                    <a:lnTo>
                      <a:pt x="298" y="822"/>
                    </a:lnTo>
                    <a:lnTo>
                      <a:pt x="298" y="838"/>
                    </a:lnTo>
                    <a:lnTo>
                      <a:pt x="298" y="838"/>
                    </a:lnTo>
                    <a:lnTo>
                      <a:pt x="298" y="864"/>
                    </a:lnTo>
                    <a:lnTo>
                      <a:pt x="298" y="884"/>
                    </a:lnTo>
                    <a:lnTo>
                      <a:pt x="300" y="892"/>
                    </a:lnTo>
                    <a:lnTo>
                      <a:pt x="302" y="902"/>
                    </a:lnTo>
                    <a:lnTo>
                      <a:pt x="308" y="910"/>
                    </a:lnTo>
                    <a:lnTo>
                      <a:pt x="316" y="918"/>
                    </a:lnTo>
                    <a:lnTo>
                      <a:pt x="316" y="918"/>
                    </a:lnTo>
                    <a:lnTo>
                      <a:pt x="328" y="930"/>
                    </a:lnTo>
                    <a:lnTo>
                      <a:pt x="330" y="932"/>
                    </a:lnTo>
                    <a:lnTo>
                      <a:pt x="328" y="932"/>
                    </a:lnTo>
                    <a:lnTo>
                      <a:pt x="324" y="932"/>
                    </a:lnTo>
                    <a:lnTo>
                      <a:pt x="320" y="934"/>
                    </a:lnTo>
                    <a:lnTo>
                      <a:pt x="316" y="938"/>
                    </a:lnTo>
                    <a:lnTo>
                      <a:pt x="314" y="946"/>
                    </a:lnTo>
                    <a:lnTo>
                      <a:pt x="314" y="946"/>
                    </a:lnTo>
                    <a:lnTo>
                      <a:pt x="312" y="964"/>
                    </a:lnTo>
                    <a:lnTo>
                      <a:pt x="314" y="972"/>
                    </a:lnTo>
                    <a:lnTo>
                      <a:pt x="320" y="980"/>
                    </a:lnTo>
                    <a:lnTo>
                      <a:pt x="330" y="990"/>
                    </a:lnTo>
                    <a:lnTo>
                      <a:pt x="330" y="990"/>
                    </a:lnTo>
                    <a:lnTo>
                      <a:pt x="338" y="1002"/>
                    </a:lnTo>
                    <a:lnTo>
                      <a:pt x="338" y="1008"/>
                    </a:lnTo>
                    <a:lnTo>
                      <a:pt x="338" y="1012"/>
                    </a:lnTo>
                    <a:lnTo>
                      <a:pt x="336" y="1022"/>
                    </a:lnTo>
                    <a:lnTo>
                      <a:pt x="330" y="1034"/>
                    </a:lnTo>
                    <a:lnTo>
                      <a:pt x="330" y="1034"/>
                    </a:lnTo>
                    <a:lnTo>
                      <a:pt x="324" y="1048"/>
                    </a:lnTo>
                    <a:lnTo>
                      <a:pt x="320" y="1056"/>
                    </a:lnTo>
                    <a:lnTo>
                      <a:pt x="314" y="1062"/>
                    </a:lnTo>
                    <a:lnTo>
                      <a:pt x="304" y="1070"/>
                    </a:lnTo>
                    <a:lnTo>
                      <a:pt x="304" y="1070"/>
                    </a:lnTo>
                    <a:lnTo>
                      <a:pt x="290" y="1074"/>
                    </a:lnTo>
                    <a:lnTo>
                      <a:pt x="282" y="1078"/>
                    </a:lnTo>
                    <a:lnTo>
                      <a:pt x="280" y="1080"/>
                    </a:lnTo>
                    <a:lnTo>
                      <a:pt x="282" y="1084"/>
                    </a:lnTo>
                    <a:lnTo>
                      <a:pt x="292" y="1090"/>
                    </a:lnTo>
                    <a:lnTo>
                      <a:pt x="292" y="1090"/>
                    </a:lnTo>
                    <a:lnTo>
                      <a:pt x="298" y="1096"/>
                    </a:lnTo>
                    <a:lnTo>
                      <a:pt x="302" y="1104"/>
                    </a:lnTo>
                    <a:lnTo>
                      <a:pt x="304" y="1114"/>
                    </a:lnTo>
                    <a:lnTo>
                      <a:pt x="302" y="1124"/>
                    </a:lnTo>
                    <a:lnTo>
                      <a:pt x="298" y="1150"/>
                    </a:lnTo>
                    <a:lnTo>
                      <a:pt x="292" y="1182"/>
                    </a:lnTo>
                    <a:lnTo>
                      <a:pt x="292" y="1182"/>
                    </a:lnTo>
                    <a:lnTo>
                      <a:pt x="290" y="1196"/>
                    </a:lnTo>
                    <a:lnTo>
                      <a:pt x="286" y="1208"/>
                    </a:lnTo>
                    <a:lnTo>
                      <a:pt x="282" y="1214"/>
                    </a:lnTo>
                    <a:lnTo>
                      <a:pt x="278" y="1220"/>
                    </a:lnTo>
                    <a:lnTo>
                      <a:pt x="270" y="1224"/>
                    </a:lnTo>
                    <a:lnTo>
                      <a:pt x="266" y="1226"/>
                    </a:lnTo>
                    <a:lnTo>
                      <a:pt x="266" y="1226"/>
                    </a:lnTo>
                    <a:lnTo>
                      <a:pt x="252" y="1230"/>
                    </a:lnTo>
                    <a:lnTo>
                      <a:pt x="210" y="1240"/>
                    </a:lnTo>
                    <a:lnTo>
                      <a:pt x="210" y="1240"/>
                    </a:lnTo>
                    <a:lnTo>
                      <a:pt x="200" y="1242"/>
                    </a:lnTo>
                    <a:lnTo>
                      <a:pt x="190" y="1246"/>
                    </a:lnTo>
                    <a:lnTo>
                      <a:pt x="176" y="1256"/>
                    </a:lnTo>
                    <a:lnTo>
                      <a:pt x="160" y="1264"/>
                    </a:lnTo>
                    <a:lnTo>
                      <a:pt x="150" y="1268"/>
                    </a:lnTo>
                    <a:lnTo>
                      <a:pt x="138" y="1272"/>
                    </a:lnTo>
                    <a:lnTo>
                      <a:pt x="138" y="1272"/>
                    </a:lnTo>
                    <a:lnTo>
                      <a:pt x="126" y="1274"/>
                    </a:lnTo>
                    <a:lnTo>
                      <a:pt x="116" y="1276"/>
                    </a:lnTo>
                    <a:lnTo>
                      <a:pt x="108" y="1274"/>
                    </a:lnTo>
                    <a:lnTo>
                      <a:pt x="100" y="1270"/>
                    </a:lnTo>
                    <a:lnTo>
                      <a:pt x="94" y="1266"/>
                    </a:lnTo>
                    <a:lnTo>
                      <a:pt x="90" y="1260"/>
                    </a:lnTo>
                    <a:lnTo>
                      <a:pt x="80" y="1244"/>
                    </a:lnTo>
                    <a:lnTo>
                      <a:pt x="80" y="1244"/>
                    </a:lnTo>
                    <a:lnTo>
                      <a:pt x="72" y="1236"/>
                    </a:lnTo>
                    <a:lnTo>
                      <a:pt x="62" y="1228"/>
                    </a:lnTo>
                    <a:lnTo>
                      <a:pt x="38" y="1216"/>
                    </a:lnTo>
                    <a:lnTo>
                      <a:pt x="18" y="1206"/>
                    </a:lnTo>
                    <a:lnTo>
                      <a:pt x="10" y="1204"/>
                    </a:lnTo>
                    <a:lnTo>
                      <a:pt x="10" y="1204"/>
                    </a:lnTo>
                    <a:lnTo>
                      <a:pt x="8" y="1212"/>
                    </a:lnTo>
                    <a:lnTo>
                      <a:pt x="2" y="1234"/>
                    </a:lnTo>
                    <a:lnTo>
                      <a:pt x="0" y="1246"/>
                    </a:lnTo>
                    <a:lnTo>
                      <a:pt x="0" y="1256"/>
                    </a:lnTo>
                    <a:lnTo>
                      <a:pt x="0" y="1266"/>
                    </a:lnTo>
                    <a:lnTo>
                      <a:pt x="4" y="1272"/>
                    </a:lnTo>
                    <a:lnTo>
                      <a:pt x="4" y="1272"/>
                    </a:lnTo>
                    <a:lnTo>
                      <a:pt x="6" y="1278"/>
                    </a:lnTo>
                    <a:lnTo>
                      <a:pt x="8" y="1284"/>
                    </a:lnTo>
                    <a:lnTo>
                      <a:pt x="10" y="1296"/>
                    </a:lnTo>
                    <a:lnTo>
                      <a:pt x="8" y="1312"/>
                    </a:lnTo>
                    <a:lnTo>
                      <a:pt x="6" y="1328"/>
                    </a:lnTo>
                    <a:lnTo>
                      <a:pt x="6" y="1328"/>
                    </a:lnTo>
                    <a:lnTo>
                      <a:pt x="6" y="1344"/>
                    </a:lnTo>
                    <a:lnTo>
                      <a:pt x="4" y="1352"/>
                    </a:lnTo>
                    <a:lnTo>
                      <a:pt x="4" y="1358"/>
                    </a:lnTo>
                    <a:lnTo>
                      <a:pt x="10" y="1366"/>
                    </a:lnTo>
                    <a:lnTo>
                      <a:pt x="10" y="1366"/>
                    </a:lnTo>
                    <a:lnTo>
                      <a:pt x="14" y="1372"/>
                    </a:lnTo>
                    <a:lnTo>
                      <a:pt x="14" y="1376"/>
                    </a:lnTo>
                    <a:lnTo>
                      <a:pt x="10" y="1386"/>
                    </a:lnTo>
                    <a:lnTo>
                      <a:pt x="8" y="1392"/>
                    </a:lnTo>
                    <a:lnTo>
                      <a:pt x="6" y="1400"/>
                    </a:lnTo>
                    <a:lnTo>
                      <a:pt x="8" y="1410"/>
                    </a:lnTo>
                    <a:lnTo>
                      <a:pt x="10" y="1422"/>
                    </a:lnTo>
                    <a:lnTo>
                      <a:pt x="10" y="1422"/>
                    </a:lnTo>
                    <a:lnTo>
                      <a:pt x="14" y="1434"/>
                    </a:lnTo>
                    <a:lnTo>
                      <a:pt x="14" y="1446"/>
                    </a:lnTo>
                    <a:lnTo>
                      <a:pt x="12" y="1464"/>
                    </a:lnTo>
                    <a:lnTo>
                      <a:pt x="12" y="1470"/>
                    </a:lnTo>
                    <a:lnTo>
                      <a:pt x="14" y="1476"/>
                    </a:lnTo>
                    <a:lnTo>
                      <a:pt x="16" y="1482"/>
                    </a:lnTo>
                    <a:lnTo>
                      <a:pt x="22" y="1488"/>
                    </a:lnTo>
                    <a:lnTo>
                      <a:pt x="22" y="1488"/>
                    </a:lnTo>
                    <a:lnTo>
                      <a:pt x="30" y="1494"/>
                    </a:lnTo>
                    <a:lnTo>
                      <a:pt x="32" y="1500"/>
                    </a:lnTo>
                    <a:lnTo>
                      <a:pt x="34" y="1506"/>
                    </a:lnTo>
                    <a:lnTo>
                      <a:pt x="32" y="1514"/>
                    </a:lnTo>
                    <a:lnTo>
                      <a:pt x="28" y="1526"/>
                    </a:lnTo>
                    <a:lnTo>
                      <a:pt x="22" y="1536"/>
                    </a:lnTo>
                    <a:lnTo>
                      <a:pt x="22" y="1536"/>
                    </a:lnTo>
                    <a:lnTo>
                      <a:pt x="22" y="1540"/>
                    </a:lnTo>
                    <a:lnTo>
                      <a:pt x="22" y="1548"/>
                    </a:lnTo>
                    <a:lnTo>
                      <a:pt x="28" y="1564"/>
                    </a:lnTo>
                    <a:lnTo>
                      <a:pt x="42" y="1602"/>
                    </a:lnTo>
                    <a:lnTo>
                      <a:pt x="42" y="1602"/>
                    </a:lnTo>
                    <a:lnTo>
                      <a:pt x="50" y="1620"/>
                    </a:lnTo>
                    <a:lnTo>
                      <a:pt x="62" y="1638"/>
                    </a:lnTo>
                    <a:lnTo>
                      <a:pt x="74" y="1652"/>
                    </a:lnTo>
                    <a:lnTo>
                      <a:pt x="88" y="1664"/>
                    </a:lnTo>
                    <a:lnTo>
                      <a:pt x="88" y="1664"/>
                    </a:lnTo>
                    <a:lnTo>
                      <a:pt x="102" y="1672"/>
                    </a:lnTo>
                    <a:lnTo>
                      <a:pt x="116" y="1674"/>
                    </a:lnTo>
                    <a:lnTo>
                      <a:pt x="130" y="1676"/>
                    </a:lnTo>
                    <a:lnTo>
                      <a:pt x="142" y="1676"/>
                    </a:lnTo>
                    <a:lnTo>
                      <a:pt x="142" y="1676"/>
                    </a:lnTo>
                    <a:lnTo>
                      <a:pt x="154" y="1676"/>
                    </a:lnTo>
                    <a:lnTo>
                      <a:pt x="170" y="1674"/>
                    </a:lnTo>
                    <a:lnTo>
                      <a:pt x="186" y="1672"/>
                    </a:lnTo>
                    <a:lnTo>
                      <a:pt x="202" y="1664"/>
                    </a:lnTo>
                    <a:lnTo>
                      <a:pt x="202" y="1664"/>
                    </a:lnTo>
                    <a:lnTo>
                      <a:pt x="212" y="1654"/>
                    </a:lnTo>
                    <a:lnTo>
                      <a:pt x="218" y="1644"/>
                    </a:lnTo>
                    <a:lnTo>
                      <a:pt x="230" y="1624"/>
                    </a:lnTo>
                    <a:lnTo>
                      <a:pt x="230" y="1624"/>
                    </a:lnTo>
                    <a:lnTo>
                      <a:pt x="238" y="1610"/>
                    </a:lnTo>
                    <a:lnTo>
                      <a:pt x="244" y="1604"/>
                    </a:lnTo>
                    <a:lnTo>
                      <a:pt x="252" y="1598"/>
                    </a:lnTo>
                    <a:lnTo>
                      <a:pt x="260" y="1594"/>
                    </a:lnTo>
                    <a:lnTo>
                      <a:pt x="270" y="1590"/>
                    </a:lnTo>
                    <a:lnTo>
                      <a:pt x="282" y="1586"/>
                    </a:lnTo>
                    <a:lnTo>
                      <a:pt x="296" y="1586"/>
                    </a:lnTo>
                    <a:lnTo>
                      <a:pt x="296" y="1586"/>
                    </a:lnTo>
                    <a:lnTo>
                      <a:pt x="306" y="1586"/>
                    </a:lnTo>
                    <a:lnTo>
                      <a:pt x="314" y="1590"/>
                    </a:lnTo>
                    <a:lnTo>
                      <a:pt x="318" y="1594"/>
                    </a:lnTo>
                    <a:lnTo>
                      <a:pt x="320" y="1600"/>
                    </a:lnTo>
                    <a:lnTo>
                      <a:pt x="326" y="1612"/>
                    </a:lnTo>
                    <a:lnTo>
                      <a:pt x="330" y="1618"/>
                    </a:lnTo>
                    <a:lnTo>
                      <a:pt x="338" y="1624"/>
                    </a:lnTo>
                    <a:lnTo>
                      <a:pt x="338" y="1624"/>
                    </a:lnTo>
                    <a:lnTo>
                      <a:pt x="348" y="1628"/>
                    </a:lnTo>
                    <a:lnTo>
                      <a:pt x="354" y="1634"/>
                    </a:lnTo>
                    <a:lnTo>
                      <a:pt x="360" y="1640"/>
                    </a:lnTo>
                    <a:lnTo>
                      <a:pt x="362" y="1646"/>
                    </a:lnTo>
                    <a:lnTo>
                      <a:pt x="370" y="1660"/>
                    </a:lnTo>
                    <a:lnTo>
                      <a:pt x="374" y="1668"/>
                    </a:lnTo>
                    <a:lnTo>
                      <a:pt x="380" y="1676"/>
                    </a:lnTo>
                    <a:lnTo>
                      <a:pt x="380" y="1676"/>
                    </a:lnTo>
                    <a:lnTo>
                      <a:pt x="392" y="1688"/>
                    </a:lnTo>
                    <a:lnTo>
                      <a:pt x="406" y="1696"/>
                    </a:lnTo>
                    <a:lnTo>
                      <a:pt x="422" y="1704"/>
                    </a:lnTo>
                    <a:lnTo>
                      <a:pt x="446" y="1714"/>
                    </a:lnTo>
                    <a:lnTo>
                      <a:pt x="446" y="1714"/>
                    </a:lnTo>
                    <a:lnTo>
                      <a:pt x="448" y="1716"/>
                    </a:lnTo>
                    <a:lnTo>
                      <a:pt x="454" y="1722"/>
                    </a:lnTo>
                    <a:lnTo>
                      <a:pt x="460" y="1724"/>
                    </a:lnTo>
                    <a:lnTo>
                      <a:pt x="464" y="1724"/>
                    </a:lnTo>
                    <a:lnTo>
                      <a:pt x="470" y="1724"/>
                    </a:lnTo>
                    <a:lnTo>
                      <a:pt x="476" y="1720"/>
                    </a:lnTo>
                    <a:lnTo>
                      <a:pt x="476" y="1720"/>
                    </a:lnTo>
                    <a:lnTo>
                      <a:pt x="486" y="1708"/>
                    </a:lnTo>
                    <a:lnTo>
                      <a:pt x="496" y="1702"/>
                    </a:lnTo>
                    <a:lnTo>
                      <a:pt x="502" y="1700"/>
                    </a:lnTo>
                    <a:lnTo>
                      <a:pt x="508" y="1698"/>
                    </a:lnTo>
                    <a:lnTo>
                      <a:pt x="512" y="1698"/>
                    </a:lnTo>
                    <a:lnTo>
                      <a:pt x="518" y="1700"/>
                    </a:lnTo>
                    <a:lnTo>
                      <a:pt x="518" y="1700"/>
                    </a:lnTo>
                    <a:lnTo>
                      <a:pt x="546" y="1720"/>
                    </a:lnTo>
                    <a:lnTo>
                      <a:pt x="546" y="1720"/>
                    </a:lnTo>
                    <a:lnTo>
                      <a:pt x="530" y="1740"/>
                    </a:lnTo>
                    <a:lnTo>
                      <a:pt x="514" y="1756"/>
                    </a:lnTo>
                    <a:lnTo>
                      <a:pt x="502" y="1770"/>
                    </a:lnTo>
                    <a:lnTo>
                      <a:pt x="502" y="1770"/>
                    </a:lnTo>
                    <a:lnTo>
                      <a:pt x="494" y="1776"/>
                    </a:lnTo>
                    <a:lnTo>
                      <a:pt x="492" y="1780"/>
                    </a:lnTo>
                    <a:lnTo>
                      <a:pt x="490" y="1788"/>
                    </a:lnTo>
                    <a:lnTo>
                      <a:pt x="490" y="1800"/>
                    </a:lnTo>
                    <a:lnTo>
                      <a:pt x="490" y="1800"/>
                    </a:lnTo>
                    <a:lnTo>
                      <a:pt x="478" y="1826"/>
                    </a:lnTo>
                    <a:lnTo>
                      <a:pt x="466" y="1848"/>
                    </a:lnTo>
                    <a:lnTo>
                      <a:pt x="454" y="1870"/>
                    </a:lnTo>
                    <a:lnTo>
                      <a:pt x="454" y="1870"/>
                    </a:lnTo>
                    <a:lnTo>
                      <a:pt x="448" y="1878"/>
                    </a:lnTo>
                    <a:lnTo>
                      <a:pt x="444" y="1882"/>
                    </a:lnTo>
                    <a:lnTo>
                      <a:pt x="434" y="1886"/>
                    </a:lnTo>
                    <a:lnTo>
                      <a:pt x="430" y="1888"/>
                    </a:lnTo>
                    <a:lnTo>
                      <a:pt x="426" y="1892"/>
                    </a:lnTo>
                    <a:lnTo>
                      <a:pt x="424" y="1896"/>
                    </a:lnTo>
                    <a:lnTo>
                      <a:pt x="424" y="1904"/>
                    </a:lnTo>
                    <a:lnTo>
                      <a:pt x="424" y="1904"/>
                    </a:lnTo>
                    <a:lnTo>
                      <a:pt x="424" y="1922"/>
                    </a:lnTo>
                    <a:lnTo>
                      <a:pt x="424" y="1936"/>
                    </a:lnTo>
                    <a:lnTo>
                      <a:pt x="428" y="1940"/>
                    </a:lnTo>
                    <a:lnTo>
                      <a:pt x="432" y="1944"/>
                    </a:lnTo>
                    <a:lnTo>
                      <a:pt x="438" y="1948"/>
                    </a:lnTo>
                    <a:lnTo>
                      <a:pt x="446" y="1952"/>
                    </a:lnTo>
                    <a:lnTo>
                      <a:pt x="446" y="1952"/>
                    </a:lnTo>
                    <a:lnTo>
                      <a:pt x="454" y="1956"/>
                    </a:lnTo>
                    <a:lnTo>
                      <a:pt x="460" y="1962"/>
                    </a:lnTo>
                    <a:lnTo>
                      <a:pt x="466" y="1970"/>
                    </a:lnTo>
                    <a:lnTo>
                      <a:pt x="470" y="1980"/>
                    </a:lnTo>
                    <a:lnTo>
                      <a:pt x="478" y="1998"/>
                    </a:lnTo>
                    <a:lnTo>
                      <a:pt x="484" y="2006"/>
                    </a:lnTo>
                    <a:lnTo>
                      <a:pt x="488" y="2014"/>
                    </a:lnTo>
                    <a:lnTo>
                      <a:pt x="488" y="2014"/>
                    </a:lnTo>
                    <a:lnTo>
                      <a:pt x="492" y="2022"/>
                    </a:lnTo>
                    <a:lnTo>
                      <a:pt x="494" y="2030"/>
                    </a:lnTo>
                    <a:lnTo>
                      <a:pt x="494" y="2040"/>
                    </a:lnTo>
                    <a:lnTo>
                      <a:pt x="490" y="2050"/>
                    </a:lnTo>
                    <a:lnTo>
                      <a:pt x="482" y="2072"/>
                    </a:lnTo>
                    <a:lnTo>
                      <a:pt x="470" y="2096"/>
                    </a:lnTo>
                    <a:lnTo>
                      <a:pt x="470" y="2096"/>
                    </a:lnTo>
                    <a:lnTo>
                      <a:pt x="456" y="2130"/>
                    </a:lnTo>
                    <a:lnTo>
                      <a:pt x="446" y="2146"/>
                    </a:lnTo>
                    <a:lnTo>
                      <a:pt x="426" y="2170"/>
                    </a:lnTo>
                    <a:lnTo>
                      <a:pt x="426" y="2170"/>
                    </a:lnTo>
                    <a:lnTo>
                      <a:pt x="398" y="2210"/>
                    </a:lnTo>
                    <a:lnTo>
                      <a:pt x="386" y="2234"/>
                    </a:lnTo>
                    <a:lnTo>
                      <a:pt x="386" y="2234"/>
                    </a:lnTo>
                    <a:lnTo>
                      <a:pt x="376" y="2256"/>
                    </a:lnTo>
                    <a:lnTo>
                      <a:pt x="368" y="2284"/>
                    </a:lnTo>
                    <a:lnTo>
                      <a:pt x="364" y="2298"/>
                    </a:lnTo>
                    <a:lnTo>
                      <a:pt x="364" y="2312"/>
                    </a:lnTo>
                    <a:lnTo>
                      <a:pt x="366" y="2322"/>
                    </a:lnTo>
                    <a:lnTo>
                      <a:pt x="370" y="2330"/>
                    </a:lnTo>
                    <a:lnTo>
                      <a:pt x="370" y="2330"/>
                    </a:lnTo>
                    <a:lnTo>
                      <a:pt x="380" y="2338"/>
                    </a:lnTo>
                    <a:lnTo>
                      <a:pt x="394" y="2348"/>
                    </a:lnTo>
                    <a:lnTo>
                      <a:pt x="430" y="2366"/>
                    </a:lnTo>
                    <a:lnTo>
                      <a:pt x="508" y="2402"/>
                    </a:lnTo>
                    <a:lnTo>
                      <a:pt x="508" y="2402"/>
                    </a:lnTo>
                    <a:lnTo>
                      <a:pt x="528" y="2414"/>
                    </a:lnTo>
                    <a:lnTo>
                      <a:pt x="534" y="2418"/>
                    </a:lnTo>
                    <a:lnTo>
                      <a:pt x="538" y="2422"/>
                    </a:lnTo>
                    <a:lnTo>
                      <a:pt x="540" y="2430"/>
                    </a:lnTo>
                    <a:lnTo>
                      <a:pt x="542" y="2440"/>
                    </a:lnTo>
                    <a:lnTo>
                      <a:pt x="548" y="2472"/>
                    </a:lnTo>
                    <a:lnTo>
                      <a:pt x="548" y="2472"/>
                    </a:lnTo>
                    <a:lnTo>
                      <a:pt x="552" y="2490"/>
                    </a:lnTo>
                    <a:lnTo>
                      <a:pt x="552" y="2500"/>
                    </a:lnTo>
                    <a:lnTo>
                      <a:pt x="550" y="2508"/>
                    </a:lnTo>
                    <a:lnTo>
                      <a:pt x="546" y="2512"/>
                    </a:lnTo>
                    <a:lnTo>
                      <a:pt x="534" y="2520"/>
                    </a:lnTo>
                    <a:lnTo>
                      <a:pt x="528" y="2526"/>
                    </a:lnTo>
                    <a:lnTo>
                      <a:pt x="520" y="2538"/>
                    </a:lnTo>
                    <a:lnTo>
                      <a:pt x="520" y="2538"/>
                    </a:lnTo>
                    <a:lnTo>
                      <a:pt x="512" y="2556"/>
                    </a:lnTo>
                    <a:lnTo>
                      <a:pt x="510" y="2562"/>
                    </a:lnTo>
                    <a:lnTo>
                      <a:pt x="510" y="2566"/>
                    </a:lnTo>
                    <a:lnTo>
                      <a:pt x="512" y="2576"/>
                    </a:lnTo>
                    <a:lnTo>
                      <a:pt x="518" y="2594"/>
                    </a:lnTo>
                    <a:lnTo>
                      <a:pt x="518" y="2594"/>
                    </a:lnTo>
                    <a:lnTo>
                      <a:pt x="518" y="2606"/>
                    </a:lnTo>
                    <a:lnTo>
                      <a:pt x="518" y="2616"/>
                    </a:lnTo>
                    <a:lnTo>
                      <a:pt x="514" y="2624"/>
                    </a:lnTo>
                    <a:lnTo>
                      <a:pt x="510" y="2630"/>
                    </a:lnTo>
                    <a:lnTo>
                      <a:pt x="506" y="2634"/>
                    </a:lnTo>
                    <a:lnTo>
                      <a:pt x="500" y="2638"/>
                    </a:lnTo>
                    <a:lnTo>
                      <a:pt x="494" y="2640"/>
                    </a:lnTo>
                    <a:lnTo>
                      <a:pt x="488" y="2640"/>
                    </a:lnTo>
                    <a:lnTo>
                      <a:pt x="488" y="2640"/>
                    </a:lnTo>
                    <a:lnTo>
                      <a:pt x="484" y="2640"/>
                    </a:lnTo>
                    <a:lnTo>
                      <a:pt x="482" y="2636"/>
                    </a:lnTo>
                    <a:lnTo>
                      <a:pt x="480" y="2630"/>
                    </a:lnTo>
                    <a:lnTo>
                      <a:pt x="480" y="2622"/>
                    </a:lnTo>
                    <a:lnTo>
                      <a:pt x="482" y="2604"/>
                    </a:lnTo>
                    <a:lnTo>
                      <a:pt x="488" y="2582"/>
                    </a:lnTo>
                    <a:lnTo>
                      <a:pt x="488" y="2582"/>
                    </a:lnTo>
                    <a:lnTo>
                      <a:pt x="490" y="2576"/>
                    </a:lnTo>
                    <a:lnTo>
                      <a:pt x="490" y="2570"/>
                    </a:lnTo>
                    <a:lnTo>
                      <a:pt x="486" y="2562"/>
                    </a:lnTo>
                    <a:lnTo>
                      <a:pt x="478" y="2556"/>
                    </a:lnTo>
                    <a:lnTo>
                      <a:pt x="470" y="2552"/>
                    </a:lnTo>
                    <a:lnTo>
                      <a:pt x="448" y="2546"/>
                    </a:lnTo>
                    <a:lnTo>
                      <a:pt x="430" y="2540"/>
                    </a:lnTo>
                    <a:lnTo>
                      <a:pt x="430" y="2540"/>
                    </a:lnTo>
                    <a:lnTo>
                      <a:pt x="412" y="2534"/>
                    </a:lnTo>
                    <a:lnTo>
                      <a:pt x="390" y="2530"/>
                    </a:lnTo>
                    <a:lnTo>
                      <a:pt x="368" y="2528"/>
                    </a:lnTo>
                    <a:lnTo>
                      <a:pt x="352" y="2528"/>
                    </a:lnTo>
                    <a:lnTo>
                      <a:pt x="352" y="2528"/>
                    </a:lnTo>
                    <a:lnTo>
                      <a:pt x="344" y="2528"/>
                    </a:lnTo>
                    <a:lnTo>
                      <a:pt x="338" y="2530"/>
                    </a:lnTo>
                    <a:lnTo>
                      <a:pt x="332" y="2534"/>
                    </a:lnTo>
                    <a:lnTo>
                      <a:pt x="326" y="2540"/>
                    </a:lnTo>
                    <a:lnTo>
                      <a:pt x="314" y="2554"/>
                    </a:lnTo>
                    <a:lnTo>
                      <a:pt x="298" y="2574"/>
                    </a:lnTo>
                    <a:lnTo>
                      <a:pt x="298" y="2574"/>
                    </a:lnTo>
                    <a:lnTo>
                      <a:pt x="292" y="2586"/>
                    </a:lnTo>
                    <a:lnTo>
                      <a:pt x="290" y="2596"/>
                    </a:lnTo>
                    <a:lnTo>
                      <a:pt x="290" y="2604"/>
                    </a:lnTo>
                    <a:lnTo>
                      <a:pt x="294" y="2610"/>
                    </a:lnTo>
                    <a:lnTo>
                      <a:pt x="296" y="2616"/>
                    </a:lnTo>
                    <a:lnTo>
                      <a:pt x="300" y="2618"/>
                    </a:lnTo>
                    <a:lnTo>
                      <a:pt x="304" y="2622"/>
                    </a:lnTo>
                    <a:lnTo>
                      <a:pt x="304" y="2622"/>
                    </a:lnTo>
                    <a:lnTo>
                      <a:pt x="302" y="2628"/>
                    </a:lnTo>
                    <a:lnTo>
                      <a:pt x="296" y="2642"/>
                    </a:lnTo>
                    <a:lnTo>
                      <a:pt x="284" y="2664"/>
                    </a:lnTo>
                    <a:lnTo>
                      <a:pt x="276" y="2676"/>
                    </a:lnTo>
                    <a:lnTo>
                      <a:pt x="266" y="2688"/>
                    </a:lnTo>
                    <a:lnTo>
                      <a:pt x="266" y="2688"/>
                    </a:lnTo>
                    <a:lnTo>
                      <a:pt x="260" y="2698"/>
                    </a:lnTo>
                    <a:lnTo>
                      <a:pt x="256" y="2708"/>
                    </a:lnTo>
                    <a:lnTo>
                      <a:pt x="258" y="2716"/>
                    </a:lnTo>
                    <a:lnTo>
                      <a:pt x="262" y="2724"/>
                    </a:lnTo>
                    <a:lnTo>
                      <a:pt x="276" y="2736"/>
                    </a:lnTo>
                    <a:lnTo>
                      <a:pt x="284" y="2744"/>
                    </a:lnTo>
                    <a:lnTo>
                      <a:pt x="288" y="2750"/>
                    </a:lnTo>
                    <a:lnTo>
                      <a:pt x="288" y="2750"/>
                    </a:lnTo>
                    <a:lnTo>
                      <a:pt x="302" y="2768"/>
                    </a:lnTo>
                    <a:lnTo>
                      <a:pt x="306" y="2774"/>
                    </a:lnTo>
                    <a:lnTo>
                      <a:pt x="314" y="2778"/>
                    </a:lnTo>
                    <a:lnTo>
                      <a:pt x="314" y="2778"/>
                    </a:lnTo>
                    <a:lnTo>
                      <a:pt x="316" y="2782"/>
                    </a:lnTo>
                    <a:lnTo>
                      <a:pt x="318" y="2786"/>
                    </a:lnTo>
                    <a:lnTo>
                      <a:pt x="316" y="2794"/>
                    </a:lnTo>
                    <a:lnTo>
                      <a:pt x="312" y="2800"/>
                    </a:lnTo>
                    <a:lnTo>
                      <a:pt x="292" y="2834"/>
                    </a:lnTo>
                    <a:lnTo>
                      <a:pt x="292" y="2834"/>
                    </a:lnTo>
                    <a:lnTo>
                      <a:pt x="290" y="2842"/>
                    </a:lnTo>
                    <a:lnTo>
                      <a:pt x="292" y="2846"/>
                    </a:lnTo>
                    <a:lnTo>
                      <a:pt x="296" y="2848"/>
                    </a:lnTo>
                    <a:lnTo>
                      <a:pt x="304" y="2848"/>
                    </a:lnTo>
                    <a:lnTo>
                      <a:pt x="328" y="2842"/>
                    </a:lnTo>
                    <a:lnTo>
                      <a:pt x="354" y="2832"/>
                    </a:lnTo>
                    <a:lnTo>
                      <a:pt x="354" y="2832"/>
                    </a:lnTo>
                    <a:lnTo>
                      <a:pt x="366" y="2826"/>
                    </a:lnTo>
                    <a:lnTo>
                      <a:pt x="376" y="2820"/>
                    </a:lnTo>
                    <a:lnTo>
                      <a:pt x="382" y="2816"/>
                    </a:lnTo>
                    <a:lnTo>
                      <a:pt x="388" y="2810"/>
                    </a:lnTo>
                    <a:lnTo>
                      <a:pt x="398" y="2796"/>
                    </a:lnTo>
                    <a:lnTo>
                      <a:pt x="414" y="2778"/>
                    </a:lnTo>
                    <a:lnTo>
                      <a:pt x="414" y="2778"/>
                    </a:lnTo>
                    <a:lnTo>
                      <a:pt x="424" y="2770"/>
                    </a:lnTo>
                    <a:lnTo>
                      <a:pt x="432" y="2764"/>
                    </a:lnTo>
                    <a:lnTo>
                      <a:pt x="438" y="2760"/>
                    </a:lnTo>
                    <a:lnTo>
                      <a:pt x="446" y="2758"/>
                    </a:lnTo>
                    <a:lnTo>
                      <a:pt x="462" y="2758"/>
                    </a:lnTo>
                    <a:lnTo>
                      <a:pt x="488" y="2760"/>
                    </a:lnTo>
                    <a:lnTo>
                      <a:pt x="488" y="2760"/>
                    </a:lnTo>
                    <a:lnTo>
                      <a:pt x="502" y="2758"/>
                    </a:lnTo>
                    <a:lnTo>
                      <a:pt x="508" y="2758"/>
                    </a:lnTo>
                    <a:lnTo>
                      <a:pt x="512" y="2754"/>
                    </a:lnTo>
                    <a:lnTo>
                      <a:pt x="512" y="2752"/>
                    </a:lnTo>
                    <a:lnTo>
                      <a:pt x="512" y="2748"/>
                    </a:lnTo>
                    <a:lnTo>
                      <a:pt x="514" y="2742"/>
                    </a:lnTo>
                    <a:lnTo>
                      <a:pt x="520" y="2738"/>
                    </a:lnTo>
                    <a:lnTo>
                      <a:pt x="530" y="2732"/>
                    </a:lnTo>
                    <a:lnTo>
                      <a:pt x="530" y="2732"/>
                    </a:lnTo>
                    <a:lnTo>
                      <a:pt x="540" y="2728"/>
                    </a:lnTo>
                    <a:lnTo>
                      <a:pt x="546" y="2726"/>
                    </a:lnTo>
                    <a:lnTo>
                      <a:pt x="550" y="2728"/>
                    </a:lnTo>
                    <a:lnTo>
                      <a:pt x="550" y="2734"/>
                    </a:lnTo>
                    <a:lnTo>
                      <a:pt x="550" y="2750"/>
                    </a:lnTo>
                    <a:lnTo>
                      <a:pt x="550" y="2762"/>
                    </a:lnTo>
                    <a:lnTo>
                      <a:pt x="552" y="2776"/>
                    </a:lnTo>
                    <a:lnTo>
                      <a:pt x="552" y="2776"/>
                    </a:lnTo>
                    <a:lnTo>
                      <a:pt x="554" y="2788"/>
                    </a:lnTo>
                    <a:lnTo>
                      <a:pt x="550" y="2798"/>
                    </a:lnTo>
                    <a:lnTo>
                      <a:pt x="544" y="2804"/>
                    </a:lnTo>
                    <a:lnTo>
                      <a:pt x="538" y="2810"/>
                    </a:lnTo>
                    <a:lnTo>
                      <a:pt x="528" y="2814"/>
                    </a:lnTo>
                    <a:lnTo>
                      <a:pt x="518" y="2816"/>
                    </a:lnTo>
                    <a:lnTo>
                      <a:pt x="502" y="2818"/>
                    </a:lnTo>
                    <a:lnTo>
                      <a:pt x="502" y="2818"/>
                    </a:lnTo>
                    <a:lnTo>
                      <a:pt x="496" y="2820"/>
                    </a:lnTo>
                    <a:lnTo>
                      <a:pt x="490" y="2824"/>
                    </a:lnTo>
                    <a:lnTo>
                      <a:pt x="488" y="2828"/>
                    </a:lnTo>
                    <a:lnTo>
                      <a:pt x="486" y="2832"/>
                    </a:lnTo>
                    <a:lnTo>
                      <a:pt x="486" y="2842"/>
                    </a:lnTo>
                    <a:lnTo>
                      <a:pt x="488" y="2850"/>
                    </a:lnTo>
                    <a:lnTo>
                      <a:pt x="488" y="2850"/>
                    </a:lnTo>
                    <a:lnTo>
                      <a:pt x="492" y="2860"/>
                    </a:lnTo>
                    <a:lnTo>
                      <a:pt x="492" y="2878"/>
                    </a:lnTo>
                    <a:lnTo>
                      <a:pt x="488" y="2928"/>
                    </a:lnTo>
                    <a:lnTo>
                      <a:pt x="488" y="2928"/>
                    </a:lnTo>
                    <a:lnTo>
                      <a:pt x="486" y="2942"/>
                    </a:lnTo>
                    <a:lnTo>
                      <a:pt x="482" y="2956"/>
                    </a:lnTo>
                    <a:lnTo>
                      <a:pt x="474" y="2978"/>
                    </a:lnTo>
                    <a:lnTo>
                      <a:pt x="464" y="2998"/>
                    </a:lnTo>
                    <a:lnTo>
                      <a:pt x="458" y="3020"/>
                    </a:lnTo>
                    <a:lnTo>
                      <a:pt x="458" y="3020"/>
                    </a:lnTo>
                    <a:lnTo>
                      <a:pt x="454" y="3030"/>
                    </a:lnTo>
                    <a:lnTo>
                      <a:pt x="452" y="3038"/>
                    </a:lnTo>
                    <a:lnTo>
                      <a:pt x="442" y="3050"/>
                    </a:lnTo>
                    <a:lnTo>
                      <a:pt x="436" y="3058"/>
                    </a:lnTo>
                    <a:lnTo>
                      <a:pt x="434" y="3062"/>
                    </a:lnTo>
                    <a:lnTo>
                      <a:pt x="432" y="3066"/>
                    </a:lnTo>
                    <a:lnTo>
                      <a:pt x="432" y="3066"/>
                    </a:lnTo>
                    <a:lnTo>
                      <a:pt x="434" y="3068"/>
                    </a:lnTo>
                    <a:lnTo>
                      <a:pt x="436" y="3070"/>
                    </a:lnTo>
                    <a:lnTo>
                      <a:pt x="444" y="3072"/>
                    </a:lnTo>
                    <a:lnTo>
                      <a:pt x="470" y="3074"/>
                    </a:lnTo>
                    <a:lnTo>
                      <a:pt x="520" y="3076"/>
                    </a:lnTo>
                    <a:lnTo>
                      <a:pt x="520" y="3076"/>
                    </a:lnTo>
                    <a:lnTo>
                      <a:pt x="526" y="3076"/>
                    </a:lnTo>
                    <a:lnTo>
                      <a:pt x="530" y="3080"/>
                    </a:lnTo>
                    <a:lnTo>
                      <a:pt x="532" y="3086"/>
                    </a:lnTo>
                    <a:lnTo>
                      <a:pt x="534" y="3092"/>
                    </a:lnTo>
                    <a:lnTo>
                      <a:pt x="534" y="3112"/>
                    </a:lnTo>
                    <a:lnTo>
                      <a:pt x="530" y="3136"/>
                    </a:lnTo>
                    <a:lnTo>
                      <a:pt x="530" y="3136"/>
                    </a:lnTo>
                    <a:lnTo>
                      <a:pt x="526" y="3154"/>
                    </a:lnTo>
                    <a:lnTo>
                      <a:pt x="528" y="3158"/>
                    </a:lnTo>
                    <a:lnTo>
                      <a:pt x="530" y="3160"/>
                    </a:lnTo>
                    <a:lnTo>
                      <a:pt x="536" y="3160"/>
                    </a:lnTo>
                    <a:lnTo>
                      <a:pt x="546" y="3160"/>
                    </a:lnTo>
                    <a:lnTo>
                      <a:pt x="546" y="3160"/>
                    </a:lnTo>
                    <a:lnTo>
                      <a:pt x="560" y="3168"/>
                    </a:lnTo>
                    <a:lnTo>
                      <a:pt x="580" y="3182"/>
                    </a:lnTo>
                    <a:lnTo>
                      <a:pt x="598" y="3196"/>
                    </a:lnTo>
                    <a:lnTo>
                      <a:pt x="606" y="3202"/>
                    </a:lnTo>
                    <a:lnTo>
                      <a:pt x="608" y="3208"/>
                    </a:lnTo>
                    <a:lnTo>
                      <a:pt x="608" y="3208"/>
                    </a:lnTo>
                    <a:lnTo>
                      <a:pt x="622" y="3234"/>
                    </a:lnTo>
                    <a:lnTo>
                      <a:pt x="630" y="3252"/>
                    </a:lnTo>
                    <a:lnTo>
                      <a:pt x="636" y="3270"/>
                    </a:lnTo>
                    <a:lnTo>
                      <a:pt x="636" y="3270"/>
                    </a:lnTo>
                    <a:lnTo>
                      <a:pt x="640" y="3276"/>
                    </a:lnTo>
                    <a:lnTo>
                      <a:pt x="644" y="3280"/>
                    </a:lnTo>
                    <a:lnTo>
                      <a:pt x="648" y="3282"/>
                    </a:lnTo>
                    <a:lnTo>
                      <a:pt x="654" y="3282"/>
                    </a:lnTo>
                    <a:lnTo>
                      <a:pt x="664" y="3280"/>
                    </a:lnTo>
                    <a:lnTo>
                      <a:pt x="670" y="3278"/>
                    </a:lnTo>
                    <a:lnTo>
                      <a:pt x="676" y="3280"/>
                    </a:lnTo>
                    <a:lnTo>
                      <a:pt x="676" y="3280"/>
                    </a:lnTo>
                    <a:lnTo>
                      <a:pt x="690" y="3284"/>
                    </a:lnTo>
                    <a:lnTo>
                      <a:pt x="702" y="3292"/>
                    </a:lnTo>
                    <a:lnTo>
                      <a:pt x="714" y="3306"/>
                    </a:lnTo>
                    <a:lnTo>
                      <a:pt x="728" y="3322"/>
                    </a:lnTo>
                    <a:lnTo>
                      <a:pt x="728" y="3322"/>
                    </a:lnTo>
                    <a:lnTo>
                      <a:pt x="738" y="3344"/>
                    </a:lnTo>
                    <a:lnTo>
                      <a:pt x="744" y="3356"/>
                    </a:lnTo>
                    <a:lnTo>
                      <a:pt x="750" y="3368"/>
                    </a:lnTo>
                    <a:lnTo>
                      <a:pt x="756" y="3376"/>
                    </a:lnTo>
                    <a:lnTo>
                      <a:pt x="766" y="3384"/>
                    </a:lnTo>
                    <a:lnTo>
                      <a:pt x="778" y="3386"/>
                    </a:lnTo>
                    <a:lnTo>
                      <a:pt x="792" y="3386"/>
                    </a:lnTo>
                    <a:lnTo>
                      <a:pt x="792" y="3386"/>
                    </a:lnTo>
                    <a:lnTo>
                      <a:pt x="808" y="3382"/>
                    </a:lnTo>
                    <a:lnTo>
                      <a:pt x="822" y="3376"/>
                    </a:lnTo>
                    <a:lnTo>
                      <a:pt x="848" y="3364"/>
                    </a:lnTo>
                    <a:lnTo>
                      <a:pt x="862" y="3358"/>
                    </a:lnTo>
                    <a:lnTo>
                      <a:pt x="880" y="3352"/>
                    </a:lnTo>
                    <a:lnTo>
                      <a:pt x="904" y="3344"/>
                    </a:lnTo>
                    <a:lnTo>
                      <a:pt x="930" y="3338"/>
                    </a:lnTo>
                    <a:lnTo>
                      <a:pt x="930" y="3338"/>
                    </a:lnTo>
                    <a:lnTo>
                      <a:pt x="956" y="3334"/>
                    </a:lnTo>
                    <a:lnTo>
                      <a:pt x="974" y="3334"/>
                    </a:lnTo>
                    <a:lnTo>
                      <a:pt x="986" y="3334"/>
                    </a:lnTo>
                    <a:lnTo>
                      <a:pt x="994" y="3336"/>
                    </a:lnTo>
                    <a:lnTo>
                      <a:pt x="1000" y="3338"/>
                    </a:lnTo>
                    <a:lnTo>
                      <a:pt x="1006" y="3338"/>
                    </a:lnTo>
                    <a:lnTo>
                      <a:pt x="1012" y="3336"/>
                    </a:lnTo>
                    <a:lnTo>
                      <a:pt x="1024" y="3332"/>
                    </a:lnTo>
                    <a:lnTo>
                      <a:pt x="1024" y="3332"/>
                    </a:lnTo>
                    <a:lnTo>
                      <a:pt x="1048" y="3324"/>
                    </a:lnTo>
                    <a:lnTo>
                      <a:pt x="1066" y="3320"/>
                    </a:lnTo>
                    <a:lnTo>
                      <a:pt x="1080" y="3320"/>
                    </a:lnTo>
                    <a:lnTo>
                      <a:pt x="1090" y="3320"/>
                    </a:lnTo>
                    <a:lnTo>
                      <a:pt x="1090" y="3320"/>
                    </a:lnTo>
                    <a:lnTo>
                      <a:pt x="1102" y="3318"/>
                    </a:lnTo>
                    <a:lnTo>
                      <a:pt x="1114" y="3314"/>
                    </a:lnTo>
                    <a:lnTo>
                      <a:pt x="1128" y="3306"/>
                    </a:lnTo>
                    <a:lnTo>
                      <a:pt x="1144" y="3292"/>
                    </a:lnTo>
                    <a:lnTo>
                      <a:pt x="1144" y="3292"/>
                    </a:lnTo>
                    <a:lnTo>
                      <a:pt x="1154" y="3280"/>
                    </a:lnTo>
                    <a:lnTo>
                      <a:pt x="1158" y="3270"/>
                    </a:lnTo>
                    <a:lnTo>
                      <a:pt x="1166" y="3248"/>
                    </a:lnTo>
                    <a:lnTo>
                      <a:pt x="1166" y="3248"/>
                    </a:lnTo>
                    <a:lnTo>
                      <a:pt x="1168" y="3240"/>
                    </a:lnTo>
                    <a:lnTo>
                      <a:pt x="1174" y="3236"/>
                    </a:lnTo>
                    <a:lnTo>
                      <a:pt x="1178" y="3234"/>
                    </a:lnTo>
                    <a:lnTo>
                      <a:pt x="1186" y="3236"/>
                    </a:lnTo>
                    <a:lnTo>
                      <a:pt x="1206" y="3240"/>
                    </a:lnTo>
                    <a:lnTo>
                      <a:pt x="1222" y="3240"/>
                    </a:lnTo>
                    <a:lnTo>
                      <a:pt x="1240" y="3242"/>
                    </a:lnTo>
                    <a:lnTo>
                      <a:pt x="1240" y="3242"/>
                    </a:lnTo>
                    <a:lnTo>
                      <a:pt x="1258" y="3242"/>
                    </a:lnTo>
                    <a:lnTo>
                      <a:pt x="1268" y="3244"/>
                    </a:lnTo>
                    <a:lnTo>
                      <a:pt x="1272" y="3246"/>
                    </a:lnTo>
                    <a:lnTo>
                      <a:pt x="1274" y="3248"/>
                    </a:lnTo>
                    <a:lnTo>
                      <a:pt x="1270" y="3254"/>
                    </a:lnTo>
                    <a:lnTo>
                      <a:pt x="1270" y="3258"/>
                    </a:lnTo>
                    <a:lnTo>
                      <a:pt x="1272" y="3260"/>
                    </a:lnTo>
                    <a:lnTo>
                      <a:pt x="1272" y="3260"/>
                    </a:lnTo>
                    <a:lnTo>
                      <a:pt x="1284" y="3266"/>
                    </a:lnTo>
                    <a:lnTo>
                      <a:pt x="1302" y="3272"/>
                    </a:lnTo>
                    <a:lnTo>
                      <a:pt x="1324" y="3284"/>
                    </a:lnTo>
                    <a:lnTo>
                      <a:pt x="1338" y="3292"/>
                    </a:lnTo>
                    <a:lnTo>
                      <a:pt x="1350" y="3302"/>
                    </a:lnTo>
                    <a:lnTo>
                      <a:pt x="1350" y="3302"/>
                    </a:lnTo>
                    <a:lnTo>
                      <a:pt x="1368" y="3316"/>
                    </a:lnTo>
                    <a:lnTo>
                      <a:pt x="1378" y="3326"/>
                    </a:lnTo>
                    <a:lnTo>
                      <a:pt x="1382" y="3330"/>
                    </a:lnTo>
                    <a:lnTo>
                      <a:pt x="1388" y="3336"/>
                    </a:lnTo>
                    <a:lnTo>
                      <a:pt x="1388" y="3336"/>
                    </a:lnTo>
                    <a:lnTo>
                      <a:pt x="1398" y="3342"/>
                    </a:lnTo>
                    <a:lnTo>
                      <a:pt x="1412" y="3350"/>
                    </a:lnTo>
                    <a:lnTo>
                      <a:pt x="1430" y="3358"/>
                    </a:lnTo>
                    <a:lnTo>
                      <a:pt x="1456" y="3366"/>
                    </a:lnTo>
                    <a:lnTo>
                      <a:pt x="1456" y="3366"/>
                    </a:lnTo>
                    <a:lnTo>
                      <a:pt x="1476" y="3374"/>
                    </a:lnTo>
                    <a:lnTo>
                      <a:pt x="1478" y="3376"/>
                    </a:lnTo>
                    <a:lnTo>
                      <a:pt x="1478" y="3378"/>
                    </a:lnTo>
                    <a:lnTo>
                      <a:pt x="1476" y="3384"/>
                    </a:lnTo>
                    <a:lnTo>
                      <a:pt x="1474" y="3386"/>
                    </a:lnTo>
                    <a:lnTo>
                      <a:pt x="1476" y="3388"/>
                    </a:lnTo>
                    <a:lnTo>
                      <a:pt x="1476" y="3388"/>
                    </a:lnTo>
                    <a:lnTo>
                      <a:pt x="1478" y="3392"/>
                    </a:lnTo>
                    <a:lnTo>
                      <a:pt x="1484" y="3396"/>
                    </a:lnTo>
                    <a:lnTo>
                      <a:pt x="1492" y="3400"/>
                    </a:lnTo>
                    <a:lnTo>
                      <a:pt x="1500" y="3402"/>
                    </a:lnTo>
                    <a:lnTo>
                      <a:pt x="1510" y="3402"/>
                    </a:lnTo>
                    <a:lnTo>
                      <a:pt x="1520" y="3400"/>
                    </a:lnTo>
                    <a:lnTo>
                      <a:pt x="1530" y="3396"/>
                    </a:lnTo>
                    <a:lnTo>
                      <a:pt x="1538" y="3388"/>
                    </a:lnTo>
                    <a:lnTo>
                      <a:pt x="1538" y="3388"/>
                    </a:lnTo>
                    <a:lnTo>
                      <a:pt x="1544" y="3380"/>
                    </a:lnTo>
                    <a:lnTo>
                      <a:pt x="1544" y="3374"/>
                    </a:lnTo>
                    <a:lnTo>
                      <a:pt x="1542" y="3370"/>
                    </a:lnTo>
                    <a:lnTo>
                      <a:pt x="1538" y="3366"/>
                    </a:lnTo>
                    <a:lnTo>
                      <a:pt x="1528" y="3358"/>
                    </a:lnTo>
                    <a:lnTo>
                      <a:pt x="1524" y="3354"/>
                    </a:lnTo>
                    <a:lnTo>
                      <a:pt x="1526" y="3348"/>
                    </a:lnTo>
                    <a:lnTo>
                      <a:pt x="1526" y="3348"/>
                    </a:lnTo>
                    <a:lnTo>
                      <a:pt x="1530" y="3342"/>
                    </a:lnTo>
                    <a:lnTo>
                      <a:pt x="1538" y="3334"/>
                    </a:lnTo>
                    <a:lnTo>
                      <a:pt x="1562" y="3322"/>
                    </a:lnTo>
                    <a:lnTo>
                      <a:pt x="1594" y="3308"/>
                    </a:lnTo>
                    <a:lnTo>
                      <a:pt x="1612" y="3298"/>
                    </a:lnTo>
                    <a:lnTo>
                      <a:pt x="1628" y="3288"/>
                    </a:lnTo>
                    <a:lnTo>
                      <a:pt x="1628" y="3288"/>
                    </a:lnTo>
                    <a:lnTo>
                      <a:pt x="1642" y="3280"/>
                    </a:lnTo>
                    <a:lnTo>
                      <a:pt x="1652" y="3278"/>
                    </a:lnTo>
                    <a:lnTo>
                      <a:pt x="1656" y="3276"/>
                    </a:lnTo>
                    <a:lnTo>
                      <a:pt x="1660" y="3280"/>
                    </a:lnTo>
                    <a:lnTo>
                      <a:pt x="1666" y="3286"/>
                    </a:lnTo>
                    <a:lnTo>
                      <a:pt x="1670" y="3288"/>
                    </a:lnTo>
                    <a:lnTo>
                      <a:pt x="1676" y="3288"/>
                    </a:lnTo>
                    <a:lnTo>
                      <a:pt x="1676" y="3288"/>
                    </a:lnTo>
                    <a:lnTo>
                      <a:pt x="1684" y="3286"/>
                    </a:lnTo>
                    <a:lnTo>
                      <a:pt x="1694" y="3280"/>
                    </a:lnTo>
                    <a:lnTo>
                      <a:pt x="1706" y="3274"/>
                    </a:lnTo>
                    <a:lnTo>
                      <a:pt x="1716" y="3266"/>
                    </a:lnTo>
                    <a:lnTo>
                      <a:pt x="1724" y="3256"/>
                    </a:lnTo>
                    <a:lnTo>
                      <a:pt x="1732" y="3248"/>
                    </a:lnTo>
                    <a:lnTo>
                      <a:pt x="1736" y="3238"/>
                    </a:lnTo>
                    <a:lnTo>
                      <a:pt x="1738" y="3232"/>
                    </a:lnTo>
                    <a:lnTo>
                      <a:pt x="1738" y="3232"/>
                    </a:lnTo>
                    <a:lnTo>
                      <a:pt x="1736" y="3222"/>
                    </a:lnTo>
                    <a:lnTo>
                      <a:pt x="1734" y="3210"/>
                    </a:lnTo>
                    <a:lnTo>
                      <a:pt x="1730" y="3196"/>
                    </a:lnTo>
                    <a:lnTo>
                      <a:pt x="1728" y="3176"/>
                    </a:lnTo>
                    <a:lnTo>
                      <a:pt x="1728" y="3176"/>
                    </a:lnTo>
                    <a:lnTo>
                      <a:pt x="1730" y="3166"/>
                    </a:lnTo>
                    <a:lnTo>
                      <a:pt x="1730" y="3160"/>
                    </a:lnTo>
                    <a:lnTo>
                      <a:pt x="1734" y="3156"/>
                    </a:lnTo>
                    <a:lnTo>
                      <a:pt x="1738" y="3154"/>
                    </a:lnTo>
                    <a:lnTo>
                      <a:pt x="1746" y="3152"/>
                    </a:lnTo>
                    <a:lnTo>
                      <a:pt x="1756" y="3154"/>
                    </a:lnTo>
                    <a:lnTo>
                      <a:pt x="1756" y="3154"/>
                    </a:lnTo>
                    <a:lnTo>
                      <a:pt x="1770" y="3152"/>
                    </a:lnTo>
                    <a:lnTo>
                      <a:pt x="1788" y="3144"/>
                    </a:lnTo>
                    <a:lnTo>
                      <a:pt x="1828" y="3122"/>
                    </a:lnTo>
                    <a:lnTo>
                      <a:pt x="1828" y="3122"/>
                    </a:lnTo>
                    <a:lnTo>
                      <a:pt x="1846" y="3114"/>
                    </a:lnTo>
                    <a:lnTo>
                      <a:pt x="1850" y="3110"/>
                    </a:lnTo>
                    <a:lnTo>
                      <a:pt x="1850" y="3108"/>
                    </a:lnTo>
                    <a:lnTo>
                      <a:pt x="1850" y="3104"/>
                    </a:lnTo>
                    <a:lnTo>
                      <a:pt x="1850" y="3102"/>
                    </a:lnTo>
                    <a:lnTo>
                      <a:pt x="1844" y="3094"/>
                    </a:lnTo>
                    <a:lnTo>
                      <a:pt x="1844" y="3094"/>
                    </a:lnTo>
                    <a:lnTo>
                      <a:pt x="1842" y="3090"/>
                    </a:lnTo>
                    <a:lnTo>
                      <a:pt x="1842" y="3086"/>
                    </a:lnTo>
                    <a:lnTo>
                      <a:pt x="1846" y="3074"/>
                    </a:lnTo>
                    <a:lnTo>
                      <a:pt x="1860" y="3038"/>
                    </a:lnTo>
                    <a:lnTo>
                      <a:pt x="1860" y="3038"/>
                    </a:lnTo>
                    <a:lnTo>
                      <a:pt x="1864" y="3028"/>
                    </a:lnTo>
                    <a:lnTo>
                      <a:pt x="1870" y="3022"/>
                    </a:lnTo>
                    <a:lnTo>
                      <a:pt x="1874" y="3020"/>
                    </a:lnTo>
                    <a:lnTo>
                      <a:pt x="1878" y="3022"/>
                    </a:lnTo>
                    <a:lnTo>
                      <a:pt x="1884" y="3026"/>
                    </a:lnTo>
                    <a:lnTo>
                      <a:pt x="1888" y="3032"/>
                    </a:lnTo>
                    <a:lnTo>
                      <a:pt x="1900" y="3048"/>
                    </a:lnTo>
                    <a:lnTo>
                      <a:pt x="1900" y="3048"/>
                    </a:lnTo>
                    <a:lnTo>
                      <a:pt x="1908" y="3054"/>
                    </a:lnTo>
                    <a:lnTo>
                      <a:pt x="1916" y="3054"/>
                    </a:lnTo>
                    <a:lnTo>
                      <a:pt x="1924" y="3052"/>
                    </a:lnTo>
                    <a:lnTo>
                      <a:pt x="1930" y="3048"/>
                    </a:lnTo>
                    <a:lnTo>
                      <a:pt x="1946" y="3036"/>
                    </a:lnTo>
                    <a:lnTo>
                      <a:pt x="1954" y="3030"/>
                    </a:lnTo>
                    <a:lnTo>
                      <a:pt x="1960" y="3026"/>
                    </a:lnTo>
                    <a:lnTo>
                      <a:pt x="1960" y="3026"/>
                    </a:lnTo>
                    <a:lnTo>
                      <a:pt x="1966" y="3022"/>
                    </a:lnTo>
                    <a:lnTo>
                      <a:pt x="1972" y="3022"/>
                    </a:lnTo>
                    <a:lnTo>
                      <a:pt x="1978" y="3022"/>
                    </a:lnTo>
                    <a:lnTo>
                      <a:pt x="1982" y="3024"/>
                    </a:lnTo>
                    <a:lnTo>
                      <a:pt x="1994" y="3030"/>
                    </a:lnTo>
                    <a:lnTo>
                      <a:pt x="2008" y="3038"/>
                    </a:lnTo>
                    <a:lnTo>
                      <a:pt x="2008" y="3038"/>
                    </a:lnTo>
                    <a:lnTo>
                      <a:pt x="2022" y="3046"/>
                    </a:lnTo>
                    <a:lnTo>
                      <a:pt x="2032" y="3048"/>
                    </a:lnTo>
                    <a:lnTo>
                      <a:pt x="2044" y="3046"/>
                    </a:lnTo>
                    <a:lnTo>
                      <a:pt x="2058" y="3038"/>
                    </a:lnTo>
                    <a:lnTo>
                      <a:pt x="2058" y="3038"/>
                    </a:lnTo>
                    <a:lnTo>
                      <a:pt x="2064" y="3034"/>
                    </a:lnTo>
                    <a:lnTo>
                      <a:pt x="2066" y="3030"/>
                    </a:lnTo>
                    <a:lnTo>
                      <a:pt x="2068" y="3028"/>
                    </a:lnTo>
                    <a:lnTo>
                      <a:pt x="2066" y="3026"/>
                    </a:lnTo>
                    <a:lnTo>
                      <a:pt x="2060" y="3016"/>
                    </a:lnTo>
                    <a:lnTo>
                      <a:pt x="2058" y="3010"/>
                    </a:lnTo>
                    <a:lnTo>
                      <a:pt x="2058" y="3000"/>
                    </a:lnTo>
                    <a:lnTo>
                      <a:pt x="2058" y="3000"/>
                    </a:lnTo>
                    <a:lnTo>
                      <a:pt x="2058" y="2992"/>
                    </a:lnTo>
                    <a:lnTo>
                      <a:pt x="2062" y="2986"/>
                    </a:lnTo>
                    <a:lnTo>
                      <a:pt x="2068" y="2982"/>
                    </a:lnTo>
                    <a:lnTo>
                      <a:pt x="2076" y="2980"/>
                    </a:lnTo>
                    <a:lnTo>
                      <a:pt x="2094" y="2980"/>
                    </a:lnTo>
                    <a:lnTo>
                      <a:pt x="2114" y="2982"/>
                    </a:lnTo>
                    <a:lnTo>
                      <a:pt x="2114" y="2982"/>
                    </a:lnTo>
                    <a:lnTo>
                      <a:pt x="2122" y="2982"/>
                    </a:lnTo>
                    <a:lnTo>
                      <a:pt x="2128" y="2982"/>
                    </a:lnTo>
                    <a:lnTo>
                      <a:pt x="2130" y="2980"/>
                    </a:lnTo>
                    <a:lnTo>
                      <a:pt x="2130" y="2976"/>
                    </a:lnTo>
                    <a:lnTo>
                      <a:pt x="2128" y="2966"/>
                    </a:lnTo>
                    <a:lnTo>
                      <a:pt x="2124" y="2950"/>
                    </a:lnTo>
                    <a:lnTo>
                      <a:pt x="2124" y="2950"/>
                    </a:lnTo>
                    <a:lnTo>
                      <a:pt x="2124" y="2936"/>
                    </a:lnTo>
                    <a:lnTo>
                      <a:pt x="2124" y="2934"/>
                    </a:lnTo>
                    <a:lnTo>
                      <a:pt x="2128" y="2930"/>
                    </a:lnTo>
                    <a:lnTo>
                      <a:pt x="2134" y="2928"/>
                    </a:lnTo>
                    <a:lnTo>
                      <a:pt x="2146" y="2926"/>
                    </a:lnTo>
                    <a:lnTo>
                      <a:pt x="2146" y="2926"/>
                    </a:lnTo>
                    <a:lnTo>
                      <a:pt x="2154" y="2920"/>
                    </a:lnTo>
                    <a:lnTo>
                      <a:pt x="2162" y="2916"/>
                    </a:lnTo>
                    <a:lnTo>
                      <a:pt x="2180" y="2894"/>
                    </a:lnTo>
                    <a:lnTo>
                      <a:pt x="2180" y="2894"/>
                    </a:lnTo>
                    <a:lnTo>
                      <a:pt x="2186" y="2886"/>
                    </a:lnTo>
                    <a:lnTo>
                      <a:pt x="2188" y="2878"/>
                    </a:lnTo>
                    <a:lnTo>
                      <a:pt x="2190" y="2870"/>
                    </a:lnTo>
                    <a:lnTo>
                      <a:pt x="2190" y="2862"/>
                    </a:lnTo>
                    <a:lnTo>
                      <a:pt x="2186" y="2844"/>
                    </a:lnTo>
                    <a:lnTo>
                      <a:pt x="2182" y="2824"/>
                    </a:lnTo>
                    <a:lnTo>
                      <a:pt x="2182" y="2824"/>
                    </a:lnTo>
                    <a:lnTo>
                      <a:pt x="2182" y="2806"/>
                    </a:lnTo>
                    <a:lnTo>
                      <a:pt x="2184" y="2792"/>
                    </a:lnTo>
                    <a:lnTo>
                      <a:pt x="2186" y="2788"/>
                    </a:lnTo>
                    <a:lnTo>
                      <a:pt x="2188" y="2784"/>
                    </a:lnTo>
                    <a:lnTo>
                      <a:pt x="2198" y="2778"/>
                    </a:lnTo>
                    <a:lnTo>
                      <a:pt x="2198" y="2778"/>
                    </a:lnTo>
                    <a:lnTo>
                      <a:pt x="2204" y="2776"/>
                    </a:lnTo>
                    <a:lnTo>
                      <a:pt x="2208" y="2778"/>
                    </a:lnTo>
                    <a:lnTo>
                      <a:pt x="2214" y="2780"/>
                    </a:lnTo>
                    <a:lnTo>
                      <a:pt x="2218" y="2784"/>
                    </a:lnTo>
                    <a:lnTo>
                      <a:pt x="2248" y="2816"/>
                    </a:lnTo>
                    <a:lnTo>
                      <a:pt x="2248" y="2816"/>
                    </a:lnTo>
                    <a:lnTo>
                      <a:pt x="2254" y="2820"/>
                    </a:lnTo>
                    <a:lnTo>
                      <a:pt x="2260" y="2822"/>
                    </a:lnTo>
                    <a:lnTo>
                      <a:pt x="2266" y="2824"/>
                    </a:lnTo>
                    <a:lnTo>
                      <a:pt x="2272" y="2824"/>
                    </a:lnTo>
                    <a:lnTo>
                      <a:pt x="2284" y="2820"/>
                    </a:lnTo>
                    <a:lnTo>
                      <a:pt x="2296" y="2812"/>
                    </a:lnTo>
                    <a:lnTo>
                      <a:pt x="2306" y="2802"/>
                    </a:lnTo>
                    <a:lnTo>
                      <a:pt x="2318" y="2790"/>
                    </a:lnTo>
                    <a:lnTo>
                      <a:pt x="2332" y="2766"/>
                    </a:lnTo>
                    <a:lnTo>
                      <a:pt x="2332" y="2766"/>
                    </a:lnTo>
                    <a:lnTo>
                      <a:pt x="2350" y="2732"/>
                    </a:lnTo>
                    <a:lnTo>
                      <a:pt x="2358" y="2718"/>
                    </a:lnTo>
                    <a:lnTo>
                      <a:pt x="2364" y="2700"/>
                    </a:lnTo>
                    <a:lnTo>
                      <a:pt x="2364" y="2700"/>
                    </a:lnTo>
                    <a:lnTo>
                      <a:pt x="2372" y="2684"/>
                    </a:lnTo>
                    <a:lnTo>
                      <a:pt x="2380" y="2672"/>
                    </a:lnTo>
                    <a:lnTo>
                      <a:pt x="2390" y="2660"/>
                    </a:lnTo>
                    <a:lnTo>
                      <a:pt x="2402" y="2640"/>
                    </a:lnTo>
                    <a:lnTo>
                      <a:pt x="2402" y="2640"/>
                    </a:lnTo>
                    <a:lnTo>
                      <a:pt x="2406" y="2630"/>
                    </a:lnTo>
                    <a:lnTo>
                      <a:pt x="2410" y="2620"/>
                    </a:lnTo>
                    <a:lnTo>
                      <a:pt x="2410" y="2600"/>
                    </a:lnTo>
                    <a:lnTo>
                      <a:pt x="2410" y="2580"/>
                    </a:lnTo>
                    <a:lnTo>
                      <a:pt x="2412" y="2568"/>
                    </a:lnTo>
                    <a:lnTo>
                      <a:pt x="2414" y="2552"/>
                    </a:lnTo>
                    <a:lnTo>
                      <a:pt x="2414" y="2552"/>
                    </a:lnTo>
                    <a:lnTo>
                      <a:pt x="2416" y="2538"/>
                    </a:lnTo>
                    <a:lnTo>
                      <a:pt x="2418" y="2526"/>
                    </a:lnTo>
                    <a:lnTo>
                      <a:pt x="2418" y="2514"/>
                    </a:lnTo>
                    <a:lnTo>
                      <a:pt x="2416" y="2502"/>
                    </a:lnTo>
                    <a:lnTo>
                      <a:pt x="2410" y="2484"/>
                    </a:lnTo>
                    <a:lnTo>
                      <a:pt x="2404" y="2468"/>
                    </a:lnTo>
                    <a:lnTo>
                      <a:pt x="2404" y="2468"/>
                    </a:lnTo>
                    <a:lnTo>
                      <a:pt x="2404" y="2462"/>
                    </a:lnTo>
                    <a:lnTo>
                      <a:pt x="2404" y="2456"/>
                    </a:lnTo>
                    <a:lnTo>
                      <a:pt x="2406" y="2450"/>
                    </a:lnTo>
                    <a:lnTo>
                      <a:pt x="2410" y="2444"/>
                    </a:lnTo>
                    <a:lnTo>
                      <a:pt x="2422" y="2432"/>
                    </a:lnTo>
                    <a:lnTo>
                      <a:pt x="2434" y="2418"/>
                    </a:lnTo>
                    <a:lnTo>
                      <a:pt x="2434" y="2418"/>
                    </a:lnTo>
                    <a:lnTo>
                      <a:pt x="2438" y="2410"/>
                    </a:lnTo>
                    <a:lnTo>
                      <a:pt x="2440" y="2402"/>
                    </a:lnTo>
                    <a:lnTo>
                      <a:pt x="2438" y="2394"/>
                    </a:lnTo>
                    <a:lnTo>
                      <a:pt x="2438" y="2384"/>
                    </a:lnTo>
                    <a:lnTo>
                      <a:pt x="2432" y="2366"/>
                    </a:lnTo>
                    <a:lnTo>
                      <a:pt x="2426" y="2346"/>
                    </a:lnTo>
                    <a:lnTo>
                      <a:pt x="2426" y="2346"/>
                    </a:lnTo>
                    <a:lnTo>
                      <a:pt x="2426" y="2326"/>
                    </a:lnTo>
                    <a:lnTo>
                      <a:pt x="2426" y="2308"/>
                    </a:lnTo>
                    <a:lnTo>
                      <a:pt x="2426" y="2268"/>
                    </a:lnTo>
                    <a:lnTo>
                      <a:pt x="2426" y="2268"/>
                    </a:lnTo>
                    <a:lnTo>
                      <a:pt x="2428" y="2258"/>
                    </a:lnTo>
                    <a:lnTo>
                      <a:pt x="2430" y="2250"/>
                    </a:lnTo>
                    <a:lnTo>
                      <a:pt x="2434" y="2246"/>
                    </a:lnTo>
                    <a:lnTo>
                      <a:pt x="2440" y="2242"/>
                    </a:lnTo>
                    <a:lnTo>
                      <a:pt x="2452" y="2240"/>
                    </a:lnTo>
                    <a:lnTo>
                      <a:pt x="2468" y="2236"/>
                    </a:lnTo>
                    <a:lnTo>
                      <a:pt x="2468" y="2236"/>
                    </a:lnTo>
                    <a:lnTo>
                      <a:pt x="2472" y="2234"/>
                    </a:lnTo>
                    <a:lnTo>
                      <a:pt x="2476" y="2226"/>
                    </a:lnTo>
                    <a:lnTo>
                      <a:pt x="2488" y="2202"/>
                    </a:lnTo>
                    <a:lnTo>
                      <a:pt x="2500" y="2170"/>
                    </a:lnTo>
                    <a:lnTo>
                      <a:pt x="2512" y="2132"/>
                    </a:lnTo>
                    <a:lnTo>
                      <a:pt x="2522" y="2092"/>
                    </a:lnTo>
                    <a:lnTo>
                      <a:pt x="2528" y="2056"/>
                    </a:lnTo>
                    <a:lnTo>
                      <a:pt x="2534" y="2028"/>
                    </a:lnTo>
                    <a:lnTo>
                      <a:pt x="2534" y="2018"/>
                    </a:lnTo>
                    <a:lnTo>
                      <a:pt x="2534" y="2012"/>
                    </a:lnTo>
                    <a:lnTo>
                      <a:pt x="2534" y="2012"/>
                    </a:lnTo>
                    <a:lnTo>
                      <a:pt x="2528" y="1994"/>
                    </a:lnTo>
                    <a:lnTo>
                      <a:pt x="2520" y="1980"/>
                    </a:lnTo>
                    <a:lnTo>
                      <a:pt x="2510" y="1966"/>
                    </a:lnTo>
                    <a:lnTo>
                      <a:pt x="2496" y="1952"/>
                    </a:lnTo>
                    <a:lnTo>
                      <a:pt x="2496" y="1952"/>
                    </a:lnTo>
                    <a:lnTo>
                      <a:pt x="2472" y="1932"/>
                    </a:lnTo>
                    <a:lnTo>
                      <a:pt x="2464" y="1924"/>
                    </a:lnTo>
                    <a:lnTo>
                      <a:pt x="2458" y="1914"/>
                    </a:lnTo>
                    <a:lnTo>
                      <a:pt x="2458" y="1914"/>
                    </a:lnTo>
                    <a:lnTo>
                      <a:pt x="2456" y="1904"/>
                    </a:lnTo>
                    <a:lnTo>
                      <a:pt x="2458" y="1894"/>
                    </a:lnTo>
                    <a:lnTo>
                      <a:pt x="2462" y="1882"/>
                    </a:lnTo>
                    <a:lnTo>
                      <a:pt x="2468" y="1868"/>
                    </a:lnTo>
                    <a:lnTo>
                      <a:pt x="2468" y="1868"/>
                    </a:lnTo>
                    <a:lnTo>
                      <a:pt x="2474" y="1860"/>
                    </a:lnTo>
                    <a:lnTo>
                      <a:pt x="2482" y="1852"/>
                    </a:lnTo>
                    <a:lnTo>
                      <a:pt x="2494" y="1846"/>
                    </a:lnTo>
                    <a:lnTo>
                      <a:pt x="2510" y="1840"/>
                    </a:lnTo>
                    <a:lnTo>
                      <a:pt x="2546" y="1830"/>
                    </a:lnTo>
                    <a:lnTo>
                      <a:pt x="2586" y="1820"/>
                    </a:lnTo>
                    <a:lnTo>
                      <a:pt x="2586" y="1820"/>
                    </a:lnTo>
                    <a:lnTo>
                      <a:pt x="2604" y="1816"/>
                    </a:lnTo>
                    <a:lnTo>
                      <a:pt x="2612" y="1810"/>
                    </a:lnTo>
                    <a:lnTo>
                      <a:pt x="2616" y="1808"/>
                    </a:lnTo>
                    <a:lnTo>
                      <a:pt x="2616" y="1806"/>
                    </a:lnTo>
                    <a:lnTo>
                      <a:pt x="2614" y="1800"/>
                    </a:lnTo>
                    <a:lnTo>
                      <a:pt x="2610" y="1796"/>
                    </a:lnTo>
                    <a:lnTo>
                      <a:pt x="2602" y="1790"/>
                    </a:lnTo>
                    <a:lnTo>
                      <a:pt x="2586" y="1782"/>
                    </a:lnTo>
                    <a:lnTo>
                      <a:pt x="2586" y="1782"/>
                    </a:lnTo>
                    <a:close/>
                  </a:path>
                </a:pathLst>
              </a:custGeom>
              <a:solidFill>
                <a:srgbClr val="DCECEC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94" name="Freeform 6"/>
              <p:cNvSpPr>
                <a:spLocks/>
              </p:cNvSpPr>
              <p:nvPr/>
            </p:nvSpPr>
            <p:spPr bwMode="auto">
              <a:xfrm>
                <a:off x="-3850158" y="6946768"/>
                <a:ext cx="1320800" cy="1069975"/>
              </a:xfrm>
              <a:custGeom>
                <a:avLst/>
                <a:gdLst>
                  <a:gd name="T0" fmla="*/ 66 w 832"/>
                  <a:gd name="T1" fmla="*/ 244 h 674"/>
                  <a:gd name="T2" fmla="*/ 138 w 832"/>
                  <a:gd name="T3" fmla="*/ 288 h 674"/>
                  <a:gd name="T4" fmla="*/ 176 w 832"/>
                  <a:gd name="T5" fmla="*/ 310 h 674"/>
                  <a:gd name="T6" fmla="*/ 226 w 832"/>
                  <a:gd name="T7" fmla="*/ 282 h 674"/>
                  <a:gd name="T8" fmla="*/ 254 w 832"/>
                  <a:gd name="T9" fmla="*/ 272 h 674"/>
                  <a:gd name="T10" fmla="*/ 270 w 832"/>
                  <a:gd name="T11" fmla="*/ 220 h 674"/>
                  <a:gd name="T12" fmla="*/ 292 w 832"/>
                  <a:gd name="T13" fmla="*/ 162 h 674"/>
                  <a:gd name="T14" fmla="*/ 352 w 832"/>
                  <a:gd name="T15" fmla="*/ 118 h 674"/>
                  <a:gd name="T16" fmla="*/ 380 w 832"/>
                  <a:gd name="T17" fmla="*/ 156 h 674"/>
                  <a:gd name="T18" fmla="*/ 396 w 832"/>
                  <a:gd name="T19" fmla="*/ 182 h 674"/>
                  <a:gd name="T20" fmla="*/ 426 w 832"/>
                  <a:gd name="T21" fmla="*/ 148 h 674"/>
                  <a:gd name="T22" fmla="*/ 424 w 832"/>
                  <a:gd name="T23" fmla="*/ 124 h 674"/>
                  <a:gd name="T24" fmla="*/ 450 w 832"/>
                  <a:gd name="T25" fmla="*/ 68 h 674"/>
                  <a:gd name="T26" fmla="*/ 474 w 832"/>
                  <a:gd name="T27" fmla="*/ 44 h 674"/>
                  <a:gd name="T28" fmla="*/ 484 w 832"/>
                  <a:gd name="T29" fmla="*/ 12 h 674"/>
                  <a:gd name="T30" fmla="*/ 526 w 832"/>
                  <a:gd name="T31" fmla="*/ 28 h 674"/>
                  <a:gd name="T32" fmla="*/ 568 w 832"/>
                  <a:gd name="T33" fmla="*/ 42 h 674"/>
                  <a:gd name="T34" fmla="*/ 604 w 832"/>
                  <a:gd name="T35" fmla="*/ 30 h 674"/>
                  <a:gd name="T36" fmla="*/ 648 w 832"/>
                  <a:gd name="T37" fmla="*/ 38 h 674"/>
                  <a:gd name="T38" fmla="*/ 650 w 832"/>
                  <a:gd name="T39" fmla="*/ 82 h 674"/>
                  <a:gd name="T40" fmla="*/ 644 w 832"/>
                  <a:gd name="T41" fmla="*/ 132 h 674"/>
                  <a:gd name="T42" fmla="*/ 680 w 832"/>
                  <a:gd name="T43" fmla="*/ 164 h 674"/>
                  <a:gd name="T44" fmla="*/ 672 w 832"/>
                  <a:gd name="T45" fmla="*/ 194 h 674"/>
                  <a:gd name="T46" fmla="*/ 684 w 832"/>
                  <a:gd name="T47" fmla="*/ 222 h 674"/>
                  <a:gd name="T48" fmla="*/ 684 w 832"/>
                  <a:gd name="T49" fmla="*/ 272 h 674"/>
                  <a:gd name="T50" fmla="*/ 664 w 832"/>
                  <a:gd name="T51" fmla="*/ 312 h 674"/>
                  <a:gd name="T52" fmla="*/ 668 w 832"/>
                  <a:gd name="T53" fmla="*/ 340 h 674"/>
                  <a:gd name="T54" fmla="*/ 740 w 832"/>
                  <a:gd name="T55" fmla="*/ 336 h 674"/>
                  <a:gd name="T56" fmla="*/ 792 w 832"/>
                  <a:gd name="T57" fmla="*/ 310 h 674"/>
                  <a:gd name="T58" fmla="*/ 822 w 832"/>
                  <a:gd name="T59" fmla="*/ 350 h 674"/>
                  <a:gd name="T60" fmla="*/ 828 w 832"/>
                  <a:gd name="T61" fmla="*/ 390 h 674"/>
                  <a:gd name="T62" fmla="*/ 790 w 832"/>
                  <a:gd name="T63" fmla="*/ 376 h 674"/>
                  <a:gd name="T64" fmla="*/ 734 w 832"/>
                  <a:gd name="T65" fmla="*/ 462 h 674"/>
                  <a:gd name="T66" fmla="*/ 756 w 832"/>
                  <a:gd name="T67" fmla="*/ 500 h 674"/>
                  <a:gd name="T68" fmla="*/ 760 w 832"/>
                  <a:gd name="T69" fmla="*/ 542 h 674"/>
                  <a:gd name="T70" fmla="*/ 680 w 832"/>
                  <a:gd name="T71" fmla="*/ 600 h 674"/>
                  <a:gd name="T72" fmla="*/ 620 w 832"/>
                  <a:gd name="T73" fmla="*/ 646 h 674"/>
                  <a:gd name="T74" fmla="*/ 578 w 832"/>
                  <a:gd name="T75" fmla="*/ 674 h 674"/>
                  <a:gd name="T76" fmla="*/ 528 w 832"/>
                  <a:gd name="T77" fmla="*/ 646 h 674"/>
                  <a:gd name="T78" fmla="*/ 538 w 832"/>
                  <a:gd name="T79" fmla="*/ 598 h 674"/>
                  <a:gd name="T80" fmla="*/ 484 w 832"/>
                  <a:gd name="T81" fmla="*/ 606 h 674"/>
                  <a:gd name="T82" fmla="*/ 464 w 832"/>
                  <a:gd name="T83" fmla="*/ 578 h 674"/>
                  <a:gd name="T84" fmla="*/ 404 w 832"/>
                  <a:gd name="T85" fmla="*/ 612 h 674"/>
                  <a:gd name="T86" fmla="*/ 376 w 832"/>
                  <a:gd name="T87" fmla="*/ 654 h 674"/>
                  <a:gd name="T88" fmla="*/ 332 w 832"/>
                  <a:gd name="T89" fmla="*/ 650 h 674"/>
                  <a:gd name="T90" fmla="*/ 294 w 832"/>
                  <a:gd name="T91" fmla="*/ 648 h 674"/>
                  <a:gd name="T92" fmla="*/ 236 w 832"/>
                  <a:gd name="T93" fmla="*/ 626 h 674"/>
                  <a:gd name="T94" fmla="*/ 210 w 832"/>
                  <a:gd name="T95" fmla="*/ 582 h 674"/>
                  <a:gd name="T96" fmla="*/ 128 w 832"/>
                  <a:gd name="T97" fmla="*/ 554 h 674"/>
                  <a:gd name="T98" fmla="*/ 98 w 832"/>
                  <a:gd name="T99" fmla="*/ 546 h 674"/>
                  <a:gd name="T100" fmla="*/ 104 w 832"/>
                  <a:gd name="T101" fmla="*/ 490 h 674"/>
                  <a:gd name="T102" fmla="*/ 120 w 832"/>
                  <a:gd name="T103" fmla="*/ 428 h 674"/>
                  <a:gd name="T104" fmla="*/ 74 w 832"/>
                  <a:gd name="T105" fmla="*/ 380 h 674"/>
                  <a:gd name="T106" fmla="*/ 34 w 832"/>
                  <a:gd name="T107" fmla="*/ 400 h 674"/>
                  <a:gd name="T108" fmla="*/ 2 w 832"/>
                  <a:gd name="T109" fmla="*/ 378 h 674"/>
                  <a:gd name="T110" fmla="*/ 42 w 832"/>
                  <a:gd name="T111" fmla="*/ 318 h 67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</a:cxnLst>
                <a:rect l="0" t="0" r="r" b="b"/>
                <a:pathLst>
                  <a:path w="832" h="674">
                    <a:moveTo>
                      <a:pt x="58" y="298"/>
                    </a:moveTo>
                    <a:lnTo>
                      <a:pt x="58" y="298"/>
                    </a:lnTo>
                    <a:lnTo>
                      <a:pt x="58" y="278"/>
                    </a:lnTo>
                    <a:lnTo>
                      <a:pt x="60" y="260"/>
                    </a:lnTo>
                    <a:lnTo>
                      <a:pt x="62" y="252"/>
                    </a:lnTo>
                    <a:lnTo>
                      <a:pt x="66" y="244"/>
                    </a:lnTo>
                    <a:lnTo>
                      <a:pt x="66" y="244"/>
                    </a:lnTo>
                    <a:lnTo>
                      <a:pt x="68" y="242"/>
                    </a:lnTo>
                    <a:lnTo>
                      <a:pt x="72" y="242"/>
                    </a:lnTo>
                    <a:lnTo>
                      <a:pt x="80" y="242"/>
                    </a:lnTo>
                    <a:lnTo>
                      <a:pt x="90" y="246"/>
                    </a:lnTo>
                    <a:lnTo>
                      <a:pt x="100" y="252"/>
                    </a:lnTo>
                    <a:lnTo>
                      <a:pt x="122" y="270"/>
                    </a:lnTo>
                    <a:lnTo>
                      <a:pt x="138" y="288"/>
                    </a:lnTo>
                    <a:lnTo>
                      <a:pt x="138" y="288"/>
                    </a:lnTo>
                    <a:lnTo>
                      <a:pt x="148" y="302"/>
                    </a:lnTo>
                    <a:lnTo>
                      <a:pt x="156" y="310"/>
                    </a:lnTo>
                    <a:lnTo>
                      <a:pt x="158" y="312"/>
                    </a:lnTo>
                    <a:lnTo>
                      <a:pt x="164" y="312"/>
                    </a:lnTo>
                    <a:lnTo>
                      <a:pt x="176" y="310"/>
                    </a:lnTo>
                    <a:lnTo>
                      <a:pt x="176" y="310"/>
                    </a:lnTo>
                    <a:lnTo>
                      <a:pt x="188" y="304"/>
                    </a:lnTo>
                    <a:lnTo>
                      <a:pt x="196" y="300"/>
                    </a:lnTo>
                    <a:lnTo>
                      <a:pt x="200" y="296"/>
                    </a:lnTo>
                    <a:lnTo>
                      <a:pt x="208" y="292"/>
                    </a:lnTo>
                    <a:lnTo>
                      <a:pt x="208" y="292"/>
                    </a:lnTo>
                    <a:lnTo>
                      <a:pt x="218" y="288"/>
                    </a:lnTo>
                    <a:lnTo>
                      <a:pt x="226" y="282"/>
                    </a:lnTo>
                    <a:lnTo>
                      <a:pt x="234" y="276"/>
                    </a:lnTo>
                    <a:lnTo>
                      <a:pt x="238" y="276"/>
                    </a:lnTo>
                    <a:lnTo>
                      <a:pt x="244" y="276"/>
                    </a:lnTo>
                    <a:lnTo>
                      <a:pt x="244" y="276"/>
                    </a:lnTo>
                    <a:lnTo>
                      <a:pt x="248" y="276"/>
                    </a:lnTo>
                    <a:lnTo>
                      <a:pt x="252" y="276"/>
                    </a:lnTo>
                    <a:lnTo>
                      <a:pt x="254" y="272"/>
                    </a:lnTo>
                    <a:lnTo>
                      <a:pt x="256" y="268"/>
                    </a:lnTo>
                    <a:lnTo>
                      <a:pt x="256" y="256"/>
                    </a:lnTo>
                    <a:lnTo>
                      <a:pt x="258" y="240"/>
                    </a:lnTo>
                    <a:lnTo>
                      <a:pt x="258" y="240"/>
                    </a:lnTo>
                    <a:lnTo>
                      <a:pt x="260" y="234"/>
                    </a:lnTo>
                    <a:lnTo>
                      <a:pt x="262" y="228"/>
                    </a:lnTo>
                    <a:lnTo>
                      <a:pt x="270" y="220"/>
                    </a:lnTo>
                    <a:lnTo>
                      <a:pt x="276" y="210"/>
                    </a:lnTo>
                    <a:lnTo>
                      <a:pt x="280" y="204"/>
                    </a:lnTo>
                    <a:lnTo>
                      <a:pt x="280" y="200"/>
                    </a:lnTo>
                    <a:lnTo>
                      <a:pt x="280" y="200"/>
                    </a:lnTo>
                    <a:lnTo>
                      <a:pt x="284" y="178"/>
                    </a:lnTo>
                    <a:lnTo>
                      <a:pt x="292" y="162"/>
                    </a:lnTo>
                    <a:lnTo>
                      <a:pt x="292" y="162"/>
                    </a:lnTo>
                    <a:lnTo>
                      <a:pt x="298" y="152"/>
                    </a:lnTo>
                    <a:lnTo>
                      <a:pt x="310" y="144"/>
                    </a:lnTo>
                    <a:lnTo>
                      <a:pt x="322" y="134"/>
                    </a:lnTo>
                    <a:lnTo>
                      <a:pt x="322" y="134"/>
                    </a:lnTo>
                    <a:lnTo>
                      <a:pt x="336" y="124"/>
                    </a:lnTo>
                    <a:lnTo>
                      <a:pt x="348" y="120"/>
                    </a:lnTo>
                    <a:lnTo>
                      <a:pt x="352" y="118"/>
                    </a:lnTo>
                    <a:lnTo>
                      <a:pt x="358" y="120"/>
                    </a:lnTo>
                    <a:lnTo>
                      <a:pt x="358" y="120"/>
                    </a:lnTo>
                    <a:lnTo>
                      <a:pt x="366" y="124"/>
                    </a:lnTo>
                    <a:lnTo>
                      <a:pt x="374" y="130"/>
                    </a:lnTo>
                    <a:lnTo>
                      <a:pt x="378" y="140"/>
                    </a:lnTo>
                    <a:lnTo>
                      <a:pt x="380" y="156"/>
                    </a:lnTo>
                    <a:lnTo>
                      <a:pt x="380" y="156"/>
                    </a:lnTo>
                    <a:lnTo>
                      <a:pt x="382" y="172"/>
                    </a:lnTo>
                    <a:lnTo>
                      <a:pt x="384" y="182"/>
                    </a:lnTo>
                    <a:lnTo>
                      <a:pt x="386" y="184"/>
                    </a:lnTo>
                    <a:lnTo>
                      <a:pt x="388" y="186"/>
                    </a:lnTo>
                    <a:lnTo>
                      <a:pt x="390" y="184"/>
                    </a:lnTo>
                    <a:lnTo>
                      <a:pt x="396" y="182"/>
                    </a:lnTo>
                    <a:lnTo>
                      <a:pt x="396" y="182"/>
                    </a:lnTo>
                    <a:lnTo>
                      <a:pt x="406" y="178"/>
                    </a:lnTo>
                    <a:lnTo>
                      <a:pt x="418" y="172"/>
                    </a:lnTo>
                    <a:lnTo>
                      <a:pt x="422" y="168"/>
                    </a:lnTo>
                    <a:lnTo>
                      <a:pt x="424" y="164"/>
                    </a:lnTo>
                    <a:lnTo>
                      <a:pt x="426" y="158"/>
                    </a:lnTo>
                    <a:lnTo>
                      <a:pt x="426" y="148"/>
                    </a:lnTo>
                    <a:lnTo>
                      <a:pt x="426" y="148"/>
                    </a:lnTo>
                    <a:lnTo>
                      <a:pt x="426" y="142"/>
                    </a:lnTo>
                    <a:lnTo>
                      <a:pt x="424" y="138"/>
                    </a:lnTo>
                    <a:lnTo>
                      <a:pt x="422" y="136"/>
                    </a:lnTo>
                    <a:lnTo>
                      <a:pt x="420" y="136"/>
                    </a:lnTo>
                    <a:lnTo>
                      <a:pt x="418" y="136"/>
                    </a:lnTo>
                    <a:lnTo>
                      <a:pt x="418" y="134"/>
                    </a:lnTo>
                    <a:lnTo>
                      <a:pt x="424" y="124"/>
                    </a:lnTo>
                    <a:lnTo>
                      <a:pt x="424" y="124"/>
                    </a:lnTo>
                    <a:lnTo>
                      <a:pt x="434" y="112"/>
                    </a:lnTo>
                    <a:lnTo>
                      <a:pt x="440" y="104"/>
                    </a:lnTo>
                    <a:lnTo>
                      <a:pt x="444" y="98"/>
                    </a:lnTo>
                    <a:lnTo>
                      <a:pt x="448" y="84"/>
                    </a:lnTo>
                    <a:lnTo>
                      <a:pt x="448" y="84"/>
                    </a:lnTo>
                    <a:lnTo>
                      <a:pt x="450" y="68"/>
                    </a:lnTo>
                    <a:lnTo>
                      <a:pt x="452" y="56"/>
                    </a:lnTo>
                    <a:lnTo>
                      <a:pt x="454" y="50"/>
                    </a:lnTo>
                    <a:lnTo>
                      <a:pt x="458" y="48"/>
                    </a:lnTo>
                    <a:lnTo>
                      <a:pt x="462" y="46"/>
                    </a:lnTo>
                    <a:lnTo>
                      <a:pt x="468" y="44"/>
                    </a:lnTo>
                    <a:lnTo>
                      <a:pt x="468" y="44"/>
                    </a:lnTo>
                    <a:lnTo>
                      <a:pt x="474" y="44"/>
                    </a:lnTo>
                    <a:lnTo>
                      <a:pt x="476" y="40"/>
                    </a:lnTo>
                    <a:lnTo>
                      <a:pt x="474" y="32"/>
                    </a:lnTo>
                    <a:lnTo>
                      <a:pt x="472" y="26"/>
                    </a:lnTo>
                    <a:lnTo>
                      <a:pt x="472" y="20"/>
                    </a:lnTo>
                    <a:lnTo>
                      <a:pt x="476" y="16"/>
                    </a:lnTo>
                    <a:lnTo>
                      <a:pt x="484" y="12"/>
                    </a:lnTo>
                    <a:lnTo>
                      <a:pt x="484" y="12"/>
                    </a:lnTo>
                    <a:lnTo>
                      <a:pt x="508" y="0"/>
                    </a:lnTo>
                    <a:lnTo>
                      <a:pt x="510" y="0"/>
                    </a:lnTo>
                    <a:lnTo>
                      <a:pt x="512" y="2"/>
                    </a:lnTo>
                    <a:lnTo>
                      <a:pt x="516" y="12"/>
                    </a:lnTo>
                    <a:lnTo>
                      <a:pt x="516" y="12"/>
                    </a:lnTo>
                    <a:lnTo>
                      <a:pt x="522" y="22"/>
                    </a:lnTo>
                    <a:lnTo>
                      <a:pt x="526" y="28"/>
                    </a:lnTo>
                    <a:lnTo>
                      <a:pt x="530" y="32"/>
                    </a:lnTo>
                    <a:lnTo>
                      <a:pt x="538" y="32"/>
                    </a:lnTo>
                    <a:lnTo>
                      <a:pt x="538" y="32"/>
                    </a:lnTo>
                    <a:lnTo>
                      <a:pt x="546" y="32"/>
                    </a:lnTo>
                    <a:lnTo>
                      <a:pt x="556" y="34"/>
                    </a:lnTo>
                    <a:lnTo>
                      <a:pt x="564" y="38"/>
                    </a:lnTo>
                    <a:lnTo>
                      <a:pt x="568" y="42"/>
                    </a:lnTo>
                    <a:lnTo>
                      <a:pt x="568" y="42"/>
                    </a:lnTo>
                    <a:lnTo>
                      <a:pt x="570" y="44"/>
                    </a:lnTo>
                    <a:lnTo>
                      <a:pt x="572" y="42"/>
                    </a:lnTo>
                    <a:lnTo>
                      <a:pt x="582" y="36"/>
                    </a:lnTo>
                    <a:lnTo>
                      <a:pt x="592" y="30"/>
                    </a:lnTo>
                    <a:lnTo>
                      <a:pt x="598" y="28"/>
                    </a:lnTo>
                    <a:lnTo>
                      <a:pt x="604" y="30"/>
                    </a:lnTo>
                    <a:lnTo>
                      <a:pt x="604" y="30"/>
                    </a:lnTo>
                    <a:lnTo>
                      <a:pt x="610" y="32"/>
                    </a:lnTo>
                    <a:lnTo>
                      <a:pt x="618" y="32"/>
                    </a:lnTo>
                    <a:lnTo>
                      <a:pt x="632" y="32"/>
                    </a:lnTo>
                    <a:lnTo>
                      <a:pt x="642" y="32"/>
                    </a:lnTo>
                    <a:lnTo>
                      <a:pt x="646" y="34"/>
                    </a:lnTo>
                    <a:lnTo>
                      <a:pt x="648" y="38"/>
                    </a:lnTo>
                    <a:lnTo>
                      <a:pt x="648" y="38"/>
                    </a:lnTo>
                    <a:lnTo>
                      <a:pt x="648" y="48"/>
                    </a:lnTo>
                    <a:lnTo>
                      <a:pt x="648" y="58"/>
                    </a:lnTo>
                    <a:lnTo>
                      <a:pt x="646" y="66"/>
                    </a:lnTo>
                    <a:lnTo>
                      <a:pt x="648" y="76"/>
                    </a:lnTo>
                    <a:lnTo>
                      <a:pt x="648" y="76"/>
                    </a:lnTo>
                    <a:lnTo>
                      <a:pt x="650" y="82"/>
                    </a:lnTo>
                    <a:lnTo>
                      <a:pt x="650" y="86"/>
                    </a:lnTo>
                    <a:lnTo>
                      <a:pt x="648" y="106"/>
                    </a:lnTo>
                    <a:lnTo>
                      <a:pt x="648" y="106"/>
                    </a:lnTo>
                    <a:lnTo>
                      <a:pt x="646" y="118"/>
                    </a:lnTo>
                    <a:lnTo>
                      <a:pt x="642" y="126"/>
                    </a:lnTo>
                    <a:lnTo>
                      <a:pt x="642" y="128"/>
                    </a:lnTo>
                    <a:lnTo>
                      <a:pt x="644" y="132"/>
                    </a:lnTo>
                    <a:lnTo>
                      <a:pt x="650" y="136"/>
                    </a:lnTo>
                    <a:lnTo>
                      <a:pt x="650" y="136"/>
                    </a:lnTo>
                    <a:lnTo>
                      <a:pt x="670" y="144"/>
                    </a:lnTo>
                    <a:lnTo>
                      <a:pt x="676" y="150"/>
                    </a:lnTo>
                    <a:lnTo>
                      <a:pt x="678" y="156"/>
                    </a:lnTo>
                    <a:lnTo>
                      <a:pt x="678" y="156"/>
                    </a:lnTo>
                    <a:lnTo>
                      <a:pt x="680" y="164"/>
                    </a:lnTo>
                    <a:lnTo>
                      <a:pt x="682" y="170"/>
                    </a:lnTo>
                    <a:lnTo>
                      <a:pt x="682" y="174"/>
                    </a:lnTo>
                    <a:lnTo>
                      <a:pt x="682" y="178"/>
                    </a:lnTo>
                    <a:lnTo>
                      <a:pt x="680" y="182"/>
                    </a:lnTo>
                    <a:lnTo>
                      <a:pt x="678" y="188"/>
                    </a:lnTo>
                    <a:lnTo>
                      <a:pt x="678" y="188"/>
                    </a:lnTo>
                    <a:lnTo>
                      <a:pt x="672" y="194"/>
                    </a:lnTo>
                    <a:lnTo>
                      <a:pt x="668" y="196"/>
                    </a:lnTo>
                    <a:lnTo>
                      <a:pt x="660" y="198"/>
                    </a:lnTo>
                    <a:lnTo>
                      <a:pt x="660" y="198"/>
                    </a:lnTo>
                    <a:lnTo>
                      <a:pt x="658" y="200"/>
                    </a:lnTo>
                    <a:lnTo>
                      <a:pt x="664" y="206"/>
                    </a:lnTo>
                    <a:lnTo>
                      <a:pt x="664" y="206"/>
                    </a:lnTo>
                    <a:lnTo>
                      <a:pt x="684" y="222"/>
                    </a:lnTo>
                    <a:lnTo>
                      <a:pt x="692" y="230"/>
                    </a:lnTo>
                    <a:lnTo>
                      <a:pt x="694" y="236"/>
                    </a:lnTo>
                    <a:lnTo>
                      <a:pt x="694" y="240"/>
                    </a:lnTo>
                    <a:lnTo>
                      <a:pt x="694" y="240"/>
                    </a:lnTo>
                    <a:lnTo>
                      <a:pt x="694" y="250"/>
                    </a:lnTo>
                    <a:lnTo>
                      <a:pt x="692" y="256"/>
                    </a:lnTo>
                    <a:lnTo>
                      <a:pt x="684" y="272"/>
                    </a:lnTo>
                    <a:lnTo>
                      <a:pt x="684" y="272"/>
                    </a:lnTo>
                    <a:lnTo>
                      <a:pt x="676" y="282"/>
                    </a:lnTo>
                    <a:lnTo>
                      <a:pt x="670" y="290"/>
                    </a:lnTo>
                    <a:lnTo>
                      <a:pt x="664" y="300"/>
                    </a:lnTo>
                    <a:lnTo>
                      <a:pt x="664" y="304"/>
                    </a:lnTo>
                    <a:lnTo>
                      <a:pt x="664" y="312"/>
                    </a:lnTo>
                    <a:lnTo>
                      <a:pt x="664" y="312"/>
                    </a:lnTo>
                    <a:lnTo>
                      <a:pt x="666" y="318"/>
                    </a:lnTo>
                    <a:lnTo>
                      <a:pt x="666" y="324"/>
                    </a:lnTo>
                    <a:lnTo>
                      <a:pt x="662" y="330"/>
                    </a:lnTo>
                    <a:lnTo>
                      <a:pt x="662" y="332"/>
                    </a:lnTo>
                    <a:lnTo>
                      <a:pt x="662" y="334"/>
                    </a:lnTo>
                    <a:lnTo>
                      <a:pt x="668" y="340"/>
                    </a:lnTo>
                    <a:lnTo>
                      <a:pt x="668" y="340"/>
                    </a:lnTo>
                    <a:lnTo>
                      <a:pt x="678" y="348"/>
                    </a:lnTo>
                    <a:lnTo>
                      <a:pt x="688" y="350"/>
                    </a:lnTo>
                    <a:lnTo>
                      <a:pt x="698" y="348"/>
                    </a:lnTo>
                    <a:lnTo>
                      <a:pt x="714" y="340"/>
                    </a:lnTo>
                    <a:lnTo>
                      <a:pt x="714" y="340"/>
                    </a:lnTo>
                    <a:lnTo>
                      <a:pt x="730" y="336"/>
                    </a:lnTo>
                    <a:lnTo>
                      <a:pt x="740" y="336"/>
                    </a:lnTo>
                    <a:lnTo>
                      <a:pt x="750" y="334"/>
                    </a:lnTo>
                    <a:lnTo>
                      <a:pt x="764" y="326"/>
                    </a:lnTo>
                    <a:lnTo>
                      <a:pt x="764" y="326"/>
                    </a:lnTo>
                    <a:lnTo>
                      <a:pt x="778" y="316"/>
                    </a:lnTo>
                    <a:lnTo>
                      <a:pt x="784" y="312"/>
                    </a:lnTo>
                    <a:lnTo>
                      <a:pt x="786" y="310"/>
                    </a:lnTo>
                    <a:lnTo>
                      <a:pt x="792" y="310"/>
                    </a:lnTo>
                    <a:lnTo>
                      <a:pt x="792" y="310"/>
                    </a:lnTo>
                    <a:lnTo>
                      <a:pt x="798" y="310"/>
                    </a:lnTo>
                    <a:lnTo>
                      <a:pt x="802" y="312"/>
                    </a:lnTo>
                    <a:lnTo>
                      <a:pt x="808" y="316"/>
                    </a:lnTo>
                    <a:lnTo>
                      <a:pt x="812" y="320"/>
                    </a:lnTo>
                    <a:lnTo>
                      <a:pt x="818" y="332"/>
                    </a:lnTo>
                    <a:lnTo>
                      <a:pt x="822" y="350"/>
                    </a:lnTo>
                    <a:lnTo>
                      <a:pt x="822" y="350"/>
                    </a:lnTo>
                    <a:lnTo>
                      <a:pt x="822" y="358"/>
                    </a:lnTo>
                    <a:lnTo>
                      <a:pt x="826" y="366"/>
                    </a:lnTo>
                    <a:lnTo>
                      <a:pt x="830" y="378"/>
                    </a:lnTo>
                    <a:lnTo>
                      <a:pt x="832" y="382"/>
                    </a:lnTo>
                    <a:lnTo>
                      <a:pt x="832" y="386"/>
                    </a:lnTo>
                    <a:lnTo>
                      <a:pt x="828" y="390"/>
                    </a:lnTo>
                    <a:lnTo>
                      <a:pt x="822" y="392"/>
                    </a:lnTo>
                    <a:lnTo>
                      <a:pt x="822" y="392"/>
                    </a:lnTo>
                    <a:lnTo>
                      <a:pt x="814" y="390"/>
                    </a:lnTo>
                    <a:lnTo>
                      <a:pt x="808" y="388"/>
                    </a:lnTo>
                    <a:lnTo>
                      <a:pt x="798" y="380"/>
                    </a:lnTo>
                    <a:lnTo>
                      <a:pt x="794" y="376"/>
                    </a:lnTo>
                    <a:lnTo>
                      <a:pt x="790" y="376"/>
                    </a:lnTo>
                    <a:lnTo>
                      <a:pt x="786" y="382"/>
                    </a:lnTo>
                    <a:lnTo>
                      <a:pt x="780" y="392"/>
                    </a:lnTo>
                    <a:lnTo>
                      <a:pt x="780" y="392"/>
                    </a:lnTo>
                    <a:lnTo>
                      <a:pt x="764" y="418"/>
                    </a:lnTo>
                    <a:lnTo>
                      <a:pt x="746" y="440"/>
                    </a:lnTo>
                    <a:lnTo>
                      <a:pt x="740" y="452"/>
                    </a:lnTo>
                    <a:lnTo>
                      <a:pt x="734" y="462"/>
                    </a:lnTo>
                    <a:lnTo>
                      <a:pt x="732" y="470"/>
                    </a:lnTo>
                    <a:lnTo>
                      <a:pt x="734" y="476"/>
                    </a:lnTo>
                    <a:lnTo>
                      <a:pt x="734" y="476"/>
                    </a:lnTo>
                    <a:lnTo>
                      <a:pt x="740" y="484"/>
                    </a:lnTo>
                    <a:lnTo>
                      <a:pt x="744" y="488"/>
                    </a:lnTo>
                    <a:lnTo>
                      <a:pt x="748" y="490"/>
                    </a:lnTo>
                    <a:lnTo>
                      <a:pt x="756" y="500"/>
                    </a:lnTo>
                    <a:lnTo>
                      <a:pt x="756" y="500"/>
                    </a:lnTo>
                    <a:lnTo>
                      <a:pt x="766" y="512"/>
                    </a:lnTo>
                    <a:lnTo>
                      <a:pt x="772" y="520"/>
                    </a:lnTo>
                    <a:lnTo>
                      <a:pt x="772" y="524"/>
                    </a:lnTo>
                    <a:lnTo>
                      <a:pt x="770" y="530"/>
                    </a:lnTo>
                    <a:lnTo>
                      <a:pt x="768" y="534"/>
                    </a:lnTo>
                    <a:lnTo>
                      <a:pt x="760" y="542"/>
                    </a:lnTo>
                    <a:lnTo>
                      <a:pt x="760" y="542"/>
                    </a:lnTo>
                    <a:lnTo>
                      <a:pt x="738" y="564"/>
                    </a:lnTo>
                    <a:lnTo>
                      <a:pt x="728" y="572"/>
                    </a:lnTo>
                    <a:lnTo>
                      <a:pt x="714" y="578"/>
                    </a:lnTo>
                    <a:lnTo>
                      <a:pt x="714" y="578"/>
                    </a:lnTo>
                    <a:lnTo>
                      <a:pt x="702" y="586"/>
                    </a:lnTo>
                    <a:lnTo>
                      <a:pt x="680" y="600"/>
                    </a:lnTo>
                    <a:lnTo>
                      <a:pt x="680" y="600"/>
                    </a:lnTo>
                    <a:lnTo>
                      <a:pt x="650" y="618"/>
                    </a:lnTo>
                    <a:lnTo>
                      <a:pt x="640" y="624"/>
                    </a:lnTo>
                    <a:lnTo>
                      <a:pt x="634" y="632"/>
                    </a:lnTo>
                    <a:lnTo>
                      <a:pt x="634" y="632"/>
                    </a:lnTo>
                    <a:lnTo>
                      <a:pt x="626" y="642"/>
                    </a:lnTo>
                    <a:lnTo>
                      <a:pt x="620" y="646"/>
                    </a:lnTo>
                    <a:lnTo>
                      <a:pt x="606" y="654"/>
                    </a:lnTo>
                    <a:lnTo>
                      <a:pt x="606" y="654"/>
                    </a:lnTo>
                    <a:lnTo>
                      <a:pt x="598" y="660"/>
                    </a:lnTo>
                    <a:lnTo>
                      <a:pt x="592" y="664"/>
                    </a:lnTo>
                    <a:lnTo>
                      <a:pt x="584" y="672"/>
                    </a:lnTo>
                    <a:lnTo>
                      <a:pt x="582" y="674"/>
                    </a:lnTo>
                    <a:lnTo>
                      <a:pt x="578" y="674"/>
                    </a:lnTo>
                    <a:lnTo>
                      <a:pt x="564" y="668"/>
                    </a:lnTo>
                    <a:lnTo>
                      <a:pt x="564" y="668"/>
                    </a:lnTo>
                    <a:lnTo>
                      <a:pt x="548" y="660"/>
                    </a:lnTo>
                    <a:lnTo>
                      <a:pt x="536" y="656"/>
                    </a:lnTo>
                    <a:lnTo>
                      <a:pt x="532" y="654"/>
                    </a:lnTo>
                    <a:lnTo>
                      <a:pt x="530" y="650"/>
                    </a:lnTo>
                    <a:lnTo>
                      <a:pt x="528" y="646"/>
                    </a:lnTo>
                    <a:lnTo>
                      <a:pt x="528" y="642"/>
                    </a:lnTo>
                    <a:lnTo>
                      <a:pt x="528" y="642"/>
                    </a:lnTo>
                    <a:lnTo>
                      <a:pt x="528" y="634"/>
                    </a:lnTo>
                    <a:lnTo>
                      <a:pt x="532" y="626"/>
                    </a:lnTo>
                    <a:lnTo>
                      <a:pt x="538" y="610"/>
                    </a:lnTo>
                    <a:lnTo>
                      <a:pt x="540" y="604"/>
                    </a:lnTo>
                    <a:lnTo>
                      <a:pt x="538" y="598"/>
                    </a:lnTo>
                    <a:lnTo>
                      <a:pt x="534" y="594"/>
                    </a:lnTo>
                    <a:lnTo>
                      <a:pt x="524" y="594"/>
                    </a:lnTo>
                    <a:lnTo>
                      <a:pt x="524" y="594"/>
                    </a:lnTo>
                    <a:lnTo>
                      <a:pt x="514" y="594"/>
                    </a:lnTo>
                    <a:lnTo>
                      <a:pt x="506" y="598"/>
                    </a:lnTo>
                    <a:lnTo>
                      <a:pt x="494" y="602"/>
                    </a:lnTo>
                    <a:lnTo>
                      <a:pt x="484" y="606"/>
                    </a:lnTo>
                    <a:lnTo>
                      <a:pt x="480" y="604"/>
                    </a:lnTo>
                    <a:lnTo>
                      <a:pt x="474" y="602"/>
                    </a:lnTo>
                    <a:lnTo>
                      <a:pt x="474" y="602"/>
                    </a:lnTo>
                    <a:lnTo>
                      <a:pt x="470" y="598"/>
                    </a:lnTo>
                    <a:lnTo>
                      <a:pt x="468" y="592"/>
                    </a:lnTo>
                    <a:lnTo>
                      <a:pt x="466" y="582"/>
                    </a:lnTo>
                    <a:lnTo>
                      <a:pt x="464" y="578"/>
                    </a:lnTo>
                    <a:lnTo>
                      <a:pt x="460" y="576"/>
                    </a:lnTo>
                    <a:lnTo>
                      <a:pt x="454" y="578"/>
                    </a:lnTo>
                    <a:lnTo>
                      <a:pt x="444" y="584"/>
                    </a:lnTo>
                    <a:lnTo>
                      <a:pt x="444" y="584"/>
                    </a:lnTo>
                    <a:lnTo>
                      <a:pt x="418" y="600"/>
                    </a:lnTo>
                    <a:lnTo>
                      <a:pt x="404" y="612"/>
                    </a:lnTo>
                    <a:lnTo>
                      <a:pt x="404" y="612"/>
                    </a:lnTo>
                    <a:lnTo>
                      <a:pt x="386" y="628"/>
                    </a:lnTo>
                    <a:lnTo>
                      <a:pt x="380" y="634"/>
                    </a:lnTo>
                    <a:lnTo>
                      <a:pt x="378" y="638"/>
                    </a:lnTo>
                    <a:lnTo>
                      <a:pt x="376" y="642"/>
                    </a:lnTo>
                    <a:lnTo>
                      <a:pt x="376" y="642"/>
                    </a:lnTo>
                    <a:lnTo>
                      <a:pt x="378" y="648"/>
                    </a:lnTo>
                    <a:lnTo>
                      <a:pt x="376" y="654"/>
                    </a:lnTo>
                    <a:lnTo>
                      <a:pt x="374" y="656"/>
                    </a:lnTo>
                    <a:lnTo>
                      <a:pt x="372" y="658"/>
                    </a:lnTo>
                    <a:lnTo>
                      <a:pt x="360" y="658"/>
                    </a:lnTo>
                    <a:lnTo>
                      <a:pt x="360" y="658"/>
                    </a:lnTo>
                    <a:lnTo>
                      <a:pt x="352" y="658"/>
                    </a:lnTo>
                    <a:lnTo>
                      <a:pt x="344" y="656"/>
                    </a:lnTo>
                    <a:lnTo>
                      <a:pt x="332" y="650"/>
                    </a:lnTo>
                    <a:lnTo>
                      <a:pt x="320" y="644"/>
                    </a:lnTo>
                    <a:lnTo>
                      <a:pt x="314" y="642"/>
                    </a:lnTo>
                    <a:lnTo>
                      <a:pt x="310" y="642"/>
                    </a:lnTo>
                    <a:lnTo>
                      <a:pt x="310" y="642"/>
                    </a:lnTo>
                    <a:lnTo>
                      <a:pt x="304" y="644"/>
                    </a:lnTo>
                    <a:lnTo>
                      <a:pt x="300" y="646"/>
                    </a:lnTo>
                    <a:lnTo>
                      <a:pt x="294" y="648"/>
                    </a:lnTo>
                    <a:lnTo>
                      <a:pt x="288" y="650"/>
                    </a:lnTo>
                    <a:lnTo>
                      <a:pt x="288" y="650"/>
                    </a:lnTo>
                    <a:lnTo>
                      <a:pt x="276" y="648"/>
                    </a:lnTo>
                    <a:lnTo>
                      <a:pt x="262" y="644"/>
                    </a:lnTo>
                    <a:lnTo>
                      <a:pt x="248" y="638"/>
                    </a:lnTo>
                    <a:lnTo>
                      <a:pt x="242" y="632"/>
                    </a:lnTo>
                    <a:lnTo>
                      <a:pt x="236" y="626"/>
                    </a:lnTo>
                    <a:lnTo>
                      <a:pt x="236" y="626"/>
                    </a:lnTo>
                    <a:lnTo>
                      <a:pt x="234" y="620"/>
                    </a:lnTo>
                    <a:lnTo>
                      <a:pt x="232" y="614"/>
                    </a:lnTo>
                    <a:lnTo>
                      <a:pt x="228" y="602"/>
                    </a:lnTo>
                    <a:lnTo>
                      <a:pt x="224" y="596"/>
                    </a:lnTo>
                    <a:lnTo>
                      <a:pt x="218" y="590"/>
                    </a:lnTo>
                    <a:lnTo>
                      <a:pt x="210" y="582"/>
                    </a:lnTo>
                    <a:lnTo>
                      <a:pt x="198" y="574"/>
                    </a:lnTo>
                    <a:lnTo>
                      <a:pt x="198" y="574"/>
                    </a:lnTo>
                    <a:lnTo>
                      <a:pt x="174" y="562"/>
                    </a:lnTo>
                    <a:lnTo>
                      <a:pt x="156" y="554"/>
                    </a:lnTo>
                    <a:lnTo>
                      <a:pt x="144" y="552"/>
                    </a:lnTo>
                    <a:lnTo>
                      <a:pt x="128" y="554"/>
                    </a:lnTo>
                    <a:lnTo>
                      <a:pt x="128" y="554"/>
                    </a:lnTo>
                    <a:lnTo>
                      <a:pt x="114" y="558"/>
                    </a:lnTo>
                    <a:lnTo>
                      <a:pt x="104" y="560"/>
                    </a:lnTo>
                    <a:lnTo>
                      <a:pt x="100" y="560"/>
                    </a:lnTo>
                    <a:lnTo>
                      <a:pt x="98" y="558"/>
                    </a:lnTo>
                    <a:lnTo>
                      <a:pt x="96" y="552"/>
                    </a:lnTo>
                    <a:lnTo>
                      <a:pt x="98" y="546"/>
                    </a:lnTo>
                    <a:lnTo>
                      <a:pt x="98" y="546"/>
                    </a:lnTo>
                    <a:lnTo>
                      <a:pt x="98" y="538"/>
                    </a:lnTo>
                    <a:lnTo>
                      <a:pt x="96" y="530"/>
                    </a:lnTo>
                    <a:lnTo>
                      <a:pt x="94" y="518"/>
                    </a:lnTo>
                    <a:lnTo>
                      <a:pt x="92" y="512"/>
                    </a:lnTo>
                    <a:lnTo>
                      <a:pt x="94" y="506"/>
                    </a:lnTo>
                    <a:lnTo>
                      <a:pt x="98" y="498"/>
                    </a:lnTo>
                    <a:lnTo>
                      <a:pt x="104" y="490"/>
                    </a:lnTo>
                    <a:lnTo>
                      <a:pt x="104" y="490"/>
                    </a:lnTo>
                    <a:lnTo>
                      <a:pt x="116" y="470"/>
                    </a:lnTo>
                    <a:lnTo>
                      <a:pt x="120" y="460"/>
                    </a:lnTo>
                    <a:lnTo>
                      <a:pt x="122" y="450"/>
                    </a:lnTo>
                    <a:lnTo>
                      <a:pt x="124" y="442"/>
                    </a:lnTo>
                    <a:lnTo>
                      <a:pt x="124" y="434"/>
                    </a:lnTo>
                    <a:lnTo>
                      <a:pt x="120" y="428"/>
                    </a:lnTo>
                    <a:lnTo>
                      <a:pt x="116" y="422"/>
                    </a:lnTo>
                    <a:lnTo>
                      <a:pt x="116" y="422"/>
                    </a:lnTo>
                    <a:lnTo>
                      <a:pt x="104" y="408"/>
                    </a:lnTo>
                    <a:lnTo>
                      <a:pt x="92" y="392"/>
                    </a:lnTo>
                    <a:lnTo>
                      <a:pt x="86" y="386"/>
                    </a:lnTo>
                    <a:lnTo>
                      <a:pt x="80" y="380"/>
                    </a:lnTo>
                    <a:lnTo>
                      <a:pt x="74" y="380"/>
                    </a:lnTo>
                    <a:lnTo>
                      <a:pt x="68" y="384"/>
                    </a:lnTo>
                    <a:lnTo>
                      <a:pt x="68" y="384"/>
                    </a:lnTo>
                    <a:lnTo>
                      <a:pt x="60" y="396"/>
                    </a:lnTo>
                    <a:lnTo>
                      <a:pt x="54" y="402"/>
                    </a:lnTo>
                    <a:lnTo>
                      <a:pt x="46" y="402"/>
                    </a:lnTo>
                    <a:lnTo>
                      <a:pt x="34" y="400"/>
                    </a:lnTo>
                    <a:lnTo>
                      <a:pt x="34" y="400"/>
                    </a:lnTo>
                    <a:lnTo>
                      <a:pt x="20" y="396"/>
                    </a:lnTo>
                    <a:lnTo>
                      <a:pt x="8" y="394"/>
                    </a:lnTo>
                    <a:lnTo>
                      <a:pt x="4" y="392"/>
                    </a:lnTo>
                    <a:lnTo>
                      <a:pt x="2" y="390"/>
                    </a:lnTo>
                    <a:lnTo>
                      <a:pt x="0" y="386"/>
                    </a:lnTo>
                    <a:lnTo>
                      <a:pt x="2" y="378"/>
                    </a:lnTo>
                    <a:lnTo>
                      <a:pt x="2" y="378"/>
                    </a:lnTo>
                    <a:lnTo>
                      <a:pt x="2" y="366"/>
                    </a:lnTo>
                    <a:lnTo>
                      <a:pt x="4" y="358"/>
                    </a:lnTo>
                    <a:lnTo>
                      <a:pt x="6" y="354"/>
                    </a:lnTo>
                    <a:lnTo>
                      <a:pt x="14" y="348"/>
                    </a:lnTo>
                    <a:lnTo>
                      <a:pt x="14" y="348"/>
                    </a:lnTo>
                    <a:lnTo>
                      <a:pt x="26" y="334"/>
                    </a:lnTo>
                    <a:lnTo>
                      <a:pt x="42" y="318"/>
                    </a:lnTo>
                    <a:lnTo>
                      <a:pt x="58" y="298"/>
                    </a:lnTo>
                    <a:lnTo>
                      <a:pt x="58" y="298"/>
                    </a:lnTo>
                    <a:close/>
                  </a:path>
                </a:pathLst>
              </a:custGeom>
              <a:solidFill>
                <a:srgbClr val="B8E08C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95" name="Line 7"/>
              <p:cNvSpPr>
                <a:spLocks noChangeShapeType="1"/>
              </p:cNvSpPr>
              <p:nvPr/>
            </p:nvSpPr>
            <p:spPr bwMode="auto">
              <a:xfrm>
                <a:off x="-3694583" y="7813543"/>
                <a:ext cx="0" cy="0"/>
              </a:xfrm>
              <a:prstGeom prst="line">
                <a:avLst/>
              </a:prstGeom>
              <a:noFill/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96" name="Freeform 8"/>
              <p:cNvSpPr>
                <a:spLocks/>
              </p:cNvSpPr>
              <p:nvPr/>
            </p:nvSpPr>
            <p:spPr bwMode="auto">
              <a:xfrm>
                <a:off x="-4469283" y="7207118"/>
                <a:ext cx="711200" cy="1162050"/>
              </a:xfrm>
              <a:custGeom>
                <a:avLst/>
                <a:gdLst>
                  <a:gd name="T0" fmla="*/ 392 w 448"/>
                  <a:gd name="T1" fmla="*/ 464 h 732"/>
                  <a:gd name="T2" fmla="*/ 390 w 448"/>
                  <a:gd name="T3" fmla="*/ 428 h 732"/>
                  <a:gd name="T4" fmla="*/ 372 w 448"/>
                  <a:gd name="T5" fmla="*/ 394 h 732"/>
                  <a:gd name="T6" fmla="*/ 348 w 448"/>
                  <a:gd name="T7" fmla="*/ 366 h 732"/>
                  <a:gd name="T8" fmla="*/ 330 w 448"/>
                  <a:gd name="T9" fmla="*/ 354 h 732"/>
                  <a:gd name="T10" fmla="*/ 326 w 448"/>
                  <a:gd name="T11" fmla="*/ 318 h 732"/>
                  <a:gd name="T12" fmla="*/ 336 w 448"/>
                  <a:gd name="T13" fmla="*/ 300 h 732"/>
                  <a:gd name="T14" fmla="*/ 356 w 448"/>
                  <a:gd name="T15" fmla="*/ 284 h 732"/>
                  <a:gd name="T16" fmla="*/ 392 w 448"/>
                  <a:gd name="T17" fmla="*/ 214 h 732"/>
                  <a:gd name="T18" fmla="*/ 404 w 448"/>
                  <a:gd name="T19" fmla="*/ 184 h 732"/>
                  <a:gd name="T20" fmla="*/ 448 w 448"/>
                  <a:gd name="T21" fmla="*/ 134 h 732"/>
                  <a:gd name="T22" fmla="*/ 414 w 448"/>
                  <a:gd name="T23" fmla="*/ 112 h 732"/>
                  <a:gd name="T24" fmla="*/ 388 w 448"/>
                  <a:gd name="T25" fmla="*/ 122 h 732"/>
                  <a:gd name="T26" fmla="*/ 366 w 448"/>
                  <a:gd name="T27" fmla="*/ 138 h 732"/>
                  <a:gd name="T28" fmla="*/ 348 w 448"/>
                  <a:gd name="T29" fmla="*/ 128 h 732"/>
                  <a:gd name="T30" fmla="*/ 294 w 448"/>
                  <a:gd name="T31" fmla="*/ 102 h 732"/>
                  <a:gd name="T32" fmla="*/ 272 w 448"/>
                  <a:gd name="T33" fmla="*/ 74 h 732"/>
                  <a:gd name="T34" fmla="*/ 250 w 448"/>
                  <a:gd name="T35" fmla="*/ 42 h 732"/>
                  <a:gd name="T36" fmla="*/ 228 w 448"/>
                  <a:gd name="T37" fmla="*/ 26 h 732"/>
                  <a:gd name="T38" fmla="*/ 208 w 448"/>
                  <a:gd name="T39" fmla="*/ 0 h 732"/>
                  <a:gd name="T40" fmla="*/ 172 w 448"/>
                  <a:gd name="T41" fmla="*/ 4 h 732"/>
                  <a:gd name="T42" fmla="*/ 140 w 448"/>
                  <a:gd name="T43" fmla="*/ 24 h 732"/>
                  <a:gd name="T44" fmla="*/ 114 w 448"/>
                  <a:gd name="T45" fmla="*/ 68 h 732"/>
                  <a:gd name="T46" fmla="*/ 72 w 448"/>
                  <a:gd name="T47" fmla="*/ 88 h 732"/>
                  <a:gd name="T48" fmla="*/ 32 w 448"/>
                  <a:gd name="T49" fmla="*/ 90 h 732"/>
                  <a:gd name="T50" fmla="*/ 18 w 448"/>
                  <a:gd name="T51" fmla="*/ 90 h 732"/>
                  <a:gd name="T52" fmla="*/ 2 w 448"/>
                  <a:gd name="T53" fmla="*/ 106 h 732"/>
                  <a:gd name="T54" fmla="*/ 2 w 448"/>
                  <a:gd name="T55" fmla="*/ 134 h 732"/>
                  <a:gd name="T56" fmla="*/ 42 w 448"/>
                  <a:gd name="T57" fmla="*/ 180 h 732"/>
                  <a:gd name="T58" fmla="*/ 54 w 448"/>
                  <a:gd name="T59" fmla="*/ 212 h 732"/>
                  <a:gd name="T60" fmla="*/ 30 w 448"/>
                  <a:gd name="T61" fmla="*/ 230 h 732"/>
                  <a:gd name="T62" fmla="*/ 18 w 448"/>
                  <a:gd name="T63" fmla="*/ 266 h 732"/>
                  <a:gd name="T64" fmla="*/ 24 w 448"/>
                  <a:gd name="T65" fmla="*/ 288 h 732"/>
                  <a:gd name="T66" fmla="*/ 78 w 448"/>
                  <a:gd name="T67" fmla="*/ 298 h 732"/>
                  <a:gd name="T68" fmla="*/ 108 w 448"/>
                  <a:gd name="T69" fmla="*/ 314 h 732"/>
                  <a:gd name="T70" fmla="*/ 110 w 448"/>
                  <a:gd name="T71" fmla="*/ 344 h 732"/>
                  <a:gd name="T72" fmla="*/ 92 w 448"/>
                  <a:gd name="T73" fmla="*/ 386 h 732"/>
                  <a:gd name="T74" fmla="*/ 62 w 448"/>
                  <a:gd name="T75" fmla="*/ 472 h 732"/>
                  <a:gd name="T76" fmla="*/ 48 w 448"/>
                  <a:gd name="T77" fmla="*/ 518 h 732"/>
                  <a:gd name="T78" fmla="*/ 78 w 448"/>
                  <a:gd name="T79" fmla="*/ 556 h 732"/>
                  <a:gd name="T80" fmla="*/ 82 w 448"/>
                  <a:gd name="T81" fmla="*/ 602 h 732"/>
                  <a:gd name="T82" fmla="*/ 66 w 448"/>
                  <a:gd name="T83" fmla="*/ 648 h 732"/>
                  <a:gd name="T84" fmla="*/ 66 w 448"/>
                  <a:gd name="T85" fmla="*/ 708 h 732"/>
                  <a:gd name="T86" fmla="*/ 80 w 448"/>
                  <a:gd name="T87" fmla="*/ 728 h 732"/>
                  <a:gd name="T88" fmla="*/ 116 w 448"/>
                  <a:gd name="T89" fmla="*/ 728 h 732"/>
                  <a:gd name="T90" fmla="*/ 190 w 448"/>
                  <a:gd name="T91" fmla="*/ 706 h 732"/>
                  <a:gd name="T92" fmla="*/ 288 w 448"/>
                  <a:gd name="T93" fmla="*/ 648 h 732"/>
                  <a:gd name="T94" fmla="*/ 328 w 448"/>
                  <a:gd name="T95" fmla="*/ 584 h 732"/>
                  <a:gd name="T96" fmla="*/ 372 w 448"/>
                  <a:gd name="T97" fmla="*/ 510 h 73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448" h="732">
                    <a:moveTo>
                      <a:pt x="372" y="510"/>
                    </a:moveTo>
                    <a:lnTo>
                      <a:pt x="372" y="510"/>
                    </a:lnTo>
                    <a:lnTo>
                      <a:pt x="384" y="486"/>
                    </a:lnTo>
                    <a:lnTo>
                      <a:pt x="392" y="464"/>
                    </a:lnTo>
                    <a:lnTo>
                      <a:pt x="396" y="454"/>
                    </a:lnTo>
                    <a:lnTo>
                      <a:pt x="396" y="444"/>
                    </a:lnTo>
                    <a:lnTo>
                      <a:pt x="394" y="436"/>
                    </a:lnTo>
                    <a:lnTo>
                      <a:pt x="390" y="428"/>
                    </a:lnTo>
                    <a:lnTo>
                      <a:pt x="390" y="428"/>
                    </a:lnTo>
                    <a:lnTo>
                      <a:pt x="386" y="420"/>
                    </a:lnTo>
                    <a:lnTo>
                      <a:pt x="380" y="412"/>
                    </a:lnTo>
                    <a:lnTo>
                      <a:pt x="372" y="394"/>
                    </a:lnTo>
                    <a:lnTo>
                      <a:pt x="368" y="384"/>
                    </a:lnTo>
                    <a:lnTo>
                      <a:pt x="362" y="376"/>
                    </a:lnTo>
                    <a:lnTo>
                      <a:pt x="356" y="370"/>
                    </a:lnTo>
                    <a:lnTo>
                      <a:pt x="348" y="366"/>
                    </a:lnTo>
                    <a:lnTo>
                      <a:pt x="348" y="366"/>
                    </a:lnTo>
                    <a:lnTo>
                      <a:pt x="340" y="362"/>
                    </a:lnTo>
                    <a:lnTo>
                      <a:pt x="334" y="358"/>
                    </a:lnTo>
                    <a:lnTo>
                      <a:pt x="330" y="354"/>
                    </a:lnTo>
                    <a:lnTo>
                      <a:pt x="326" y="350"/>
                    </a:lnTo>
                    <a:lnTo>
                      <a:pt x="326" y="336"/>
                    </a:lnTo>
                    <a:lnTo>
                      <a:pt x="326" y="318"/>
                    </a:lnTo>
                    <a:lnTo>
                      <a:pt x="326" y="318"/>
                    </a:lnTo>
                    <a:lnTo>
                      <a:pt x="326" y="310"/>
                    </a:lnTo>
                    <a:lnTo>
                      <a:pt x="328" y="306"/>
                    </a:lnTo>
                    <a:lnTo>
                      <a:pt x="332" y="302"/>
                    </a:lnTo>
                    <a:lnTo>
                      <a:pt x="336" y="300"/>
                    </a:lnTo>
                    <a:lnTo>
                      <a:pt x="346" y="296"/>
                    </a:lnTo>
                    <a:lnTo>
                      <a:pt x="350" y="292"/>
                    </a:lnTo>
                    <a:lnTo>
                      <a:pt x="356" y="284"/>
                    </a:lnTo>
                    <a:lnTo>
                      <a:pt x="356" y="284"/>
                    </a:lnTo>
                    <a:lnTo>
                      <a:pt x="368" y="262"/>
                    </a:lnTo>
                    <a:lnTo>
                      <a:pt x="380" y="240"/>
                    </a:lnTo>
                    <a:lnTo>
                      <a:pt x="392" y="214"/>
                    </a:lnTo>
                    <a:lnTo>
                      <a:pt x="392" y="214"/>
                    </a:lnTo>
                    <a:lnTo>
                      <a:pt x="392" y="202"/>
                    </a:lnTo>
                    <a:lnTo>
                      <a:pt x="394" y="194"/>
                    </a:lnTo>
                    <a:lnTo>
                      <a:pt x="396" y="190"/>
                    </a:lnTo>
                    <a:lnTo>
                      <a:pt x="404" y="184"/>
                    </a:lnTo>
                    <a:lnTo>
                      <a:pt x="404" y="184"/>
                    </a:lnTo>
                    <a:lnTo>
                      <a:pt x="416" y="170"/>
                    </a:lnTo>
                    <a:lnTo>
                      <a:pt x="432" y="154"/>
                    </a:lnTo>
                    <a:lnTo>
                      <a:pt x="448" y="134"/>
                    </a:lnTo>
                    <a:lnTo>
                      <a:pt x="448" y="134"/>
                    </a:lnTo>
                    <a:lnTo>
                      <a:pt x="420" y="114"/>
                    </a:lnTo>
                    <a:lnTo>
                      <a:pt x="420" y="114"/>
                    </a:lnTo>
                    <a:lnTo>
                      <a:pt x="414" y="112"/>
                    </a:lnTo>
                    <a:lnTo>
                      <a:pt x="410" y="112"/>
                    </a:lnTo>
                    <a:lnTo>
                      <a:pt x="404" y="114"/>
                    </a:lnTo>
                    <a:lnTo>
                      <a:pt x="398" y="116"/>
                    </a:lnTo>
                    <a:lnTo>
                      <a:pt x="388" y="122"/>
                    </a:lnTo>
                    <a:lnTo>
                      <a:pt x="378" y="134"/>
                    </a:lnTo>
                    <a:lnTo>
                      <a:pt x="378" y="134"/>
                    </a:lnTo>
                    <a:lnTo>
                      <a:pt x="372" y="138"/>
                    </a:lnTo>
                    <a:lnTo>
                      <a:pt x="366" y="138"/>
                    </a:lnTo>
                    <a:lnTo>
                      <a:pt x="362" y="138"/>
                    </a:lnTo>
                    <a:lnTo>
                      <a:pt x="356" y="136"/>
                    </a:lnTo>
                    <a:lnTo>
                      <a:pt x="350" y="130"/>
                    </a:lnTo>
                    <a:lnTo>
                      <a:pt x="348" y="128"/>
                    </a:lnTo>
                    <a:lnTo>
                      <a:pt x="348" y="128"/>
                    </a:lnTo>
                    <a:lnTo>
                      <a:pt x="324" y="118"/>
                    </a:lnTo>
                    <a:lnTo>
                      <a:pt x="308" y="110"/>
                    </a:lnTo>
                    <a:lnTo>
                      <a:pt x="294" y="102"/>
                    </a:lnTo>
                    <a:lnTo>
                      <a:pt x="282" y="90"/>
                    </a:lnTo>
                    <a:lnTo>
                      <a:pt x="282" y="90"/>
                    </a:lnTo>
                    <a:lnTo>
                      <a:pt x="276" y="82"/>
                    </a:lnTo>
                    <a:lnTo>
                      <a:pt x="272" y="74"/>
                    </a:lnTo>
                    <a:lnTo>
                      <a:pt x="264" y="60"/>
                    </a:lnTo>
                    <a:lnTo>
                      <a:pt x="262" y="54"/>
                    </a:lnTo>
                    <a:lnTo>
                      <a:pt x="256" y="48"/>
                    </a:lnTo>
                    <a:lnTo>
                      <a:pt x="250" y="42"/>
                    </a:lnTo>
                    <a:lnTo>
                      <a:pt x="240" y="38"/>
                    </a:lnTo>
                    <a:lnTo>
                      <a:pt x="240" y="38"/>
                    </a:lnTo>
                    <a:lnTo>
                      <a:pt x="232" y="32"/>
                    </a:lnTo>
                    <a:lnTo>
                      <a:pt x="228" y="26"/>
                    </a:lnTo>
                    <a:lnTo>
                      <a:pt x="222" y="14"/>
                    </a:lnTo>
                    <a:lnTo>
                      <a:pt x="220" y="8"/>
                    </a:lnTo>
                    <a:lnTo>
                      <a:pt x="216" y="4"/>
                    </a:lnTo>
                    <a:lnTo>
                      <a:pt x="208" y="0"/>
                    </a:lnTo>
                    <a:lnTo>
                      <a:pt x="198" y="0"/>
                    </a:lnTo>
                    <a:lnTo>
                      <a:pt x="198" y="0"/>
                    </a:lnTo>
                    <a:lnTo>
                      <a:pt x="184" y="0"/>
                    </a:lnTo>
                    <a:lnTo>
                      <a:pt x="172" y="4"/>
                    </a:lnTo>
                    <a:lnTo>
                      <a:pt x="162" y="8"/>
                    </a:lnTo>
                    <a:lnTo>
                      <a:pt x="154" y="12"/>
                    </a:lnTo>
                    <a:lnTo>
                      <a:pt x="146" y="18"/>
                    </a:lnTo>
                    <a:lnTo>
                      <a:pt x="140" y="24"/>
                    </a:lnTo>
                    <a:lnTo>
                      <a:pt x="132" y="38"/>
                    </a:lnTo>
                    <a:lnTo>
                      <a:pt x="132" y="38"/>
                    </a:lnTo>
                    <a:lnTo>
                      <a:pt x="120" y="58"/>
                    </a:lnTo>
                    <a:lnTo>
                      <a:pt x="114" y="68"/>
                    </a:lnTo>
                    <a:lnTo>
                      <a:pt x="104" y="78"/>
                    </a:lnTo>
                    <a:lnTo>
                      <a:pt x="104" y="78"/>
                    </a:lnTo>
                    <a:lnTo>
                      <a:pt x="88" y="86"/>
                    </a:lnTo>
                    <a:lnTo>
                      <a:pt x="72" y="88"/>
                    </a:lnTo>
                    <a:lnTo>
                      <a:pt x="56" y="90"/>
                    </a:lnTo>
                    <a:lnTo>
                      <a:pt x="44" y="90"/>
                    </a:lnTo>
                    <a:lnTo>
                      <a:pt x="44" y="90"/>
                    </a:lnTo>
                    <a:lnTo>
                      <a:pt x="32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20" y="90"/>
                    </a:lnTo>
                    <a:lnTo>
                      <a:pt x="18" y="90"/>
                    </a:lnTo>
                    <a:lnTo>
                      <a:pt x="12" y="92"/>
                    </a:lnTo>
                    <a:lnTo>
                      <a:pt x="10" y="94"/>
                    </a:lnTo>
                    <a:lnTo>
                      <a:pt x="6" y="98"/>
                    </a:lnTo>
                    <a:lnTo>
                      <a:pt x="2" y="106"/>
                    </a:lnTo>
                    <a:lnTo>
                      <a:pt x="0" y="114"/>
                    </a:lnTo>
                    <a:lnTo>
                      <a:pt x="0" y="114"/>
                    </a:lnTo>
                    <a:lnTo>
                      <a:pt x="0" y="126"/>
                    </a:lnTo>
                    <a:lnTo>
                      <a:pt x="2" y="134"/>
                    </a:lnTo>
                    <a:lnTo>
                      <a:pt x="8" y="142"/>
                    </a:lnTo>
                    <a:lnTo>
                      <a:pt x="16" y="152"/>
                    </a:lnTo>
                    <a:lnTo>
                      <a:pt x="34" y="170"/>
                    </a:lnTo>
                    <a:lnTo>
                      <a:pt x="42" y="180"/>
                    </a:lnTo>
                    <a:lnTo>
                      <a:pt x="50" y="194"/>
                    </a:lnTo>
                    <a:lnTo>
                      <a:pt x="50" y="194"/>
                    </a:lnTo>
                    <a:lnTo>
                      <a:pt x="54" y="206"/>
                    </a:lnTo>
                    <a:lnTo>
                      <a:pt x="54" y="212"/>
                    </a:lnTo>
                    <a:lnTo>
                      <a:pt x="50" y="216"/>
                    </a:lnTo>
                    <a:lnTo>
                      <a:pt x="44" y="220"/>
                    </a:lnTo>
                    <a:lnTo>
                      <a:pt x="38" y="224"/>
                    </a:lnTo>
                    <a:lnTo>
                      <a:pt x="30" y="230"/>
                    </a:lnTo>
                    <a:lnTo>
                      <a:pt x="24" y="242"/>
                    </a:lnTo>
                    <a:lnTo>
                      <a:pt x="18" y="256"/>
                    </a:lnTo>
                    <a:lnTo>
                      <a:pt x="18" y="256"/>
                    </a:lnTo>
                    <a:lnTo>
                      <a:pt x="18" y="266"/>
                    </a:lnTo>
                    <a:lnTo>
                      <a:pt x="16" y="272"/>
                    </a:lnTo>
                    <a:lnTo>
                      <a:pt x="18" y="278"/>
                    </a:lnTo>
                    <a:lnTo>
                      <a:pt x="20" y="284"/>
                    </a:lnTo>
                    <a:lnTo>
                      <a:pt x="24" y="288"/>
                    </a:lnTo>
                    <a:lnTo>
                      <a:pt x="28" y="290"/>
                    </a:lnTo>
                    <a:lnTo>
                      <a:pt x="38" y="294"/>
                    </a:lnTo>
                    <a:lnTo>
                      <a:pt x="64" y="296"/>
                    </a:lnTo>
                    <a:lnTo>
                      <a:pt x="78" y="298"/>
                    </a:lnTo>
                    <a:lnTo>
                      <a:pt x="90" y="304"/>
                    </a:lnTo>
                    <a:lnTo>
                      <a:pt x="90" y="304"/>
                    </a:lnTo>
                    <a:lnTo>
                      <a:pt x="100" y="308"/>
                    </a:lnTo>
                    <a:lnTo>
                      <a:pt x="108" y="314"/>
                    </a:lnTo>
                    <a:lnTo>
                      <a:pt x="112" y="320"/>
                    </a:lnTo>
                    <a:lnTo>
                      <a:pt x="114" y="328"/>
                    </a:lnTo>
                    <a:lnTo>
                      <a:pt x="114" y="336"/>
                    </a:lnTo>
                    <a:lnTo>
                      <a:pt x="110" y="344"/>
                    </a:lnTo>
                    <a:lnTo>
                      <a:pt x="100" y="366"/>
                    </a:lnTo>
                    <a:lnTo>
                      <a:pt x="100" y="366"/>
                    </a:lnTo>
                    <a:lnTo>
                      <a:pt x="94" y="378"/>
                    </a:lnTo>
                    <a:lnTo>
                      <a:pt x="92" y="386"/>
                    </a:lnTo>
                    <a:lnTo>
                      <a:pt x="86" y="404"/>
                    </a:lnTo>
                    <a:lnTo>
                      <a:pt x="80" y="430"/>
                    </a:lnTo>
                    <a:lnTo>
                      <a:pt x="72" y="448"/>
                    </a:lnTo>
                    <a:lnTo>
                      <a:pt x="62" y="472"/>
                    </a:lnTo>
                    <a:lnTo>
                      <a:pt x="62" y="472"/>
                    </a:lnTo>
                    <a:lnTo>
                      <a:pt x="52" y="494"/>
                    </a:lnTo>
                    <a:lnTo>
                      <a:pt x="48" y="508"/>
                    </a:lnTo>
                    <a:lnTo>
                      <a:pt x="48" y="518"/>
                    </a:lnTo>
                    <a:lnTo>
                      <a:pt x="50" y="522"/>
                    </a:lnTo>
                    <a:lnTo>
                      <a:pt x="64" y="532"/>
                    </a:lnTo>
                    <a:lnTo>
                      <a:pt x="72" y="542"/>
                    </a:lnTo>
                    <a:lnTo>
                      <a:pt x="78" y="556"/>
                    </a:lnTo>
                    <a:lnTo>
                      <a:pt x="78" y="556"/>
                    </a:lnTo>
                    <a:lnTo>
                      <a:pt x="82" y="574"/>
                    </a:lnTo>
                    <a:lnTo>
                      <a:pt x="84" y="590"/>
                    </a:lnTo>
                    <a:lnTo>
                      <a:pt x="82" y="602"/>
                    </a:lnTo>
                    <a:lnTo>
                      <a:pt x="80" y="612"/>
                    </a:lnTo>
                    <a:lnTo>
                      <a:pt x="72" y="632"/>
                    </a:lnTo>
                    <a:lnTo>
                      <a:pt x="66" y="648"/>
                    </a:lnTo>
                    <a:lnTo>
                      <a:pt x="66" y="648"/>
                    </a:lnTo>
                    <a:lnTo>
                      <a:pt x="62" y="666"/>
                    </a:lnTo>
                    <a:lnTo>
                      <a:pt x="62" y="688"/>
                    </a:lnTo>
                    <a:lnTo>
                      <a:pt x="64" y="698"/>
                    </a:lnTo>
                    <a:lnTo>
                      <a:pt x="66" y="708"/>
                    </a:lnTo>
                    <a:lnTo>
                      <a:pt x="70" y="716"/>
                    </a:lnTo>
                    <a:lnTo>
                      <a:pt x="74" y="722"/>
                    </a:lnTo>
                    <a:lnTo>
                      <a:pt x="74" y="722"/>
                    </a:lnTo>
                    <a:lnTo>
                      <a:pt x="80" y="728"/>
                    </a:lnTo>
                    <a:lnTo>
                      <a:pt x="86" y="730"/>
                    </a:lnTo>
                    <a:lnTo>
                      <a:pt x="92" y="732"/>
                    </a:lnTo>
                    <a:lnTo>
                      <a:pt x="98" y="732"/>
                    </a:lnTo>
                    <a:lnTo>
                      <a:pt x="116" y="728"/>
                    </a:lnTo>
                    <a:lnTo>
                      <a:pt x="146" y="722"/>
                    </a:lnTo>
                    <a:lnTo>
                      <a:pt x="146" y="722"/>
                    </a:lnTo>
                    <a:lnTo>
                      <a:pt x="168" y="716"/>
                    </a:lnTo>
                    <a:lnTo>
                      <a:pt x="190" y="706"/>
                    </a:lnTo>
                    <a:lnTo>
                      <a:pt x="214" y="694"/>
                    </a:lnTo>
                    <a:lnTo>
                      <a:pt x="236" y="682"/>
                    </a:lnTo>
                    <a:lnTo>
                      <a:pt x="272" y="658"/>
                    </a:lnTo>
                    <a:lnTo>
                      <a:pt x="288" y="648"/>
                    </a:lnTo>
                    <a:lnTo>
                      <a:pt x="288" y="648"/>
                    </a:lnTo>
                    <a:lnTo>
                      <a:pt x="300" y="624"/>
                    </a:lnTo>
                    <a:lnTo>
                      <a:pt x="328" y="584"/>
                    </a:lnTo>
                    <a:lnTo>
                      <a:pt x="328" y="584"/>
                    </a:lnTo>
                    <a:lnTo>
                      <a:pt x="348" y="560"/>
                    </a:lnTo>
                    <a:lnTo>
                      <a:pt x="358" y="544"/>
                    </a:lnTo>
                    <a:lnTo>
                      <a:pt x="372" y="510"/>
                    </a:lnTo>
                    <a:lnTo>
                      <a:pt x="372" y="510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97" name="Freeform 10"/>
              <p:cNvSpPr>
                <a:spLocks/>
              </p:cNvSpPr>
              <p:nvPr/>
            </p:nvSpPr>
            <p:spPr bwMode="auto">
              <a:xfrm>
                <a:off x="-4570883" y="8591418"/>
                <a:ext cx="327025" cy="333375"/>
              </a:xfrm>
              <a:custGeom>
                <a:avLst/>
                <a:gdLst>
                  <a:gd name="T0" fmla="*/ 104 w 206"/>
                  <a:gd name="T1" fmla="*/ 32 h 210"/>
                  <a:gd name="T2" fmla="*/ 124 w 206"/>
                  <a:gd name="T3" fmla="*/ 44 h 210"/>
                  <a:gd name="T4" fmla="*/ 156 w 206"/>
                  <a:gd name="T5" fmla="*/ 80 h 210"/>
                  <a:gd name="T6" fmla="*/ 164 w 206"/>
                  <a:gd name="T7" fmla="*/ 98 h 210"/>
                  <a:gd name="T8" fmla="*/ 168 w 206"/>
                  <a:gd name="T9" fmla="*/ 112 h 210"/>
                  <a:gd name="T10" fmla="*/ 176 w 206"/>
                  <a:gd name="T11" fmla="*/ 128 h 210"/>
                  <a:gd name="T12" fmla="*/ 186 w 206"/>
                  <a:gd name="T13" fmla="*/ 136 h 210"/>
                  <a:gd name="T14" fmla="*/ 202 w 206"/>
                  <a:gd name="T15" fmla="*/ 152 h 210"/>
                  <a:gd name="T16" fmla="*/ 206 w 206"/>
                  <a:gd name="T17" fmla="*/ 164 h 210"/>
                  <a:gd name="T18" fmla="*/ 202 w 206"/>
                  <a:gd name="T19" fmla="*/ 176 h 210"/>
                  <a:gd name="T20" fmla="*/ 196 w 206"/>
                  <a:gd name="T21" fmla="*/ 180 h 210"/>
                  <a:gd name="T22" fmla="*/ 186 w 206"/>
                  <a:gd name="T23" fmla="*/ 180 h 210"/>
                  <a:gd name="T24" fmla="*/ 182 w 206"/>
                  <a:gd name="T25" fmla="*/ 170 h 210"/>
                  <a:gd name="T26" fmla="*/ 174 w 206"/>
                  <a:gd name="T27" fmla="*/ 156 h 210"/>
                  <a:gd name="T28" fmla="*/ 156 w 206"/>
                  <a:gd name="T29" fmla="*/ 148 h 210"/>
                  <a:gd name="T30" fmla="*/ 134 w 206"/>
                  <a:gd name="T31" fmla="*/ 144 h 210"/>
                  <a:gd name="T32" fmla="*/ 118 w 206"/>
                  <a:gd name="T33" fmla="*/ 146 h 210"/>
                  <a:gd name="T34" fmla="*/ 104 w 206"/>
                  <a:gd name="T35" fmla="*/ 158 h 210"/>
                  <a:gd name="T36" fmla="*/ 100 w 206"/>
                  <a:gd name="T37" fmla="*/ 162 h 210"/>
                  <a:gd name="T38" fmla="*/ 90 w 206"/>
                  <a:gd name="T39" fmla="*/ 162 h 210"/>
                  <a:gd name="T40" fmla="*/ 80 w 206"/>
                  <a:gd name="T41" fmla="*/ 166 h 210"/>
                  <a:gd name="T42" fmla="*/ 64 w 206"/>
                  <a:gd name="T43" fmla="*/ 182 h 210"/>
                  <a:gd name="T44" fmla="*/ 52 w 206"/>
                  <a:gd name="T45" fmla="*/ 192 h 210"/>
                  <a:gd name="T46" fmla="*/ 26 w 206"/>
                  <a:gd name="T47" fmla="*/ 206 h 210"/>
                  <a:gd name="T48" fmla="*/ 6 w 206"/>
                  <a:gd name="T49" fmla="*/ 208 h 210"/>
                  <a:gd name="T50" fmla="*/ 2 w 206"/>
                  <a:gd name="T51" fmla="*/ 204 h 210"/>
                  <a:gd name="T52" fmla="*/ 0 w 206"/>
                  <a:gd name="T53" fmla="*/ 194 h 210"/>
                  <a:gd name="T54" fmla="*/ 4 w 206"/>
                  <a:gd name="T55" fmla="*/ 182 h 210"/>
                  <a:gd name="T56" fmla="*/ 24 w 206"/>
                  <a:gd name="T57" fmla="*/ 144 h 210"/>
                  <a:gd name="T58" fmla="*/ 36 w 206"/>
                  <a:gd name="T59" fmla="*/ 120 h 210"/>
                  <a:gd name="T60" fmla="*/ 40 w 206"/>
                  <a:gd name="T61" fmla="*/ 106 h 210"/>
                  <a:gd name="T62" fmla="*/ 42 w 206"/>
                  <a:gd name="T63" fmla="*/ 80 h 210"/>
                  <a:gd name="T64" fmla="*/ 38 w 206"/>
                  <a:gd name="T65" fmla="*/ 64 h 210"/>
                  <a:gd name="T66" fmla="*/ 30 w 206"/>
                  <a:gd name="T67" fmla="*/ 44 h 210"/>
                  <a:gd name="T68" fmla="*/ 18 w 206"/>
                  <a:gd name="T69" fmla="*/ 14 h 210"/>
                  <a:gd name="T70" fmla="*/ 20 w 206"/>
                  <a:gd name="T71" fmla="*/ 4 h 210"/>
                  <a:gd name="T72" fmla="*/ 30 w 206"/>
                  <a:gd name="T73" fmla="*/ 0 h 210"/>
                  <a:gd name="T74" fmla="*/ 40 w 206"/>
                  <a:gd name="T75" fmla="*/ 2 h 210"/>
                  <a:gd name="T76" fmla="*/ 78 w 206"/>
                  <a:gd name="T77" fmla="*/ 16 h 210"/>
                  <a:gd name="T78" fmla="*/ 104 w 206"/>
                  <a:gd name="T79" fmla="*/ 32 h 21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06" h="210">
                    <a:moveTo>
                      <a:pt x="104" y="32"/>
                    </a:moveTo>
                    <a:lnTo>
                      <a:pt x="104" y="32"/>
                    </a:lnTo>
                    <a:lnTo>
                      <a:pt x="114" y="38"/>
                    </a:lnTo>
                    <a:lnTo>
                      <a:pt x="124" y="44"/>
                    </a:lnTo>
                    <a:lnTo>
                      <a:pt x="142" y="62"/>
                    </a:lnTo>
                    <a:lnTo>
                      <a:pt x="156" y="80"/>
                    </a:lnTo>
                    <a:lnTo>
                      <a:pt x="160" y="90"/>
                    </a:lnTo>
                    <a:lnTo>
                      <a:pt x="164" y="98"/>
                    </a:lnTo>
                    <a:lnTo>
                      <a:pt x="164" y="98"/>
                    </a:lnTo>
                    <a:lnTo>
                      <a:pt x="168" y="112"/>
                    </a:lnTo>
                    <a:lnTo>
                      <a:pt x="172" y="120"/>
                    </a:lnTo>
                    <a:lnTo>
                      <a:pt x="176" y="128"/>
                    </a:lnTo>
                    <a:lnTo>
                      <a:pt x="186" y="136"/>
                    </a:lnTo>
                    <a:lnTo>
                      <a:pt x="186" y="136"/>
                    </a:lnTo>
                    <a:lnTo>
                      <a:pt x="198" y="146"/>
                    </a:lnTo>
                    <a:lnTo>
                      <a:pt x="202" y="152"/>
                    </a:lnTo>
                    <a:lnTo>
                      <a:pt x="204" y="158"/>
                    </a:lnTo>
                    <a:lnTo>
                      <a:pt x="206" y="164"/>
                    </a:lnTo>
                    <a:lnTo>
                      <a:pt x="206" y="170"/>
                    </a:lnTo>
                    <a:lnTo>
                      <a:pt x="202" y="176"/>
                    </a:lnTo>
                    <a:lnTo>
                      <a:pt x="196" y="180"/>
                    </a:lnTo>
                    <a:lnTo>
                      <a:pt x="196" y="180"/>
                    </a:lnTo>
                    <a:lnTo>
                      <a:pt x="188" y="180"/>
                    </a:lnTo>
                    <a:lnTo>
                      <a:pt x="186" y="180"/>
                    </a:lnTo>
                    <a:lnTo>
                      <a:pt x="184" y="176"/>
                    </a:lnTo>
                    <a:lnTo>
                      <a:pt x="182" y="170"/>
                    </a:lnTo>
                    <a:lnTo>
                      <a:pt x="180" y="164"/>
                    </a:lnTo>
                    <a:lnTo>
                      <a:pt x="174" y="156"/>
                    </a:lnTo>
                    <a:lnTo>
                      <a:pt x="168" y="152"/>
                    </a:lnTo>
                    <a:lnTo>
                      <a:pt x="156" y="148"/>
                    </a:lnTo>
                    <a:lnTo>
                      <a:pt x="156" y="148"/>
                    </a:lnTo>
                    <a:lnTo>
                      <a:pt x="134" y="144"/>
                    </a:lnTo>
                    <a:lnTo>
                      <a:pt x="122" y="144"/>
                    </a:lnTo>
                    <a:lnTo>
                      <a:pt x="118" y="146"/>
                    </a:lnTo>
                    <a:lnTo>
                      <a:pt x="114" y="148"/>
                    </a:lnTo>
                    <a:lnTo>
                      <a:pt x="104" y="158"/>
                    </a:lnTo>
                    <a:lnTo>
                      <a:pt x="104" y="158"/>
                    </a:lnTo>
                    <a:lnTo>
                      <a:pt x="100" y="162"/>
                    </a:lnTo>
                    <a:lnTo>
                      <a:pt x="96" y="164"/>
                    </a:lnTo>
                    <a:lnTo>
                      <a:pt x="90" y="162"/>
                    </a:lnTo>
                    <a:lnTo>
                      <a:pt x="86" y="164"/>
                    </a:lnTo>
                    <a:lnTo>
                      <a:pt x="80" y="166"/>
                    </a:lnTo>
                    <a:lnTo>
                      <a:pt x="72" y="172"/>
                    </a:lnTo>
                    <a:lnTo>
                      <a:pt x="64" y="182"/>
                    </a:lnTo>
                    <a:lnTo>
                      <a:pt x="64" y="182"/>
                    </a:lnTo>
                    <a:lnTo>
                      <a:pt x="52" y="192"/>
                    </a:lnTo>
                    <a:lnTo>
                      <a:pt x="38" y="200"/>
                    </a:lnTo>
                    <a:lnTo>
                      <a:pt x="26" y="206"/>
                    </a:lnTo>
                    <a:lnTo>
                      <a:pt x="16" y="210"/>
                    </a:lnTo>
                    <a:lnTo>
                      <a:pt x="6" y="208"/>
                    </a:lnTo>
                    <a:lnTo>
                      <a:pt x="4" y="206"/>
                    </a:lnTo>
                    <a:lnTo>
                      <a:pt x="2" y="204"/>
                    </a:lnTo>
                    <a:lnTo>
                      <a:pt x="0" y="200"/>
                    </a:lnTo>
                    <a:lnTo>
                      <a:pt x="0" y="194"/>
                    </a:lnTo>
                    <a:lnTo>
                      <a:pt x="4" y="182"/>
                    </a:lnTo>
                    <a:lnTo>
                      <a:pt x="4" y="182"/>
                    </a:lnTo>
                    <a:lnTo>
                      <a:pt x="16" y="156"/>
                    </a:lnTo>
                    <a:lnTo>
                      <a:pt x="24" y="144"/>
                    </a:lnTo>
                    <a:lnTo>
                      <a:pt x="30" y="134"/>
                    </a:lnTo>
                    <a:lnTo>
                      <a:pt x="36" y="120"/>
                    </a:lnTo>
                    <a:lnTo>
                      <a:pt x="36" y="120"/>
                    </a:lnTo>
                    <a:lnTo>
                      <a:pt x="40" y="106"/>
                    </a:lnTo>
                    <a:lnTo>
                      <a:pt x="44" y="94"/>
                    </a:lnTo>
                    <a:lnTo>
                      <a:pt x="42" y="80"/>
                    </a:lnTo>
                    <a:lnTo>
                      <a:pt x="38" y="64"/>
                    </a:lnTo>
                    <a:lnTo>
                      <a:pt x="38" y="64"/>
                    </a:lnTo>
                    <a:lnTo>
                      <a:pt x="36" y="54"/>
                    </a:lnTo>
                    <a:lnTo>
                      <a:pt x="30" y="44"/>
                    </a:lnTo>
                    <a:lnTo>
                      <a:pt x="22" y="22"/>
                    </a:lnTo>
                    <a:lnTo>
                      <a:pt x="18" y="14"/>
                    </a:lnTo>
                    <a:lnTo>
                      <a:pt x="18" y="8"/>
                    </a:lnTo>
                    <a:lnTo>
                      <a:pt x="20" y="4"/>
                    </a:lnTo>
                    <a:lnTo>
                      <a:pt x="22" y="2"/>
                    </a:lnTo>
                    <a:lnTo>
                      <a:pt x="30" y="0"/>
                    </a:lnTo>
                    <a:lnTo>
                      <a:pt x="30" y="0"/>
                    </a:lnTo>
                    <a:lnTo>
                      <a:pt x="40" y="2"/>
                    </a:lnTo>
                    <a:lnTo>
                      <a:pt x="54" y="6"/>
                    </a:lnTo>
                    <a:lnTo>
                      <a:pt x="78" y="16"/>
                    </a:lnTo>
                    <a:lnTo>
                      <a:pt x="96" y="28"/>
                    </a:lnTo>
                    <a:lnTo>
                      <a:pt x="104" y="32"/>
                    </a:lnTo>
                    <a:lnTo>
                      <a:pt x="104" y="32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98" name="Freeform 11"/>
              <p:cNvSpPr>
                <a:spLocks/>
              </p:cNvSpPr>
              <p:nvPr/>
            </p:nvSpPr>
            <p:spPr bwMode="auto">
              <a:xfrm>
                <a:off x="-5139208" y="7616693"/>
                <a:ext cx="733425" cy="428625"/>
              </a:xfrm>
              <a:custGeom>
                <a:avLst/>
                <a:gdLst>
                  <a:gd name="T0" fmla="*/ 6 w 462"/>
                  <a:gd name="T1" fmla="*/ 172 h 270"/>
                  <a:gd name="T2" fmla="*/ 36 w 462"/>
                  <a:gd name="T3" fmla="*/ 200 h 270"/>
                  <a:gd name="T4" fmla="*/ 56 w 462"/>
                  <a:gd name="T5" fmla="*/ 212 h 270"/>
                  <a:gd name="T6" fmla="*/ 68 w 462"/>
                  <a:gd name="T7" fmla="*/ 214 h 270"/>
                  <a:gd name="T8" fmla="*/ 92 w 462"/>
                  <a:gd name="T9" fmla="*/ 216 h 270"/>
                  <a:gd name="T10" fmla="*/ 106 w 462"/>
                  <a:gd name="T11" fmla="*/ 224 h 270"/>
                  <a:gd name="T12" fmla="*/ 110 w 462"/>
                  <a:gd name="T13" fmla="*/ 232 h 270"/>
                  <a:gd name="T14" fmla="*/ 124 w 462"/>
                  <a:gd name="T15" fmla="*/ 258 h 270"/>
                  <a:gd name="T16" fmla="*/ 136 w 462"/>
                  <a:gd name="T17" fmla="*/ 264 h 270"/>
                  <a:gd name="T18" fmla="*/ 150 w 462"/>
                  <a:gd name="T19" fmla="*/ 268 h 270"/>
                  <a:gd name="T20" fmla="*/ 180 w 462"/>
                  <a:gd name="T21" fmla="*/ 268 h 270"/>
                  <a:gd name="T22" fmla="*/ 202 w 462"/>
                  <a:gd name="T23" fmla="*/ 258 h 270"/>
                  <a:gd name="T24" fmla="*/ 228 w 462"/>
                  <a:gd name="T25" fmla="*/ 236 h 270"/>
                  <a:gd name="T26" fmla="*/ 244 w 462"/>
                  <a:gd name="T27" fmla="*/ 218 h 270"/>
                  <a:gd name="T28" fmla="*/ 268 w 462"/>
                  <a:gd name="T29" fmla="*/ 186 h 270"/>
                  <a:gd name="T30" fmla="*/ 284 w 462"/>
                  <a:gd name="T31" fmla="*/ 156 h 270"/>
                  <a:gd name="T32" fmla="*/ 298 w 462"/>
                  <a:gd name="T33" fmla="*/ 146 h 270"/>
                  <a:gd name="T34" fmla="*/ 310 w 462"/>
                  <a:gd name="T35" fmla="*/ 142 h 270"/>
                  <a:gd name="T36" fmla="*/ 404 w 462"/>
                  <a:gd name="T37" fmla="*/ 120 h 270"/>
                  <a:gd name="T38" fmla="*/ 448 w 462"/>
                  <a:gd name="T39" fmla="*/ 104 h 270"/>
                  <a:gd name="T40" fmla="*/ 460 w 462"/>
                  <a:gd name="T41" fmla="*/ 94 h 270"/>
                  <a:gd name="T42" fmla="*/ 460 w 462"/>
                  <a:gd name="T43" fmla="*/ 84 h 270"/>
                  <a:gd name="T44" fmla="*/ 454 w 462"/>
                  <a:gd name="T45" fmla="*/ 74 h 270"/>
                  <a:gd name="T46" fmla="*/ 438 w 462"/>
                  <a:gd name="T47" fmla="*/ 60 h 270"/>
                  <a:gd name="T48" fmla="*/ 408 w 462"/>
                  <a:gd name="T49" fmla="*/ 46 h 270"/>
                  <a:gd name="T50" fmla="*/ 386 w 462"/>
                  <a:gd name="T51" fmla="*/ 38 h 270"/>
                  <a:gd name="T52" fmla="*/ 372 w 462"/>
                  <a:gd name="T53" fmla="*/ 26 h 270"/>
                  <a:gd name="T54" fmla="*/ 362 w 462"/>
                  <a:gd name="T55" fmla="*/ 6 h 270"/>
                  <a:gd name="T56" fmla="*/ 348 w 462"/>
                  <a:gd name="T57" fmla="*/ 0 h 270"/>
                  <a:gd name="T58" fmla="*/ 336 w 462"/>
                  <a:gd name="T59" fmla="*/ 0 h 270"/>
                  <a:gd name="T60" fmla="*/ 310 w 462"/>
                  <a:gd name="T61" fmla="*/ 6 h 270"/>
                  <a:gd name="T62" fmla="*/ 290 w 462"/>
                  <a:gd name="T63" fmla="*/ 18 h 270"/>
                  <a:gd name="T64" fmla="*/ 276 w 462"/>
                  <a:gd name="T65" fmla="*/ 30 h 270"/>
                  <a:gd name="T66" fmla="*/ 270 w 462"/>
                  <a:gd name="T67" fmla="*/ 42 h 270"/>
                  <a:gd name="T68" fmla="*/ 270 w 462"/>
                  <a:gd name="T69" fmla="*/ 50 h 270"/>
                  <a:gd name="T70" fmla="*/ 266 w 462"/>
                  <a:gd name="T71" fmla="*/ 56 h 270"/>
                  <a:gd name="T72" fmla="*/ 234 w 462"/>
                  <a:gd name="T73" fmla="*/ 68 h 270"/>
                  <a:gd name="T74" fmla="*/ 206 w 462"/>
                  <a:gd name="T75" fmla="*/ 72 h 270"/>
                  <a:gd name="T76" fmla="*/ 162 w 462"/>
                  <a:gd name="T77" fmla="*/ 74 h 270"/>
                  <a:gd name="T78" fmla="*/ 140 w 462"/>
                  <a:gd name="T79" fmla="*/ 80 h 270"/>
                  <a:gd name="T80" fmla="*/ 120 w 462"/>
                  <a:gd name="T81" fmla="*/ 88 h 270"/>
                  <a:gd name="T82" fmla="*/ 94 w 462"/>
                  <a:gd name="T83" fmla="*/ 98 h 270"/>
                  <a:gd name="T84" fmla="*/ 70 w 462"/>
                  <a:gd name="T85" fmla="*/ 110 h 270"/>
                  <a:gd name="T86" fmla="*/ 24 w 462"/>
                  <a:gd name="T87" fmla="*/ 132 h 270"/>
                  <a:gd name="T88" fmla="*/ 6 w 462"/>
                  <a:gd name="T89" fmla="*/ 136 h 270"/>
                  <a:gd name="T90" fmla="*/ 0 w 462"/>
                  <a:gd name="T91" fmla="*/ 150 h 270"/>
                  <a:gd name="T92" fmla="*/ 0 w 462"/>
                  <a:gd name="T93" fmla="*/ 160 h 270"/>
                  <a:gd name="T94" fmla="*/ 6 w 462"/>
                  <a:gd name="T95" fmla="*/ 172 h 27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</a:cxnLst>
                <a:rect l="0" t="0" r="r" b="b"/>
                <a:pathLst>
                  <a:path w="462" h="270">
                    <a:moveTo>
                      <a:pt x="6" y="172"/>
                    </a:moveTo>
                    <a:lnTo>
                      <a:pt x="6" y="172"/>
                    </a:lnTo>
                    <a:lnTo>
                      <a:pt x="22" y="188"/>
                    </a:lnTo>
                    <a:lnTo>
                      <a:pt x="36" y="200"/>
                    </a:lnTo>
                    <a:lnTo>
                      <a:pt x="48" y="208"/>
                    </a:lnTo>
                    <a:lnTo>
                      <a:pt x="56" y="212"/>
                    </a:lnTo>
                    <a:lnTo>
                      <a:pt x="56" y="212"/>
                    </a:lnTo>
                    <a:lnTo>
                      <a:pt x="68" y="214"/>
                    </a:lnTo>
                    <a:lnTo>
                      <a:pt x="82" y="214"/>
                    </a:lnTo>
                    <a:lnTo>
                      <a:pt x="92" y="216"/>
                    </a:lnTo>
                    <a:lnTo>
                      <a:pt x="98" y="218"/>
                    </a:lnTo>
                    <a:lnTo>
                      <a:pt x="106" y="224"/>
                    </a:lnTo>
                    <a:lnTo>
                      <a:pt x="110" y="232"/>
                    </a:lnTo>
                    <a:lnTo>
                      <a:pt x="110" y="232"/>
                    </a:lnTo>
                    <a:lnTo>
                      <a:pt x="116" y="246"/>
                    </a:lnTo>
                    <a:lnTo>
                      <a:pt x="124" y="258"/>
                    </a:lnTo>
                    <a:lnTo>
                      <a:pt x="130" y="262"/>
                    </a:lnTo>
                    <a:lnTo>
                      <a:pt x="136" y="264"/>
                    </a:lnTo>
                    <a:lnTo>
                      <a:pt x="150" y="268"/>
                    </a:lnTo>
                    <a:lnTo>
                      <a:pt x="150" y="268"/>
                    </a:lnTo>
                    <a:lnTo>
                      <a:pt x="170" y="270"/>
                    </a:lnTo>
                    <a:lnTo>
                      <a:pt x="180" y="268"/>
                    </a:lnTo>
                    <a:lnTo>
                      <a:pt x="190" y="264"/>
                    </a:lnTo>
                    <a:lnTo>
                      <a:pt x="202" y="258"/>
                    </a:lnTo>
                    <a:lnTo>
                      <a:pt x="214" y="248"/>
                    </a:lnTo>
                    <a:lnTo>
                      <a:pt x="228" y="236"/>
                    </a:lnTo>
                    <a:lnTo>
                      <a:pt x="244" y="218"/>
                    </a:lnTo>
                    <a:lnTo>
                      <a:pt x="244" y="218"/>
                    </a:lnTo>
                    <a:lnTo>
                      <a:pt x="258" y="200"/>
                    </a:lnTo>
                    <a:lnTo>
                      <a:pt x="268" y="186"/>
                    </a:lnTo>
                    <a:lnTo>
                      <a:pt x="278" y="164"/>
                    </a:lnTo>
                    <a:lnTo>
                      <a:pt x="284" y="156"/>
                    </a:lnTo>
                    <a:lnTo>
                      <a:pt x="290" y="150"/>
                    </a:lnTo>
                    <a:lnTo>
                      <a:pt x="298" y="146"/>
                    </a:lnTo>
                    <a:lnTo>
                      <a:pt x="310" y="142"/>
                    </a:lnTo>
                    <a:lnTo>
                      <a:pt x="310" y="142"/>
                    </a:lnTo>
                    <a:lnTo>
                      <a:pt x="350" y="132"/>
                    </a:lnTo>
                    <a:lnTo>
                      <a:pt x="404" y="120"/>
                    </a:lnTo>
                    <a:lnTo>
                      <a:pt x="428" y="112"/>
                    </a:lnTo>
                    <a:lnTo>
                      <a:pt x="448" y="104"/>
                    </a:lnTo>
                    <a:lnTo>
                      <a:pt x="456" y="98"/>
                    </a:lnTo>
                    <a:lnTo>
                      <a:pt x="460" y="94"/>
                    </a:lnTo>
                    <a:lnTo>
                      <a:pt x="462" y="88"/>
                    </a:lnTo>
                    <a:lnTo>
                      <a:pt x="460" y="84"/>
                    </a:lnTo>
                    <a:lnTo>
                      <a:pt x="460" y="84"/>
                    </a:lnTo>
                    <a:lnTo>
                      <a:pt x="454" y="74"/>
                    </a:lnTo>
                    <a:lnTo>
                      <a:pt x="446" y="66"/>
                    </a:lnTo>
                    <a:lnTo>
                      <a:pt x="438" y="60"/>
                    </a:lnTo>
                    <a:lnTo>
                      <a:pt x="428" y="54"/>
                    </a:lnTo>
                    <a:lnTo>
                      <a:pt x="408" y="46"/>
                    </a:lnTo>
                    <a:lnTo>
                      <a:pt x="386" y="38"/>
                    </a:lnTo>
                    <a:lnTo>
                      <a:pt x="386" y="38"/>
                    </a:lnTo>
                    <a:lnTo>
                      <a:pt x="378" y="32"/>
                    </a:lnTo>
                    <a:lnTo>
                      <a:pt x="372" y="26"/>
                    </a:lnTo>
                    <a:lnTo>
                      <a:pt x="364" y="12"/>
                    </a:lnTo>
                    <a:lnTo>
                      <a:pt x="362" y="6"/>
                    </a:lnTo>
                    <a:lnTo>
                      <a:pt x="356" y="2"/>
                    </a:lnTo>
                    <a:lnTo>
                      <a:pt x="348" y="0"/>
                    </a:lnTo>
                    <a:lnTo>
                      <a:pt x="336" y="0"/>
                    </a:lnTo>
                    <a:lnTo>
                      <a:pt x="336" y="0"/>
                    </a:lnTo>
                    <a:lnTo>
                      <a:pt x="322" y="2"/>
                    </a:lnTo>
                    <a:lnTo>
                      <a:pt x="310" y="6"/>
                    </a:lnTo>
                    <a:lnTo>
                      <a:pt x="300" y="12"/>
                    </a:lnTo>
                    <a:lnTo>
                      <a:pt x="290" y="18"/>
                    </a:lnTo>
                    <a:lnTo>
                      <a:pt x="282" y="24"/>
                    </a:lnTo>
                    <a:lnTo>
                      <a:pt x="276" y="30"/>
                    </a:lnTo>
                    <a:lnTo>
                      <a:pt x="272" y="36"/>
                    </a:lnTo>
                    <a:lnTo>
                      <a:pt x="270" y="42"/>
                    </a:lnTo>
                    <a:lnTo>
                      <a:pt x="270" y="42"/>
                    </a:lnTo>
                    <a:lnTo>
                      <a:pt x="270" y="50"/>
                    </a:lnTo>
                    <a:lnTo>
                      <a:pt x="268" y="52"/>
                    </a:lnTo>
                    <a:lnTo>
                      <a:pt x="266" y="56"/>
                    </a:lnTo>
                    <a:lnTo>
                      <a:pt x="256" y="60"/>
                    </a:lnTo>
                    <a:lnTo>
                      <a:pt x="234" y="68"/>
                    </a:lnTo>
                    <a:lnTo>
                      <a:pt x="234" y="68"/>
                    </a:lnTo>
                    <a:lnTo>
                      <a:pt x="206" y="72"/>
                    </a:lnTo>
                    <a:lnTo>
                      <a:pt x="182" y="72"/>
                    </a:lnTo>
                    <a:lnTo>
                      <a:pt x="162" y="74"/>
                    </a:lnTo>
                    <a:lnTo>
                      <a:pt x="150" y="76"/>
                    </a:lnTo>
                    <a:lnTo>
                      <a:pt x="140" y="80"/>
                    </a:lnTo>
                    <a:lnTo>
                      <a:pt x="140" y="80"/>
                    </a:lnTo>
                    <a:lnTo>
                      <a:pt x="120" y="88"/>
                    </a:lnTo>
                    <a:lnTo>
                      <a:pt x="108" y="92"/>
                    </a:lnTo>
                    <a:lnTo>
                      <a:pt x="94" y="98"/>
                    </a:lnTo>
                    <a:lnTo>
                      <a:pt x="70" y="110"/>
                    </a:lnTo>
                    <a:lnTo>
                      <a:pt x="70" y="110"/>
                    </a:lnTo>
                    <a:lnTo>
                      <a:pt x="44" y="122"/>
                    </a:lnTo>
                    <a:lnTo>
                      <a:pt x="24" y="132"/>
                    </a:lnTo>
                    <a:lnTo>
                      <a:pt x="6" y="136"/>
                    </a:lnTo>
                    <a:lnTo>
                      <a:pt x="6" y="136"/>
                    </a:lnTo>
                    <a:lnTo>
                      <a:pt x="4" y="140"/>
                    </a:lnTo>
                    <a:lnTo>
                      <a:pt x="0" y="150"/>
                    </a:lnTo>
                    <a:lnTo>
                      <a:pt x="0" y="154"/>
                    </a:lnTo>
                    <a:lnTo>
                      <a:pt x="0" y="160"/>
                    </a:lnTo>
                    <a:lnTo>
                      <a:pt x="2" y="166"/>
                    </a:lnTo>
                    <a:lnTo>
                      <a:pt x="6" y="172"/>
                    </a:lnTo>
                    <a:lnTo>
                      <a:pt x="6" y="172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299" name="Freeform 12"/>
              <p:cNvSpPr>
                <a:spLocks/>
              </p:cNvSpPr>
              <p:nvPr/>
            </p:nvSpPr>
            <p:spPr bwMode="auto">
              <a:xfrm>
                <a:off x="-5148733" y="6435593"/>
                <a:ext cx="542925" cy="939800"/>
              </a:xfrm>
              <a:custGeom>
                <a:avLst/>
                <a:gdLst>
                  <a:gd name="T0" fmla="*/ 26 w 342"/>
                  <a:gd name="T1" fmla="*/ 494 h 592"/>
                  <a:gd name="T2" fmla="*/ 50 w 342"/>
                  <a:gd name="T3" fmla="*/ 536 h 592"/>
                  <a:gd name="T4" fmla="*/ 70 w 342"/>
                  <a:gd name="T5" fmla="*/ 554 h 592"/>
                  <a:gd name="T6" fmla="*/ 106 w 342"/>
                  <a:gd name="T7" fmla="*/ 578 h 592"/>
                  <a:gd name="T8" fmla="*/ 142 w 342"/>
                  <a:gd name="T9" fmla="*/ 582 h 592"/>
                  <a:gd name="T10" fmla="*/ 198 w 342"/>
                  <a:gd name="T11" fmla="*/ 574 h 592"/>
                  <a:gd name="T12" fmla="*/ 234 w 342"/>
                  <a:gd name="T13" fmla="*/ 568 h 592"/>
                  <a:gd name="T14" fmla="*/ 264 w 342"/>
                  <a:gd name="T15" fmla="*/ 574 h 592"/>
                  <a:gd name="T16" fmla="*/ 306 w 342"/>
                  <a:gd name="T17" fmla="*/ 592 h 592"/>
                  <a:gd name="T18" fmla="*/ 330 w 342"/>
                  <a:gd name="T19" fmla="*/ 566 h 592"/>
                  <a:gd name="T20" fmla="*/ 340 w 342"/>
                  <a:gd name="T21" fmla="*/ 538 h 592"/>
                  <a:gd name="T22" fmla="*/ 340 w 342"/>
                  <a:gd name="T23" fmla="*/ 504 h 592"/>
                  <a:gd name="T24" fmla="*/ 330 w 342"/>
                  <a:gd name="T25" fmla="*/ 470 h 592"/>
                  <a:gd name="T26" fmla="*/ 314 w 342"/>
                  <a:gd name="T27" fmla="*/ 420 h 592"/>
                  <a:gd name="T28" fmla="*/ 312 w 342"/>
                  <a:gd name="T29" fmla="*/ 390 h 592"/>
                  <a:gd name="T30" fmla="*/ 300 w 342"/>
                  <a:gd name="T31" fmla="*/ 350 h 592"/>
                  <a:gd name="T32" fmla="*/ 300 w 342"/>
                  <a:gd name="T33" fmla="*/ 322 h 592"/>
                  <a:gd name="T34" fmla="*/ 306 w 342"/>
                  <a:gd name="T35" fmla="*/ 300 h 592"/>
                  <a:gd name="T36" fmla="*/ 304 w 342"/>
                  <a:gd name="T37" fmla="*/ 232 h 592"/>
                  <a:gd name="T38" fmla="*/ 308 w 342"/>
                  <a:gd name="T39" fmla="*/ 182 h 592"/>
                  <a:gd name="T40" fmla="*/ 304 w 342"/>
                  <a:gd name="T41" fmla="*/ 136 h 592"/>
                  <a:gd name="T42" fmla="*/ 280 w 342"/>
                  <a:gd name="T43" fmla="*/ 114 h 592"/>
                  <a:gd name="T44" fmla="*/ 242 w 342"/>
                  <a:gd name="T45" fmla="*/ 90 h 592"/>
                  <a:gd name="T46" fmla="*/ 184 w 342"/>
                  <a:gd name="T47" fmla="*/ 32 h 592"/>
                  <a:gd name="T48" fmla="*/ 158 w 342"/>
                  <a:gd name="T49" fmla="*/ 4 h 592"/>
                  <a:gd name="T50" fmla="*/ 134 w 342"/>
                  <a:gd name="T51" fmla="*/ 2 h 592"/>
                  <a:gd name="T52" fmla="*/ 98 w 342"/>
                  <a:gd name="T53" fmla="*/ 18 h 592"/>
                  <a:gd name="T54" fmla="*/ 70 w 342"/>
                  <a:gd name="T55" fmla="*/ 48 h 592"/>
                  <a:gd name="T56" fmla="*/ 54 w 342"/>
                  <a:gd name="T57" fmla="*/ 66 h 592"/>
                  <a:gd name="T58" fmla="*/ 24 w 342"/>
                  <a:gd name="T59" fmla="*/ 78 h 592"/>
                  <a:gd name="T60" fmla="*/ 2 w 342"/>
                  <a:gd name="T61" fmla="*/ 94 h 592"/>
                  <a:gd name="T62" fmla="*/ 6 w 342"/>
                  <a:gd name="T63" fmla="*/ 126 h 592"/>
                  <a:gd name="T64" fmla="*/ 8 w 342"/>
                  <a:gd name="T65" fmla="*/ 150 h 592"/>
                  <a:gd name="T66" fmla="*/ 6 w 342"/>
                  <a:gd name="T67" fmla="*/ 220 h 592"/>
                  <a:gd name="T68" fmla="*/ 14 w 342"/>
                  <a:gd name="T69" fmla="*/ 264 h 592"/>
                  <a:gd name="T70" fmla="*/ 24 w 342"/>
                  <a:gd name="T71" fmla="*/ 296 h 592"/>
                  <a:gd name="T72" fmla="*/ 56 w 342"/>
                  <a:gd name="T73" fmla="*/ 322 h 592"/>
                  <a:gd name="T74" fmla="*/ 82 w 342"/>
                  <a:gd name="T75" fmla="*/ 344 h 592"/>
                  <a:gd name="T76" fmla="*/ 90 w 342"/>
                  <a:gd name="T77" fmla="*/ 370 h 592"/>
                  <a:gd name="T78" fmla="*/ 116 w 342"/>
                  <a:gd name="T79" fmla="*/ 404 h 592"/>
                  <a:gd name="T80" fmla="*/ 128 w 342"/>
                  <a:gd name="T81" fmla="*/ 432 h 592"/>
                  <a:gd name="T82" fmla="*/ 124 w 342"/>
                  <a:gd name="T83" fmla="*/ 452 h 592"/>
                  <a:gd name="T84" fmla="*/ 96 w 342"/>
                  <a:gd name="T85" fmla="*/ 466 h 592"/>
                  <a:gd name="T86" fmla="*/ 24 w 342"/>
                  <a:gd name="T87" fmla="*/ 486 h 59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342" h="592">
                    <a:moveTo>
                      <a:pt x="24" y="486"/>
                    </a:moveTo>
                    <a:lnTo>
                      <a:pt x="24" y="486"/>
                    </a:lnTo>
                    <a:lnTo>
                      <a:pt x="26" y="494"/>
                    </a:lnTo>
                    <a:lnTo>
                      <a:pt x="36" y="512"/>
                    </a:lnTo>
                    <a:lnTo>
                      <a:pt x="42" y="524"/>
                    </a:lnTo>
                    <a:lnTo>
                      <a:pt x="50" y="536"/>
                    </a:lnTo>
                    <a:lnTo>
                      <a:pt x="60" y="546"/>
                    </a:lnTo>
                    <a:lnTo>
                      <a:pt x="70" y="554"/>
                    </a:lnTo>
                    <a:lnTo>
                      <a:pt x="70" y="554"/>
                    </a:lnTo>
                    <a:lnTo>
                      <a:pt x="88" y="566"/>
                    </a:lnTo>
                    <a:lnTo>
                      <a:pt x="100" y="574"/>
                    </a:lnTo>
                    <a:lnTo>
                      <a:pt x="106" y="578"/>
                    </a:lnTo>
                    <a:lnTo>
                      <a:pt x="114" y="580"/>
                    </a:lnTo>
                    <a:lnTo>
                      <a:pt x="142" y="582"/>
                    </a:lnTo>
                    <a:lnTo>
                      <a:pt x="142" y="582"/>
                    </a:lnTo>
                    <a:lnTo>
                      <a:pt x="160" y="582"/>
                    </a:lnTo>
                    <a:lnTo>
                      <a:pt x="174" y="580"/>
                    </a:lnTo>
                    <a:lnTo>
                      <a:pt x="198" y="574"/>
                    </a:lnTo>
                    <a:lnTo>
                      <a:pt x="210" y="570"/>
                    </a:lnTo>
                    <a:lnTo>
                      <a:pt x="222" y="568"/>
                    </a:lnTo>
                    <a:lnTo>
                      <a:pt x="234" y="568"/>
                    </a:lnTo>
                    <a:lnTo>
                      <a:pt x="250" y="570"/>
                    </a:lnTo>
                    <a:lnTo>
                      <a:pt x="250" y="570"/>
                    </a:lnTo>
                    <a:lnTo>
                      <a:pt x="264" y="574"/>
                    </a:lnTo>
                    <a:lnTo>
                      <a:pt x="278" y="580"/>
                    </a:lnTo>
                    <a:lnTo>
                      <a:pt x="298" y="590"/>
                    </a:lnTo>
                    <a:lnTo>
                      <a:pt x="306" y="592"/>
                    </a:lnTo>
                    <a:lnTo>
                      <a:pt x="314" y="588"/>
                    </a:lnTo>
                    <a:lnTo>
                      <a:pt x="322" y="580"/>
                    </a:lnTo>
                    <a:lnTo>
                      <a:pt x="330" y="566"/>
                    </a:lnTo>
                    <a:lnTo>
                      <a:pt x="330" y="566"/>
                    </a:lnTo>
                    <a:lnTo>
                      <a:pt x="336" y="550"/>
                    </a:lnTo>
                    <a:lnTo>
                      <a:pt x="340" y="538"/>
                    </a:lnTo>
                    <a:lnTo>
                      <a:pt x="342" y="526"/>
                    </a:lnTo>
                    <a:lnTo>
                      <a:pt x="342" y="514"/>
                    </a:lnTo>
                    <a:lnTo>
                      <a:pt x="340" y="504"/>
                    </a:lnTo>
                    <a:lnTo>
                      <a:pt x="338" y="494"/>
                    </a:lnTo>
                    <a:lnTo>
                      <a:pt x="330" y="470"/>
                    </a:lnTo>
                    <a:lnTo>
                      <a:pt x="330" y="470"/>
                    </a:lnTo>
                    <a:lnTo>
                      <a:pt x="322" y="448"/>
                    </a:lnTo>
                    <a:lnTo>
                      <a:pt x="316" y="434"/>
                    </a:lnTo>
                    <a:lnTo>
                      <a:pt x="314" y="420"/>
                    </a:lnTo>
                    <a:lnTo>
                      <a:pt x="312" y="402"/>
                    </a:lnTo>
                    <a:lnTo>
                      <a:pt x="312" y="402"/>
                    </a:lnTo>
                    <a:lnTo>
                      <a:pt x="312" y="390"/>
                    </a:lnTo>
                    <a:lnTo>
                      <a:pt x="308" y="380"/>
                    </a:lnTo>
                    <a:lnTo>
                      <a:pt x="302" y="360"/>
                    </a:lnTo>
                    <a:lnTo>
                      <a:pt x="300" y="350"/>
                    </a:lnTo>
                    <a:lnTo>
                      <a:pt x="298" y="342"/>
                    </a:lnTo>
                    <a:lnTo>
                      <a:pt x="298" y="332"/>
                    </a:lnTo>
                    <a:lnTo>
                      <a:pt x="300" y="322"/>
                    </a:lnTo>
                    <a:lnTo>
                      <a:pt x="300" y="322"/>
                    </a:lnTo>
                    <a:lnTo>
                      <a:pt x="304" y="308"/>
                    </a:lnTo>
                    <a:lnTo>
                      <a:pt x="306" y="300"/>
                    </a:lnTo>
                    <a:lnTo>
                      <a:pt x="306" y="270"/>
                    </a:lnTo>
                    <a:lnTo>
                      <a:pt x="306" y="270"/>
                    </a:lnTo>
                    <a:lnTo>
                      <a:pt x="304" y="232"/>
                    </a:lnTo>
                    <a:lnTo>
                      <a:pt x="306" y="214"/>
                    </a:lnTo>
                    <a:lnTo>
                      <a:pt x="308" y="182"/>
                    </a:lnTo>
                    <a:lnTo>
                      <a:pt x="308" y="182"/>
                    </a:lnTo>
                    <a:lnTo>
                      <a:pt x="310" y="162"/>
                    </a:lnTo>
                    <a:lnTo>
                      <a:pt x="308" y="146"/>
                    </a:lnTo>
                    <a:lnTo>
                      <a:pt x="304" y="136"/>
                    </a:lnTo>
                    <a:lnTo>
                      <a:pt x="298" y="126"/>
                    </a:lnTo>
                    <a:lnTo>
                      <a:pt x="290" y="120"/>
                    </a:lnTo>
                    <a:lnTo>
                      <a:pt x="280" y="114"/>
                    </a:lnTo>
                    <a:lnTo>
                      <a:pt x="262" y="104"/>
                    </a:lnTo>
                    <a:lnTo>
                      <a:pt x="262" y="104"/>
                    </a:lnTo>
                    <a:lnTo>
                      <a:pt x="242" y="90"/>
                    </a:lnTo>
                    <a:lnTo>
                      <a:pt x="222" y="72"/>
                    </a:lnTo>
                    <a:lnTo>
                      <a:pt x="184" y="32"/>
                    </a:lnTo>
                    <a:lnTo>
                      <a:pt x="184" y="32"/>
                    </a:lnTo>
                    <a:lnTo>
                      <a:pt x="168" y="14"/>
                    </a:lnTo>
                    <a:lnTo>
                      <a:pt x="162" y="8"/>
                    </a:lnTo>
                    <a:lnTo>
                      <a:pt x="158" y="4"/>
                    </a:lnTo>
                    <a:lnTo>
                      <a:pt x="150" y="2"/>
                    </a:lnTo>
                    <a:lnTo>
                      <a:pt x="144" y="0"/>
                    </a:lnTo>
                    <a:lnTo>
                      <a:pt x="134" y="2"/>
                    </a:lnTo>
                    <a:lnTo>
                      <a:pt x="122" y="6"/>
                    </a:lnTo>
                    <a:lnTo>
                      <a:pt x="122" y="6"/>
                    </a:lnTo>
                    <a:lnTo>
                      <a:pt x="98" y="18"/>
                    </a:lnTo>
                    <a:lnTo>
                      <a:pt x="84" y="26"/>
                    </a:lnTo>
                    <a:lnTo>
                      <a:pt x="76" y="36"/>
                    </a:lnTo>
                    <a:lnTo>
                      <a:pt x="70" y="48"/>
                    </a:lnTo>
                    <a:lnTo>
                      <a:pt x="70" y="48"/>
                    </a:lnTo>
                    <a:lnTo>
                      <a:pt x="64" y="58"/>
                    </a:lnTo>
                    <a:lnTo>
                      <a:pt x="54" y="66"/>
                    </a:lnTo>
                    <a:lnTo>
                      <a:pt x="42" y="72"/>
                    </a:lnTo>
                    <a:lnTo>
                      <a:pt x="24" y="78"/>
                    </a:lnTo>
                    <a:lnTo>
                      <a:pt x="24" y="78"/>
                    </a:lnTo>
                    <a:lnTo>
                      <a:pt x="10" y="86"/>
                    </a:lnTo>
                    <a:lnTo>
                      <a:pt x="4" y="90"/>
                    </a:lnTo>
                    <a:lnTo>
                      <a:pt x="2" y="94"/>
                    </a:lnTo>
                    <a:lnTo>
                      <a:pt x="0" y="100"/>
                    </a:lnTo>
                    <a:lnTo>
                      <a:pt x="2" y="106"/>
                    </a:lnTo>
                    <a:lnTo>
                      <a:pt x="6" y="126"/>
                    </a:lnTo>
                    <a:lnTo>
                      <a:pt x="6" y="126"/>
                    </a:lnTo>
                    <a:lnTo>
                      <a:pt x="8" y="138"/>
                    </a:lnTo>
                    <a:lnTo>
                      <a:pt x="8" y="150"/>
                    </a:lnTo>
                    <a:lnTo>
                      <a:pt x="8" y="174"/>
                    </a:lnTo>
                    <a:lnTo>
                      <a:pt x="6" y="198"/>
                    </a:lnTo>
                    <a:lnTo>
                      <a:pt x="6" y="220"/>
                    </a:lnTo>
                    <a:lnTo>
                      <a:pt x="6" y="220"/>
                    </a:lnTo>
                    <a:lnTo>
                      <a:pt x="8" y="242"/>
                    </a:lnTo>
                    <a:lnTo>
                      <a:pt x="14" y="264"/>
                    </a:lnTo>
                    <a:lnTo>
                      <a:pt x="18" y="282"/>
                    </a:lnTo>
                    <a:lnTo>
                      <a:pt x="24" y="296"/>
                    </a:lnTo>
                    <a:lnTo>
                      <a:pt x="24" y="296"/>
                    </a:lnTo>
                    <a:lnTo>
                      <a:pt x="28" y="300"/>
                    </a:lnTo>
                    <a:lnTo>
                      <a:pt x="36" y="308"/>
                    </a:lnTo>
                    <a:lnTo>
                      <a:pt x="56" y="322"/>
                    </a:lnTo>
                    <a:lnTo>
                      <a:pt x="84" y="342"/>
                    </a:lnTo>
                    <a:lnTo>
                      <a:pt x="84" y="342"/>
                    </a:lnTo>
                    <a:lnTo>
                      <a:pt x="82" y="344"/>
                    </a:lnTo>
                    <a:lnTo>
                      <a:pt x="82" y="348"/>
                    </a:lnTo>
                    <a:lnTo>
                      <a:pt x="84" y="358"/>
                    </a:lnTo>
                    <a:lnTo>
                      <a:pt x="90" y="370"/>
                    </a:lnTo>
                    <a:lnTo>
                      <a:pt x="90" y="370"/>
                    </a:lnTo>
                    <a:lnTo>
                      <a:pt x="106" y="390"/>
                    </a:lnTo>
                    <a:lnTo>
                      <a:pt x="116" y="404"/>
                    </a:lnTo>
                    <a:lnTo>
                      <a:pt x="124" y="418"/>
                    </a:lnTo>
                    <a:lnTo>
                      <a:pt x="128" y="426"/>
                    </a:lnTo>
                    <a:lnTo>
                      <a:pt x="128" y="432"/>
                    </a:lnTo>
                    <a:lnTo>
                      <a:pt x="128" y="440"/>
                    </a:lnTo>
                    <a:lnTo>
                      <a:pt x="128" y="446"/>
                    </a:lnTo>
                    <a:lnTo>
                      <a:pt x="124" y="452"/>
                    </a:lnTo>
                    <a:lnTo>
                      <a:pt x="116" y="458"/>
                    </a:lnTo>
                    <a:lnTo>
                      <a:pt x="108" y="462"/>
                    </a:lnTo>
                    <a:lnTo>
                      <a:pt x="96" y="466"/>
                    </a:lnTo>
                    <a:lnTo>
                      <a:pt x="96" y="466"/>
                    </a:lnTo>
                    <a:lnTo>
                      <a:pt x="24" y="486"/>
                    </a:lnTo>
                    <a:lnTo>
                      <a:pt x="24" y="486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00" name="Freeform 13"/>
              <p:cNvSpPr>
                <a:spLocks/>
              </p:cNvSpPr>
              <p:nvPr/>
            </p:nvSpPr>
            <p:spPr bwMode="auto">
              <a:xfrm>
                <a:off x="-5370983" y="6724518"/>
                <a:ext cx="311150" cy="393700"/>
              </a:xfrm>
              <a:custGeom>
                <a:avLst/>
                <a:gdLst>
                  <a:gd name="T0" fmla="*/ 24 w 196"/>
                  <a:gd name="T1" fmla="*/ 28 h 248"/>
                  <a:gd name="T2" fmla="*/ 12 w 196"/>
                  <a:gd name="T3" fmla="*/ 46 h 248"/>
                  <a:gd name="T4" fmla="*/ 8 w 196"/>
                  <a:gd name="T5" fmla="*/ 62 h 248"/>
                  <a:gd name="T6" fmla="*/ 12 w 196"/>
                  <a:gd name="T7" fmla="*/ 86 h 248"/>
                  <a:gd name="T8" fmla="*/ 10 w 196"/>
                  <a:gd name="T9" fmla="*/ 94 h 248"/>
                  <a:gd name="T10" fmla="*/ 2 w 196"/>
                  <a:gd name="T11" fmla="*/ 122 h 248"/>
                  <a:gd name="T12" fmla="*/ 2 w 196"/>
                  <a:gd name="T13" fmla="*/ 132 h 248"/>
                  <a:gd name="T14" fmla="*/ 8 w 196"/>
                  <a:gd name="T15" fmla="*/ 140 h 248"/>
                  <a:gd name="T16" fmla="*/ 54 w 196"/>
                  <a:gd name="T17" fmla="*/ 156 h 248"/>
                  <a:gd name="T18" fmla="*/ 84 w 196"/>
                  <a:gd name="T19" fmla="*/ 172 h 248"/>
                  <a:gd name="T20" fmla="*/ 88 w 196"/>
                  <a:gd name="T21" fmla="*/ 176 h 248"/>
                  <a:gd name="T22" fmla="*/ 90 w 196"/>
                  <a:gd name="T23" fmla="*/ 184 h 248"/>
                  <a:gd name="T24" fmla="*/ 84 w 196"/>
                  <a:gd name="T25" fmla="*/ 212 h 248"/>
                  <a:gd name="T26" fmla="*/ 88 w 196"/>
                  <a:gd name="T27" fmla="*/ 226 h 248"/>
                  <a:gd name="T28" fmla="*/ 92 w 196"/>
                  <a:gd name="T29" fmla="*/ 230 h 248"/>
                  <a:gd name="T30" fmla="*/ 88 w 196"/>
                  <a:gd name="T31" fmla="*/ 240 h 248"/>
                  <a:gd name="T32" fmla="*/ 94 w 196"/>
                  <a:gd name="T33" fmla="*/ 244 h 248"/>
                  <a:gd name="T34" fmla="*/ 118 w 196"/>
                  <a:gd name="T35" fmla="*/ 248 h 248"/>
                  <a:gd name="T36" fmla="*/ 146 w 196"/>
                  <a:gd name="T37" fmla="*/ 246 h 248"/>
                  <a:gd name="T38" fmla="*/ 162 w 196"/>
                  <a:gd name="T39" fmla="*/ 238 h 248"/>
                  <a:gd name="T40" fmla="*/ 172 w 196"/>
                  <a:gd name="T41" fmla="*/ 226 h 248"/>
                  <a:gd name="T42" fmla="*/ 180 w 196"/>
                  <a:gd name="T43" fmla="*/ 212 h 248"/>
                  <a:gd name="T44" fmla="*/ 196 w 196"/>
                  <a:gd name="T45" fmla="*/ 194 h 248"/>
                  <a:gd name="T46" fmla="*/ 194 w 196"/>
                  <a:gd name="T47" fmla="*/ 186 h 248"/>
                  <a:gd name="T48" fmla="*/ 178 w 196"/>
                  <a:gd name="T49" fmla="*/ 176 h 248"/>
                  <a:gd name="T50" fmla="*/ 152 w 196"/>
                  <a:gd name="T51" fmla="*/ 158 h 248"/>
                  <a:gd name="T52" fmla="*/ 98 w 196"/>
                  <a:gd name="T53" fmla="*/ 114 h 248"/>
                  <a:gd name="T54" fmla="*/ 90 w 196"/>
                  <a:gd name="T55" fmla="*/ 108 h 248"/>
                  <a:gd name="T56" fmla="*/ 76 w 196"/>
                  <a:gd name="T57" fmla="*/ 96 h 248"/>
                  <a:gd name="T58" fmla="*/ 76 w 196"/>
                  <a:gd name="T59" fmla="*/ 82 h 248"/>
                  <a:gd name="T60" fmla="*/ 80 w 196"/>
                  <a:gd name="T61" fmla="*/ 72 h 248"/>
                  <a:gd name="T62" fmla="*/ 96 w 196"/>
                  <a:gd name="T63" fmla="*/ 50 h 248"/>
                  <a:gd name="T64" fmla="*/ 98 w 196"/>
                  <a:gd name="T65" fmla="*/ 28 h 248"/>
                  <a:gd name="T66" fmla="*/ 98 w 196"/>
                  <a:gd name="T67" fmla="*/ 12 h 248"/>
                  <a:gd name="T68" fmla="*/ 92 w 196"/>
                  <a:gd name="T69" fmla="*/ 2 h 248"/>
                  <a:gd name="T70" fmla="*/ 84 w 196"/>
                  <a:gd name="T71" fmla="*/ 0 h 248"/>
                  <a:gd name="T72" fmla="*/ 70 w 196"/>
                  <a:gd name="T73" fmla="*/ 6 h 248"/>
                  <a:gd name="T74" fmla="*/ 24 w 196"/>
                  <a:gd name="T75" fmla="*/ 28 h 2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196" h="248">
                    <a:moveTo>
                      <a:pt x="24" y="28"/>
                    </a:moveTo>
                    <a:lnTo>
                      <a:pt x="24" y="28"/>
                    </a:lnTo>
                    <a:lnTo>
                      <a:pt x="16" y="38"/>
                    </a:lnTo>
                    <a:lnTo>
                      <a:pt x="12" y="46"/>
                    </a:lnTo>
                    <a:lnTo>
                      <a:pt x="8" y="54"/>
                    </a:lnTo>
                    <a:lnTo>
                      <a:pt x="8" y="62"/>
                    </a:lnTo>
                    <a:lnTo>
                      <a:pt x="10" y="78"/>
                    </a:lnTo>
                    <a:lnTo>
                      <a:pt x="12" y="86"/>
                    </a:lnTo>
                    <a:lnTo>
                      <a:pt x="10" y="94"/>
                    </a:lnTo>
                    <a:lnTo>
                      <a:pt x="10" y="94"/>
                    </a:lnTo>
                    <a:lnTo>
                      <a:pt x="6" y="110"/>
                    </a:lnTo>
                    <a:lnTo>
                      <a:pt x="2" y="122"/>
                    </a:lnTo>
                    <a:lnTo>
                      <a:pt x="0" y="128"/>
                    </a:lnTo>
                    <a:lnTo>
                      <a:pt x="2" y="132"/>
                    </a:lnTo>
                    <a:lnTo>
                      <a:pt x="4" y="136"/>
                    </a:lnTo>
                    <a:lnTo>
                      <a:pt x="8" y="140"/>
                    </a:lnTo>
                    <a:lnTo>
                      <a:pt x="8" y="140"/>
                    </a:lnTo>
                    <a:lnTo>
                      <a:pt x="54" y="156"/>
                    </a:lnTo>
                    <a:lnTo>
                      <a:pt x="76" y="166"/>
                    </a:lnTo>
                    <a:lnTo>
                      <a:pt x="84" y="172"/>
                    </a:lnTo>
                    <a:lnTo>
                      <a:pt x="88" y="176"/>
                    </a:lnTo>
                    <a:lnTo>
                      <a:pt x="88" y="176"/>
                    </a:lnTo>
                    <a:lnTo>
                      <a:pt x="90" y="180"/>
                    </a:lnTo>
                    <a:lnTo>
                      <a:pt x="90" y="184"/>
                    </a:lnTo>
                    <a:lnTo>
                      <a:pt x="86" y="198"/>
                    </a:lnTo>
                    <a:lnTo>
                      <a:pt x="84" y="212"/>
                    </a:lnTo>
                    <a:lnTo>
                      <a:pt x="86" y="220"/>
                    </a:lnTo>
                    <a:lnTo>
                      <a:pt x="88" y="226"/>
                    </a:lnTo>
                    <a:lnTo>
                      <a:pt x="88" y="226"/>
                    </a:lnTo>
                    <a:lnTo>
                      <a:pt x="92" y="230"/>
                    </a:lnTo>
                    <a:lnTo>
                      <a:pt x="92" y="234"/>
                    </a:lnTo>
                    <a:lnTo>
                      <a:pt x="88" y="240"/>
                    </a:lnTo>
                    <a:lnTo>
                      <a:pt x="90" y="244"/>
                    </a:lnTo>
                    <a:lnTo>
                      <a:pt x="94" y="244"/>
                    </a:lnTo>
                    <a:lnTo>
                      <a:pt x="118" y="248"/>
                    </a:lnTo>
                    <a:lnTo>
                      <a:pt x="118" y="248"/>
                    </a:lnTo>
                    <a:lnTo>
                      <a:pt x="134" y="248"/>
                    </a:lnTo>
                    <a:lnTo>
                      <a:pt x="146" y="246"/>
                    </a:lnTo>
                    <a:lnTo>
                      <a:pt x="156" y="242"/>
                    </a:lnTo>
                    <a:lnTo>
                      <a:pt x="162" y="238"/>
                    </a:lnTo>
                    <a:lnTo>
                      <a:pt x="168" y="232"/>
                    </a:lnTo>
                    <a:lnTo>
                      <a:pt x="172" y="226"/>
                    </a:lnTo>
                    <a:lnTo>
                      <a:pt x="180" y="212"/>
                    </a:lnTo>
                    <a:lnTo>
                      <a:pt x="180" y="212"/>
                    </a:lnTo>
                    <a:lnTo>
                      <a:pt x="190" y="202"/>
                    </a:lnTo>
                    <a:lnTo>
                      <a:pt x="196" y="194"/>
                    </a:lnTo>
                    <a:lnTo>
                      <a:pt x="196" y="190"/>
                    </a:lnTo>
                    <a:lnTo>
                      <a:pt x="194" y="186"/>
                    </a:lnTo>
                    <a:lnTo>
                      <a:pt x="188" y="182"/>
                    </a:lnTo>
                    <a:lnTo>
                      <a:pt x="178" y="176"/>
                    </a:lnTo>
                    <a:lnTo>
                      <a:pt x="178" y="176"/>
                    </a:lnTo>
                    <a:lnTo>
                      <a:pt x="152" y="158"/>
                    </a:lnTo>
                    <a:lnTo>
                      <a:pt x="128" y="140"/>
                    </a:lnTo>
                    <a:lnTo>
                      <a:pt x="98" y="114"/>
                    </a:lnTo>
                    <a:lnTo>
                      <a:pt x="98" y="114"/>
                    </a:lnTo>
                    <a:lnTo>
                      <a:pt x="90" y="108"/>
                    </a:lnTo>
                    <a:lnTo>
                      <a:pt x="80" y="100"/>
                    </a:lnTo>
                    <a:lnTo>
                      <a:pt x="76" y="96"/>
                    </a:lnTo>
                    <a:lnTo>
                      <a:pt x="74" y="90"/>
                    </a:lnTo>
                    <a:lnTo>
                      <a:pt x="76" y="82"/>
                    </a:lnTo>
                    <a:lnTo>
                      <a:pt x="80" y="72"/>
                    </a:lnTo>
                    <a:lnTo>
                      <a:pt x="80" y="72"/>
                    </a:lnTo>
                    <a:lnTo>
                      <a:pt x="90" y="58"/>
                    </a:lnTo>
                    <a:lnTo>
                      <a:pt x="96" y="50"/>
                    </a:lnTo>
                    <a:lnTo>
                      <a:pt x="98" y="42"/>
                    </a:lnTo>
                    <a:lnTo>
                      <a:pt x="98" y="28"/>
                    </a:lnTo>
                    <a:lnTo>
                      <a:pt x="98" y="28"/>
                    </a:lnTo>
                    <a:lnTo>
                      <a:pt x="98" y="12"/>
                    </a:lnTo>
                    <a:lnTo>
                      <a:pt x="96" y="6"/>
                    </a:lnTo>
                    <a:lnTo>
                      <a:pt x="92" y="2"/>
                    </a:lnTo>
                    <a:lnTo>
                      <a:pt x="88" y="0"/>
                    </a:lnTo>
                    <a:lnTo>
                      <a:pt x="84" y="0"/>
                    </a:lnTo>
                    <a:lnTo>
                      <a:pt x="70" y="6"/>
                    </a:lnTo>
                    <a:lnTo>
                      <a:pt x="70" y="6"/>
                    </a:lnTo>
                    <a:lnTo>
                      <a:pt x="38" y="22"/>
                    </a:lnTo>
                    <a:lnTo>
                      <a:pt x="24" y="28"/>
                    </a:lnTo>
                    <a:lnTo>
                      <a:pt x="24" y="28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01" name="Freeform 14"/>
              <p:cNvSpPr>
                <a:spLocks/>
              </p:cNvSpPr>
              <p:nvPr/>
            </p:nvSpPr>
            <p:spPr bwMode="auto">
              <a:xfrm>
                <a:off x="-5612284" y="6473693"/>
                <a:ext cx="412750" cy="263525"/>
              </a:xfrm>
              <a:custGeom>
                <a:avLst/>
                <a:gdLst>
                  <a:gd name="T0" fmla="*/ 0 w 260"/>
                  <a:gd name="T1" fmla="*/ 104 h 166"/>
                  <a:gd name="T2" fmla="*/ 0 w 260"/>
                  <a:gd name="T3" fmla="*/ 104 h 166"/>
                  <a:gd name="T4" fmla="*/ 10 w 260"/>
                  <a:gd name="T5" fmla="*/ 128 h 166"/>
                  <a:gd name="T6" fmla="*/ 18 w 260"/>
                  <a:gd name="T7" fmla="*/ 146 h 166"/>
                  <a:gd name="T8" fmla="*/ 24 w 260"/>
                  <a:gd name="T9" fmla="*/ 154 h 166"/>
                  <a:gd name="T10" fmla="*/ 28 w 260"/>
                  <a:gd name="T11" fmla="*/ 158 h 166"/>
                  <a:gd name="T12" fmla="*/ 28 w 260"/>
                  <a:gd name="T13" fmla="*/ 158 h 166"/>
                  <a:gd name="T14" fmla="*/ 38 w 260"/>
                  <a:gd name="T15" fmla="*/ 164 h 166"/>
                  <a:gd name="T16" fmla="*/ 48 w 260"/>
                  <a:gd name="T17" fmla="*/ 166 h 166"/>
                  <a:gd name="T18" fmla="*/ 60 w 260"/>
                  <a:gd name="T19" fmla="*/ 164 h 166"/>
                  <a:gd name="T20" fmla="*/ 78 w 260"/>
                  <a:gd name="T21" fmla="*/ 158 h 166"/>
                  <a:gd name="T22" fmla="*/ 78 w 260"/>
                  <a:gd name="T23" fmla="*/ 158 h 166"/>
                  <a:gd name="T24" fmla="*/ 100 w 260"/>
                  <a:gd name="T25" fmla="*/ 150 h 166"/>
                  <a:gd name="T26" fmla="*/ 120 w 260"/>
                  <a:gd name="T27" fmla="*/ 144 h 166"/>
                  <a:gd name="T28" fmla="*/ 140 w 260"/>
                  <a:gd name="T29" fmla="*/ 140 h 166"/>
                  <a:gd name="T30" fmla="*/ 152 w 260"/>
                  <a:gd name="T31" fmla="*/ 136 h 166"/>
                  <a:gd name="T32" fmla="*/ 152 w 260"/>
                  <a:gd name="T33" fmla="*/ 136 h 166"/>
                  <a:gd name="T34" fmla="*/ 140 w 260"/>
                  <a:gd name="T35" fmla="*/ 140 h 166"/>
                  <a:gd name="T36" fmla="*/ 166 w 260"/>
                  <a:gd name="T37" fmla="*/ 130 h 166"/>
                  <a:gd name="T38" fmla="*/ 166 w 260"/>
                  <a:gd name="T39" fmla="*/ 130 h 166"/>
                  <a:gd name="T40" fmla="*/ 188 w 260"/>
                  <a:gd name="T41" fmla="*/ 122 h 166"/>
                  <a:gd name="T42" fmla="*/ 206 w 260"/>
                  <a:gd name="T43" fmla="*/ 118 h 166"/>
                  <a:gd name="T44" fmla="*/ 232 w 260"/>
                  <a:gd name="T45" fmla="*/ 112 h 166"/>
                  <a:gd name="T46" fmla="*/ 240 w 260"/>
                  <a:gd name="T47" fmla="*/ 108 h 166"/>
                  <a:gd name="T48" fmla="*/ 246 w 260"/>
                  <a:gd name="T49" fmla="*/ 104 h 166"/>
                  <a:gd name="T50" fmla="*/ 248 w 260"/>
                  <a:gd name="T51" fmla="*/ 96 h 166"/>
                  <a:gd name="T52" fmla="*/ 250 w 260"/>
                  <a:gd name="T53" fmla="*/ 82 h 166"/>
                  <a:gd name="T54" fmla="*/ 250 w 260"/>
                  <a:gd name="T55" fmla="*/ 82 h 166"/>
                  <a:gd name="T56" fmla="*/ 252 w 260"/>
                  <a:gd name="T57" fmla="*/ 70 h 166"/>
                  <a:gd name="T58" fmla="*/ 256 w 260"/>
                  <a:gd name="T59" fmla="*/ 60 h 166"/>
                  <a:gd name="T60" fmla="*/ 260 w 260"/>
                  <a:gd name="T61" fmla="*/ 50 h 166"/>
                  <a:gd name="T62" fmla="*/ 260 w 260"/>
                  <a:gd name="T63" fmla="*/ 46 h 166"/>
                  <a:gd name="T64" fmla="*/ 256 w 260"/>
                  <a:gd name="T65" fmla="*/ 44 h 166"/>
                  <a:gd name="T66" fmla="*/ 238 w 260"/>
                  <a:gd name="T67" fmla="*/ 38 h 166"/>
                  <a:gd name="T68" fmla="*/ 238 w 260"/>
                  <a:gd name="T69" fmla="*/ 38 h 166"/>
                  <a:gd name="T70" fmla="*/ 188 w 260"/>
                  <a:gd name="T71" fmla="*/ 26 h 166"/>
                  <a:gd name="T72" fmla="*/ 152 w 260"/>
                  <a:gd name="T73" fmla="*/ 18 h 166"/>
                  <a:gd name="T74" fmla="*/ 152 w 260"/>
                  <a:gd name="T75" fmla="*/ 18 h 166"/>
                  <a:gd name="T76" fmla="*/ 146 w 260"/>
                  <a:gd name="T77" fmla="*/ 14 h 166"/>
                  <a:gd name="T78" fmla="*/ 142 w 260"/>
                  <a:gd name="T79" fmla="*/ 12 h 166"/>
                  <a:gd name="T80" fmla="*/ 136 w 260"/>
                  <a:gd name="T81" fmla="*/ 6 h 166"/>
                  <a:gd name="T82" fmla="*/ 130 w 260"/>
                  <a:gd name="T83" fmla="*/ 4 h 166"/>
                  <a:gd name="T84" fmla="*/ 124 w 260"/>
                  <a:gd name="T85" fmla="*/ 2 h 166"/>
                  <a:gd name="T86" fmla="*/ 116 w 260"/>
                  <a:gd name="T87" fmla="*/ 0 h 166"/>
                  <a:gd name="T88" fmla="*/ 104 w 260"/>
                  <a:gd name="T89" fmla="*/ 2 h 166"/>
                  <a:gd name="T90" fmla="*/ 104 w 260"/>
                  <a:gd name="T91" fmla="*/ 2 h 166"/>
                  <a:gd name="T92" fmla="*/ 80 w 260"/>
                  <a:gd name="T93" fmla="*/ 2 h 166"/>
                  <a:gd name="T94" fmla="*/ 64 w 260"/>
                  <a:gd name="T95" fmla="*/ 4 h 166"/>
                  <a:gd name="T96" fmla="*/ 58 w 260"/>
                  <a:gd name="T97" fmla="*/ 6 h 166"/>
                  <a:gd name="T98" fmla="*/ 52 w 260"/>
                  <a:gd name="T99" fmla="*/ 8 h 166"/>
                  <a:gd name="T100" fmla="*/ 46 w 260"/>
                  <a:gd name="T101" fmla="*/ 14 h 166"/>
                  <a:gd name="T102" fmla="*/ 40 w 260"/>
                  <a:gd name="T103" fmla="*/ 20 h 166"/>
                  <a:gd name="T104" fmla="*/ 40 w 260"/>
                  <a:gd name="T105" fmla="*/ 20 h 166"/>
                  <a:gd name="T106" fmla="*/ 36 w 260"/>
                  <a:gd name="T107" fmla="*/ 28 h 166"/>
                  <a:gd name="T108" fmla="*/ 34 w 260"/>
                  <a:gd name="T109" fmla="*/ 38 h 166"/>
                  <a:gd name="T110" fmla="*/ 34 w 260"/>
                  <a:gd name="T111" fmla="*/ 56 h 166"/>
                  <a:gd name="T112" fmla="*/ 36 w 260"/>
                  <a:gd name="T113" fmla="*/ 74 h 166"/>
                  <a:gd name="T114" fmla="*/ 34 w 260"/>
                  <a:gd name="T115" fmla="*/ 80 h 166"/>
                  <a:gd name="T116" fmla="*/ 32 w 260"/>
                  <a:gd name="T117" fmla="*/ 84 h 166"/>
                  <a:gd name="T118" fmla="*/ 32 w 260"/>
                  <a:gd name="T119" fmla="*/ 84 h 166"/>
                  <a:gd name="T120" fmla="*/ 0 w 260"/>
                  <a:gd name="T121" fmla="*/ 104 h 166"/>
                  <a:gd name="T122" fmla="*/ 0 w 260"/>
                  <a:gd name="T123" fmla="*/ 104 h 16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  <a:cxn ang="0">
                    <a:pos x="T122" y="T123"/>
                  </a:cxn>
                </a:cxnLst>
                <a:rect l="0" t="0" r="r" b="b"/>
                <a:pathLst>
                  <a:path w="260" h="166">
                    <a:moveTo>
                      <a:pt x="0" y="104"/>
                    </a:moveTo>
                    <a:lnTo>
                      <a:pt x="0" y="104"/>
                    </a:lnTo>
                    <a:lnTo>
                      <a:pt x="10" y="128"/>
                    </a:lnTo>
                    <a:lnTo>
                      <a:pt x="18" y="146"/>
                    </a:lnTo>
                    <a:lnTo>
                      <a:pt x="24" y="154"/>
                    </a:lnTo>
                    <a:lnTo>
                      <a:pt x="28" y="158"/>
                    </a:lnTo>
                    <a:lnTo>
                      <a:pt x="28" y="158"/>
                    </a:lnTo>
                    <a:lnTo>
                      <a:pt x="38" y="164"/>
                    </a:lnTo>
                    <a:lnTo>
                      <a:pt x="48" y="166"/>
                    </a:lnTo>
                    <a:lnTo>
                      <a:pt x="60" y="164"/>
                    </a:lnTo>
                    <a:lnTo>
                      <a:pt x="78" y="158"/>
                    </a:lnTo>
                    <a:lnTo>
                      <a:pt x="78" y="158"/>
                    </a:lnTo>
                    <a:lnTo>
                      <a:pt x="100" y="150"/>
                    </a:lnTo>
                    <a:lnTo>
                      <a:pt x="120" y="144"/>
                    </a:lnTo>
                    <a:lnTo>
                      <a:pt x="140" y="140"/>
                    </a:lnTo>
                    <a:lnTo>
                      <a:pt x="152" y="136"/>
                    </a:lnTo>
                    <a:lnTo>
                      <a:pt x="152" y="136"/>
                    </a:lnTo>
                    <a:lnTo>
                      <a:pt x="140" y="140"/>
                    </a:lnTo>
                    <a:lnTo>
                      <a:pt x="166" y="130"/>
                    </a:lnTo>
                    <a:lnTo>
                      <a:pt x="166" y="130"/>
                    </a:lnTo>
                    <a:lnTo>
                      <a:pt x="188" y="122"/>
                    </a:lnTo>
                    <a:lnTo>
                      <a:pt x="206" y="118"/>
                    </a:lnTo>
                    <a:lnTo>
                      <a:pt x="232" y="112"/>
                    </a:lnTo>
                    <a:lnTo>
                      <a:pt x="240" y="108"/>
                    </a:lnTo>
                    <a:lnTo>
                      <a:pt x="246" y="104"/>
                    </a:lnTo>
                    <a:lnTo>
                      <a:pt x="248" y="96"/>
                    </a:lnTo>
                    <a:lnTo>
                      <a:pt x="250" y="82"/>
                    </a:lnTo>
                    <a:lnTo>
                      <a:pt x="250" y="82"/>
                    </a:lnTo>
                    <a:lnTo>
                      <a:pt x="252" y="70"/>
                    </a:lnTo>
                    <a:lnTo>
                      <a:pt x="256" y="60"/>
                    </a:lnTo>
                    <a:lnTo>
                      <a:pt x="260" y="50"/>
                    </a:lnTo>
                    <a:lnTo>
                      <a:pt x="260" y="46"/>
                    </a:lnTo>
                    <a:lnTo>
                      <a:pt x="256" y="44"/>
                    </a:lnTo>
                    <a:lnTo>
                      <a:pt x="238" y="38"/>
                    </a:lnTo>
                    <a:lnTo>
                      <a:pt x="238" y="38"/>
                    </a:lnTo>
                    <a:lnTo>
                      <a:pt x="188" y="26"/>
                    </a:lnTo>
                    <a:lnTo>
                      <a:pt x="152" y="18"/>
                    </a:lnTo>
                    <a:lnTo>
                      <a:pt x="152" y="18"/>
                    </a:lnTo>
                    <a:lnTo>
                      <a:pt x="146" y="14"/>
                    </a:lnTo>
                    <a:lnTo>
                      <a:pt x="142" y="12"/>
                    </a:lnTo>
                    <a:lnTo>
                      <a:pt x="136" y="6"/>
                    </a:lnTo>
                    <a:lnTo>
                      <a:pt x="130" y="4"/>
                    </a:lnTo>
                    <a:lnTo>
                      <a:pt x="124" y="2"/>
                    </a:lnTo>
                    <a:lnTo>
                      <a:pt x="116" y="0"/>
                    </a:lnTo>
                    <a:lnTo>
                      <a:pt x="104" y="2"/>
                    </a:lnTo>
                    <a:lnTo>
                      <a:pt x="104" y="2"/>
                    </a:lnTo>
                    <a:lnTo>
                      <a:pt x="80" y="2"/>
                    </a:lnTo>
                    <a:lnTo>
                      <a:pt x="64" y="4"/>
                    </a:lnTo>
                    <a:lnTo>
                      <a:pt x="58" y="6"/>
                    </a:lnTo>
                    <a:lnTo>
                      <a:pt x="52" y="8"/>
                    </a:lnTo>
                    <a:lnTo>
                      <a:pt x="46" y="14"/>
                    </a:lnTo>
                    <a:lnTo>
                      <a:pt x="40" y="20"/>
                    </a:lnTo>
                    <a:lnTo>
                      <a:pt x="40" y="20"/>
                    </a:lnTo>
                    <a:lnTo>
                      <a:pt x="36" y="28"/>
                    </a:lnTo>
                    <a:lnTo>
                      <a:pt x="34" y="38"/>
                    </a:lnTo>
                    <a:lnTo>
                      <a:pt x="34" y="56"/>
                    </a:lnTo>
                    <a:lnTo>
                      <a:pt x="36" y="74"/>
                    </a:lnTo>
                    <a:lnTo>
                      <a:pt x="34" y="80"/>
                    </a:lnTo>
                    <a:lnTo>
                      <a:pt x="32" y="84"/>
                    </a:lnTo>
                    <a:lnTo>
                      <a:pt x="32" y="84"/>
                    </a:lnTo>
                    <a:lnTo>
                      <a:pt x="0" y="104"/>
                    </a:lnTo>
                    <a:lnTo>
                      <a:pt x="0" y="104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02" name="Freeform 15"/>
              <p:cNvSpPr>
                <a:spLocks/>
              </p:cNvSpPr>
              <p:nvPr/>
            </p:nvSpPr>
            <p:spPr bwMode="auto">
              <a:xfrm>
                <a:off x="-4916958" y="8591418"/>
                <a:ext cx="241300" cy="200025"/>
              </a:xfrm>
              <a:custGeom>
                <a:avLst/>
                <a:gdLst>
                  <a:gd name="T0" fmla="*/ 62 w 152"/>
                  <a:gd name="T1" fmla="*/ 126 h 126"/>
                  <a:gd name="T2" fmla="*/ 62 w 152"/>
                  <a:gd name="T3" fmla="*/ 126 h 126"/>
                  <a:gd name="T4" fmla="*/ 86 w 152"/>
                  <a:gd name="T5" fmla="*/ 108 h 126"/>
                  <a:gd name="T6" fmla="*/ 102 w 152"/>
                  <a:gd name="T7" fmla="*/ 94 h 126"/>
                  <a:gd name="T8" fmla="*/ 108 w 152"/>
                  <a:gd name="T9" fmla="*/ 88 h 126"/>
                  <a:gd name="T10" fmla="*/ 110 w 152"/>
                  <a:gd name="T11" fmla="*/ 82 h 126"/>
                  <a:gd name="T12" fmla="*/ 110 w 152"/>
                  <a:gd name="T13" fmla="*/ 82 h 126"/>
                  <a:gd name="T14" fmla="*/ 112 w 152"/>
                  <a:gd name="T15" fmla="*/ 78 h 126"/>
                  <a:gd name="T16" fmla="*/ 116 w 152"/>
                  <a:gd name="T17" fmla="*/ 72 h 126"/>
                  <a:gd name="T18" fmla="*/ 126 w 152"/>
                  <a:gd name="T19" fmla="*/ 60 h 126"/>
                  <a:gd name="T20" fmla="*/ 144 w 152"/>
                  <a:gd name="T21" fmla="*/ 48 h 126"/>
                  <a:gd name="T22" fmla="*/ 144 w 152"/>
                  <a:gd name="T23" fmla="*/ 48 h 126"/>
                  <a:gd name="T24" fmla="*/ 146 w 152"/>
                  <a:gd name="T25" fmla="*/ 44 h 126"/>
                  <a:gd name="T26" fmla="*/ 152 w 152"/>
                  <a:gd name="T27" fmla="*/ 38 h 126"/>
                  <a:gd name="T28" fmla="*/ 152 w 152"/>
                  <a:gd name="T29" fmla="*/ 32 h 126"/>
                  <a:gd name="T30" fmla="*/ 152 w 152"/>
                  <a:gd name="T31" fmla="*/ 28 h 126"/>
                  <a:gd name="T32" fmla="*/ 150 w 152"/>
                  <a:gd name="T33" fmla="*/ 24 h 126"/>
                  <a:gd name="T34" fmla="*/ 144 w 152"/>
                  <a:gd name="T35" fmla="*/ 20 h 126"/>
                  <a:gd name="T36" fmla="*/ 144 w 152"/>
                  <a:gd name="T37" fmla="*/ 20 h 126"/>
                  <a:gd name="T38" fmla="*/ 118 w 152"/>
                  <a:gd name="T39" fmla="*/ 4 h 126"/>
                  <a:gd name="T40" fmla="*/ 104 w 152"/>
                  <a:gd name="T41" fmla="*/ 0 h 126"/>
                  <a:gd name="T42" fmla="*/ 98 w 152"/>
                  <a:gd name="T43" fmla="*/ 0 h 126"/>
                  <a:gd name="T44" fmla="*/ 90 w 152"/>
                  <a:gd name="T45" fmla="*/ 0 h 126"/>
                  <a:gd name="T46" fmla="*/ 90 w 152"/>
                  <a:gd name="T47" fmla="*/ 0 h 126"/>
                  <a:gd name="T48" fmla="*/ 74 w 152"/>
                  <a:gd name="T49" fmla="*/ 4 h 126"/>
                  <a:gd name="T50" fmla="*/ 54 w 152"/>
                  <a:gd name="T51" fmla="*/ 8 h 126"/>
                  <a:gd name="T52" fmla="*/ 38 w 152"/>
                  <a:gd name="T53" fmla="*/ 12 h 126"/>
                  <a:gd name="T54" fmla="*/ 30 w 152"/>
                  <a:gd name="T55" fmla="*/ 14 h 126"/>
                  <a:gd name="T56" fmla="*/ 26 w 152"/>
                  <a:gd name="T57" fmla="*/ 16 h 126"/>
                  <a:gd name="T58" fmla="*/ 26 w 152"/>
                  <a:gd name="T59" fmla="*/ 16 h 126"/>
                  <a:gd name="T60" fmla="*/ 18 w 152"/>
                  <a:gd name="T61" fmla="*/ 26 h 126"/>
                  <a:gd name="T62" fmla="*/ 14 w 152"/>
                  <a:gd name="T63" fmla="*/ 38 h 126"/>
                  <a:gd name="T64" fmla="*/ 10 w 152"/>
                  <a:gd name="T65" fmla="*/ 50 h 126"/>
                  <a:gd name="T66" fmla="*/ 6 w 152"/>
                  <a:gd name="T67" fmla="*/ 62 h 126"/>
                  <a:gd name="T68" fmla="*/ 6 w 152"/>
                  <a:gd name="T69" fmla="*/ 62 h 126"/>
                  <a:gd name="T70" fmla="*/ 0 w 152"/>
                  <a:gd name="T71" fmla="*/ 86 h 126"/>
                  <a:gd name="T72" fmla="*/ 0 w 152"/>
                  <a:gd name="T73" fmla="*/ 98 h 126"/>
                  <a:gd name="T74" fmla="*/ 2 w 152"/>
                  <a:gd name="T75" fmla="*/ 102 h 126"/>
                  <a:gd name="T76" fmla="*/ 6 w 152"/>
                  <a:gd name="T77" fmla="*/ 106 h 126"/>
                  <a:gd name="T78" fmla="*/ 6 w 152"/>
                  <a:gd name="T79" fmla="*/ 106 h 126"/>
                  <a:gd name="T80" fmla="*/ 26 w 152"/>
                  <a:gd name="T81" fmla="*/ 118 h 126"/>
                  <a:gd name="T82" fmla="*/ 36 w 152"/>
                  <a:gd name="T83" fmla="*/ 124 h 126"/>
                  <a:gd name="T84" fmla="*/ 48 w 152"/>
                  <a:gd name="T85" fmla="*/ 126 h 126"/>
                  <a:gd name="T86" fmla="*/ 48 w 152"/>
                  <a:gd name="T87" fmla="*/ 126 h 126"/>
                  <a:gd name="T88" fmla="*/ 62 w 152"/>
                  <a:gd name="T89" fmla="*/ 126 h 126"/>
                  <a:gd name="T90" fmla="*/ 62 w 152"/>
                  <a:gd name="T91" fmla="*/ 12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52" h="126">
                    <a:moveTo>
                      <a:pt x="62" y="126"/>
                    </a:moveTo>
                    <a:lnTo>
                      <a:pt x="62" y="126"/>
                    </a:lnTo>
                    <a:lnTo>
                      <a:pt x="86" y="108"/>
                    </a:lnTo>
                    <a:lnTo>
                      <a:pt x="102" y="94"/>
                    </a:lnTo>
                    <a:lnTo>
                      <a:pt x="108" y="88"/>
                    </a:lnTo>
                    <a:lnTo>
                      <a:pt x="110" y="82"/>
                    </a:lnTo>
                    <a:lnTo>
                      <a:pt x="110" y="82"/>
                    </a:lnTo>
                    <a:lnTo>
                      <a:pt x="112" y="78"/>
                    </a:lnTo>
                    <a:lnTo>
                      <a:pt x="116" y="72"/>
                    </a:lnTo>
                    <a:lnTo>
                      <a:pt x="126" y="60"/>
                    </a:lnTo>
                    <a:lnTo>
                      <a:pt x="144" y="48"/>
                    </a:lnTo>
                    <a:lnTo>
                      <a:pt x="144" y="48"/>
                    </a:lnTo>
                    <a:lnTo>
                      <a:pt x="146" y="44"/>
                    </a:lnTo>
                    <a:lnTo>
                      <a:pt x="152" y="38"/>
                    </a:lnTo>
                    <a:lnTo>
                      <a:pt x="152" y="32"/>
                    </a:lnTo>
                    <a:lnTo>
                      <a:pt x="152" y="28"/>
                    </a:lnTo>
                    <a:lnTo>
                      <a:pt x="150" y="24"/>
                    </a:lnTo>
                    <a:lnTo>
                      <a:pt x="144" y="20"/>
                    </a:lnTo>
                    <a:lnTo>
                      <a:pt x="144" y="20"/>
                    </a:lnTo>
                    <a:lnTo>
                      <a:pt x="118" y="4"/>
                    </a:lnTo>
                    <a:lnTo>
                      <a:pt x="104" y="0"/>
                    </a:lnTo>
                    <a:lnTo>
                      <a:pt x="98" y="0"/>
                    </a:lnTo>
                    <a:lnTo>
                      <a:pt x="90" y="0"/>
                    </a:lnTo>
                    <a:lnTo>
                      <a:pt x="90" y="0"/>
                    </a:lnTo>
                    <a:lnTo>
                      <a:pt x="74" y="4"/>
                    </a:lnTo>
                    <a:lnTo>
                      <a:pt x="54" y="8"/>
                    </a:lnTo>
                    <a:lnTo>
                      <a:pt x="38" y="12"/>
                    </a:lnTo>
                    <a:lnTo>
                      <a:pt x="30" y="14"/>
                    </a:lnTo>
                    <a:lnTo>
                      <a:pt x="26" y="16"/>
                    </a:lnTo>
                    <a:lnTo>
                      <a:pt x="26" y="16"/>
                    </a:lnTo>
                    <a:lnTo>
                      <a:pt x="18" y="26"/>
                    </a:lnTo>
                    <a:lnTo>
                      <a:pt x="14" y="38"/>
                    </a:lnTo>
                    <a:lnTo>
                      <a:pt x="10" y="50"/>
                    </a:lnTo>
                    <a:lnTo>
                      <a:pt x="6" y="62"/>
                    </a:lnTo>
                    <a:lnTo>
                      <a:pt x="6" y="62"/>
                    </a:lnTo>
                    <a:lnTo>
                      <a:pt x="0" y="86"/>
                    </a:lnTo>
                    <a:lnTo>
                      <a:pt x="0" y="98"/>
                    </a:lnTo>
                    <a:lnTo>
                      <a:pt x="2" y="102"/>
                    </a:lnTo>
                    <a:lnTo>
                      <a:pt x="6" y="106"/>
                    </a:lnTo>
                    <a:lnTo>
                      <a:pt x="6" y="106"/>
                    </a:lnTo>
                    <a:lnTo>
                      <a:pt x="26" y="118"/>
                    </a:lnTo>
                    <a:lnTo>
                      <a:pt x="36" y="124"/>
                    </a:lnTo>
                    <a:lnTo>
                      <a:pt x="48" y="126"/>
                    </a:lnTo>
                    <a:lnTo>
                      <a:pt x="48" y="126"/>
                    </a:lnTo>
                    <a:lnTo>
                      <a:pt x="62" y="126"/>
                    </a:lnTo>
                    <a:lnTo>
                      <a:pt x="62" y="126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03" name="Freeform 16"/>
              <p:cNvSpPr>
                <a:spLocks/>
              </p:cNvSpPr>
              <p:nvPr/>
            </p:nvSpPr>
            <p:spPr bwMode="auto">
              <a:xfrm>
                <a:off x="-5983759" y="8642218"/>
                <a:ext cx="244475" cy="206375"/>
              </a:xfrm>
              <a:custGeom>
                <a:avLst/>
                <a:gdLst>
                  <a:gd name="T0" fmla="*/ 20 w 154"/>
                  <a:gd name="T1" fmla="*/ 0 h 130"/>
                  <a:gd name="T2" fmla="*/ 20 w 154"/>
                  <a:gd name="T3" fmla="*/ 0 h 130"/>
                  <a:gd name="T4" fmla="*/ 8 w 154"/>
                  <a:gd name="T5" fmla="*/ 30 h 130"/>
                  <a:gd name="T6" fmla="*/ 2 w 154"/>
                  <a:gd name="T7" fmla="*/ 52 h 130"/>
                  <a:gd name="T8" fmla="*/ 0 w 154"/>
                  <a:gd name="T9" fmla="*/ 66 h 130"/>
                  <a:gd name="T10" fmla="*/ 2 w 154"/>
                  <a:gd name="T11" fmla="*/ 74 h 130"/>
                  <a:gd name="T12" fmla="*/ 2 w 154"/>
                  <a:gd name="T13" fmla="*/ 74 h 130"/>
                  <a:gd name="T14" fmla="*/ 4 w 154"/>
                  <a:gd name="T15" fmla="*/ 76 h 130"/>
                  <a:gd name="T16" fmla="*/ 20 w 154"/>
                  <a:gd name="T17" fmla="*/ 94 h 130"/>
                  <a:gd name="T18" fmla="*/ 20 w 154"/>
                  <a:gd name="T19" fmla="*/ 94 h 130"/>
                  <a:gd name="T20" fmla="*/ 28 w 154"/>
                  <a:gd name="T21" fmla="*/ 102 h 130"/>
                  <a:gd name="T22" fmla="*/ 30 w 154"/>
                  <a:gd name="T23" fmla="*/ 110 h 130"/>
                  <a:gd name="T24" fmla="*/ 34 w 154"/>
                  <a:gd name="T25" fmla="*/ 120 h 130"/>
                  <a:gd name="T26" fmla="*/ 36 w 154"/>
                  <a:gd name="T27" fmla="*/ 124 h 130"/>
                  <a:gd name="T28" fmla="*/ 38 w 154"/>
                  <a:gd name="T29" fmla="*/ 126 h 130"/>
                  <a:gd name="T30" fmla="*/ 44 w 154"/>
                  <a:gd name="T31" fmla="*/ 128 h 130"/>
                  <a:gd name="T32" fmla="*/ 56 w 154"/>
                  <a:gd name="T33" fmla="*/ 128 h 130"/>
                  <a:gd name="T34" fmla="*/ 56 w 154"/>
                  <a:gd name="T35" fmla="*/ 128 h 130"/>
                  <a:gd name="T36" fmla="*/ 78 w 154"/>
                  <a:gd name="T37" fmla="*/ 130 h 130"/>
                  <a:gd name="T38" fmla="*/ 94 w 154"/>
                  <a:gd name="T39" fmla="*/ 130 h 130"/>
                  <a:gd name="T40" fmla="*/ 102 w 154"/>
                  <a:gd name="T41" fmla="*/ 128 h 130"/>
                  <a:gd name="T42" fmla="*/ 108 w 154"/>
                  <a:gd name="T43" fmla="*/ 126 h 130"/>
                  <a:gd name="T44" fmla="*/ 114 w 154"/>
                  <a:gd name="T45" fmla="*/ 120 h 130"/>
                  <a:gd name="T46" fmla="*/ 122 w 154"/>
                  <a:gd name="T47" fmla="*/ 112 h 130"/>
                  <a:gd name="T48" fmla="*/ 122 w 154"/>
                  <a:gd name="T49" fmla="*/ 112 h 130"/>
                  <a:gd name="T50" fmla="*/ 128 w 154"/>
                  <a:gd name="T51" fmla="*/ 106 h 130"/>
                  <a:gd name="T52" fmla="*/ 136 w 154"/>
                  <a:gd name="T53" fmla="*/ 104 h 130"/>
                  <a:gd name="T54" fmla="*/ 144 w 154"/>
                  <a:gd name="T55" fmla="*/ 104 h 130"/>
                  <a:gd name="T56" fmla="*/ 150 w 154"/>
                  <a:gd name="T57" fmla="*/ 106 h 130"/>
                  <a:gd name="T58" fmla="*/ 154 w 154"/>
                  <a:gd name="T59" fmla="*/ 106 h 130"/>
                  <a:gd name="T60" fmla="*/ 154 w 154"/>
                  <a:gd name="T61" fmla="*/ 104 h 130"/>
                  <a:gd name="T62" fmla="*/ 140 w 154"/>
                  <a:gd name="T63" fmla="*/ 88 h 130"/>
                  <a:gd name="T64" fmla="*/ 140 w 154"/>
                  <a:gd name="T65" fmla="*/ 88 h 130"/>
                  <a:gd name="T66" fmla="*/ 106 w 154"/>
                  <a:gd name="T67" fmla="*/ 50 h 130"/>
                  <a:gd name="T68" fmla="*/ 94 w 154"/>
                  <a:gd name="T69" fmla="*/ 40 h 130"/>
                  <a:gd name="T70" fmla="*/ 78 w 154"/>
                  <a:gd name="T71" fmla="*/ 30 h 130"/>
                  <a:gd name="T72" fmla="*/ 78 w 154"/>
                  <a:gd name="T73" fmla="*/ 30 h 130"/>
                  <a:gd name="T74" fmla="*/ 40 w 154"/>
                  <a:gd name="T75" fmla="*/ 12 h 130"/>
                  <a:gd name="T76" fmla="*/ 20 w 154"/>
                  <a:gd name="T77" fmla="*/ 0 h 130"/>
                  <a:gd name="T78" fmla="*/ 20 w 154"/>
                  <a:gd name="T79" fmla="*/ 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54" h="130">
                    <a:moveTo>
                      <a:pt x="20" y="0"/>
                    </a:moveTo>
                    <a:lnTo>
                      <a:pt x="20" y="0"/>
                    </a:lnTo>
                    <a:lnTo>
                      <a:pt x="8" y="30"/>
                    </a:lnTo>
                    <a:lnTo>
                      <a:pt x="2" y="52"/>
                    </a:lnTo>
                    <a:lnTo>
                      <a:pt x="0" y="66"/>
                    </a:lnTo>
                    <a:lnTo>
                      <a:pt x="2" y="74"/>
                    </a:lnTo>
                    <a:lnTo>
                      <a:pt x="2" y="74"/>
                    </a:lnTo>
                    <a:lnTo>
                      <a:pt x="4" y="76"/>
                    </a:lnTo>
                    <a:lnTo>
                      <a:pt x="20" y="94"/>
                    </a:lnTo>
                    <a:lnTo>
                      <a:pt x="20" y="94"/>
                    </a:lnTo>
                    <a:lnTo>
                      <a:pt x="28" y="102"/>
                    </a:lnTo>
                    <a:lnTo>
                      <a:pt x="30" y="110"/>
                    </a:lnTo>
                    <a:lnTo>
                      <a:pt x="34" y="120"/>
                    </a:lnTo>
                    <a:lnTo>
                      <a:pt x="36" y="124"/>
                    </a:lnTo>
                    <a:lnTo>
                      <a:pt x="38" y="126"/>
                    </a:lnTo>
                    <a:lnTo>
                      <a:pt x="44" y="128"/>
                    </a:lnTo>
                    <a:lnTo>
                      <a:pt x="56" y="128"/>
                    </a:lnTo>
                    <a:lnTo>
                      <a:pt x="56" y="128"/>
                    </a:lnTo>
                    <a:lnTo>
                      <a:pt x="78" y="130"/>
                    </a:lnTo>
                    <a:lnTo>
                      <a:pt x="94" y="130"/>
                    </a:lnTo>
                    <a:lnTo>
                      <a:pt x="102" y="128"/>
                    </a:lnTo>
                    <a:lnTo>
                      <a:pt x="108" y="126"/>
                    </a:lnTo>
                    <a:lnTo>
                      <a:pt x="114" y="120"/>
                    </a:lnTo>
                    <a:lnTo>
                      <a:pt x="122" y="112"/>
                    </a:lnTo>
                    <a:lnTo>
                      <a:pt x="122" y="112"/>
                    </a:lnTo>
                    <a:lnTo>
                      <a:pt x="128" y="106"/>
                    </a:lnTo>
                    <a:lnTo>
                      <a:pt x="136" y="104"/>
                    </a:lnTo>
                    <a:lnTo>
                      <a:pt x="144" y="104"/>
                    </a:lnTo>
                    <a:lnTo>
                      <a:pt x="150" y="106"/>
                    </a:lnTo>
                    <a:lnTo>
                      <a:pt x="154" y="106"/>
                    </a:lnTo>
                    <a:lnTo>
                      <a:pt x="154" y="104"/>
                    </a:lnTo>
                    <a:lnTo>
                      <a:pt x="140" y="88"/>
                    </a:lnTo>
                    <a:lnTo>
                      <a:pt x="140" y="88"/>
                    </a:lnTo>
                    <a:lnTo>
                      <a:pt x="106" y="50"/>
                    </a:lnTo>
                    <a:lnTo>
                      <a:pt x="94" y="40"/>
                    </a:lnTo>
                    <a:lnTo>
                      <a:pt x="78" y="30"/>
                    </a:lnTo>
                    <a:lnTo>
                      <a:pt x="78" y="30"/>
                    </a:lnTo>
                    <a:lnTo>
                      <a:pt x="40" y="12"/>
                    </a:lnTo>
                    <a:lnTo>
                      <a:pt x="20" y="0"/>
                    </a:lnTo>
                    <a:lnTo>
                      <a:pt x="20" y="0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04" name="Freeform 17"/>
              <p:cNvSpPr>
                <a:spLocks/>
              </p:cNvSpPr>
              <p:nvPr/>
            </p:nvSpPr>
            <p:spPr bwMode="auto">
              <a:xfrm>
                <a:off x="-6073433" y="4689343"/>
                <a:ext cx="431799" cy="238125"/>
              </a:xfrm>
              <a:custGeom>
                <a:avLst/>
                <a:gdLst>
                  <a:gd name="T0" fmla="*/ 26 w 272"/>
                  <a:gd name="T1" fmla="*/ 66 h 150"/>
                  <a:gd name="T2" fmla="*/ 14 w 272"/>
                  <a:gd name="T3" fmla="*/ 60 h 150"/>
                  <a:gd name="T4" fmla="*/ 4 w 272"/>
                  <a:gd name="T5" fmla="*/ 46 h 150"/>
                  <a:gd name="T6" fmla="*/ 0 w 272"/>
                  <a:gd name="T7" fmla="*/ 32 h 150"/>
                  <a:gd name="T8" fmla="*/ 4 w 272"/>
                  <a:gd name="T9" fmla="*/ 28 h 150"/>
                  <a:gd name="T10" fmla="*/ 12 w 272"/>
                  <a:gd name="T11" fmla="*/ 24 h 150"/>
                  <a:gd name="T12" fmla="*/ 34 w 272"/>
                  <a:gd name="T13" fmla="*/ 26 h 150"/>
                  <a:gd name="T14" fmla="*/ 64 w 272"/>
                  <a:gd name="T15" fmla="*/ 30 h 150"/>
                  <a:gd name="T16" fmla="*/ 82 w 272"/>
                  <a:gd name="T17" fmla="*/ 24 h 150"/>
                  <a:gd name="T18" fmla="*/ 104 w 272"/>
                  <a:gd name="T19" fmla="*/ 16 h 150"/>
                  <a:gd name="T20" fmla="*/ 164 w 272"/>
                  <a:gd name="T21" fmla="*/ 0 h 150"/>
                  <a:gd name="T22" fmla="*/ 192 w 272"/>
                  <a:gd name="T23" fmla="*/ 0 h 150"/>
                  <a:gd name="T24" fmla="*/ 212 w 272"/>
                  <a:gd name="T25" fmla="*/ 0 h 150"/>
                  <a:gd name="T26" fmla="*/ 236 w 272"/>
                  <a:gd name="T27" fmla="*/ 6 h 150"/>
                  <a:gd name="T28" fmla="*/ 250 w 272"/>
                  <a:gd name="T29" fmla="*/ 18 h 150"/>
                  <a:gd name="T30" fmla="*/ 270 w 272"/>
                  <a:gd name="T31" fmla="*/ 40 h 150"/>
                  <a:gd name="T32" fmla="*/ 270 w 272"/>
                  <a:gd name="T33" fmla="*/ 52 h 150"/>
                  <a:gd name="T34" fmla="*/ 260 w 272"/>
                  <a:gd name="T35" fmla="*/ 66 h 150"/>
                  <a:gd name="T36" fmla="*/ 250 w 272"/>
                  <a:gd name="T37" fmla="*/ 74 h 150"/>
                  <a:gd name="T38" fmla="*/ 212 w 272"/>
                  <a:gd name="T39" fmla="*/ 100 h 150"/>
                  <a:gd name="T40" fmla="*/ 192 w 272"/>
                  <a:gd name="T41" fmla="*/ 114 h 150"/>
                  <a:gd name="T42" fmla="*/ 188 w 272"/>
                  <a:gd name="T43" fmla="*/ 118 h 150"/>
                  <a:gd name="T44" fmla="*/ 186 w 272"/>
                  <a:gd name="T45" fmla="*/ 126 h 150"/>
                  <a:gd name="T46" fmla="*/ 188 w 272"/>
                  <a:gd name="T47" fmla="*/ 126 h 150"/>
                  <a:gd name="T48" fmla="*/ 178 w 272"/>
                  <a:gd name="T49" fmla="*/ 134 h 150"/>
                  <a:gd name="T50" fmla="*/ 168 w 272"/>
                  <a:gd name="T51" fmla="*/ 146 h 150"/>
                  <a:gd name="T52" fmla="*/ 158 w 272"/>
                  <a:gd name="T53" fmla="*/ 150 h 150"/>
                  <a:gd name="T54" fmla="*/ 136 w 272"/>
                  <a:gd name="T55" fmla="*/ 146 h 150"/>
                  <a:gd name="T56" fmla="*/ 84 w 272"/>
                  <a:gd name="T57" fmla="*/ 144 h 150"/>
                  <a:gd name="T58" fmla="*/ 58 w 272"/>
                  <a:gd name="T59" fmla="*/ 140 h 150"/>
                  <a:gd name="T60" fmla="*/ 50 w 272"/>
                  <a:gd name="T61" fmla="*/ 134 h 150"/>
                  <a:gd name="T62" fmla="*/ 38 w 272"/>
                  <a:gd name="T63" fmla="*/ 116 h 150"/>
                  <a:gd name="T64" fmla="*/ 26 w 272"/>
                  <a:gd name="T65" fmla="*/ 74 h 150"/>
                  <a:gd name="T66" fmla="*/ 26 w 272"/>
                  <a:gd name="T67" fmla="*/ 66 h 15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</a:cxnLst>
                <a:rect l="0" t="0" r="r" b="b"/>
                <a:pathLst>
                  <a:path w="272" h="150">
                    <a:moveTo>
                      <a:pt x="26" y="66"/>
                    </a:moveTo>
                    <a:lnTo>
                      <a:pt x="26" y="66"/>
                    </a:lnTo>
                    <a:lnTo>
                      <a:pt x="20" y="64"/>
                    </a:lnTo>
                    <a:lnTo>
                      <a:pt x="14" y="60"/>
                    </a:lnTo>
                    <a:lnTo>
                      <a:pt x="8" y="54"/>
                    </a:lnTo>
                    <a:lnTo>
                      <a:pt x="4" y="46"/>
                    </a:lnTo>
                    <a:lnTo>
                      <a:pt x="0" y="40"/>
                    </a:lnTo>
                    <a:lnTo>
                      <a:pt x="0" y="32"/>
                    </a:lnTo>
                    <a:lnTo>
                      <a:pt x="2" y="30"/>
                    </a:lnTo>
                    <a:lnTo>
                      <a:pt x="4" y="28"/>
                    </a:lnTo>
                    <a:lnTo>
                      <a:pt x="12" y="24"/>
                    </a:lnTo>
                    <a:lnTo>
                      <a:pt x="12" y="24"/>
                    </a:lnTo>
                    <a:lnTo>
                      <a:pt x="24" y="24"/>
                    </a:lnTo>
                    <a:lnTo>
                      <a:pt x="34" y="26"/>
                    </a:lnTo>
                    <a:lnTo>
                      <a:pt x="50" y="28"/>
                    </a:lnTo>
                    <a:lnTo>
                      <a:pt x="64" y="30"/>
                    </a:lnTo>
                    <a:lnTo>
                      <a:pt x="72" y="28"/>
                    </a:lnTo>
                    <a:lnTo>
                      <a:pt x="82" y="24"/>
                    </a:lnTo>
                    <a:lnTo>
                      <a:pt x="82" y="24"/>
                    </a:lnTo>
                    <a:lnTo>
                      <a:pt x="104" y="16"/>
                    </a:lnTo>
                    <a:lnTo>
                      <a:pt x="132" y="6"/>
                    </a:lnTo>
                    <a:lnTo>
                      <a:pt x="164" y="0"/>
                    </a:lnTo>
                    <a:lnTo>
                      <a:pt x="178" y="0"/>
                    </a:lnTo>
                    <a:lnTo>
                      <a:pt x="192" y="0"/>
                    </a:lnTo>
                    <a:lnTo>
                      <a:pt x="192" y="0"/>
                    </a:lnTo>
                    <a:lnTo>
                      <a:pt x="212" y="0"/>
                    </a:lnTo>
                    <a:lnTo>
                      <a:pt x="224" y="2"/>
                    </a:lnTo>
                    <a:lnTo>
                      <a:pt x="236" y="6"/>
                    </a:lnTo>
                    <a:lnTo>
                      <a:pt x="250" y="18"/>
                    </a:lnTo>
                    <a:lnTo>
                      <a:pt x="250" y="18"/>
                    </a:lnTo>
                    <a:lnTo>
                      <a:pt x="266" y="34"/>
                    </a:lnTo>
                    <a:lnTo>
                      <a:pt x="270" y="40"/>
                    </a:lnTo>
                    <a:lnTo>
                      <a:pt x="272" y="46"/>
                    </a:lnTo>
                    <a:lnTo>
                      <a:pt x="270" y="52"/>
                    </a:lnTo>
                    <a:lnTo>
                      <a:pt x="268" y="58"/>
                    </a:lnTo>
                    <a:lnTo>
                      <a:pt x="260" y="66"/>
                    </a:lnTo>
                    <a:lnTo>
                      <a:pt x="250" y="74"/>
                    </a:lnTo>
                    <a:lnTo>
                      <a:pt x="250" y="74"/>
                    </a:lnTo>
                    <a:lnTo>
                      <a:pt x="228" y="90"/>
                    </a:lnTo>
                    <a:lnTo>
                      <a:pt x="212" y="100"/>
                    </a:lnTo>
                    <a:lnTo>
                      <a:pt x="198" y="108"/>
                    </a:lnTo>
                    <a:lnTo>
                      <a:pt x="192" y="114"/>
                    </a:lnTo>
                    <a:lnTo>
                      <a:pt x="188" y="118"/>
                    </a:lnTo>
                    <a:lnTo>
                      <a:pt x="188" y="118"/>
                    </a:lnTo>
                    <a:lnTo>
                      <a:pt x="186" y="124"/>
                    </a:lnTo>
                    <a:lnTo>
                      <a:pt x="186" y="126"/>
                    </a:lnTo>
                    <a:lnTo>
                      <a:pt x="188" y="126"/>
                    </a:lnTo>
                    <a:lnTo>
                      <a:pt x="188" y="126"/>
                    </a:lnTo>
                    <a:lnTo>
                      <a:pt x="188" y="126"/>
                    </a:lnTo>
                    <a:lnTo>
                      <a:pt x="178" y="134"/>
                    </a:lnTo>
                    <a:lnTo>
                      <a:pt x="178" y="134"/>
                    </a:lnTo>
                    <a:lnTo>
                      <a:pt x="168" y="146"/>
                    </a:lnTo>
                    <a:lnTo>
                      <a:pt x="164" y="150"/>
                    </a:lnTo>
                    <a:lnTo>
                      <a:pt x="158" y="150"/>
                    </a:lnTo>
                    <a:lnTo>
                      <a:pt x="136" y="146"/>
                    </a:lnTo>
                    <a:lnTo>
                      <a:pt x="136" y="146"/>
                    </a:lnTo>
                    <a:lnTo>
                      <a:pt x="108" y="144"/>
                    </a:lnTo>
                    <a:lnTo>
                      <a:pt x="84" y="144"/>
                    </a:lnTo>
                    <a:lnTo>
                      <a:pt x="66" y="142"/>
                    </a:lnTo>
                    <a:lnTo>
                      <a:pt x="58" y="140"/>
                    </a:lnTo>
                    <a:lnTo>
                      <a:pt x="50" y="134"/>
                    </a:lnTo>
                    <a:lnTo>
                      <a:pt x="50" y="134"/>
                    </a:lnTo>
                    <a:lnTo>
                      <a:pt x="44" y="126"/>
                    </a:lnTo>
                    <a:lnTo>
                      <a:pt x="38" y="116"/>
                    </a:lnTo>
                    <a:lnTo>
                      <a:pt x="30" y="94"/>
                    </a:lnTo>
                    <a:lnTo>
                      <a:pt x="26" y="74"/>
                    </a:lnTo>
                    <a:lnTo>
                      <a:pt x="26" y="66"/>
                    </a:lnTo>
                    <a:lnTo>
                      <a:pt x="26" y="66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  <p:sp>
            <p:nvSpPr>
              <p:cNvPr id="305" name="Freeform 18"/>
              <p:cNvSpPr>
                <a:spLocks/>
              </p:cNvSpPr>
              <p:nvPr/>
            </p:nvSpPr>
            <p:spPr bwMode="auto">
              <a:xfrm>
                <a:off x="-5914684" y="5184645"/>
                <a:ext cx="180974" cy="187326"/>
              </a:xfrm>
              <a:custGeom>
                <a:avLst/>
                <a:gdLst>
                  <a:gd name="T0" fmla="*/ 0 w 114"/>
                  <a:gd name="T1" fmla="*/ 110 h 118"/>
                  <a:gd name="T2" fmla="*/ 0 w 114"/>
                  <a:gd name="T3" fmla="*/ 110 h 118"/>
                  <a:gd name="T4" fmla="*/ 2 w 114"/>
                  <a:gd name="T5" fmla="*/ 108 h 118"/>
                  <a:gd name="T6" fmla="*/ 8 w 114"/>
                  <a:gd name="T7" fmla="*/ 106 h 118"/>
                  <a:gd name="T8" fmla="*/ 12 w 114"/>
                  <a:gd name="T9" fmla="*/ 104 h 118"/>
                  <a:gd name="T10" fmla="*/ 18 w 114"/>
                  <a:gd name="T11" fmla="*/ 106 h 118"/>
                  <a:gd name="T12" fmla="*/ 26 w 114"/>
                  <a:gd name="T13" fmla="*/ 106 h 118"/>
                  <a:gd name="T14" fmla="*/ 36 w 114"/>
                  <a:gd name="T15" fmla="*/ 110 h 118"/>
                  <a:gd name="T16" fmla="*/ 36 w 114"/>
                  <a:gd name="T17" fmla="*/ 110 h 118"/>
                  <a:gd name="T18" fmla="*/ 54 w 114"/>
                  <a:gd name="T19" fmla="*/ 118 h 118"/>
                  <a:gd name="T20" fmla="*/ 62 w 114"/>
                  <a:gd name="T21" fmla="*/ 118 h 118"/>
                  <a:gd name="T22" fmla="*/ 68 w 114"/>
                  <a:gd name="T23" fmla="*/ 118 h 118"/>
                  <a:gd name="T24" fmla="*/ 74 w 114"/>
                  <a:gd name="T25" fmla="*/ 118 h 118"/>
                  <a:gd name="T26" fmla="*/ 80 w 114"/>
                  <a:gd name="T27" fmla="*/ 114 h 118"/>
                  <a:gd name="T28" fmla="*/ 92 w 114"/>
                  <a:gd name="T29" fmla="*/ 104 h 118"/>
                  <a:gd name="T30" fmla="*/ 92 w 114"/>
                  <a:gd name="T31" fmla="*/ 104 h 118"/>
                  <a:gd name="T32" fmla="*/ 102 w 114"/>
                  <a:gd name="T33" fmla="*/ 94 h 118"/>
                  <a:gd name="T34" fmla="*/ 110 w 114"/>
                  <a:gd name="T35" fmla="*/ 82 h 118"/>
                  <a:gd name="T36" fmla="*/ 114 w 114"/>
                  <a:gd name="T37" fmla="*/ 68 h 118"/>
                  <a:gd name="T38" fmla="*/ 114 w 114"/>
                  <a:gd name="T39" fmla="*/ 54 h 118"/>
                  <a:gd name="T40" fmla="*/ 114 w 114"/>
                  <a:gd name="T41" fmla="*/ 54 h 118"/>
                  <a:gd name="T42" fmla="*/ 112 w 114"/>
                  <a:gd name="T43" fmla="*/ 36 h 118"/>
                  <a:gd name="T44" fmla="*/ 112 w 114"/>
                  <a:gd name="T45" fmla="*/ 16 h 118"/>
                  <a:gd name="T46" fmla="*/ 110 w 114"/>
                  <a:gd name="T47" fmla="*/ 10 h 118"/>
                  <a:gd name="T48" fmla="*/ 108 w 114"/>
                  <a:gd name="T49" fmla="*/ 4 h 118"/>
                  <a:gd name="T50" fmla="*/ 102 w 114"/>
                  <a:gd name="T51" fmla="*/ 0 h 118"/>
                  <a:gd name="T52" fmla="*/ 94 w 114"/>
                  <a:gd name="T53" fmla="*/ 0 h 118"/>
                  <a:gd name="T54" fmla="*/ 94 w 114"/>
                  <a:gd name="T55" fmla="*/ 0 h 118"/>
                  <a:gd name="T56" fmla="*/ 86 w 114"/>
                  <a:gd name="T57" fmla="*/ 4 h 118"/>
                  <a:gd name="T58" fmla="*/ 82 w 114"/>
                  <a:gd name="T59" fmla="*/ 6 h 118"/>
                  <a:gd name="T60" fmla="*/ 80 w 114"/>
                  <a:gd name="T61" fmla="*/ 10 h 118"/>
                  <a:gd name="T62" fmla="*/ 78 w 114"/>
                  <a:gd name="T63" fmla="*/ 14 h 118"/>
                  <a:gd name="T64" fmla="*/ 72 w 114"/>
                  <a:gd name="T65" fmla="*/ 24 h 118"/>
                  <a:gd name="T66" fmla="*/ 66 w 114"/>
                  <a:gd name="T67" fmla="*/ 30 h 118"/>
                  <a:gd name="T68" fmla="*/ 56 w 114"/>
                  <a:gd name="T69" fmla="*/ 38 h 118"/>
                  <a:gd name="T70" fmla="*/ 56 w 114"/>
                  <a:gd name="T71" fmla="*/ 38 h 118"/>
                  <a:gd name="T72" fmla="*/ 38 w 114"/>
                  <a:gd name="T73" fmla="*/ 54 h 118"/>
                  <a:gd name="T74" fmla="*/ 26 w 114"/>
                  <a:gd name="T75" fmla="*/ 64 h 118"/>
                  <a:gd name="T76" fmla="*/ 20 w 114"/>
                  <a:gd name="T77" fmla="*/ 74 h 118"/>
                  <a:gd name="T78" fmla="*/ 16 w 114"/>
                  <a:gd name="T79" fmla="*/ 82 h 118"/>
                  <a:gd name="T80" fmla="*/ 16 w 114"/>
                  <a:gd name="T81" fmla="*/ 82 h 118"/>
                  <a:gd name="T82" fmla="*/ 6 w 114"/>
                  <a:gd name="T83" fmla="*/ 100 h 118"/>
                  <a:gd name="T84" fmla="*/ 0 w 114"/>
                  <a:gd name="T85" fmla="*/ 110 h 118"/>
                  <a:gd name="T86" fmla="*/ 0 w 114"/>
                  <a:gd name="T87" fmla="*/ 110 h 1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4" h="118">
                    <a:moveTo>
                      <a:pt x="0" y="110"/>
                    </a:moveTo>
                    <a:lnTo>
                      <a:pt x="0" y="110"/>
                    </a:lnTo>
                    <a:lnTo>
                      <a:pt x="2" y="108"/>
                    </a:lnTo>
                    <a:lnTo>
                      <a:pt x="8" y="106"/>
                    </a:lnTo>
                    <a:lnTo>
                      <a:pt x="12" y="104"/>
                    </a:lnTo>
                    <a:lnTo>
                      <a:pt x="18" y="106"/>
                    </a:lnTo>
                    <a:lnTo>
                      <a:pt x="26" y="106"/>
                    </a:lnTo>
                    <a:lnTo>
                      <a:pt x="36" y="110"/>
                    </a:lnTo>
                    <a:lnTo>
                      <a:pt x="36" y="110"/>
                    </a:lnTo>
                    <a:lnTo>
                      <a:pt x="54" y="118"/>
                    </a:lnTo>
                    <a:lnTo>
                      <a:pt x="62" y="118"/>
                    </a:lnTo>
                    <a:lnTo>
                      <a:pt x="68" y="118"/>
                    </a:lnTo>
                    <a:lnTo>
                      <a:pt x="74" y="118"/>
                    </a:lnTo>
                    <a:lnTo>
                      <a:pt x="80" y="114"/>
                    </a:lnTo>
                    <a:lnTo>
                      <a:pt x="92" y="104"/>
                    </a:lnTo>
                    <a:lnTo>
                      <a:pt x="92" y="104"/>
                    </a:lnTo>
                    <a:lnTo>
                      <a:pt x="102" y="94"/>
                    </a:lnTo>
                    <a:lnTo>
                      <a:pt x="110" y="82"/>
                    </a:lnTo>
                    <a:lnTo>
                      <a:pt x="114" y="68"/>
                    </a:lnTo>
                    <a:lnTo>
                      <a:pt x="114" y="54"/>
                    </a:lnTo>
                    <a:lnTo>
                      <a:pt x="114" y="54"/>
                    </a:lnTo>
                    <a:lnTo>
                      <a:pt x="112" y="36"/>
                    </a:lnTo>
                    <a:lnTo>
                      <a:pt x="112" y="16"/>
                    </a:lnTo>
                    <a:lnTo>
                      <a:pt x="110" y="10"/>
                    </a:lnTo>
                    <a:lnTo>
                      <a:pt x="108" y="4"/>
                    </a:lnTo>
                    <a:lnTo>
                      <a:pt x="102" y="0"/>
                    </a:lnTo>
                    <a:lnTo>
                      <a:pt x="94" y="0"/>
                    </a:lnTo>
                    <a:lnTo>
                      <a:pt x="94" y="0"/>
                    </a:lnTo>
                    <a:lnTo>
                      <a:pt x="86" y="4"/>
                    </a:lnTo>
                    <a:lnTo>
                      <a:pt x="82" y="6"/>
                    </a:lnTo>
                    <a:lnTo>
                      <a:pt x="80" y="10"/>
                    </a:lnTo>
                    <a:lnTo>
                      <a:pt x="78" y="14"/>
                    </a:lnTo>
                    <a:lnTo>
                      <a:pt x="72" y="24"/>
                    </a:lnTo>
                    <a:lnTo>
                      <a:pt x="66" y="30"/>
                    </a:lnTo>
                    <a:lnTo>
                      <a:pt x="56" y="38"/>
                    </a:lnTo>
                    <a:lnTo>
                      <a:pt x="56" y="38"/>
                    </a:lnTo>
                    <a:lnTo>
                      <a:pt x="38" y="54"/>
                    </a:lnTo>
                    <a:lnTo>
                      <a:pt x="26" y="64"/>
                    </a:lnTo>
                    <a:lnTo>
                      <a:pt x="20" y="74"/>
                    </a:lnTo>
                    <a:lnTo>
                      <a:pt x="16" y="82"/>
                    </a:lnTo>
                    <a:lnTo>
                      <a:pt x="16" y="82"/>
                    </a:lnTo>
                    <a:lnTo>
                      <a:pt x="6" y="100"/>
                    </a:lnTo>
                    <a:lnTo>
                      <a:pt x="0" y="110"/>
                    </a:lnTo>
                    <a:lnTo>
                      <a:pt x="0" y="110"/>
                    </a:lnTo>
                    <a:close/>
                  </a:path>
                </a:pathLst>
              </a:custGeom>
              <a:solidFill>
                <a:srgbClr val="33CAFF"/>
              </a:solidFill>
              <a:ln w="190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400"/>
              </a:p>
            </p:txBody>
          </p:sp>
        </p:grpSp>
        <p:sp>
          <p:nvSpPr>
            <p:cNvPr id="276" name="직사각형 275"/>
            <p:cNvSpPr/>
            <p:nvPr/>
          </p:nvSpPr>
          <p:spPr>
            <a:xfrm>
              <a:off x="6962353" y="4030752"/>
              <a:ext cx="420820" cy="488734"/>
            </a:xfrm>
            <a:prstGeom prst="rect">
              <a:avLst/>
            </a:prstGeom>
            <a:noFill/>
            <a:ln w="6350">
              <a:solidFill>
                <a:schemeClr val="bg1">
                  <a:lumMod val="65000"/>
                </a:schemeClr>
              </a:solidFill>
            </a:ln>
            <a:effec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277" name="원호 74"/>
            <p:cNvSpPr/>
            <p:nvPr/>
          </p:nvSpPr>
          <p:spPr>
            <a:xfrm rot="2765341" flipH="1">
              <a:off x="7504319" y="4684788"/>
              <a:ext cx="596677" cy="383707"/>
            </a:xfrm>
            <a:custGeom>
              <a:avLst/>
              <a:gdLst>
                <a:gd name="connsiteX0" fmla="*/ 484584 w 1081897"/>
                <a:gd name="connsiteY0" fmla="*/ 2091 h 768217"/>
                <a:gd name="connsiteX1" fmla="*/ 816506 w 1081897"/>
                <a:gd name="connsiteY1" fmla="*/ 53571 h 768217"/>
                <a:gd name="connsiteX2" fmla="*/ 1081261 w 1081897"/>
                <a:gd name="connsiteY2" fmla="*/ 365492 h 768217"/>
                <a:gd name="connsiteX3" fmla="*/ 540949 w 1081897"/>
                <a:gd name="connsiteY3" fmla="*/ 384109 h 768217"/>
                <a:gd name="connsiteX4" fmla="*/ 484584 w 1081897"/>
                <a:gd name="connsiteY4" fmla="*/ 2091 h 768217"/>
                <a:gd name="connsiteX0" fmla="*/ 484584 w 1081897"/>
                <a:gd name="connsiteY0" fmla="*/ 2091 h 768217"/>
                <a:gd name="connsiteX1" fmla="*/ 816506 w 1081897"/>
                <a:gd name="connsiteY1" fmla="*/ 53571 h 768217"/>
                <a:gd name="connsiteX2" fmla="*/ 1081261 w 1081897"/>
                <a:gd name="connsiteY2" fmla="*/ 365492 h 768217"/>
                <a:gd name="connsiteX0" fmla="*/ 0 w 596677"/>
                <a:gd name="connsiteY0" fmla="*/ 24756 h 406774"/>
                <a:gd name="connsiteX1" fmla="*/ 331922 w 596677"/>
                <a:gd name="connsiteY1" fmla="*/ 76236 h 406774"/>
                <a:gd name="connsiteX2" fmla="*/ 596677 w 596677"/>
                <a:gd name="connsiteY2" fmla="*/ 388157 h 406774"/>
                <a:gd name="connsiteX3" fmla="*/ 56365 w 596677"/>
                <a:gd name="connsiteY3" fmla="*/ 406774 h 406774"/>
                <a:gd name="connsiteX4" fmla="*/ 0 w 596677"/>
                <a:gd name="connsiteY4" fmla="*/ 24756 h 406774"/>
                <a:gd name="connsiteX0" fmla="*/ 0 w 596677"/>
                <a:gd name="connsiteY0" fmla="*/ 24756 h 406774"/>
                <a:gd name="connsiteX1" fmla="*/ 307250 w 596677"/>
                <a:gd name="connsiteY1" fmla="*/ 19132 h 406774"/>
                <a:gd name="connsiteX2" fmla="*/ 596677 w 596677"/>
                <a:gd name="connsiteY2" fmla="*/ 388157 h 406774"/>
                <a:gd name="connsiteX0" fmla="*/ 0 w 596677"/>
                <a:gd name="connsiteY0" fmla="*/ 11569 h 393587"/>
                <a:gd name="connsiteX1" fmla="*/ 331922 w 596677"/>
                <a:gd name="connsiteY1" fmla="*/ 63049 h 393587"/>
                <a:gd name="connsiteX2" fmla="*/ 596677 w 596677"/>
                <a:gd name="connsiteY2" fmla="*/ 374970 h 393587"/>
                <a:gd name="connsiteX3" fmla="*/ 56365 w 596677"/>
                <a:gd name="connsiteY3" fmla="*/ 393587 h 393587"/>
                <a:gd name="connsiteX4" fmla="*/ 0 w 596677"/>
                <a:gd name="connsiteY4" fmla="*/ 11569 h 393587"/>
                <a:gd name="connsiteX0" fmla="*/ 0 w 596677"/>
                <a:gd name="connsiteY0" fmla="*/ 11569 h 393587"/>
                <a:gd name="connsiteX1" fmla="*/ 386478 w 596677"/>
                <a:gd name="connsiteY1" fmla="*/ 26447 h 393587"/>
                <a:gd name="connsiteX2" fmla="*/ 596677 w 596677"/>
                <a:gd name="connsiteY2" fmla="*/ 374970 h 393587"/>
                <a:gd name="connsiteX0" fmla="*/ 0 w 596677"/>
                <a:gd name="connsiteY0" fmla="*/ 23197 h 405215"/>
                <a:gd name="connsiteX1" fmla="*/ 331922 w 596677"/>
                <a:gd name="connsiteY1" fmla="*/ 74677 h 405215"/>
                <a:gd name="connsiteX2" fmla="*/ 596677 w 596677"/>
                <a:gd name="connsiteY2" fmla="*/ 386598 h 405215"/>
                <a:gd name="connsiteX3" fmla="*/ 56365 w 596677"/>
                <a:gd name="connsiteY3" fmla="*/ 405215 h 405215"/>
                <a:gd name="connsiteX4" fmla="*/ 0 w 596677"/>
                <a:gd name="connsiteY4" fmla="*/ 23197 h 405215"/>
                <a:gd name="connsiteX0" fmla="*/ 0 w 596677"/>
                <a:gd name="connsiteY0" fmla="*/ 23197 h 405215"/>
                <a:gd name="connsiteX1" fmla="*/ 326420 w 596677"/>
                <a:gd name="connsiteY1" fmla="*/ 19716 h 405215"/>
                <a:gd name="connsiteX2" fmla="*/ 596677 w 596677"/>
                <a:gd name="connsiteY2" fmla="*/ 386598 h 405215"/>
                <a:gd name="connsiteX0" fmla="*/ 0 w 596677"/>
                <a:gd name="connsiteY0" fmla="*/ 23197 h 405215"/>
                <a:gd name="connsiteX1" fmla="*/ 342580 w 596677"/>
                <a:gd name="connsiteY1" fmla="*/ 81584 h 405215"/>
                <a:gd name="connsiteX2" fmla="*/ 596677 w 596677"/>
                <a:gd name="connsiteY2" fmla="*/ 386598 h 405215"/>
                <a:gd name="connsiteX3" fmla="*/ 56365 w 596677"/>
                <a:gd name="connsiteY3" fmla="*/ 405215 h 405215"/>
                <a:gd name="connsiteX4" fmla="*/ 0 w 596677"/>
                <a:gd name="connsiteY4" fmla="*/ 23197 h 405215"/>
                <a:gd name="connsiteX0" fmla="*/ 0 w 596677"/>
                <a:gd name="connsiteY0" fmla="*/ 23197 h 405215"/>
                <a:gd name="connsiteX1" fmla="*/ 326420 w 596677"/>
                <a:gd name="connsiteY1" fmla="*/ 19716 h 405215"/>
                <a:gd name="connsiteX2" fmla="*/ 596677 w 596677"/>
                <a:gd name="connsiteY2" fmla="*/ 386598 h 405215"/>
                <a:gd name="connsiteX0" fmla="*/ 0 w 596677"/>
                <a:gd name="connsiteY0" fmla="*/ 2814 h 384832"/>
                <a:gd name="connsiteX1" fmla="*/ 342580 w 596677"/>
                <a:gd name="connsiteY1" fmla="*/ 61201 h 384832"/>
                <a:gd name="connsiteX2" fmla="*/ 596677 w 596677"/>
                <a:gd name="connsiteY2" fmla="*/ 366215 h 384832"/>
                <a:gd name="connsiteX3" fmla="*/ 56365 w 596677"/>
                <a:gd name="connsiteY3" fmla="*/ 384832 h 384832"/>
                <a:gd name="connsiteX4" fmla="*/ 0 w 596677"/>
                <a:gd name="connsiteY4" fmla="*/ 2814 h 384832"/>
                <a:gd name="connsiteX0" fmla="*/ 0 w 596677"/>
                <a:gd name="connsiteY0" fmla="*/ 2814 h 384832"/>
                <a:gd name="connsiteX1" fmla="*/ 364022 w 596677"/>
                <a:gd name="connsiteY1" fmla="*/ 46399 h 384832"/>
                <a:gd name="connsiteX2" fmla="*/ 596677 w 596677"/>
                <a:gd name="connsiteY2" fmla="*/ 366215 h 384832"/>
                <a:gd name="connsiteX0" fmla="*/ 0 w 596677"/>
                <a:gd name="connsiteY0" fmla="*/ 11007 h 393025"/>
                <a:gd name="connsiteX1" fmla="*/ 342580 w 596677"/>
                <a:gd name="connsiteY1" fmla="*/ 69394 h 393025"/>
                <a:gd name="connsiteX2" fmla="*/ 596677 w 596677"/>
                <a:gd name="connsiteY2" fmla="*/ 374408 h 393025"/>
                <a:gd name="connsiteX3" fmla="*/ 56365 w 596677"/>
                <a:gd name="connsiteY3" fmla="*/ 393025 h 393025"/>
                <a:gd name="connsiteX4" fmla="*/ 0 w 596677"/>
                <a:gd name="connsiteY4" fmla="*/ 11007 h 393025"/>
                <a:gd name="connsiteX0" fmla="*/ 0 w 596677"/>
                <a:gd name="connsiteY0" fmla="*/ 11007 h 393025"/>
                <a:gd name="connsiteX1" fmla="*/ 321390 w 596677"/>
                <a:gd name="connsiteY1" fmla="*/ 26967 h 393025"/>
                <a:gd name="connsiteX2" fmla="*/ 596677 w 596677"/>
                <a:gd name="connsiteY2" fmla="*/ 374408 h 393025"/>
                <a:gd name="connsiteX0" fmla="*/ 0 w 596677"/>
                <a:gd name="connsiteY0" fmla="*/ 6555 h 388573"/>
                <a:gd name="connsiteX1" fmla="*/ 342580 w 596677"/>
                <a:gd name="connsiteY1" fmla="*/ 64942 h 388573"/>
                <a:gd name="connsiteX2" fmla="*/ 596677 w 596677"/>
                <a:gd name="connsiteY2" fmla="*/ 369956 h 388573"/>
                <a:gd name="connsiteX3" fmla="*/ 56365 w 596677"/>
                <a:gd name="connsiteY3" fmla="*/ 388573 h 388573"/>
                <a:gd name="connsiteX4" fmla="*/ 0 w 596677"/>
                <a:gd name="connsiteY4" fmla="*/ 6555 h 388573"/>
                <a:gd name="connsiteX0" fmla="*/ 0 w 596677"/>
                <a:gd name="connsiteY0" fmla="*/ 6555 h 388573"/>
                <a:gd name="connsiteX1" fmla="*/ 337377 w 596677"/>
                <a:gd name="connsiteY1" fmla="*/ 32874 h 388573"/>
                <a:gd name="connsiteX2" fmla="*/ 596677 w 596677"/>
                <a:gd name="connsiteY2" fmla="*/ 369956 h 388573"/>
                <a:gd name="connsiteX0" fmla="*/ 0 w 596677"/>
                <a:gd name="connsiteY0" fmla="*/ 1689 h 383707"/>
                <a:gd name="connsiteX1" fmla="*/ 342580 w 596677"/>
                <a:gd name="connsiteY1" fmla="*/ 60076 h 383707"/>
                <a:gd name="connsiteX2" fmla="*/ 596677 w 596677"/>
                <a:gd name="connsiteY2" fmla="*/ 365090 h 383707"/>
                <a:gd name="connsiteX3" fmla="*/ 56365 w 596677"/>
                <a:gd name="connsiteY3" fmla="*/ 383707 h 383707"/>
                <a:gd name="connsiteX4" fmla="*/ 0 w 596677"/>
                <a:gd name="connsiteY4" fmla="*/ 1689 h 383707"/>
                <a:gd name="connsiteX0" fmla="*/ 67553 w 596677"/>
                <a:gd name="connsiteY0" fmla="*/ 17343 h 383707"/>
                <a:gd name="connsiteX1" fmla="*/ 337377 w 596677"/>
                <a:gd name="connsiteY1" fmla="*/ 28008 h 383707"/>
                <a:gd name="connsiteX2" fmla="*/ 596677 w 596677"/>
                <a:gd name="connsiteY2" fmla="*/ 365090 h 383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96677" h="383707" stroke="0" extrusionOk="0">
                  <a:moveTo>
                    <a:pt x="0" y="1689"/>
                  </a:moveTo>
                  <a:cubicBezTo>
                    <a:pt x="115556" y="-6907"/>
                    <a:pt x="242597" y="18050"/>
                    <a:pt x="342580" y="60076"/>
                  </a:cubicBezTo>
                  <a:cubicBezTo>
                    <a:pt x="499053" y="125846"/>
                    <a:pt x="587864" y="236129"/>
                    <a:pt x="596677" y="365090"/>
                  </a:cubicBezTo>
                  <a:lnTo>
                    <a:pt x="56365" y="383707"/>
                  </a:lnTo>
                  <a:lnTo>
                    <a:pt x="0" y="1689"/>
                  </a:lnTo>
                  <a:close/>
                </a:path>
                <a:path w="596677" h="383707" fill="none">
                  <a:moveTo>
                    <a:pt x="67553" y="17343"/>
                  </a:moveTo>
                  <a:cubicBezTo>
                    <a:pt x="183109" y="8747"/>
                    <a:pt x="237394" y="-14018"/>
                    <a:pt x="337377" y="28008"/>
                  </a:cubicBezTo>
                  <a:cubicBezTo>
                    <a:pt x="493850" y="93778"/>
                    <a:pt x="587864" y="236129"/>
                    <a:pt x="596677" y="365090"/>
                  </a:cubicBezTo>
                </a:path>
              </a:pathLst>
            </a:custGeom>
            <a:ln w="25400">
              <a:solidFill>
                <a:schemeClr val="accent2">
                  <a:lumMod val="75000"/>
                </a:schemeClr>
              </a:solidFill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sp>
          <p:nvSpPr>
            <p:cNvPr id="278" name="TextBox 277"/>
            <p:cNvSpPr txBox="1"/>
            <p:nvPr/>
          </p:nvSpPr>
          <p:spPr>
            <a:xfrm>
              <a:off x="8189241" y="5181672"/>
              <a:ext cx="178619" cy="11845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서울</a:t>
              </a:r>
              <a:endParaRPr lang="en-US" altLang="ko-KR" sz="105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79" name="TextBox 278"/>
            <p:cNvSpPr txBox="1"/>
            <p:nvPr/>
          </p:nvSpPr>
          <p:spPr>
            <a:xfrm>
              <a:off x="7651786" y="4860429"/>
              <a:ext cx="306174" cy="246221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en-US" altLang="ko-KR" sz="1600" smtClean="0">
                  <a:solidFill>
                    <a:schemeClr val="accent2">
                      <a:lumMod val="75000"/>
                    </a:schemeClr>
                  </a:solidFill>
                  <a:latin typeface="+mj-ea"/>
                  <a:ea typeface="+mj-ea"/>
                </a:rPr>
                <a:t>6.6</a:t>
              </a:r>
              <a:endParaRPr lang="ko-KR" altLang="en-US" sz="1400">
                <a:solidFill>
                  <a:schemeClr val="accent2">
                    <a:lumMod val="7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80" name="TextBox 279"/>
            <p:cNvSpPr txBox="1"/>
            <p:nvPr/>
          </p:nvSpPr>
          <p:spPr>
            <a:xfrm>
              <a:off x="7172763" y="5059530"/>
              <a:ext cx="178619" cy="11845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인천</a:t>
              </a:r>
              <a:endParaRPr lang="en-US" altLang="ko-KR" sz="105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81" name="TextBox 280"/>
            <p:cNvSpPr txBox="1"/>
            <p:nvPr/>
          </p:nvSpPr>
          <p:spPr>
            <a:xfrm>
              <a:off x="8600545" y="5662666"/>
              <a:ext cx="178619" cy="118453"/>
            </a:xfrm>
            <a:prstGeom prst="rect">
              <a:avLst/>
            </a:prstGeom>
            <a:noFill/>
            <a:ln w="19050">
              <a:noFill/>
            </a:ln>
          </p:spPr>
          <p:txBody>
            <a:bodyPr wrap="none" lIns="0" tIns="0" rIns="0" bIns="0" rtlCol="0">
              <a:spAutoFit/>
            </a:bodyPr>
            <a:lstStyle/>
            <a:p>
              <a:pPr algn="ctr"/>
              <a:r>
                <a:rPr lang="ko-KR" altLang="en-US" sz="105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경기</a:t>
              </a:r>
              <a:endParaRPr lang="en-US" altLang="ko-KR" sz="1050" smtClean="0"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282" name="Freeform 23"/>
            <p:cNvSpPr>
              <a:spLocks noEditPoints="1"/>
            </p:cNvSpPr>
            <p:nvPr/>
          </p:nvSpPr>
          <p:spPr bwMode="auto">
            <a:xfrm>
              <a:off x="8613494" y="5390852"/>
              <a:ext cx="152721" cy="228970"/>
            </a:xfrm>
            <a:custGeom>
              <a:avLst/>
              <a:gdLst>
                <a:gd name="T0" fmla="*/ 1436 w 2732"/>
                <a:gd name="T1" fmla="*/ 686 h 4096"/>
                <a:gd name="T2" fmla="*/ 1568 w 2732"/>
                <a:gd name="T3" fmla="*/ 714 h 4096"/>
                <a:gd name="T4" fmla="*/ 1692 w 2732"/>
                <a:gd name="T5" fmla="*/ 766 h 4096"/>
                <a:gd name="T6" fmla="*/ 1800 w 2732"/>
                <a:gd name="T7" fmla="*/ 838 h 4096"/>
                <a:gd name="T8" fmla="*/ 1892 w 2732"/>
                <a:gd name="T9" fmla="*/ 932 h 4096"/>
                <a:gd name="T10" fmla="*/ 1966 w 2732"/>
                <a:gd name="T11" fmla="*/ 1040 h 4096"/>
                <a:gd name="T12" fmla="*/ 2018 w 2732"/>
                <a:gd name="T13" fmla="*/ 1162 h 4096"/>
                <a:gd name="T14" fmla="*/ 2046 w 2732"/>
                <a:gd name="T15" fmla="*/ 1296 h 4096"/>
                <a:gd name="T16" fmla="*/ 2048 w 2732"/>
                <a:gd name="T17" fmla="*/ 1400 h 4096"/>
                <a:gd name="T18" fmla="*/ 2028 w 2732"/>
                <a:gd name="T19" fmla="*/ 1536 h 4096"/>
                <a:gd name="T20" fmla="*/ 1982 w 2732"/>
                <a:gd name="T21" fmla="*/ 1662 h 4096"/>
                <a:gd name="T22" fmla="*/ 1914 w 2732"/>
                <a:gd name="T23" fmla="*/ 1774 h 4096"/>
                <a:gd name="T24" fmla="*/ 1826 w 2732"/>
                <a:gd name="T25" fmla="*/ 1870 h 4096"/>
                <a:gd name="T26" fmla="*/ 1720 w 2732"/>
                <a:gd name="T27" fmla="*/ 1950 h 4096"/>
                <a:gd name="T28" fmla="*/ 1600 w 2732"/>
                <a:gd name="T29" fmla="*/ 2006 h 4096"/>
                <a:gd name="T30" fmla="*/ 1470 w 2732"/>
                <a:gd name="T31" fmla="*/ 2040 h 4096"/>
                <a:gd name="T32" fmla="*/ 1366 w 2732"/>
                <a:gd name="T33" fmla="*/ 2048 h 4096"/>
                <a:gd name="T34" fmla="*/ 1228 w 2732"/>
                <a:gd name="T35" fmla="*/ 2034 h 4096"/>
                <a:gd name="T36" fmla="*/ 1100 w 2732"/>
                <a:gd name="T37" fmla="*/ 1994 h 4096"/>
                <a:gd name="T38" fmla="*/ 984 w 2732"/>
                <a:gd name="T39" fmla="*/ 1932 h 4096"/>
                <a:gd name="T40" fmla="*/ 884 w 2732"/>
                <a:gd name="T41" fmla="*/ 1848 h 4096"/>
                <a:gd name="T42" fmla="*/ 800 w 2732"/>
                <a:gd name="T43" fmla="*/ 1748 h 4096"/>
                <a:gd name="T44" fmla="*/ 736 w 2732"/>
                <a:gd name="T45" fmla="*/ 1632 h 4096"/>
                <a:gd name="T46" fmla="*/ 698 w 2732"/>
                <a:gd name="T47" fmla="*/ 1502 h 4096"/>
                <a:gd name="T48" fmla="*/ 684 w 2732"/>
                <a:gd name="T49" fmla="*/ 1366 h 4096"/>
                <a:gd name="T50" fmla="*/ 692 w 2732"/>
                <a:gd name="T51" fmla="*/ 1262 h 4096"/>
                <a:gd name="T52" fmla="*/ 724 w 2732"/>
                <a:gd name="T53" fmla="*/ 1130 h 4096"/>
                <a:gd name="T54" fmla="*/ 782 w 2732"/>
                <a:gd name="T55" fmla="*/ 1012 h 4096"/>
                <a:gd name="T56" fmla="*/ 860 w 2732"/>
                <a:gd name="T57" fmla="*/ 906 h 4096"/>
                <a:gd name="T58" fmla="*/ 958 w 2732"/>
                <a:gd name="T59" fmla="*/ 818 h 4096"/>
                <a:gd name="T60" fmla="*/ 1070 w 2732"/>
                <a:gd name="T61" fmla="*/ 750 h 4096"/>
                <a:gd name="T62" fmla="*/ 1196 w 2732"/>
                <a:gd name="T63" fmla="*/ 704 h 4096"/>
                <a:gd name="T64" fmla="*/ 1330 w 2732"/>
                <a:gd name="T65" fmla="*/ 684 h 4096"/>
                <a:gd name="T66" fmla="*/ 1366 w 2732"/>
                <a:gd name="T67" fmla="*/ 0 h 4096"/>
                <a:gd name="T68" fmla="*/ 1090 w 2732"/>
                <a:gd name="T69" fmla="*/ 28 h 4096"/>
                <a:gd name="T70" fmla="*/ 834 w 2732"/>
                <a:gd name="T71" fmla="*/ 108 h 4096"/>
                <a:gd name="T72" fmla="*/ 602 w 2732"/>
                <a:gd name="T73" fmla="*/ 234 h 4096"/>
                <a:gd name="T74" fmla="*/ 400 w 2732"/>
                <a:gd name="T75" fmla="*/ 400 h 4096"/>
                <a:gd name="T76" fmla="*/ 234 w 2732"/>
                <a:gd name="T77" fmla="*/ 602 h 4096"/>
                <a:gd name="T78" fmla="*/ 108 w 2732"/>
                <a:gd name="T79" fmla="*/ 834 h 4096"/>
                <a:gd name="T80" fmla="*/ 28 w 2732"/>
                <a:gd name="T81" fmla="*/ 1090 h 4096"/>
                <a:gd name="T82" fmla="*/ 0 w 2732"/>
                <a:gd name="T83" fmla="*/ 1366 h 4096"/>
                <a:gd name="T84" fmla="*/ 8 w 2732"/>
                <a:gd name="T85" fmla="*/ 1500 h 4096"/>
                <a:gd name="T86" fmla="*/ 36 w 2732"/>
                <a:gd name="T87" fmla="*/ 1674 h 4096"/>
                <a:gd name="T88" fmla="*/ 86 w 2732"/>
                <a:gd name="T89" fmla="*/ 1838 h 4096"/>
                <a:gd name="T90" fmla="*/ 156 w 2732"/>
                <a:gd name="T91" fmla="*/ 1994 h 4096"/>
                <a:gd name="T92" fmla="*/ 236 w 2732"/>
                <a:gd name="T93" fmla="*/ 2128 h 4096"/>
                <a:gd name="T94" fmla="*/ 2522 w 2732"/>
                <a:gd name="T95" fmla="*/ 2088 h 4096"/>
                <a:gd name="T96" fmla="*/ 2576 w 2732"/>
                <a:gd name="T97" fmla="*/ 1994 h 4096"/>
                <a:gd name="T98" fmla="*/ 2646 w 2732"/>
                <a:gd name="T99" fmla="*/ 1838 h 4096"/>
                <a:gd name="T100" fmla="*/ 2696 w 2732"/>
                <a:gd name="T101" fmla="*/ 1674 h 4096"/>
                <a:gd name="T102" fmla="*/ 2724 w 2732"/>
                <a:gd name="T103" fmla="*/ 1500 h 4096"/>
                <a:gd name="T104" fmla="*/ 2732 w 2732"/>
                <a:gd name="T105" fmla="*/ 1366 h 4096"/>
                <a:gd name="T106" fmla="*/ 2704 w 2732"/>
                <a:gd name="T107" fmla="*/ 1090 h 4096"/>
                <a:gd name="T108" fmla="*/ 2624 w 2732"/>
                <a:gd name="T109" fmla="*/ 834 h 4096"/>
                <a:gd name="T110" fmla="*/ 2498 w 2732"/>
                <a:gd name="T111" fmla="*/ 602 h 4096"/>
                <a:gd name="T112" fmla="*/ 2332 w 2732"/>
                <a:gd name="T113" fmla="*/ 400 h 4096"/>
                <a:gd name="T114" fmla="*/ 2130 w 2732"/>
                <a:gd name="T115" fmla="*/ 234 h 4096"/>
                <a:gd name="T116" fmla="*/ 1898 w 2732"/>
                <a:gd name="T117" fmla="*/ 108 h 4096"/>
                <a:gd name="T118" fmla="*/ 1642 w 2732"/>
                <a:gd name="T119" fmla="*/ 28 h 4096"/>
                <a:gd name="T120" fmla="*/ 1366 w 2732"/>
                <a:gd name="T121" fmla="*/ 0 h 40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2732" h="4096">
                  <a:moveTo>
                    <a:pt x="1366" y="682"/>
                  </a:moveTo>
                  <a:lnTo>
                    <a:pt x="1366" y="682"/>
                  </a:lnTo>
                  <a:lnTo>
                    <a:pt x="1402" y="684"/>
                  </a:lnTo>
                  <a:lnTo>
                    <a:pt x="1436" y="686"/>
                  </a:lnTo>
                  <a:lnTo>
                    <a:pt x="1470" y="690"/>
                  </a:lnTo>
                  <a:lnTo>
                    <a:pt x="1504" y="696"/>
                  </a:lnTo>
                  <a:lnTo>
                    <a:pt x="1536" y="704"/>
                  </a:lnTo>
                  <a:lnTo>
                    <a:pt x="1568" y="714"/>
                  </a:lnTo>
                  <a:lnTo>
                    <a:pt x="1600" y="724"/>
                  </a:lnTo>
                  <a:lnTo>
                    <a:pt x="1632" y="736"/>
                  </a:lnTo>
                  <a:lnTo>
                    <a:pt x="1662" y="750"/>
                  </a:lnTo>
                  <a:lnTo>
                    <a:pt x="1692" y="766"/>
                  </a:lnTo>
                  <a:lnTo>
                    <a:pt x="1720" y="782"/>
                  </a:lnTo>
                  <a:lnTo>
                    <a:pt x="1748" y="800"/>
                  </a:lnTo>
                  <a:lnTo>
                    <a:pt x="1774" y="818"/>
                  </a:lnTo>
                  <a:lnTo>
                    <a:pt x="1800" y="838"/>
                  </a:lnTo>
                  <a:lnTo>
                    <a:pt x="1826" y="860"/>
                  </a:lnTo>
                  <a:lnTo>
                    <a:pt x="1848" y="882"/>
                  </a:lnTo>
                  <a:lnTo>
                    <a:pt x="1872" y="906"/>
                  </a:lnTo>
                  <a:lnTo>
                    <a:pt x="1892" y="932"/>
                  </a:lnTo>
                  <a:lnTo>
                    <a:pt x="1914" y="956"/>
                  </a:lnTo>
                  <a:lnTo>
                    <a:pt x="1932" y="984"/>
                  </a:lnTo>
                  <a:lnTo>
                    <a:pt x="1950" y="1012"/>
                  </a:lnTo>
                  <a:lnTo>
                    <a:pt x="1966" y="1040"/>
                  </a:lnTo>
                  <a:lnTo>
                    <a:pt x="1982" y="1070"/>
                  </a:lnTo>
                  <a:lnTo>
                    <a:pt x="1996" y="1100"/>
                  </a:lnTo>
                  <a:lnTo>
                    <a:pt x="2008" y="1130"/>
                  </a:lnTo>
                  <a:lnTo>
                    <a:pt x="2018" y="1162"/>
                  </a:lnTo>
                  <a:lnTo>
                    <a:pt x="2028" y="1194"/>
                  </a:lnTo>
                  <a:lnTo>
                    <a:pt x="2034" y="1228"/>
                  </a:lnTo>
                  <a:lnTo>
                    <a:pt x="2040" y="1262"/>
                  </a:lnTo>
                  <a:lnTo>
                    <a:pt x="2046" y="1296"/>
                  </a:lnTo>
                  <a:lnTo>
                    <a:pt x="2048" y="1330"/>
                  </a:lnTo>
                  <a:lnTo>
                    <a:pt x="2048" y="1366"/>
                  </a:lnTo>
                  <a:lnTo>
                    <a:pt x="2048" y="1366"/>
                  </a:lnTo>
                  <a:lnTo>
                    <a:pt x="2048" y="1400"/>
                  </a:lnTo>
                  <a:lnTo>
                    <a:pt x="2046" y="1436"/>
                  </a:lnTo>
                  <a:lnTo>
                    <a:pt x="2040" y="1470"/>
                  </a:lnTo>
                  <a:lnTo>
                    <a:pt x="2034" y="1502"/>
                  </a:lnTo>
                  <a:lnTo>
                    <a:pt x="2028" y="1536"/>
                  </a:lnTo>
                  <a:lnTo>
                    <a:pt x="2018" y="1568"/>
                  </a:lnTo>
                  <a:lnTo>
                    <a:pt x="2008" y="1600"/>
                  </a:lnTo>
                  <a:lnTo>
                    <a:pt x="1996" y="1632"/>
                  </a:lnTo>
                  <a:lnTo>
                    <a:pt x="1982" y="1662"/>
                  </a:lnTo>
                  <a:lnTo>
                    <a:pt x="1966" y="1690"/>
                  </a:lnTo>
                  <a:lnTo>
                    <a:pt x="1950" y="1720"/>
                  </a:lnTo>
                  <a:lnTo>
                    <a:pt x="1932" y="1748"/>
                  </a:lnTo>
                  <a:lnTo>
                    <a:pt x="1914" y="1774"/>
                  </a:lnTo>
                  <a:lnTo>
                    <a:pt x="1892" y="1800"/>
                  </a:lnTo>
                  <a:lnTo>
                    <a:pt x="1872" y="1824"/>
                  </a:lnTo>
                  <a:lnTo>
                    <a:pt x="1848" y="1848"/>
                  </a:lnTo>
                  <a:lnTo>
                    <a:pt x="1826" y="1870"/>
                  </a:lnTo>
                  <a:lnTo>
                    <a:pt x="1800" y="1892"/>
                  </a:lnTo>
                  <a:lnTo>
                    <a:pt x="1774" y="1912"/>
                  </a:lnTo>
                  <a:lnTo>
                    <a:pt x="1748" y="1932"/>
                  </a:lnTo>
                  <a:lnTo>
                    <a:pt x="1720" y="1950"/>
                  </a:lnTo>
                  <a:lnTo>
                    <a:pt x="1692" y="1966"/>
                  </a:lnTo>
                  <a:lnTo>
                    <a:pt x="1662" y="1980"/>
                  </a:lnTo>
                  <a:lnTo>
                    <a:pt x="1632" y="1994"/>
                  </a:lnTo>
                  <a:lnTo>
                    <a:pt x="1600" y="2006"/>
                  </a:lnTo>
                  <a:lnTo>
                    <a:pt x="1568" y="2018"/>
                  </a:lnTo>
                  <a:lnTo>
                    <a:pt x="1536" y="2026"/>
                  </a:lnTo>
                  <a:lnTo>
                    <a:pt x="1504" y="2034"/>
                  </a:lnTo>
                  <a:lnTo>
                    <a:pt x="1470" y="2040"/>
                  </a:lnTo>
                  <a:lnTo>
                    <a:pt x="1436" y="2044"/>
                  </a:lnTo>
                  <a:lnTo>
                    <a:pt x="1402" y="2048"/>
                  </a:lnTo>
                  <a:lnTo>
                    <a:pt x="1366" y="2048"/>
                  </a:lnTo>
                  <a:lnTo>
                    <a:pt x="1366" y="2048"/>
                  </a:lnTo>
                  <a:lnTo>
                    <a:pt x="1330" y="2048"/>
                  </a:lnTo>
                  <a:lnTo>
                    <a:pt x="1296" y="2044"/>
                  </a:lnTo>
                  <a:lnTo>
                    <a:pt x="1262" y="2040"/>
                  </a:lnTo>
                  <a:lnTo>
                    <a:pt x="1228" y="2034"/>
                  </a:lnTo>
                  <a:lnTo>
                    <a:pt x="1196" y="2026"/>
                  </a:lnTo>
                  <a:lnTo>
                    <a:pt x="1162" y="2018"/>
                  </a:lnTo>
                  <a:lnTo>
                    <a:pt x="1132" y="2006"/>
                  </a:lnTo>
                  <a:lnTo>
                    <a:pt x="1100" y="1994"/>
                  </a:lnTo>
                  <a:lnTo>
                    <a:pt x="1070" y="1980"/>
                  </a:lnTo>
                  <a:lnTo>
                    <a:pt x="1040" y="1966"/>
                  </a:lnTo>
                  <a:lnTo>
                    <a:pt x="1012" y="1950"/>
                  </a:lnTo>
                  <a:lnTo>
                    <a:pt x="984" y="1932"/>
                  </a:lnTo>
                  <a:lnTo>
                    <a:pt x="958" y="1912"/>
                  </a:lnTo>
                  <a:lnTo>
                    <a:pt x="932" y="1892"/>
                  </a:lnTo>
                  <a:lnTo>
                    <a:pt x="906" y="1870"/>
                  </a:lnTo>
                  <a:lnTo>
                    <a:pt x="884" y="1848"/>
                  </a:lnTo>
                  <a:lnTo>
                    <a:pt x="860" y="1824"/>
                  </a:lnTo>
                  <a:lnTo>
                    <a:pt x="840" y="1800"/>
                  </a:lnTo>
                  <a:lnTo>
                    <a:pt x="818" y="1774"/>
                  </a:lnTo>
                  <a:lnTo>
                    <a:pt x="800" y="1748"/>
                  </a:lnTo>
                  <a:lnTo>
                    <a:pt x="782" y="1720"/>
                  </a:lnTo>
                  <a:lnTo>
                    <a:pt x="766" y="1690"/>
                  </a:lnTo>
                  <a:lnTo>
                    <a:pt x="750" y="1662"/>
                  </a:lnTo>
                  <a:lnTo>
                    <a:pt x="736" y="1632"/>
                  </a:lnTo>
                  <a:lnTo>
                    <a:pt x="724" y="1600"/>
                  </a:lnTo>
                  <a:lnTo>
                    <a:pt x="714" y="1568"/>
                  </a:lnTo>
                  <a:lnTo>
                    <a:pt x="704" y="1536"/>
                  </a:lnTo>
                  <a:lnTo>
                    <a:pt x="698" y="1502"/>
                  </a:lnTo>
                  <a:lnTo>
                    <a:pt x="692" y="1470"/>
                  </a:lnTo>
                  <a:lnTo>
                    <a:pt x="686" y="1436"/>
                  </a:lnTo>
                  <a:lnTo>
                    <a:pt x="684" y="1400"/>
                  </a:lnTo>
                  <a:lnTo>
                    <a:pt x="684" y="1366"/>
                  </a:lnTo>
                  <a:lnTo>
                    <a:pt x="684" y="1366"/>
                  </a:lnTo>
                  <a:lnTo>
                    <a:pt x="684" y="1330"/>
                  </a:lnTo>
                  <a:lnTo>
                    <a:pt x="686" y="1296"/>
                  </a:lnTo>
                  <a:lnTo>
                    <a:pt x="692" y="1262"/>
                  </a:lnTo>
                  <a:lnTo>
                    <a:pt x="698" y="1228"/>
                  </a:lnTo>
                  <a:lnTo>
                    <a:pt x="704" y="1194"/>
                  </a:lnTo>
                  <a:lnTo>
                    <a:pt x="714" y="1162"/>
                  </a:lnTo>
                  <a:lnTo>
                    <a:pt x="724" y="1130"/>
                  </a:lnTo>
                  <a:lnTo>
                    <a:pt x="736" y="1100"/>
                  </a:lnTo>
                  <a:lnTo>
                    <a:pt x="750" y="1070"/>
                  </a:lnTo>
                  <a:lnTo>
                    <a:pt x="766" y="1040"/>
                  </a:lnTo>
                  <a:lnTo>
                    <a:pt x="782" y="1012"/>
                  </a:lnTo>
                  <a:lnTo>
                    <a:pt x="800" y="984"/>
                  </a:lnTo>
                  <a:lnTo>
                    <a:pt x="818" y="956"/>
                  </a:lnTo>
                  <a:lnTo>
                    <a:pt x="840" y="932"/>
                  </a:lnTo>
                  <a:lnTo>
                    <a:pt x="860" y="906"/>
                  </a:lnTo>
                  <a:lnTo>
                    <a:pt x="884" y="882"/>
                  </a:lnTo>
                  <a:lnTo>
                    <a:pt x="906" y="860"/>
                  </a:lnTo>
                  <a:lnTo>
                    <a:pt x="932" y="838"/>
                  </a:lnTo>
                  <a:lnTo>
                    <a:pt x="958" y="818"/>
                  </a:lnTo>
                  <a:lnTo>
                    <a:pt x="984" y="800"/>
                  </a:lnTo>
                  <a:lnTo>
                    <a:pt x="1012" y="782"/>
                  </a:lnTo>
                  <a:lnTo>
                    <a:pt x="1040" y="766"/>
                  </a:lnTo>
                  <a:lnTo>
                    <a:pt x="1070" y="750"/>
                  </a:lnTo>
                  <a:lnTo>
                    <a:pt x="1100" y="736"/>
                  </a:lnTo>
                  <a:lnTo>
                    <a:pt x="1132" y="724"/>
                  </a:lnTo>
                  <a:lnTo>
                    <a:pt x="1162" y="714"/>
                  </a:lnTo>
                  <a:lnTo>
                    <a:pt x="1196" y="704"/>
                  </a:lnTo>
                  <a:lnTo>
                    <a:pt x="1228" y="696"/>
                  </a:lnTo>
                  <a:lnTo>
                    <a:pt x="1262" y="690"/>
                  </a:lnTo>
                  <a:lnTo>
                    <a:pt x="1296" y="686"/>
                  </a:lnTo>
                  <a:lnTo>
                    <a:pt x="1330" y="684"/>
                  </a:lnTo>
                  <a:lnTo>
                    <a:pt x="1366" y="682"/>
                  </a:lnTo>
                  <a:lnTo>
                    <a:pt x="1366" y="682"/>
                  </a:lnTo>
                  <a:close/>
                  <a:moveTo>
                    <a:pt x="1366" y="0"/>
                  </a:moveTo>
                  <a:lnTo>
                    <a:pt x="1366" y="0"/>
                  </a:lnTo>
                  <a:lnTo>
                    <a:pt x="1296" y="2"/>
                  </a:lnTo>
                  <a:lnTo>
                    <a:pt x="1226" y="8"/>
                  </a:lnTo>
                  <a:lnTo>
                    <a:pt x="1158" y="16"/>
                  </a:lnTo>
                  <a:lnTo>
                    <a:pt x="1090" y="28"/>
                  </a:lnTo>
                  <a:lnTo>
                    <a:pt x="1024" y="42"/>
                  </a:lnTo>
                  <a:lnTo>
                    <a:pt x="960" y="62"/>
                  </a:lnTo>
                  <a:lnTo>
                    <a:pt x="896" y="82"/>
                  </a:lnTo>
                  <a:lnTo>
                    <a:pt x="834" y="108"/>
                  </a:lnTo>
                  <a:lnTo>
                    <a:pt x="774" y="134"/>
                  </a:lnTo>
                  <a:lnTo>
                    <a:pt x="716" y="164"/>
                  </a:lnTo>
                  <a:lnTo>
                    <a:pt x="658" y="198"/>
                  </a:lnTo>
                  <a:lnTo>
                    <a:pt x="602" y="234"/>
                  </a:lnTo>
                  <a:lnTo>
                    <a:pt x="550" y="272"/>
                  </a:lnTo>
                  <a:lnTo>
                    <a:pt x="498" y="312"/>
                  </a:lnTo>
                  <a:lnTo>
                    <a:pt x="448" y="354"/>
                  </a:lnTo>
                  <a:lnTo>
                    <a:pt x="400" y="400"/>
                  </a:lnTo>
                  <a:lnTo>
                    <a:pt x="356" y="448"/>
                  </a:lnTo>
                  <a:lnTo>
                    <a:pt x="312" y="496"/>
                  </a:lnTo>
                  <a:lnTo>
                    <a:pt x="272" y="548"/>
                  </a:lnTo>
                  <a:lnTo>
                    <a:pt x="234" y="602"/>
                  </a:lnTo>
                  <a:lnTo>
                    <a:pt x="198" y="658"/>
                  </a:lnTo>
                  <a:lnTo>
                    <a:pt x="166" y="714"/>
                  </a:lnTo>
                  <a:lnTo>
                    <a:pt x="136" y="774"/>
                  </a:lnTo>
                  <a:lnTo>
                    <a:pt x="108" y="834"/>
                  </a:lnTo>
                  <a:lnTo>
                    <a:pt x="84" y="896"/>
                  </a:lnTo>
                  <a:lnTo>
                    <a:pt x="62" y="960"/>
                  </a:lnTo>
                  <a:lnTo>
                    <a:pt x="44" y="1024"/>
                  </a:lnTo>
                  <a:lnTo>
                    <a:pt x="28" y="1090"/>
                  </a:lnTo>
                  <a:lnTo>
                    <a:pt x="16" y="1158"/>
                  </a:lnTo>
                  <a:lnTo>
                    <a:pt x="8" y="1226"/>
                  </a:lnTo>
                  <a:lnTo>
                    <a:pt x="2" y="1296"/>
                  </a:lnTo>
                  <a:lnTo>
                    <a:pt x="0" y="1366"/>
                  </a:lnTo>
                  <a:lnTo>
                    <a:pt x="0" y="1366"/>
                  </a:lnTo>
                  <a:lnTo>
                    <a:pt x="2" y="1410"/>
                  </a:lnTo>
                  <a:lnTo>
                    <a:pt x="4" y="1456"/>
                  </a:lnTo>
                  <a:lnTo>
                    <a:pt x="8" y="1500"/>
                  </a:lnTo>
                  <a:lnTo>
                    <a:pt x="12" y="1544"/>
                  </a:lnTo>
                  <a:lnTo>
                    <a:pt x="20" y="1588"/>
                  </a:lnTo>
                  <a:lnTo>
                    <a:pt x="28" y="1630"/>
                  </a:lnTo>
                  <a:lnTo>
                    <a:pt x="36" y="1674"/>
                  </a:lnTo>
                  <a:lnTo>
                    <a:pt x="48" y="1716"/>
                  </a:lnTo>
                  <a:lnTo>
                    <a:pt x="60" y="1758"/>
                  </a:lnTo>
                  <a:lnTo>
                    <a:pt x="72" y="1798"/>
                  </a:lnTo>
                  <a:lnTo>
                    <a:pt x="86" y="1838"/>
                  </a:lnTo>
                  <a:lnTo>
                    <a:pt x="102" y="1878"/>
                  </a:lnTo>
                  <a:lnTo>
                    <a:pt x="120" y="1918"/>
                  </a:lnTo>
                  <a:lnTo>
                    <a:pt x="138" y="1956"/>
                  </a:lnTo>
                  <a:lnTo>
                    <a:pt x="156" y="1994"/>
                  </a:lnTo>
                  <a:lnTo>
                    <a:pt x="176" y="2032"/>
                  </a:lnTo>
                  <a:lnTo>
                    <a:pt x="176" y="2032"/>
                  </a:lnTo>
                  <a:lnTo>
                    <a:pt x="206" y="2080"/>
                  </a:lnTo>
                  <a:lnTo>
                    <a:pt x="236" y="2128"/>
                  </a:lnTo>
                  <a:lnTo>
                    <a:pt x="1366" y="4096"/>
                  </a:lnTo>
                  <a:lnTo>
                    <a:pt x="2496" y="2128"/>
                  </a:lnTo>
                  <a:lnTo>
                    <a:pt x="2496" y="2128"/>
                  </a:lnTo>
                  <a:lnTo>
                    <a:pt x="2522" y="2088"/>
                  </a:lnTo>
                  <a:lnTo>
                    <a:pt x="2544" y="2048"/>
                  </a:lnTo>
                  <a:lnTo>
                    <a:pt x="2556" y="2032"/>
                  </a:lnTo>
                  <a:lnTo>
                    <a:pt x="2556" y="2032"/>
                  </a:lnTo>
                  <a:lnTo>
                    <a:pt x="2576" y="1994"/>
                  </a:lnTo>
                  <a:lnTo>
                    <a:pt x="2594" y="1956"/>
                  </a:lnTo>
                  <a:lnTo>
                    <a:pt x="2612" y="1918"/>
                  </a:lnTo>
                  <a:lnTo>
                    <a:pt x="2630" y="1878"/>
                  </a:lnTo>
                  <a:lnTo>
                    <a:pt x="2646" y="1838"/>
                  </a:lnTo>
                  <a:lnTo>
                    <a:pt x="2660" y="1798"/>
                  </a:lnTo>
                  <a:lnTo>
                    <a:pt x="2672" y="1758"/>
                  </a:lnTo>
                  <a:lnTo>
                    <a:pt x="2684" y="1716"/>
                  </a:lnTo>
                  <a:lnTo>
                    <a:pt x="2696" y="1674"/>
                  </a:lnTo>
                  <a:lnTo>
                    <a:pt x="2704" y="1630"/>
                  </a:lnTo>
                  <a:lnTo>
                    <a:pt x="2712" y="1588"/>
                  </a:lnTo>
                  <a:lnTo>
                    <a:pt x="2720" y="1544"/>
                  </a:lnTo>
                  <a:lnTo>
                    <a:pt x="2724" y="1500"/>
                  </a:lnTo>
                  <a:lnTo>
                    <a:pt x="2728" y="1456"/>
                  </a:lnTo>
                  <a:lnTo>
                    <a:pt x="2730" y="1410"/>
                  </a:lnTo>
                  <a:lnTo>
                    <a:pt x="2732" y="1366"/>
                  </a:lnTo>
                  <a:lnTo>
                    <a:pt x="2732" y="1366"/>
                  </a:lnTo>
                  <a:lnTo>
                    <a:pt x="2730" y="1296"/>
                  </a:lnTo>
                  <a:lnTo>
                    <a:pt x="2724" y="1226"/>
                  </a:lnTo>
                  <a:lnTo>
                    <a:pt x="2716" y="1158"/>
                  </a:lnTo>
                  <a:lnTo>
                    <a:pt x="2704" y="1090"/>
                  </a:lnTo>
                  <a:lnTo>
                    <a:pt x="2688" y="1024"/>
                  </a:lnTo>
                  <a:lnTo>
                    <a:pt x="2670" y="960"/>
                  </a:lnTo>
                  <a:lnTo>
                    <a:pt x="2648" y="896"/>
                  </a:lnTo>
                  <a:lnTo>
                    <a:pt x="2624" y="834"/>
                  </a:lnTo>
                  <a:lnTo>
                    <a:pt x="2596" y="774"/>
                  </a:lnTo>
                  <a:lnTo>
                    <a:pt x="2566" y="714"/>
                  </a:lnTo>
                  <a:lnTo>
                    <a:pt x="2534" y="658"/>
                  </a:lnTo>
                  <a:lnTo>
                    <a:pt x="2498" y="602"/>
                  </a:lnTo>
                  <a:lnTo>
                    <a:pt x="2460" y="548"/>
                  </a:lnTo>
                  <a:lnTo>
                    <a:pt x="2420" y="496"/>
                  </a:lnTo>
                  <a:lnTo>
                    <a:pt x="2376" y="448"/>
                  </a:lnTo>
                  <a:lnTo>
                    <a:pt x="2332" y="400"/>
                  </a:lnTo>
                  <a:lnTo>
                    <a:pt x="2284" y="354"/>
                  </a:lnTo>
                  <a:lnTo>
                    <a:pt x="2234" y="312"/>
                  </a:lnTo>
                  <a:lnTo>
                    <a:pt x="2182" y="272"/>
                  </a:lnTo>
                  <a:lnTo>
                    <a:pt x="2130" y="234"/>
                  </a:lnTo>
                  <a:lnTo>
                    <a:pt x="2074" y="198"/>
                  </a:lnTo>
                  <a:lnTo>
                    <a:pt x="2016" y="164"/>
                  </a:lnTo>
                  <a:lnTo>
                    <a:pt x="1958" y="134"/>
                  </a:lnTo>
                  <a:lnTo>
                    <a:pt x="1898" y="108"/>
                  </a:lnTo>
                  <a:lnTo>
                    <a:pt x="1836" y="82"/>
                  </a:lnTo>
                  <a:lnTo>
                    <a:pt x="1772" y="62"/>
                  </a:lnTo>
                  <a:lnTo>
                    <a:pt x="1708" y="42"/>
                  </a:lnTo>
                  <a:lnTo>
                    <a:pt x="1642" y="28"/>
                  </a:lnTo>
                  <a:lnTo>
                    <a:pt x="1574" y="16"/>
                  </a:lnTo>
                  <a:lnTo>
                    <a:pt x="1506" y="8"/>
                  </a:lnTo>
                  <a:lnTo>
                    <a:pt x="1436" y="2"/>
                  </a:lnTo>
                  <a:lnTo>
                    <a:pt x="1366" y="0"/>
                  </a:lnTo>
                  <a:lnTo>
                    <a:pt x="1366" y="0"/>
                  </a:lnTo>
                  <a:close/>
                </a:path>
              </a:pathLst>
            </a:custGeom>
            <a:solidFill>
              <a:schemeClr val="accent2">
                <a:lumMod val="75000"/>
              </a:schemeClr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 sz="1400"/>
            </a:p>
          </p:txBody>
        </p:sp>
        <p:grpSp>
          <p:nvGrpSpPr>
            <p:cNvPr id="283" name="그룹 282"/>
            <p:cNvGrpSpPr/>
            <p:nvPr/>
          </p:nvGrpSpPr>
          <p:grpSpPr>
            <a:xfrm>
              <a:off x="7302530" y="4680280"/>
              <a:ext cx="210948" cy="316266"/>
              <a:chOff x="4383010" y="2234892"/>
              <a:chExt cx="182640" cy="273824"/>
            </a:xfrm>
          </p:grpSpPr>
          <p:sp>
            <p:nvSpPr>
              <p:cNvPr id="291" name="Freeform 23"/>
              <p:cNvSpPr>
                <a:spLocks noEditPoints="1"/>
              </p:cNvSpPr>
              <p:nvPr/>
            </p:nvSpPr>
            <p:spPr bwMode="auto">
              <a:xfrm>
                <a:off x="4383010" y="2234892"/>
                <a:ext cx="182640" cy="273824"/>
              </a:xfrm>
              <a:custGeom>
                <a:avLst/>
                <a:gdLst>
                  <a:gd name="T0" fmla="*/ 1436 w 2732"/>
                  <a:gd name="T1" fmla="*/ 686 h 4096"/>
                  <a:gd name="T2" fmla="*/ 1568 w 2732"/>
                  <a:gd name="T3" fmla="*/ 714 h 4096"/>
                  <a:gd name="T4" fmla="*/ 1692 w 2732"/>
                  <a:gd name="T5" fmla="*/ 766 h 4096"/>
                  <a:gd name="T6" fmla="*/ 1800 w 2732"/>
                  <a:gd name="T7" fmla="*/ 838 h 4096"/>
                  <a:gd name="T8" fmla="*/ 1892 w 2732"/>
                  <a:gd name="T9" fmla="*/ 932 h 4096"/>
                  <a:gd name="T10" fmla="*/ 1966 w 2732"/>
                  <a:gd name="T11" fmla="*/ 1040 h 4096"/>
                  <a:gd name="T12" fmla="*/ 2018 w 2732"/>
                  <a:gd name="T13" fmla="*/ 1162 h 4096"/>
                  <a:gd name="T14" fmla="*/ 2046 w 2732"/>
                  <a:gd name="T15" fmla="*/ 1296 h 4096"/>
                  <a:gd name="T16" fmla="*/ 2048 w 2732"/>
                  <a:gd name="T17" fmla="*/ 1400 h 4096"/>
                  <a:gd name="T18" fmla="*/ 2028 w 2732"/>
                  <a:gd name="T19" fmla="*/ 1536 h 4096"/>
                  <a:gd name="T20" fmla="*/ 1982 w 2732"/>
                  <a:gd name="T21" fmla="*/ 1662 h 4096"/>
                  <a:gd name="T22" fmla="*/ 1914 w 2732"/>
                  <a:gd name="T23" fmla="*/ 1774 h 4096"/>
                  <a:gd name="T24" fmla="*/ 1826 w 2732"/>
                  <a:gd name="T25" fmla="*/ 1870 h 4096"/>
                  <a:gd name="T26" fmla="*/ 1720 w 2732"/>
                  <a:gd name="T27" fmla="*/ 1950 h 4096"/>
                  <a:gd name="T28" fmla="*/ 1600 w 2732"/>
                  <a:gd name="T29" fmla="*/ 2006 h 4096"/>
                  <a:gd name="T30" fmla="*/ 1470 w 2732"/>
                  <a:gd name="T31" fmla="*/ 2040 h 4096"/>
                  <a:gd name="T32" fmla="*/ 1366 w 2732"/>
                  <a:gd name="T33" fmla="*/ 2048 h 4096"/>
                  <a:gd name="T34" fmla="*/ 1228 w 2732"/>
                  <a:gd name="T35" fmla="*/ 2034 h 4096"/>
                  <a:gd name="T36" fmla="*/ 1100 w 2732"/>
                  <a:gd name="T37" fmla="*/ 1994 h 4096"/>
                  <a:gd name="T38" fmla="*/ 984 w 2732"/>
                  <a:gd name="T39" fmla="*/ 1932 h 4096"/>
                  <a:gd name="T40" fmla="*/ 884 w 2732"/>
                  <a:gd name="T41" fmla="*/ 1848 h 4096"/>
                  <a:gd name="T42" fmla="*/ 800 w 2732"/>
                  <a:gd name="T43" fmla="*/ 1748 h 4096"/>
                  <a:gd name="T44" fmla="*/ 736 w 2732"/>
                  <a:gd name="T45" fmla="*/ 1632 h 4096"/>
                  <a:gd name="T46" fmla="*/ 698 w 2732"/>
                  <a:gd name="T47" fmla="*/ 1502 h 4096"/>
                  <a:gd name="T48" fmla="*/ 684 w 2732"/>
                  <a:gd name="T49" fmla="*/ 1366 h 4096"/>
                  <a:gd name="T50" fmla="*/ 692 w 2732"/>
                  <a:gd name="T51" fmla="*/ 1262 h 4096"/>
                  <a:gd name="T52" fmla="*/ 724 w 2732"/>
                  <a:gd name="T53" fmla="*/ 1130 h 4096"/>
                  <a:gd name="T54" fmla="*/ 782 w 2732"/>
                  <a:gd name="T55" fmla="*/ 1012 h 4096"/>
                  <a:gd name="T56" fmla="*/ 860 w 2732"/>
                  <a:gd name="T57" fmla="*/ 906 h 4096"/>
                  <a:gd name="T58" fmla="*/ 958 w 2732"/>
                  <a:gd name="T59" fmla="*/ 818 h 4096"/>
                  <a:gd name="T60" fmla="*/ 1070 w 2732"/>
                  <a:gd name="T61" fmla="*/ 750 h 4096"/>
                  <a:gd name="T62" fmla="*/ 1196 w 2732"/>
                  <a:gd name="T63" fmla="*/ 704 h 4096"/>
                  <a:gd name="T64" fmla="*/ 1330 w 2732"/>
                  <a:gd name="T65" fmla="*/ 684 h 4096"/>
                  <a:gd name="T66" fmla="*/ 1366 w 2732"/>
                  <a:gd name="T67" fmla="*/ 0 h 4096"/>
                  <a:gd name="T68" fmla="*/ 1090 w 2732"/>
                  <a:gd name="T69" fmla="*/ 28 h 4096"/>
                  <a:gd name="T70" fmla="*/ 834 w 2732"/>
                  <a:gd name="T71" fmla="*/ 108 h 4096"/>
                  <a:gd name="T72" fmla="*/ 602 w 2732"/>
                  <a:gd name="T73" fmla="*/ 234 h 4096"/>
                  <a:gd name="T74" fmla="*/ 400 w 2732"/>
                  <a:gd name="T75" fmla="*/ 400 h 4096"/>
                  <a:gd name="T76" fmla="*/ 234 w 2732"/>
                  <a:gd name="T77" fmla="*/ 602 h 4096"/>
                  <a:gd name="T78" fmla="*/ 108 w 2732"/>
                  <a:gd name="T79" fmla="*/ 834 h 4096"/>
                  <a:gd name="T80" fmla="*/ 28 w 2732"/>
                  <a:gd name="T81" fmla="*/ 1090 h 4096"/>
                  <a:gd name="T82" fmla="*/ 0 w 2732"/>
                  <a:gd name="T83" fmla="*/ 1366 h 4096"/>
                  <a:gd name="T84" fmla="*/ 8 w 2732"/>
                  <a:gd name="T85" fmla="*/ 1500 h 4096"/>
                  <a:gd name="T86" fmla="*/ 36 w 2732"/>
                  <a:gd name="T87" fmla="*/ 1674 h 4096"/>
                  <a:gd name="T88" fmla="*/ 86 w 2732"/>
                  <a:gd name="T89" fmla="*/ 1838 h 4096"/>
                  <a:gd name="T90" fmla="*/ 156 w 2732"/>
                  <a:gd name="T91" fmla="*/ 1994 h 4096"/>
                  <a:gd name="T92" fmla="*/ 236 w 2732"/>
                  <a:gd name="T93" fmla="*/ 2128 h 4096"/>
                  <a:gd name="T94" fmla="*/ 2522 w 2732"/>
                  <a:gd name="T95" fmla="*/ 2088 h 4096"/>
                  <a:gd name="T96" fmla="*/ 2576 w 2732"/>
                  <a:gd name="T97" fmla="*/ 1994 h 4096"/>
                  <a:gd name="T98" fmla="*/ 2646 w 2732"/>
                  <a:gd name="T99" fmla="*/ 1838 h 4096"/>
                  <a:gd name="T100" fmla="*/ 2696 w 2732"/>
                  <a:gd name="T101" fmla="*/ 1674 h 4096"/>
                  <a:gd name="T102" fmla="*/ 2724 w 2732"/>
                  <a:gd name="T103" fmla="*/ 1500 h 4096"/>
                  <a:gd name="T104" fmla="*/ 2732 w 2732"/>
                  <a:gd name="T105" fmla="*/ 1366 h 4096"/>
                  <a:gd name="T106" fmla="*/ 2704 w 2732"/>
                  <a:gd name="T107" fmla="*/ 1090 h 4096"/>
                  <a:gd name="T108" fmla="*/ 2624 w 2732"/>
                  <a:gd name="T109" fmla="*/ 834 h 4096"/>
                  <a:gd name="T110" fmla="*/ 2498 w 2732"/>
                  <a:gd name="T111" fmla="*/ 602 h 4096"/>
                  <a:gd name="T112" fmla="*/ 2332 w 2732"/>
                  <a:gd name="T113" fmla="*/ 400 h 4096"/>
                  <a:gd name="T114" fmla="*/ 2130 w 2732"/>
                  <a:gd name="T115" fmla="*/ 234 h 4096"/>
                  <a:gd name="T116" fmla="*/ 1898 w 2732"/>
                  <a:gd name="T117" fmla="*/ 108 h 4096"/>
                  <a:gd name="T118" fmla="*/ 1642 w 2732"/>
                  <a:gd name="T119" fmla="*/ 28 h 4096"/>
                  <a:gd name="T120" fmla="*/ 1366 w 2732"/>
                  <a:gd name="T121" fmla="*/ 0 h 4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32" h="4096">
                    <a:moveTo>
                      <a:pt x="1366" y="682"/>
                    </a:moveTo>
                    <a:lnTo>
                      <a:pt x="1366" y="682"/>
                    </a:lnTo>
                    <a:lnTo>
                      <a:pt x="1402" y="684"/>
                    </a:lnTo>
                    <a:lnTo>
                      <a:pt x="1436" y="686"/>
                    </a:lnTo>
                    <a:lnTo>
                      <a:pt x="1470" y="690"/>
                    </a:lnTo>
                    <a:lnTo>
                      <a:pt x="1504" y="696"/>
                    </a:lnTo>
                    <a:lnTo>
                      <a:pt x="1536" y="704"/>
                    </a:lnTo>
                    <a:lnTo>
                      <a:pt x="1568" y="714"/>
                    </a:lnTo>
                    <a:lnTo>
                      <a:pt x="1600" y="724"/>
                    </a:lnTo>
                    <a:lnTo>
                      <a:pt x="1632" y="736"/>
                    </a:lnTo>
                    <a:lnTo>
                      <a:pt x="1662" y="750"/>
                    </a:lnTo>
                    <a:lnTo>
                      <a:pt x="1692" y="766"/>
                    </a:lnTo>
                    <a:lnTo>
                      <a:pt x="1720" y="782"/>
                    </a:lnTo>
                    <a:lnTo>
                      <a:pt x="1748" y="800"/>
                    </a:lnTo>
                    <a:lnTo>
                      <a:pt x="1774" y="818"/>
                    </a:lnTo>
                    <a:lnTo>
                      <a:pt x="1800" y="838"/>
                    </a:lnTo>
                    <a:lnTo>
                      <a:pt x="1826" y="860"/>
                    </a:lnTo>
                    <a:lnTo>
                      <a:pt x="1848" y="882"/>
                    </a:lnTo>
                    <a:lnTo>
                      <a:pt x="1872" y="906"/>
                    </a:lnTo>
                    <a:lnTo>
                      <a:pt x="1892" y="932"/>
                    </a:lnTo>
                    <a:lnTo>
                      <a:pt x="1914" y="956"/>
                    </a:lnTo>
                    <a:lnTo>
                      <a:pt x="1932" y="984"/>
                    </a:lnTo>
                    <a:lnTo>
                      <a:pt x="1950" y="1012"/>
                    </a:lnTo>
                    <a:lnTo>
                      <a:pt x="1966" y="1040"/>
                    </a:lnTo>
                    <a:lnTo>
                      <a:pt x="1982" y="1070"/>
                    </a:lnTo>
                    <a:lnTo>
                      <a:pt x="1996" y="1100"/>
                    </a:lnTo>
                    <a:lnTo>
                      <a:pt x="2008" y="1130"/>
                    </a:lnTo>
                    <a:lnTo>
                      <a:pt x="2018" y="1162"/>
                    </a:lnTo>
                    <a:lnTo>
                      <a:pt x="2028" y="1194"/>
                    </a:lnTo>
                    <a:lnTo>
                      <a:pt x="2034" y="1228"/>
                    </a:lnTo>
                    <a:lnTo>
                      <a:pt x="2040" y="1262"/>
                    </a:lnTo>
                    <a:lnTo>
                      <a:pt x="2046" y="1296"/>
                    </a:lnTo>
                    <a:lnTo>
                      <a:pt x="2048" y="1330"/>
                    </a:lnTo>
                    <a:lnTo>
                      <a:pt x="2048" y="1366"/>
                    </a:lnTo>
                    <a:lnTo>
                      <a:pt x="2048" y="1366"/>
                    </a:lnTo>
                    <a:lnTo>
                      <a:pt x="2048" y="1400"/>
                    </a:lnTo>
                    <a:lnTo>
                      <a:pt x="2046" y="1436"/>
                    </a:lnTo>
                    <a:lnTo>
                      <a:pt x="2040" y="1470"/>
                    </a:lnTo>
                    <a:lnTo>
                      <a:pt x="2034" y="1502"/>
                    </a:lnTo>
                    <a:lnTo>
                      <a:pt x="2028" y="1536"/>
                    </a:lnTo>
                    <a:lnTo>
                      <a:pt x="2018" y="1568"/>
                    </a:lnTo>
                    <a:lnTo>
                      <a:pt x="2008" y="1600"/>
                    </a:lnTo>
                    <a:lnTo>
                      <a:pt x="1996" y="1632"/>
                    </a:lnTo>
                    <a:lnTo>
                      <a:pt x="1982" y="1662"/>
                    </a:lnTo>
                    <a:lnTo>
                      <a:pt x="1966" y="1690"/>
                    </a:lnTo>
                    <a:lnTo>
                      <a:pt x="1950" y="1720"/>
                    </a:lnTo>
                    <a:lnTo>
                      <a:pt x="1932" y="1748"/>
                    </a:lnTo>
                    <a:lnTo>
                      <a:pt x="1914" y="1774"/>
                    </a:lnTo>
                    <a:lnTo>
                      <a:pt x="1892" y="1800"/>
                    </a:lnTo>
                    <a:lnTo>
                      <a:pt x="1872" y="1824"/>
                    </a:lnTo>
                    <a:lnTo>
                      <a:pt x="1848" y="1848"/>
                    </a:lnTo>
                    <a:lnTo>
                      <a:pt x="1826" y="1870"/>
                    </a:lnTo>
                    <a:lnTo>
                      <a:pt x="1800" y="1892"/>
                    </a:lnTo>
                    <a:lnTo>
                      <a:pt x="1774" y="1912"/>
                    </a:lnTo>
                    <a:lnTo>
                      <a:pt x="1748" y="1932"/>
                    </a:lnTo>
                    <a:lnTo>
                      <a:pt x="1720" y="1950"/>
                    </a:lnTo>
                    <a:lnTo>
                      <a:pt x="1692" y="1966"/>
                    </a:lnTo>
                    <a:lnTo>
                      <a:pt x="1662" y="1980"/>
                    </a:lnTo>
                    <a:lnTo>
                      <a:pt x="1632" y="1994"/>
                    </a:lnTo>
                    <a:lnTo>
                      <a:pt x="1600" y="2006"/>
                    </a:lnTo>
                    <a:lnTo>
                      <a:pt x="1568" y="2018"/>
                    </a:lnTo>
                    <a:lnTo>
                      <a:pt x="1536" y="2026"/>
                    </a:lnTo>
                    <a:lnTo>
                      <a:pt x="1504" y="2034"/>
                    </a:lnTo>
                    <a:lnTo>
                      <a:pt x="1470" y="2040"/>
                    </a:lnTo>
                    <a:lnTo>
                      <a:pt x="1436" y="2044"/>
                    </a:lnTo>
                    <a:lnTo>
                      <a:pt x="1402" y="2048"/>
                    </a:lnTo>
                    <a:lnTo>
                      <a:pt x="1366" y="2048"/>
                    </a:lnTo>
                    <a:lnTo>
                      <a:pt x="1366" y="2048"/>
                    </a:lnTo>
                    <a:lnTo>
                      <a:pt x="1330" y="2048"/>
                    </a:lnTo>
                    <a:lnTo>
                      <a:pt x="1296" y="2044"/>
                    </a:lnTo>
                    <a:lnTo>
                      <a:pt x="1262" y="2040"/>
                    </a:lnTo>
                    <a:lnTo>
                      <a:pt x="1228" y="2034"/>
                    </a:lnTo>
                    <a:lnTo>
                      <a:pt x="1196" y="2026"/>
                    </a:lnTo>
                    <a:lnTo>
                      <a:pt x="1162" y="2018"/>
                    </a:lnTo>
                    <a:lnTo>
                      <a:pt x="1132" y="2006"/>
                    </a:lnTo>
                    <a:lnTo>
                      <a:pt x="1100" y="1994"/>
                    </a:lnTo>
                    <a:lnTo>
                      <a:pt x="1070" y="1980"/>
                    </a:lnTo>
                    <a:lnTo>
                      <a:pt x="1040" y="1966"/>
                    </a:lnTo>
                    <a:lnTo>
                      <a:pt x="1012" y="1950"/>
                    </a:lnTo>
                    <a:lnTo>
                      <a:pt x="984" y="1932"/>
                    </a:lnTo>
                    <a:lnTo>
                      <a:pt x="958" y="1912"/>
                    </a:lnTo>
                    <a:lnTo>
                      <a:pt x="932" y="1892"/>
                    </a:lnTo>
                    <a:lnTo>
                      <a:pt x="906" y="1870"/>
                    </a:lnTo>
                    <a:lnTo>
                      <a:pt x="884" y="1848"/>
                    </a:lnTo>
                    <a:lnTo>
                      <a:pt x="860" y="1824"/>
                    </a:lnTo>
                    <a:lnTo>
                      <a:pt x="840" y="1800"/>
                    </a:lnTo>
                    <a:lnTo>
                      <a:pt x="818" y="1774"/>
                    </a:lnTo>
                    <a:lnTo>
                      <a:pt x="800" y="1748"/>
                    </a:lnTo>
                    <a:lnTo>
                      <a:pt x="782" y="1720"/>
                    </a:lnTo>
                    <a:lnTo>
                      <a:pt x="766" y="1690"/>
                    </a:lnTo>
                    <a:lnTo>
                      <a:pt x="750" y="1662"/>
                    </a:lnTo>
                    <a:lnTo>
                      <a:pt x="736" y="1632"/>
                    </a:lnTo>
                    <a:lnTo>
                      <a:pt x="724" y="1600"/>
                    </a:lnTo>
                    <a:lnTo>
                      <a:pt x="714" y="1568"/>
                    </a:lnTo>
                    <a:lnTo>
                      <a:pt x="704" y="1536"/>
                    </a:lnTo>
                    <a:lnTo>
                      <a:pt x="698" y="1502"/>
                    </a:lnTo>
                    <a:lnTo>
                      <a:pt x="692" y="1470"/>
                    </a:lnTo>
                    <a:lnTo>
                      <a:pt x="686" y="1436"/>
                    </a:lnTo>
                    <a:lnTo>
                      <a:pt x="684" y="1400"/>
                    </a:lnTo>
                    <a:lnTo>
                      <a:pt x="684" y="1366"/>
                    </a:lnTo>
                    <a:lnTo>
                      <a:pt x="684" y="1366"/>
                    </a:lnTo>
                    <a:lnTo>
                      <a:pt x="684" y="1330"/>
                    </a:lnTo>
                    <a:lnTo>
                      <a:pt x="686" y="1296"/>
                    </a:lnTo>
                    <a:lnTo>
                      <a:pt x="692" y="1262"/>
                    </a:lnTo>
                    <a:lnTo>
                      <a:pt x="698" y="1228"/>
                    </a:lnTo>
                    <a:lnTo>
                      <a:pt x="704" y="1194"/>
                    </a:lnTo>
                    <a:lnTo>
                      <a:pt x="714" y="1162"/>
                    </a:lnTo>
                    <a:lnTo>
                      <a:pt x="724" y="1130"/>
                    </a:lnTo>
                    <a:lnTo>
                      <a:pt x="736" y="1100"/>
                    </a:lnTo>
                    <a:lnTo>
                      <a:pt x="750" y="1070"/>
                    </a:lnTo>
                    <a:lnTo>
                      <a:pt x="766" y="1040"/>
                    </a:lnTo>
                    <a:lnTo>
                      <a:pt x="782" y="1012"/>
                    </a:lnTo>
                    <a:lnTo>
                      <a:pt x="800" y="984"/>
                    </a:lnTo>
                    <a:lnTo>
                      <a:pt x="818" y="956"/>
                    </a:lnTo>
                    <a:lnTo>
                      <a:pt x="840" y="932"/>
                    </a:lnTo>
                    <a:lnTo>
                      <a:pt x="860" y="906"/>
                    </a:lnTo>
                    <a:lnTo>
                      <a:pt x="884" y="882"/>
                    </a:lnTo>
                    <a:lnTo>
                      <a:pt x="906" y="860"/>
                    </a:lnTo>
                    <a:lnTo>
                      <a:pt x="932" y="838"/>
                    </a:lnTo>
                    <a:lnTo>
                      <a:pt x="958" y="818"/>
                    </a:lnTo>
                    <a:lnTo>
                      <a:pt x="984" y="800"/>
                    </a:lnTo>
                    <a:lnTo>
                      <a:pt x="1012" y="782"/>
                    </a:lnTo>
                    <a:lnTo>
                      <a:pt x="1040" y="766"/>
                    </a:lnTo>
                    <a:lnTo>
                      <a:pt x="1070" y="750"/>
                    </a:lnTo>
                    <a:lnTo>
                      <a:pt x="1100" y="736"/>
                    </a:lnTo>
                    <a:lnTo>
                      <a:pt x="1132" y="724"/>
                    </a:lnTo>
                    <a:lnTo>
                      <a:pt x="1162" y="714"/>
                    </a:lnTo>
                    <a:lnTo>
                      <a:pt x="1196" y="704"/>
                    </a:lnTo>
                    <a:lnTo>
                      <a:pt x="1228" y="696"/>
                    </a:lnTo>
                    <a:lnTo>
                      <a:pt x="1262" y="690"/>
                    </a:lnTo>
                    <a:lnTo>
                      <a:pt x="1296" y="686"/>
                    </a:lnTo>
                    <a:lnTo>
                      <a:pt x="1330" y="684"/>
                    </a:lnTo>
                    <a:lnTo>
                      <a:pt x="1366" y="682"/>
                    </a:lnTo>
                    <a:lnTo>
                      <a:pt x="1366" y="682"/>
                    </a:lnTo>
                    <a:close/>
                    <a:moveTo>
                      <a:pt x="1366" y="0"/>
                    </a:moveTo>
                    <a:lnTo>
                      <a:pt x="1366" y="0"/>
                    </a:lnTo>
                    <a:lnTo>
                      <a:pt x="1296" y="2"/>
                    </a:lnTo>
                    <a:lnTo>
                      <a:pt x="1226" y="8"/>
                    </a:lnTo>
                    <a:lnTo>
                      <a:pt x="1158" y="16"/>
                    </a:lnTo>
                    <a:lnTo>
                      <a:pt x="1090" y="28"/>
                    </a:lnTo>
                    <a:lnTo>
                      <a:pt x="1024" y="42"/>
                    </a:lnTo>
                    <a:lnTo>
                      <a:pt x="960" y="62"/>
                    </a:lnTo>
                    <a:lnTo>
                      <a:pt x="896" y="82"/>
                    </a:lnTo>
                    <a:lnTo>
                      <a:pt x="834" y="108"/>
                    </a:lnTo>
                    <a:lnTo>
                      <a:pt x="774" y="134"/>
                    </a:lnTo>
                    <a:lnTo>
                      <a:pt x="716" y="164"/>
                    </a:lnTo>
                    <a:lnTo>
                      <a:pt x="658" y="198"/>
                    </a:lnTo>
                    <a:lnTo>
                      <a:pt x="602" y="234"/>
                    </a:lnTo>
                    <a:lnTo>
                      <a:pt x="550" y="272"/>
                    </a:lnTo>
                    <a:lnTo>
                      <a:pt x="498" y="312"/>
                    </a:lnTo>
                    <a:lnTo>
                      <a:pt x="448" y="354"/>
                    </a:lnTo>
                    <a:lnTo>
                      <a:pt x="400" y="400"/>
                    </a:lnTo>
                    <a:lnTo>
                      <a:pt x="356" y="448"/>
                    </a:lnTo>
                    <a:lnTo>
                      <a:pt x="312" y="496"/>
                    </a:lnTo>
                    <a:lnTo>
                      <a:pt x="272" y="548"/>
                    </a:lnTo>
                    <a:lnTo>
                      <a:pt x="234" y="602"/>
                    </a:lnTo>
                    <a:lnTo>
                      <a:pt x="198" y="658"/>
                    </a:lnTo>
                    <a:lnTo>
                      <a:pt x="166" y="714"/>
                    </a:lnTo>
                    <a:lnTo>
                      <a:pt x="136" y="774"/>
                    </a:lnTo>
                    <a:lnTo>
                      <a:pt x="108" y="834"/>
                    </a:lnTo>
                    <a:lnTo>
                      <a:pt x="84" y="896"/>
                    </a:lnTo>
                    <a:lnTo>
                      <a:pt x="62" y="960"/>
                    </a:lnTo>
                    <a:lnTo>
                      <a:pt x="44" y="1024"/>
                    </a:lnTo>
                    <a:lnTo>
                      <a:pt x="28" y="1090"/>
                    </a:lnTo>
                    <a:lnTo>
                      <a:pt x="16" y="1158"/>
                    </a:lnTo>
                    <a:lnTo>
                      <a:pt x="8" y="1226"/>
                    </a:lnTo>
                    <a:lnTo>
                      <a:pt x="2" y="1296"/>
                    </a:lnTo>
                    <a:lnTo>
                      <a:pt x="0" y="1366"/>
                    </a:lnTo>
                    <a:lnTo>
                      <a:pt x="0" y="1366"/>
                    </a:lnTo>
                    <a:lnTo>
                      <a:pt x="2" y="1410"/>
                    </a:lnTo>
                    <a:lnTo>
                      <a:pt x="4" y="1456"/>
                    </a:lnTo>
                    <a:lnTo>
                      <a:pt x="8" y="1500"/>
                    </a:lnTo>
                    <a:lnTo>
                      <a:pt x="12" y="1544"/>
                    </a:lnTo>
                    <a:lnTo>
                      <a:pt x="20" y="1588"/>
                    </a:lnTo>
                    <a:lnTo>
                      <a:pt x="28" y="1630"/>
                    </a:lnTo>
                    <a:lnTo>
                      <a:pt x="36" y="1674"/>
                    </a:lnTo>
                    <a:lnTo>
                      <a:pt x="48" y="1716"/>
                    </a:lnTo>
                    <a:lnTo>
                      <a:pt x="60" y="1758"/>
                    </a:lnTo>
                    <a:lnTo>
                      <a:pt x="72" y="1798"/>
                    </a:lnTo>
                    <a:lnTo>
                      <a:pt x="86" y="1838"/>
                    </a:lnTo>
                    <a:lnTo>
                      <a:pt x="102" y="1878"/>
                    </a:lnTo>
                    <a:lnTo>
                      <a:pt x="120" y="1918"/>
                    </a:lnTo>
                    <a:lnTo>
                      <a:pt x="138" y="1956"/>
                    </a:lnTo>
                    <a:lnTo>
                      <a:pt x="156" y="1994"/>
                    </a:lnTo>
                    <a:lnTo>
                      <a:pt x="176" y="2032"/>
                    </a:lnTo>
                    <a:lnTo>
                      <a:pt x="176" y="2032"/>
                    </a:lnTo>
                    <a:lnTo>
                      <a:pt x="206" y="2080"/>
                    </a:lnTo>
                    <a:lnTo>
                      <a:pt x="236" y="2128"/>
                    </a:lnTo>
                    <a:lnTo>
                      <a:pt x="1366" y="4096"/>
                    </a:lnTo>
                    <a:lnTo>
                      <a:pt x="2496" y="2128"/>
                    </a:lnTo>
                    <a:lnTo>
                      <a:pt x="2496" y="2128"/>
                    </a:lnTo>
                    <a:lnTo>
                      <a:pt x="2522" y="2088"/>
                    </a:lnTo>
                    <a:lnTo>
                      <a:pt x="2544" y="2048"/>
                    </a:lnTo>
                    <a:lnTo>
                      <a:pt x="2556" y="2032"/>
                    </a:lnTo>
                    <a:lnTo>
                      <a:pt x="2556" y="2032"/>
                    </a:lnTo>
                    <a:lnTo>
                      <a:pt x="2576" y="1994"/>
                    </a:lnTo>
                    <a:lnTo>
                      <a:pt x="2594" y="1956"/>
                    </a:lnTo>
                    <a:lnTo>
                      <a:pt x="2612" y="1918"/>
                    </a:lnTo>
                    <a:lnTo>
                      <a:pt x="2630" y="1878"/>
                    </a:lnTo>
                    <a:lnTo>
                      <a:pt x="2646" y="1838"/>
                    </a:lnTo>
                    <a:lnTo>
                      <a:pt x="2660" y="1798"/>
                    </a:lnTo>
                    <a:lnTo>
                      <a:pt x="2672" y="1758"/>
                    </a:lnTo>
                    <a:lnTo>
                      <a:pt x="2684" y="1716"/>
                    </a:lnTo>
                    <a:lnTo>
                      <a:pt x="2696" y="1674"/>
                    </a:lnTo>
                    <a:lnTo>
                      <a:pt x="2704" y="1630"/>
                    </a:lnTo>
                    <a:lnTo>
                      <a:pt x="2712" y="1588"/>
                    </a:lnTo>
                    <a:lnTo>
                      <a:pt x="2720" y="1544"/>
                    </a:lnTo>
                    <a:lnTo>
                      <a:pt x="2724" y="1500"/>
                    </a:lnTo>
                    <a:lnTo>
                      <a:pt x="2728" y="1456"/>
                    </a:lnTo>
                    <a:lnTo>
                      <a:pt x="2730" y="1410"/>
                    </a:lnTo>
                    <a:lnTo>
                      <a:pt x="2732" y="1366"/>
                    </a:lnTo>
                    <a:lnTo>
                      <a:pt x="2732" y="1366"/>
                    </a:lnTo>
                    <a:lnTo>
                      <a:pt x="2730" y="1296"/>
                    </a:lnTo>
                    <a:lnTo>
                      <a:pt x="2724" y="1226"/>
                    </a:lnTo>
                    <a:lnTo>
                      <a:pt x="2716" y="1158"/>
                    </a:lnTo>
                    <a:lnTo>
                      <a:pt x="2704" y="1090"/>
                    </a:lnTo>
                    <a:lnTo>
                      <a:pt x="2688" y="1024"/>
                    </a:lnTo>
                    <a:lnTo>
                      <a:pt x="2670" y="960"/>
                    </a:lnTo>
                    <a:lnTo>
                      <a:pt x="2648" y="896"/>
                    </a:lnTo>
                    <a:lnTo>
                      <a:pt x="2624" y="834"/>
                    </a:lnTo>
                    <a:lnTo>
                      <a:pt x="2596" y="774"/>
                    </a:lnTo>
                    <a:lnTo>
                      <a:pt x="2566" y="714"/>
                    </a:lnTo>
                    <a:lnTo>
                      <a:pt x="2534" y="658"/>
                    </a:lnTo>
                    <a:lnTo>
                      <a:pt x="2498" y="602"/>
                    </a:lnTo>
                    <a:lnTo>
                      <a:pt x="2460" y="548"/>
                    </a:lnTo>
                    <a:lnTo>
                      <a:pt x="2420" y="496"/>
                    </a:lnTo>
                    <a:lnTo>
                      <a:pt x="2376" y="448"/>
                    </a:lnTo>
                    <a:lnTo>
                      <a:pt x="2332" y="400"/>
                    </a:lnTo>
                    <a:lnTo>
                      <a:pt x="2284" y="354"/>
                    </a:lnTo>
                    <a:lnTo>
                      <a:pt x="2234" y="312"/>
                    </a:lnTo>
                    <a:lnTo>
                      <a:pt x="2182" y="272"/>
                    </a:lnTo>
                    <a:lnTo>
                      <a:pt x="2130" y="234"/>
                    </a:lnTo>
                    <a:lnTo>
                      <a:pt x="2074" y="198"/>
                    </a:lnTo>
                    <a:lnTo>
                      <a:pt x="2016" y="164"/>
                    </a:lnTo>
                    <a:lnTo>
                      <a:pt x="1958" y="134"/>
                    </a:lnTo>
                    <a:lnTo>
                      <a:pt x="1898" y="108"/>
                    </a:lnTo>
                    <a:lnTo>
                      <a:pt x="1836" y="82"/>
                    </a:lnTo>
                    <a:lnTo>
                      <a:pt x="1772" y="62"/>
                    </a:lnTo>
                    <a:lnTo>
                      <a:pt x="1708" y="42"/>
                    </a:lnTo>
                    <a:lnTo>
                      <a:pt x="1642" y="28"/>
                    </a:lnTo>
                    <a:lnTo>
                      <a:pt x="1574" y="16"/>
                    </a:lnTo>
                    <a:lnTo>
                      <a:pt x="1506" y="8"/>
                    </a:lnTo>
                    <a:lnTo>
                      <a:pt x="1436" y="2"/>
                    </a:lnTo>
                    <a:lnTo>
                      <a:pt x="1366" y="0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>
                  <a:latin typeface="+mj-ea"/>
                  <a:ea typeface="+mj-ea"/>
                </a:endParaRPr>
              </a:p>
            </p:txBody>
          </p:sp>
          <p:sp>
            <p:nvSpPr>
              <p:cNvPr id="292" name="타원 291"/>
              <p:cNvSpPr/>
              <p:nvPr/>
            </p:nvSpPr>
            <p:spPr>
              <a:xfrm>
                <a:off x="4408038" y="2262050"/>
                <a:ext cx="132584" cy="1325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ko-KR" sz="1100" smtClean="0">
                    <a:solidFill>
                      <a:schemeClr val="accent2">
                        <a:lumMod val="75000"/>
                      </a:schemeClr>
                    </a:solidFill>
                    <a:latin typeface="+mj-ea"/>
                    <a:ea typeface="+mj-ea"/>
                  </a:rPr>
                  <a:t>1</a:t>
                </a:r>
                <a:endParaRPr lang="ko-KR" altLang="en-US" sz="1100">
                  <a:solidFill>
                    <a:schemeClr val="accent2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grpSp>
          <p:nvGrpSpPr>
            <p:cNvPr id="284" name="그룹 283"/>
            <p:cNvGrpSpPr/>
            <p:nvPr/>
          </p:nvGrpSpPr>
          <p:grpSpPr>
            <a:xfrm>
              <a:off x="8064102" y="4893066"/>
              <a:ext cx="210948" cy="316266"/>
              <a:chOff x="4383010" y="2234892"/>
              <a:chExt cx="182640" cy="273824"/>
            </a:xfrm>
          </p:grpSpPr>
          <p:sp>
            <p:nvSpPr>
              <p:cNvPr id="289" name="Freeform 23"/>
              <p:cNvSpPr>
                <a:spLocks noEditPoints="1"/>
              </p:cNvSpPr>
              <p:nvPr/>
            </p:nvSpPr>
            <p:spPr bwMode="auto">
              <a:xfrm>
                <a:off x="4383010" y="2234892"/>
                <a:ext cx="182640" cy="273824"/>
              </a:xfrm>
              <a:custGeom>
                <a:avLst/>
                <a:gdLst>
                  <a:gd name="T0" fmla="*/ 1436 w 2732"/>
                  <a:gd name="T1" fmla="*/ 686 h 4096"/>
                  <a:gd name="T2" fmla="*/ 1568 w 2732"/>
                  <a:gd name="T3" fmla="*/ 714 h 4096"/>
                  <a:gd name="T4" fmla="*/ 1692 w 2732"/>
                  <a:gd name="T5" fmla="*/ 766 h 4096"/>
                  <a:gd name="T6" fmla="*/ 1800 w 2732"/>
                  <a:gd name="T7" fmla="*/ 838 h 4096"/>
                  <a:gd name="T8" fmla="*/ 1892 w 2732"/>
                  <a:gd name="T9" fmla="*/ 932 h 4096"/>
                  <a:gd name="T10" fmla="*/ 1966 w 2732"/>
                  <a:gd name="T11" fmla="*/ 1040 h 4096"/>
                  <a:gd name="T12" fmla="*/ 2018 w 2732"/>
                  <a:gd name="T13" fmla="*/ 1162 h 4096"/>
                  <a:gd name="T14" fmla="*/ 2046 w 2732"/>
                  <a:gd name="T15" fmla="*/ 1296 h 4096"/>
                  <a:gd name="T16" fmla="*/ 2048 w 2732"/>
                  <a:gd name="T17" fmla="*/ 1400 h 4096"/>
                  <a:gd name="T18" fmla="*/ 2028 w 2732"/>
                  <a:gd name="T19" fmla="*/ 1536 h 4096"/>
                  <a:gd name="T20" fmla="*/ 1982 w 2732"/>
                  <a:gd name="T21" fmla="*/ 1662 h 4096"/>
                  <a:gd name="T22" fmla="*/ 1914 w 2732"/>
                  <a:gd name="T23" fmla="*/ 1774 h 4096"/>
                  <a:gd name="T24" fmla="*/ 1826 w 2732"/>
                  <a:gd name="T25" fmla="*/ 1870 h 4096"/>
                  <a:gd name="T26" fmla="*/ 1720 w 2732"/>
                  <a:gd name="T27" fmla="*/ 1950 h 4096"/>
                  <a:gd name="T28" fmla="*/ 1600 w 2732"/>
                  <a:gd name="T29" fmla="*/ 2006 h 4096"/>
                  <a:gd name="T30" fmla="*/ 1470 w 2732"/>
                  <a:gd name="T31" fmla="*/ 2040 h 4096"/>
                  <a:gd name="T32" fmla="*/ 1366 w 2732"/>
                  <a:gd name="T33" fmla="*/ 2048 h 4096"/>
                  <a:gd name="T34" fmla="*/ 1228 w 2732"/>
                  <a:gd name="T35" fmla="*/ 2034 h 4096"/>
                  <a:gd name="T36" fmla="*/ 1100 w 2732"/>
                  <a:gd name="T37" fmla="*/ 1994 h 4096"/>
                  <a:gd name="T38" fmla="*/ 984 w 2732"/>
                  <a:gd name="T39" fmla="*/ 1932 h 4096"/>
                  <a:gd name="T40" fmla="*/ 884 w 2732"/>
                  <a:gd name="T41" fmla="*/ 1848 h 4096"/>
                  <a:gd name="T42" fmla="*/ 800 w 2732"/>
                  <a:gd name="T43" fmla="*/ 1748 h 4096"/>
                  <a:gd name="T44" fmla="*/ 736 w 2732"/>
                  <a:gd name="T45" fmla="*/ 1632 h 4096"/>
                  <a:gd name="T46" fmla="*/ 698 w 2732"/>
                  <a:gd name="T47" fmla="*/ 1502 h 4096"/>
                  <a:gd name="T48" fmla="*/ 684 w 2732"/>
                  <a:gd name="T49" fmla="*/ 1366 h 4096"/>
                  <a:gd name="T50" fmla="*/ 692 w 2732"/>
                  <a:gd name="T51" fmla="*/ 1262 h 4096"/>
                  <a:gd name="T52" fmla="*/ 724 w 2732"/>
                  <a:gd name="T53" fmla="*/ 1130 h 4096"/>
                  <a:gd name="T54" fmla="*/ 782 w 2732"/>
                  <a:gd name="T55" fmla="*/ 1012 h 4096"/>
                  <a:gd name="T56" fmla="*/ 860 w 2732"/>
                  <a:gd name="T57" fmla="*/ 906 h 4096"/>
                  <a:gd name="T58" fmla="*/ 958 w 2732"/>
                  <a:gd name="T59" fmla="*/ 818 h 4096"/>
                  <a:gd name="T60" fmla="*/ 1070 w 2732"/>
                  <a:gd name="T61" fmla="*/ 750 h 4096"/>
                  <a:gd name="T62" fmla="*/ 1196 w 2732"/>
                  <a:gd name="T63" fmla="*/ 704 h 4096"/>
                  <a:gd name="T64" fmla="*/ 1330 w 2732"/>
                  <a:gd name="T65" fmla="*/ 684 h 4096"/>
                  <a:gd name="T66" fmla="*/ 1366 w 2732"/>
                  <a:gd name="T67" fmla="*/ 0 h 4096"/>
                  <a:gd name="T68" fmla="*/ 1090 w 2732"/>
                  <a:gd name="T69" fmla="*/ 28 h 4096"/>
                  <a:gd name="T70" fmla="*/ 834 w 2732"/>
                  <a:gd name="T71" fmla="*/ 108 h 4096"/>
                  <a:gd name="T72" fmla="*/ 602 w 2732"/>
                  <a:gd name="T73" fmla="*/ 234 h 4096"/>
                  <a:gd name="T74" fmla="*/ 400 w 2732"/>
                  <a:gd name="T75" fmla="*/ 400 h 4096"/>
                  <a:gd name="T76" fmla="*/ 234 w 2732"/>
                  <a:gd name="T77" fmla="*/ 602 h 4096"/>
                  <a:gd name="T78" fmla="*/ 108 w 2732"/>
                  <a:gd name="T79" fmla="*/ 834 h 4096"/>
                  <a:gd name="T80" fmla="*/ 28 w 2732"/>
                  <a:gd name="T81" fmla="*/ 1090 h 4096"/>
                  <a:gd name="T82" fmla="*/ 0 w 2732"/>
                  <a:gd name="T83" fmla="*/ 1366 h 4096"/>
                  <a:gd name="T84" fmla="*/ 8 w 2732"/>
                  <a:gd name="T85" fmla="*/ 1500 h 4096"/>
                  <a:gd name="T86" fmla="*/ 36 w 2732"/>
                  <a:gd name="T87" fmla="*/ 1674 h 4096"/>
                  <a:gd name="T88" fmla="*/ 86 w 2732"/>
                  <a:gd name="T89" fmla="*/ 1838 h 4096"/>
                  <a:gd name="T90" fmla="*/ 156 w 2732"/>
                  <a:gd name="T91" fmla="*/ 1994 h 4096"/>
                  <a:gd name="T92" fmla="*/ 236 w 2732"/>
                  <a:gd name="T93" fmla="*/ 2128 h 4096"/>
                  <a:gd name="T94" fmla="*/ 2522 w 2732"/>
                  <a:gd name="T95" fmla="*/ 2088 h 4096"/>
                  <a:gd name="T96" fmla="*/ 2576 w 2732"/>
                  <a:gd name="T97" fmla="*/ 1994 h 4096"/>
                  <a:gd name="T98" fmla="*/ 2646 w 2732"/>
                  <a:gd name="T99" fmla="*/ 1838 h 4096"/>
                  <a:gd name="T100" fmla="*/ 2696 w 2732"/>
                  <a:gd name="T101" fmla="*/ 1674 h 4096"/>
                  <a:gd name="T102" fmla="*/ 2724 w 2732"/>
                  <a:gd name="T103" fmla="*/ 1500 h 4096"/>
                  <a:gd name="T104" fmla="*/ 2732 w 2732"/>
                  <a:gd name="T105" fmla="*/ 1366 h 4096"/>
                  <a:gd name="T106" fmla="*/ 2704 w 2732"/>
                  <a:gd name="T107" fmla="*/ 1090 h 4096"/>
                  <a:gd name="T108" fmla="*/ 2624 w 2732"/>
                  <a:gd name="T109" fmla="*/ 834 h 4096"/>
                  <a:gd name="T110" fmla="*/ 2498 w 2732"/>
                  <a:gd name="T111" fmla="*/ 602 h 4096"/>
                  <a:gd name="T112" fmla="*/ 2332 w 2732"/>
                  <a:gd name="T113" fmla="*/ 400 h 4096"/>
                  <a:gd name="T114" fmla="*/ 2130 w 2732"/>
                  <a:gd name="T115" fmla="*/ 234 h 4096"/>
                  <a:gd name="T116" fmla="*/ 1898 w 2732"/>
                  <a:gd name="T117" fmla="*/ 108 h 4096"/>
                  <a:gd name="T118" fmla="*/ 1642 w 2732"/>
                  <a:gd name="T119" fmla="*/ 28 h 4096"/>
                  <a:gd name="T120" fmla="*/ 1366 w 2732"/>
                  <a:gd name="T121" fmla="*/ 0 h 4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32" h="4096">
                    <a:moveTo>
                      <a:pt x="1366" y="682"/>
                    </a:moveTo>
                    <a:lnTo>
                      <a:pt x="1366" y="682"/>
                    </a:lnTo>
                    <a:lnTo>
                      <a:pt x="1402" y="684"/>
                    </a:lnTo>
                    <a:lnTo>
                      <a:pt x="1436" y="686"/>
                    </a:lnTo>
                    <a:lnTo>
                      <a:pt x="1470" y="690"/>
                    </a:lnTo>
                    <a:lnTo>
                      <a:pt x="1504" y="696"/>
                    </a:lnTo>
                    <a:lnTo>
                      <a:pt x="1536" y="704"/>
                    </a:lnTo>
                    <a:lnTo>
                      <a:pt x="1568" y="714"/>
                    </a:lnTo>
                    <a:lnTo>
                      <a:pt x="1600" y="724"/>
                    </a:lnTo>
                    <a:lnTo>
                      <a:pt x="1632" y="736"/>
                    </a:lnTo>
                    <a:lnTo>
                      <a:pt x="1662" y="750"/>
                    </a:lnTo>
                    <a:lnTo>
                      <a:pt x="1692" y="766"/>
                    </a:lnTo>
                    <a:lnTo>
                      <a:pt x="1720" y="782"/>
                    </a:lnTo>
                    <a:lnTo>
                      <a:pt x="1748" y="800"/>
                    </a:lnTo>
                    <a:lnTo>
                      <a:pt x="1774" y="818"/>
                    </a:lnTo>
                    <a:lnTo>
                      <a:pt x="1800" y="838"/>
                    </a:lnTo>
                    <a:lnTo>
                      <a:pt x="1826" y="860"/>
                    </a:lnTo>
                    <a:lnTo>
                      <a:pt x="1848" y="882"/>
                    </a:lnTo>
                    <a:lnTo>
                      <a:pt x="1872" y="906"/>
                    </a:lnTo>
                    <a:lnTo>
                      <a:pt x="1892" y="932"/>
                    </a:lnTo>
                    <a:lnTo>
                      <a:pt x="1914" y="956"/>
                    </a:lnTo>
                    <a:lnTo>
                      <a:pt x="1932" y="984"/>
                    </a:lnTo>
                    <a:lnTo>
                      <a:pt x="1950" y="1012"/>
                    </a:lnTo>
                    <a:lnTo>
                      <a:pt x="1966" y="1040"/>
                    </a:lnTo>
                    <a:lnTo>
                      <a:pt x="1982" y="1070"/>
                    </a:lnTo>
                    <a:lnTo>
                      <a:pt x="1996" y="1100"/>
                    </a:lnTo>
                    <a:lnTo>
                      <a:pt x="2008" y="1130"/>
                    </a:lnTo>
                    <a:lnTo>
                      <a:pt x="2018" y="1162"/>
                    </a:lnTo>
                    <a:lnTo>
                      <a:pt x="2028" y="1194"/>
                    </a:lnTo>
                    <a:lnTo>
                      <a:pt x="2034" y="1228"/>
                    </a:lnTo>
                    <a:lnTo>
                      <a:pt x="2040" y="1262"/>
                    </a:lnTo>
                    <a:lnTo>
                      <a:pt x="2046" y="1296"/>
                    </a:lnTo>
                    <a:lnTo>
                      <a:pt x="2048" y="1330"/>
                    </a:lnTo>
                    <a:lnTo>
                      <a:pt x="2048" y="1366"/>
                    </a:lnTo>
                    <a:lnTo>
                      <a:pt x="2048" y="1366"/>
                    </a:lnTo>
                    <a:lnTo>
                      <a:pt x="2048" y="1400"/>
                    </a:lnTo>
                    <a:lnTo>
                      <a:pt x="2046" y="1436"/>
                    </a:lnTo>
                    <a:lnTo>
                      <a:pt x="2040" y="1470"/>
                    </a:lnTo>
                    <a:lnTo>
                      <a:pt x="2034" y="1502"/>
                    </a:lnTo>
                    <a:lnTo>
                      <a:pt x="2028" y="1536"/>
                    </a:lnTo>
                    <a:lnTo>
                      <a:pt x="2018" y="1568"/>
                    </a:lnTo>
                    <a:lnTo>
                      <a:pt x="2008" y="1600"/>
                    </a:lnTo>
                    <a:lnTo>
                      <a:pt x="1996" y="1632"/>
                    </a:lnTo>
                    <a:lnTo>
                      <a:pt x="1982" y="1662"/>
                    </a:lnTo>
                    <a:lnTo>
                      <a:pt x="1966" y="1690"/>
                    </a:lnTo>
                    <a:lnTo>
                      <a:pt x="1950" y="1720"/>
                    </a:lnTo>
                    <a:lnTo>
                      <a:pt x="1932" y="1748"/>
                    </a:lnTo>
                    <a:lnTo>
                      <a:pt x="1914" y="1774"/>
                    </a:lnTo>
                    <a:lnTo>
                      <a:pt x="1892" y="1800"/>
                    </a:lnTo>
                    <a:lnTo>
                      <a:pt x="1872" y="1824"/>
                    </a:lnTo>
                    <a:lnTo>
                      <a:pt x="1848" y="1848"/>
                    </a:lnTo>
                    <a:lnTo>
                      <a:pt x="1826" y="1870"/>
                    </a:lnTo>
                    <a:lnTo>
                      <a:pt x="1800" y="1892"/>
                    </a:lnTo>
                    <a:lnTo>
                      <a:pt x="1774" y="1912"/>
                    </a:lnTo>
                    <a:lnTo>
                      <a:pt x="1748" y="1932"/>
                    </a:lnTo>
                    <a:lnTo>
                      <a:pt x="1720" y="1950"/>
                    </a:lnTo>
                    <a:lnTo>
                      <a:pt x="1692" y="1966"/>
                    </a:lnTo>
                    <a:lnTo>
                      <a:pt x="1662" y="1980"/>
                    </a:lnTo>
                    <a:lnTo>
                      <a:pt x="1632" y="1994"/>
                    </a:lnTo>
                    <a:lnTo>
                      <a:pt x="1600" y="2006"/>
                    </a:lnTo>
                    <a:lnTo>
                      <a:pt x="1568" y="2018"/>
                    </a:lnTo>
                    <a:lnTo>
                      <a:pt x="1536" y="2026"/>
                    </a:lnTo>
                    <a:lnTo>
                      <a:pt x="1504" y="2034"/>
                    </a:lnTo>
                    <a:lnTo>
                      <a:pt x="1470" y="2040"/>
                    </a:lnTo>
                    <a:lnTo>
                      <a:pt x="1436" y="2044"/>
                    </a:lnTo>
                    <a:lnTo>
                      <a:pt x="1402" y="2048"/>
                    </a:lnTo>
                    <a:lnTo>
                      <a:pt x="1366" y="2048"/>
                    </a:lnTo>
                    <a:lnTo>
                      <a:pt x="1366" y="2048"/>
                    </a:lnTo>
                    <a:lnTo>
                      <a:pt x="1330" y="2048"/>
                    </a:lnTo>
                    <a:lnTo>
                      <a:pt x="1296" y="2044"/>
                    </a:lnTo>
                    <a:lnTo>
                      <a:pt x="1262" y="2040"/>
                    </a:lnTo>
                    <a:lnTo>
                      <a:pt x="1228" y="2034"/>
                    </a:lnTo>
                    <a:lnTo>
                      <a:pt x="1196" y="2026"/>
                    </a:lnTo>
                    <a:lnTo>
                      <a:pt x="1162" y="2018"/>
                    </a:lnTo>
                    <a:lnTo>
                      <a:pt x="1132" y="2006"/>
                    </a:lnTo>
                    <a:lnTo>
                      <a:pt x="1100" y="1994"/>
                    </a:lnTo>
                    <a:lnTo>
                      <a:pt x="1070" y="1980"/>
                    </a:lnTo>
                    <a:lnTo>
                      <a:pt x="1040" y="1966"/>
                    </a:lnTo>
                    <a:lnTo>
                      <a:pt x="1012" y="1950"/>
                    </a:lnTo>
                    <a:lnTo>
                      <a:pt x="984" y="1932"/>
                    </a:lnTo>
                    <a:lnTo>
                      <a:pt x="958" y="1912"/>
                    </a:lnTo>
                    <a:lnTo>
                      <a:pt x="932" y="1892"/>
                    </a:lnTo>
                    <a:lnTo>
                      <a:pt x="906" y="1870"/>
                    </a:lnTo>
                    <a:lnTo>
                      <a:pt x="884" y="1848"/>
                    </a:lnTo>
                    <a:lnTo>
                      <a:pt x="860" y="1824"/>
                    </a:lnTo>
                    <a:lnTo>
                      <a:pt x="840" y="1800"/>
                    </a:lnTo>
                    <a:lnTo>
                      <a:pt x="818" y="1774"/>
                    </a:lnTo>
                    <a:lnTo>
                      <a:pt x="800" y="1748"/>
                    </a:lnTo>
                    <a:lnTo>
                      <a:pt x="782" y="1720"/>
                    </a:lnTo>
                    <a:lnTo>
                      <a:pt x="766" y="1690"/>
                    </a:lnTo>
                    <a:lnTo>
                      <a:pt x="750" y="1662"/>
                    </a:lnTo>
                    <a:lnTo>
                      <a:pt x="736" y="1632"/>
                    </a:lnTo>
                    <a:lnTo>
                      <a:pt x="724" y="1600"/>
                    </a:lnTo>
                    <a:lnTo>
                      <a:pt x="714" y="1568"/>
                    </a:lnTo>
                    <a:lnTo>
                      <a:pt x="704" y="1536"/>
                    </a:lnTo>
                    <a:lnTo>
                      <a:pt x="698" y="1502"/>
                    </a:lnTo>
                    <a:lnTo>
                      <a:pt x="692" y="1470"/>
                    </a:lnTo>
                    <a:lnTo>
                      <a:pt x="686" y="1436"/>
                    </a:lnTo>
                    <a:lnTo>
                      <a:pt x="684" y="1400"/>
                    </a:lnTo>
                    <a:lnTo>
                      <a:pt x="684" y="1366"/>
                    </a:lnTo>
                    <a:lnTo>
                      <a:pt x="684" y="1366"/>
                    </a:lnTo>
                    <a:lnTo>
                      <a:pt x="684" y="1330"/>
                    </a:lnTo>
                    <a:lnTo>
                      <a:pt x="686" y="1296"/>
                    </a:lnTo>
                    <a:lnTo>
                      <a:pt x="692" y="1262"/>
                    </a:lnTo>
                    <a:lnTo>
                      <a:pt x="698" y="1228"/>
                    </a:lnTo>
                    <a:lnTo>
                      <a:pt x="704" y="1194"/>
                    </a:lnTo>
                    <a:lnTo>
                      <a:pt x="714" y="1162"/>
                    </a:lnTo>
                    <a:lnTo>
                      <a:pt x="724" y="1130"/>
                    </a:lnTo>
                    <a:lnTo>
                      <a:pt x="736" y="1100"/>
                    </a:lnTo>
                    <a:lnTo>
                      <a:pt x="750" y="1070"/>
                    </a:lnTo>
                    <a:lnTo>
                      <a:pt x="766" y="1040"/>
                    </a:lnTo>
                    <a:lnTo>
                      <a:pt x="782" y="1012"/>
                    </a:lnTo>
                    <a:lnTo>
                      <a:pt x="800" y="984"/>
                    </a:lnTo>
                    <a:lnTo>
                      <a:pt x="818" y="956"/>
                    </a:lnTo>
                    <a:lnTo>
                      <a:pt x="840" y="932"/>
                    </a:lnTo>
                    <a:lnTo>
                      <a:pt x="860" y="906"/>
                    </a:lnTo>
                    <a:lnTo>
                      <a:pt x="884" y="882"/>
                    </a:lnTo>
                    <a:lnTo>
                      <a:pt x="906" y="860"/>
                    </a:lnTo>
                    <a:lnTo>
                      <a:pt x="932" y="838"/>
                    </a:lnTo>
                    <a:lnTo>
                      <a:pt x="958" y="818"/>
                    </a:lnTo>
                    <a:lnTo>
                      <a:pt x="984" y="800"/>
                    </a:lnTo>
                    <a:lnTo>
                      <a:pt x="1012" y="782"/>
                    </a:lnTo>
                    <a:lnTo>
                      <a:pt x="1040" y="766"/>
                    </a:lnTo>
                    <a:lnTo>
                      <a:pt x="1070" y="750"/>
                    </a:lnTo>
                    <a:lnTo>
                      <a:pt x="1100" y="736"/>
                    </a:lnTo>
                    <a:lnTo>
                      <a:pt x="1132" y="724"/>
                    </a:lnTo>
                    <a:lnTo>
                      <a:pt x="1162" y="714"/>
                    </a:lnTo>
                    <a:lnTo>
                      <a:pt x="1196" y="704"/>
                    </a:lnTo>
                    <a:lnTo>
                      <a:pt x="1228" y="696"/>
                    </a:lnTo>
                    <a:lnTo>
                      <a:pt x="1262" y="690"/>
                    </a:lnTo>
                    <a:lnTo>
                      <a:pt x="1296" y="686"/>
                    </a:lnTo>
                    <a:lnTo>
                      <a:pt x="1330" y="684"/>
                    </a:lnTo>
                    <a:lnTo>
                      <a:pt x="1366" y="682"/>
                    </a:lnTo>
                    <a:lnTo>
                      <a:pt x="1366" y="682"/>
                    </a:lnTo>
                    <a:close/>
                    <a:moveTo>
                      <a:pt x="1366" y="0"/>
                    </a:moveTo>
                    <a:lnTo>
                      <a:pt x="1366" y="0"/>
                    </a:lnTo>
                    <a:lnTo>
                      <a:pt x="1296" y="2"/>
                    </a:lnTo>
                    <a:lnTo>
                      <a:pt x="1226" y="8"/>
                    </a:lnTo>
                    <a:lnTo>
                      <a:pt x="1158" y="16"/>
                    </a:lnTo>
                    <a:lnTo>
                      <a:pt x="1090" y="28"/>
                    </a:lnTo>
                    <a:lnTo>
                      <a:pt x="1024" y="42"/>
                    </a:lnTo>
                    <a:lnTo>
                      <a:pt x="960" y="62"/>
                    </a:lnTo>
                    <a:lnTo>
                      <a:pt x="896" y="82"/>
                    </a:lnTo>
                    <a:lnTo>
                      <a:pt x="834" y="108"/>
                    </a:lnTo>
                    <a:lnTo>
                      <a:pt x="774" y="134"/>
                    </a:lnTo>
                    <a:lnTo>
                      <a:pt x="716" y="164"/>
                    </a:lnTo>
                    <a:lnTo>
                      <a:pt x="658" y="198"/>
                    </a:lnTo>
                    <a:lnTo>
                      <a:pt x="602" y="234"/>
                    </a:lnTo>
                    <a:lnTo>
                      <a:pt x="550" y="272"/>
                    </a:lnTo>
                    <a:lnTo>
                      <a:pt x="498" y="312"/>
                    </a:lnTo>
                    <a:lnTo>
                      <a:pt x="448" y="354"/>
                    </a:lnTo>
                    <a:lnTo>
                      <a:pt x="400" y="400"/>
                    </a:lnTo>
                    <a:lnTo>
                      <a:pt x="356" y="448"/>
                    </a:lnTo>
                    <a:lnTo>
                      <a:pt x="312" y="496"/>
                    </a:lnTo>
                    <a:lnTo>
                      <a:pt x="272" y="548"/>
                    </a:lnTo>
                    <a:lnTo>
                      <a:pt x="234" y="602"/>
                    </a:lnTo>
                    <a:lnTo>
                      <a:pt x="198" y="658"/>
                    </a:lnTo>
                    <a:lnTo>
                      <a:pt x="166" y="714"/>
                    </a:lnTo>
                    <a:lnTo>
                      <a:pt x="136" y="774"/>
                    </a:lnTo>
                    <a:lnTo>
                      <a:pt x="108" y="834"/>
                    </a:lnTo>
                    <a:lnTo>
                      <a:pt x="84" y="896"/>
                    </a:lnTo>
                    <a:lnTo>
                      <a:pt x="62" y="960"/>
                    </a:lnTo>
                    <a:lnTo>
                      <a:pt x="44" y="1024"/>
                    </a:lnTo>
                    <a:lnTo>
                      <a:pt x="28" y="1090"/>
                    </a:lnTo>
                    <a:lnTo>
                      <a:pt x="16" y="1158"/>
                    </a:lnTo>
                    <a:lnTo>
                      <a:pt x="8" y="1226"/>
                    </a:lnTo>
                    <a:lnTo>
                      <a:pt x="2" y="1296"/>
                    </a:lnTo>
                    <a:lnTo>
                      <a:pt x="0" y="1366"/>
                    </a:lnTo>
                    <a:lnTo>
                      <a:pt x="0" y="1366"/>
                    </a:lnTo>
                    <a:lnTo>
                      <a:pt x="2" y="1410"/>
                    </a:lnTo>
                    <a:lnTo>
                      <a:pt x="4" y="1456"/>
                    </a:lnTo>
                    <a:lnTo>
                      <a:pt x="8" y="1500"/>
                    </a:lnTo>
                    <a:lnTo>
                      <a:pt x="12" y="1544"/>
                    </a:lnTo>
                    <a:lnTo>
                      <a:pt x="20" y="1588"/>
                    </a:lnTo>
                    <a:lnTo>
                      <a:pt x="28" y="1630"/>
                    </a:lnTo>
                    <a:lnTo>
                      <a:pt x="36" y="1674"/>
                    </a:lnTo>
                    <a:lnTo>
                      <a:pt x="48" y="1716"/>
                    </a:lnTo>
                    <a:lnTo>
                      <a:pt x="60" y="1758"/>
                    </a:lnTo>
                    <a:lnTo>
                      <a:pt x="72" y="1798"/>
                    </a:lnTo>
                    <a:lnTo>
                      <a:pt x="86" y="1838"/>
                    </a:lnTo>
                    <a:lnTo>
                      <a:pt x="102" y="1878"/>
                    </a:lnTo>
                    <a:lnTo>
                      <a:pt x="120" y="1918"/>
                    </a:lnTo>
                    <a:lnTo>
                      <a:pt x="138" y="1956"/>
                    </a:lnTo>
                    <a:lnTo>
                      <a:pt x="156" y="1994"/>
                    </a:lnTo>
                    <a:lnTo>
                      <a:pt x="176" y="2032"/>
                    </a:lnTo>
                    <a:lnTo>
                      <a:pt x="176" y="2032"/>
                    </a:lnTo>
                    <a:lnTo>
                      <a:pt x="206" y="2080"/>
                    </a:lnTo>
                    <a:lnTo>
                      <a:pt x="236" y="2128"/>
                    </a:lnTo>
                    <a:lnTo>
                      <a:pt x="1366" y="4096"/>
                    </a:lnTo>
                    <a:lnTo>
                      <a:pt x="2496" y="2128"/>
                    </a:lnTo>
                    <a:lnTo>
                      <a:pt x="2496" y="2128"/>
                    </a:lnTo>
                    <a:lnTo>
                      <a:pt x="2522" y="2088"/>
                    </a:lnTo>
                    <a:lnTo>
                      <a:pt x="2544" y="2048"/>
                    </a:lnTo>
                    <a:lnTo>
                      <a:pt x="2556" y="2032"/>
                    </a:lnTo>
                    <a:lnTo>
                      <a:pt x="2556" y="2032"/>
                    </a:lnTo>
                    <a:lnTo>
                      <a:pt x="2576" y="1994"/>
                    </a:lnTo>
                    <a:lnTo>
                      <a:pt x="2594" y="1956"/>
                    </a:lnTo>
                    <a:lnTo>
                      <a:pt x="2612" y="1918"/>
                    </a:lnTo>
                    <a:lnTo>
                      <a:pt x="2630" y="1878"/>
                    </a:lnTo>
                    <a:lnTo>
                      <a:pt x="2646" y="1838"/>
                    </a:lnTo>
                    <a:lnTo>
                      <a:pt x="2660" y="1798"/>
                    </a:lnTo>
                    <a:lnTo>
                      <a:pt x="2672" y="1758"/>
                    </a:lnTo>
                    <a:lnTo>
                      <a:pt x="2684" y="1716"/>
                    </a:lnTo>
                    <a:lnTo>
                      <a:pt x="2696" y="1674"/>
                    </a:lnTo>
                    <a:lnTo>
                      <a:pt x="2704" y="1630"/>
                    </a:lnTo>
                    <a:lnTo>
                      <a:pt x="2712" y="1588"/>
                    </a:lnTo>
                    <a:lnTo>
                      <a:pt x="2720" y="1544"/>
                    </a:lnTo>
                    <a:lnTo>
                      <a:pt x="2724" y="1500"/>
                    </a:lnTo>
                    <a:lnTo>
                      <a:pt x="2728" y="1456"/>
                    </a:lnTo>
                    <a:lnTo>
                      <a:pt x="2730" y="1410"/>
                    </a:lnTo>
                    <a:lnTo>
                      <a:pt x="2732" y="1366"/>
                    </a:lnTo>
                    <a:lnTo>
                      <a:pt x="2732" y="1366"/>
                    </a:lnTo>
                    <a:lnTo>
                      <a:pt x="2730" y="1296"/>
                    </a:lnTo>
                    <a:lnTo>
                      <a:pt x="2724" y="1226"/>
                    </a:lnTo>
                    <a:lnTo>
                      <a:pt x="2716" y="1158"/>
                    </a:lnTo>
                    <a:lnTo>
                      <a:pt x="2704" y="1090"/>
                    </a:lnTo>
                    <a:lnTo>
                      <a:pt x="2688" y="1024"/>
                    </a:lnTo>
                    <a:lnTo>
                      <a:pt x="2670" y="960"/>
                    </a:lnTo>
                    <a:lnTo>
                      <a:pt x="2648" y="896"/>
                    </a:lnTo>
                    <a:lnTo>
                      <a:pt x="2624" y="834"/>
                    </a:lnTo>
                    <a:lnTo>
                      <a:pt x="2596" y="774"/>
                    </a:lnTo>
                    <a:lnTo>
                      <a:pt x="2566" y="714"/>
                    </a:lnTo>
                    <a:lnTo>
                      <a:pt x="2534" y="658"/>
                    </a:lnTo>
                    <a:lnTo>
                      <a:pt x="2498" y="602"/>
                    </a:lnTo>
                    <a:lnTo>
                      <a:pt x="2460" y="548"/>
                    </a:lnTo>
                    <a:lnTo>
                      <a:pt x="2420" y="496"/>
                    </a:lnTo>
                    <a:lnTo>
                      <a:pt x="2376" y="448"/>
                    </a:lnTo>
                    <a:lnTo>
                      <a:pt x="2332" y="400"/>
                    </a:lnTo>
                    <a:lnTo>
                      <a:pt x="2284" y="354"/>
                    </a:lnTo>
                    <a:lnTo>
                      <a:pt x="2234" y="312"/>
                    </a:lnTo>
                    <a:lnTo>
                      <a:pt x="2182" y="272"/>
                    </a:lnTo>
                    <a:lnTo>
                      <a:pt x="2130" y="234"/>
                    </a:lnTo>
                    <a:lnTo>
                      <a:pt x="2074" y="198"/>
                    </a:lnTo>
                    <a:lnTo>
                      <a:pt x="2016" y="164"/>
                    </a:lnTo>
                    <a:lnTo>
                      <a:pt x="1958" y="134"/>
                    </a:lnTo>
                    <a:lnTo>
                      <a:pt x="1898" y="108"/>
                    </a:lnTo>
                    <a:lnTo>
                      <a:pt x="1836" y="82"/>
                    </a:lnTo>
                    <a:lnTo>
                      <a:pt x="1772" y="62"/>
                    </a:lnTo>
                    <a:lnTo>
                      <a:pt x="1708" y="42"/>
                    </a:lnTo>
                    <a:lnTo>
                      <a:pt x="1642" y="28"/>
                    </a:lnTo>
                    <a:lnTo>
                      <a:pt x="1574" y="16"/>
                    </a:lnTo>
                    <a:lnTo>
                      <a:pt x="1506" y="8"/>
                    </a:lnTo>
                    <a:lnTo>
                      <a:pt x="1436" y="2"/>
                    </a:lnTo>
                    <a:lnTo>
                      <a:pt x="1366" y="0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>
                  <a:latin typeface="+mj-ea"/>
                  <a:ea typeface="+mj-ea"/>
                </a:endParaRPr>
              </a:p>
            </p:txBody>
          </p:sp>
          <p:sp>
            <p:nvSpPr>
              <p:cNvPr id="290" name="타원 289"/>
              <p:cNvSpPr/>
              <p:nvPr/>
            </p:nvSpPr>
            <p:spPr>
              <a:xfrm>
                <a:off x="4408038" y="2262050"/>
                <a:ext cx="132584" cy="1325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ko-KR" sz="1100" smtClean="0">
                    <a:solidFill>
                      <a:schemeClr val="accent2">
                        <a:lumMod val="75000"/>
                      </a:schemeClr>
                    </a:solidFill>
                    <a:latin typeface="+mj-ea"/>
                    <a:ea typeface="+mj-ea"/>
                  </a:rPr>
                  <a:t>2</a:t>
                </a:r>
                <a:endParaRPr lang="ko-KR" altLang="en-US" sz="1100">
                  <a:solidFill>
                    <a:schemeClr val="accent2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  <p:sp>
          <p:nvSpPr>
            <p:cNvPr id="285" name="원호 74"/>
            <p:cNvSpPr/>
            <p:nvPr/>
          </p:nvSpPr>
          <p:spPr>
            <a:xfrm rot="11975766" flipH="1">
              <a:off x="7543707" y="4989818"/>
              <a:ext cx="596677" cy="383707"/>
            </a:xfrm>
            <a:custGeom>
              <a:avLst/>
              <a:gdLst>
                <a:gd name="connsiteX0" fmla="*/ 484584 w 1081897"/>
                <a:gd name="connsiteY0" fmla="*/ 2091 h 768217"/>
                <a:gd name="connsiteX1" fmla="*/ 816506 w 1081897"/>
                <a:gd name="connsiteY1" fmla="*/ 53571 h 768217"/>
                <a:gd name="connsiteX2" fmla="*/ 1081261 w 1081897"/>
                <a:gd name="connsiteY2" fmla="*/ 365492 h 768217"/>
                <a:gd name="connsiteX3" fmla="*/ 540949 w 1081897"/>
                <a:gd name="connsiteY3" fmla="*/ 384109 h 768217"/>
                <a:gd name="connsiteX4" fmla="*/ 484584 w 1081897"/>
                <a:gd name="connsiteY4" fmla="*/ 2091 h 768217"/>
                <a:gd name="connsiteX0" fmla="*/ 484584 w 1081897"/>
                <a:gd name="connsiteY0" fmla="*/ 2091 h 768217"/>
                <a:gd name="connsiteX1" fmla="*/ 816506 w 1081897"/>
                <a:gd name="connsiteY1" fmla="*/ 53571 h 768217"/>
                <a:gd name="connsiteX2" fmla="*/ 1081261 w 1081897"/>
                <a:gd name="connsiteY2" fmla="*/ 365492 h 768217"/>
                <a:gd name="connsiteX0" fmla="*/ 0 w 596677"/>
                <a:gd name="connsiteY0" fmla="*/ 24756 h 406774"/>
                <a:gd name="connsiteX1" fmla="*/ 331922 w 596677"/>
                <a:gd name="connsiteY1" fmla="*/ 76236 h 406774"/>
                <a:gd name="connsiteX2" fmla="*/ 596677 w 596677"/>
                <a:gd name="connsiteY2" fmla="*/ 388157 h 406774"/>
                <a:gd name="connsiteX3" fmla="*/ 56365 w 596677"/>
                <a:gd name="connsiteY3" fmla="*/ 406774 h 406774"/>
                <a:gd name="connsiteX4" fmla="*/ 0 w 596677"/>
                <a:gd name="connsiteY4" fmla="*/ 24756 h 406774"/>
                <a:gd name="connsiteX0" fmla="*/ 0 w 596677"/>
                <a:gd name="connsiteY0" fmla="*/ 24756 h 406774"/>
                <a:gd name="connsiteX1" fmla="*/ 307250 w 596677"/>
                <a:gd name="connsiteY1" fmla="*/ 19132 h 406774"/>
                <a:gd name="connsiteX2" fmla="*/ 596677 w 596677"/>
                <a:gd name="connsiteY2" fmla="*/ 388157 h 406774"/>
                <a:gd name="connsiteX0" fmla="*/ 0 w 596677"/>
                <a:gd name="connsiteY0" fmla="*/ 11569 h 393587"/>
                <a:gd name="connsiteX1" fmla="*/ 331922 w 596677"/>
                <a:gd name="connsiteY1" fmla="*/ 63049 h 393587"/>
                <a:gd name="connsiteX2" fmla="*/ 596677 w 596677"/>
                <a:gd name="connsiteY2" fmla="*/ 374970 h 393587"/>
                <a:gd name="connsiteX3" fmla="*/ 56365 w 596677"/>
                <a:gd name="connsiteY3" fmla="*/ 393587 h 393587"/>
                <a:gd name="connsiteX4" fmla="*/ 0 w 596677"/>
                <a:gd name="connsiteY4" fmla="*/ 11569 h 393587"/>
                <a:gd name="connsiteX0" fmla="*/ 0 w 596677"/>
                <a:gd name="connsiteY0" fmla="*/ 11569 h 393587"/>
                <a:gd name="connsiteX1" fmla="*/ 386478 w 596677"/>
                <a:gd name="connsiteY1" fmla="*/ 26447 h 393587"/>
                <a:gd name="connsiteX2" fmla="*/ 596677 w 596677"/>
                <a:gd name="connsiteY2" fmla="*/ 374970 h 393587"/>
                <a:gd name="connsiteX0" fmla="*/ 0 w 596677"/>
                <a:gd name="connsiteY0" fmla="*/ 23197 h 405215"/>
                <a:gd name="connsiteX1" fmla="*/ 331922 w 596677"/>
                <a:gd name="connsiteY1" fmla="*/ 74677 h 405215"/>
                <a:gd name="connsiteX2" fmla="*/ 596677 w 596677"/>
                <a:gd name="connsiteY2" fmla="*/ 386598 h 405215"/>
                <a:gd name="connsiteX3" fmla="*/ 56365 w 596677"/>
                <a:gd name="connsiteY3" fmla="*/ 405215 h 405215"/>
                <a:gd name="connsiteX4" fmla="*/ 0 w 596677"/>
                <a:gd name="connsiteY4" fmla="*/ 23197 h 405215"/>
                <a:gd name="connsiteX0" fmla="*/ 0 w 596677"/>
                <a:gd name="connsiteY0" fmla="*/ 23197 h 405215"/>
                <a:gd name="connsiteX1" fmla="*/ 326420 w 596677"/>
                <a:gd name="connsiteY1" fmla="*/ 19716 h 405215"/>
                <a:gd name="connsiteX2" fmla="*/ 596677 w 596677"/>
                <a:gd name="connsiteY2" fmla="*/ 386598 h 405215"/>
                <a:gd name="connsiteX0" fmla="*/ 0 w 596677"/>
                <a:gd name="connsiteY0" fmla="*/ 23197 h 405215"/>
                <a:gd name="connsiteX1" fmla="*/ 342580 w 596677"/>
                <a:gd name="connsiteY1" fmla="*/ 81584 h 405215"/>
                <a:gd name="connsiteX2" fmla="*/ 596677 w 596677"/>
                <a:gd name="connsiteY2" fmla="*/ 386598 h 405215"/>
                <a:gd name="connsiteX3" fmla="*/ 56365 w 596677"/>
                <a:gd name="connsiteY3" fmla="*/ 405215 h 405215"/>
                <a:gd name="connsiteX4" fmla="*/ 0 w 596677"/>
                <a:gd name="connsiteY4" fmla="*/ 23197 h 405215"/>
                <a:gd name="connsiteX0" fmla="*/ 0 w 596677"/>
                <a:gd name="connsiteY0" fmla="*/ 23197 h 405215"/>
                <a:gd name="connsiteX1" fmla="*/ 326420 w 596677"/>
                <a:gd name="connsiteY1" fmla="*/ 19716 h 405215"/>
                <a:gd name="connsiteX2" fmla="*/ 596677 w 596677"/>
                <a:gd name="connsiteY2" fmla="*/ 386598 h 405215"/>
                <a:gd name="connsiteX0" fmla="*/ 0 w 596677"/>
                <a:gd name="connsiteY0" fmla="*/ 2814 h 384832"/>
                <a:gd name="connsiteX1" fmla="*/ 342580 w 596677"/>
                <a:gd name="connsiteY1" fmla="*/ 61201 h 384832"/>
                <a:gd name="connsiteX2" fmla="*/ 596677 w 596677"/>
                <a:gd name="connsiteY2" fmla="*/ 366215 h 384832"/>
                <a:gd name="connsiteX3" fmla="*/ 56365 w 596677"/>
                <a:gd name="connsiteY3" fmla="*/ 384832 h 384832"/>
                <a:gd name="connsiteX4" fmla="*/ 0 w 596677"/>
                <a:gd name="connsiteY4" fmla="*/ 2814 h 384832"/>
                <a:gd name="connsiteX0" fmla="*/ 0 w 596677"/>
                <a:gd name="connsiteY0" fmla="*/ 2814 h 384832"/>
                <a:gd name="connsiteX1" fmla="*/ 364022 w 596677"/>
                <a:gd name="connsiteY1" fmla="*/ 46399 h 384832"/>
                <a:gd name="connsiteX2" fmla="*/ 596677 w 596677"/>
                <a:gd name="connsiteY2" fmla="*/ 366215 h 384832"/>
                <a:gd name="connsiteX0" fmla="*/ 0 w 596677"/>
                <a:gd name="connsiteY0" fmla="*/ 11007 h 393025"/>
                <a:gd name="connsiteX1" fmla="*/ 342580 w 596677"/>
                <a:gd name="connsiteY1" fmla="*/ 69394 h 393025"/>
                <a:gd name="connsiteX2" fmla="*/ 596677 w 596677"/>
                <a:gd name="connsiteY2" fmla="*/ 374408 h 393025"/>
                <a:gd name="connsiteX3" fmla="*/ 56365 w 596677"/>
                <a:gd name="connsiteY3" fmla="*/ 393025 h 393025"/>
                <a:gd name="connsiteX4" fmla="*/ 0 w 596677"/>
                <a:gd name="connsiteY4" fmla="*/ 11007 h 393025"/>
                <a:gd name="connsiteX0" fmla="*/ 0 w 596677"/>
                <a:gd name="connsiteY0" fmla="*/ 11007 h 393025"/>
                <a:gd name="connsiteX1" fmla="*/ 321390 w 596677"/>
                <a:gd name="connsiteY1" fmla="*/ 26967 h 393025"/>
                <a:gd name="connsiteX2" fmla="*/ 596677 w 596677"/>
                <a:gd name="connsiteY2" fmla="*/ 374408 h 393025"/>
                <a:gd name="connsiteX0" fmla="*/ 0 w 596677"/>
                <a:gd name="connsiteY0" fmla="*/ 6555 h 388573"/>
                <a:gd name="connsiteX1" fmla="*/ 342580 w 596677"/>
                <a:gd name="connsiteY1" fmla="*/ 64942 h 388573"/>
                <a:gd name="connsiteX2" fmla="*/ 596677 w 596677"/>
                <a:gd name="connsiteY2" fmla="*/ 369956 h 388573"/>
                <a:gd name="connsiteX3" fmla="*/ 56365 w 596677"/>
                <a:gd name="connsiteY3" fmla="*/ 388573 h 388573"/>
                <a:gd name="connsiteX4" fmla="*/ 0 w 596677"/>
                <a:gd name="connsiteY4" fmla="*/ 6555 h 388573"/>
                <a:gd name="connsiteX0" fmla="*/ 0 w 596677"/>
                <a:gd name="connsiteY0" fmla="*/ 6555 h 388573"/>
                <a:gd name="connsiteX1" fmla="*/ 337377 w 596677"/>
                <a:gd name="connsiteY1" fmla="*/ 32874 h 388573"/>
                <a:gd name="connsiteX2" fmla="*/ 596677 w 596677"/>
                <a:gd name="connsiteY2" fmla="*/ 369956 h 388573"/>
                <a:gd name="connsiteX0" fmla="*/ 0 w 596677"/>
                <a:gd name="connsiteY0" fmla="*/ 1689 h 383707"/>
                <a:gd name="connsiteX1" fmla="*/ 342580 w 596677"/>
                <a:gd name="connsiteY1" fmla="*/ 60076 h 383707"/>
                <a:gd name="connsiteX2" fmla="*/ 596677 w 596677"/>
                <a:gd name="connsiteY2" fmla="*/ 365090 h 383707"/>
                <a:gd name="connsiteX3" fmla="*/ 56365 w 596677"/>
                <a:gd name="connsiteY3" fmla="*/ 383707 h 383707"/>
                <a:gd name="connsiteX4" fmla="*/ 0 w 596677"/>
                <a:gd name="connsiteY4" fmla="*/ 1689 h 383707"/>
                <a:gd name="connsiteX0" fmla="*/ 67553 w 596677"/>
                <a:gd name="connsiteY0" fmla="*/ 17343 h 383707"/>
                <a:gd name="connsiteX1" fmla="*/ 337377 w 596677"/>
                <a:gd name="connsiteY1" fmla="*/ 28008 h 383707"/>
                <a:gd name="connsiteX2" fmla="*/ 596677 w 596677"/>
                <a:gd name="connsiteY2" fmla="*/ 365090 h 38370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</a:cxnLst>
              <a:rect l="l" t="t" r="r" b="b"/>
              <a:pathLst>
                <a:path w="596677" h="383707" stroke="0" extrusionOk="0">
                  <a:moveTo>
                    <a:pt x="0" y="1689"/>
                  </a:moveTo>
                  <a:cubicBezTo>
                    <a:pt x="115556" y="-6907"/>
                    <a:pt x="242597" y="18050"/>
                    <a:pt x="342580" y="60076"/>
                  </a:cubicBezTo>
                  <a:cubicBezTo>
                    <a:pt x="499053" y="125846"/>
                    <a:pt x="587864" y="236129"/>
                    <a:pt x="596677" y="365090"/>
                  </a:cubicBezTo>
                  <a:lnTo>
                    <a:pt x="56365" y="383707"/>
                  </a:lnTo>
                  <a:lnTo>
                    <a:pt x="0" y="1689"/>
                  </a:lnTo>
                  <a:close/>
                </a:path>
                <a:path w="596677" h="383707" fill="none">
                  <a:moveTo>
                    <a:pt x="67553" y="17343"/>
                  </a:moveTo>
                  <a:cubicBezTo>
                    <a:pt x="183109" y="8747"/>
                    <a:pt x="237394" y="-14018"/>
                    <a:pt x="337377" y="28008"/>
                  </a:cubicBezTo>
                  <a:cubicBezTo>
                    <a:pt x="493850" y="93778"/>
                    <a:pt x="587864" y="236129"/>
                    <a:pt x="596677" y="365090"/>
                  </a:cubicBezTo>
                </a:path>
              </a:pathLst>
            </a:custGeom>
            <a:ln w="25400">
              <a:solidFill>
                <a:schemeClr val="accent2">
                  <a:lumMod val="75000"/>
                </a:schemeClr>
              </a:solidFill>
              <a:headEnd type="arrow"/>
              <a:tailEnd type="non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ko-KR" altLang="en-US" sz="1400"/>
            </a:p>
          </p:txBody>
        </p:sp>
        <p:grpSp>
          <p:nvGrpSpPr>
            <p:cNvPr id="286" name="그룹 285"/>
            <p:cNvGrpSpPr/>
            <p:nvPr/>
          </p:nvGrpSpPr>
          <p:grpSpPr>
            <a:xfrm>
              <a:off x="7422286" y="4985491"/>
              <a:ext cx="210948" cy="316266"/>
              <a:chOff x="4383010" y="2234892"/>
              <a:chExt cx="182640" cy="273824"/>
            </a:xfrm>
          </p:grpSpPr>
          <p:sp>
            <p:nvSpPr>
              <p:cNvPr id="287" name="Freeform 23"/>
              <p:cNvSpPr>
                <a:spLocks noEditPoints="1"/>
              </p:cNvSpPr>
              <p:nvPr/>
            </p:nvSpPr>
            <p:spPr bwMode="auto">
              <a:xfrm>
                <a:off x="4383010" y="2234892"/>
                <a:ext cx="182640" cy="273824"/>
              </a:xfrm>
              <a:custGeom>
                <a:avLst/>
                <a:gdLst>
                  <a:gd name="T0" fmla="*/ 1436 w 2732"/>
                  <a:gd name="T1" fmla="*/ 686 h 4096"/>
                  <a:gd name="T2" fmla="*/ 1568 w 2732"/>
                  <a:gd name="T3" fmla="*/ 714 h 4096"/>
                  <a:gd name="T4" fmla="*/ 1692 w 2732"/>
                  <a:gd name="T5" fmla="*/ 766 h 4096"/>
                  <a:gd name="T6" fmla="*/ 1800 w 2732"/>
                  <a:gd name="T7" fmla="*/ 838 h 4096"/>
                  <a:gd name="T8" fmla="*/ 1892 w 2732"/>
                  <a:gd name="T9" fmla="*/ 932 h 4096"/>
                  <a:gd name="T10" fmla="*/ 1966 w 2732"/>
                  <a:gd name="T11" fmla="*/ 1040 h 4096"/>
                  <a:gd name="T12" fmla="*/ 2018 w 2732"/>
                  <a:gd name="T13" fmla="*/ 1162 h 4096"/>
                  <a:gd name="T14" fmla="*/ 2046 w 2732"/>
                  <a:gd name="T15" fmla="*/ 1296 h 4096"/>
                  <a:gd name="T16" fmla="*/ 2048 w 2732"/>
                  <a:gd name="T17" fmla="*/ 1400 h 4096"/>
                  <a:gd name="T18" fmla="*/ 2028 w 2732"/>
                  <a:gd name="T19" fmla="*/ 1536 h 4096"/>
                  <a:gd name="T20" fmla="*/ 1982 w 2732"/>
                  <a:gd name="T21" fmla="*/ 1662 h 4096"/>
                  <a:gd name="T22" fmla="*/ 1914 w 2732"/>
                  <a:gd name="T23" fmla="*/ 1774 h 4096"/>
                  <a:gd name="T24" fmla="*/ 1826 w 2732"/>
                  <a:gd name="T25" fmla="*/ 1870 h 4096"/>
                  <a:gd name="T26" fmla="*/ 1720 w 2732"/>
                  <a:gd name="T27" fmla="*/ 1950 h 4096"/>
                  <a:gd name="T28" fmla="*/ 1600 w 2732"/>
                  <a:gd name="T29" fmla="*/ 2006 h 4096"/>
                  <a:gd name="T30" fmla="*/ 1470 w 2732"/>
                  <a:gd name="T31" fmla="*/ 2040 h 4096"/>
                  <a:gd name="T32" fmla="*/ 1366 w 2732"/>
                  <a:gd name="T33" fmla="*/ 2048 h 4096"/>
                  <a:gd name="T34" fmla="*/ 1228 w 2732"/>
                  <a:gd name="T35" fmla="*/ 2034 h 4096"/>
                  <a:gd name="T36" fmla="*/ 1100 w 2732"/>
                  <a:gd name="T37" fmla="*/ 1994 h 4096"/>
                  <a:gd name="T38" fmla="*/ 984 w 2732"/>
                  <a:gd name="T39" fmla="*/ 1932 h 4096"/>
                  <a:gd name="T40" fmla="*/ 884 w 2732"/>
                  <a:gd name="T41" fmla="*/ 1848 h 4096"/>
                  <a:gd name="T42" fmla="*/ 800 w 2732"/>
                  <a:gd name="T43" fmla="*/ 1748 h 4096"/>
                  <a:gd name="T44" fmla="*/ 736 w 2732"/>
                  <a:gd name="T45" fmla="*/ 1632 h 4096"/>
                  <a:gd name="T46" fmla="*/ 698 w 2732"/>
                  <a:gd name="T47" fmla="*/ 1502 h 4096"/>
                  <a:gd name="T48" fmla="*/ 684 w 2732"/>
                  <a:gd name="T49" fmla="*/ 1366 h 4096"/>
                  <a:gd name="T50" fmla="*/ 692 w 2732"/>
                  <a:gd name="T51" fmla="*/ 1262 h 4096"/>
                  <a:gd name="T52" fmla="*/ 724 w 2732"/>
                  <a:gd name="T53" fmla="*/ 1130 h 4096"/>
                  <a:gd name="T54" fmla="*/ 782 w 2732"/>
                  <a:gd name="T55" fmla="*/ 1012 h 4096"/>
                  <a:gd name="T56" fmla="*/ 860 w 2732"/>
                  <a:gd name="T57" fmla="*/ 906 h 4096"/>
                  <a:gd name="T58" fmla="*/ 958 w 2732"/>
                  <a:gd name="T59" fmla="*/ 818 h 4096"/>
                  <a:gd name="T60" fmla="*/ 1070 w 2732"/>
                  <a:gd name="T61" fmla="*/ 750 h 4096"/>
                  <a:gd name="T62" fmla="*/ 1196 w 2732"/>
                  <a:gd name="T63" fmla="*/ 704 h 4096"/>
                  <a:gd name="T64" fmla="*/ 1330 w 2732"/>
                  <a:gd name="T65" fmla="*/ 684 h 4096"/>
                  <a:gd name="T66" fmla="*/ 1366 w 2732"/>
                  <a:gd name="T67" fmla="*/ 0 h 4096"/>
                  <a:gd name="T68" fmla="*/ 1090 w 2732"/>
                  <a:gd name="T69" fmla="*/ 28 h 4096"/>
                  <a:gd name="T70" fmla="*/ 834 w 2732"/>
                  <a:gd name="T71" fmla="*/ 108 h 4096"/>
                  <a:gd name="T72" fmla="*/ 602 w 2732"/>
                  <a:gd name="T73" fmla="*/ 234 h 4096"/>
                  <a:gd name="T74" fmla="*/ 400 w 2732"/>
                  <a:gd name="T75" fmla="*/ 400 h 4096"/>
                  <a:gd name="T76" fmla="*/ 234 w 2732"/>
                  <a:gd name="T77" fmla="*/ 602 h 4096"/>
                  <a:gd name="T78" fmla="*/ 108 w 2732"/>
                  <a:gd name="T79" fmla="*/ 834 h 4096"/>
                  <a:gd name="T80" fmla="*/ 28 w 2732"/>
                  <a:gd name="T81" fmla="*/ 1090 h 4096"/>
                  <a:gd name="T82" fmla="*/ 0 w 2732"/>
                  <a:gd name="T83" fmla="*/ 1366 h 4096"/>
                  <a:gd name="T84" fmla="*/ 8 w 2732"/>
                  <a:gd name="T85" fmla="*/ 1500 h 4096"/>
                  <a:gd name="T86" fmla="*/ 36 w 2732"/>
                  <a:gd name="T87" fmla="*/ 1674 h 4096"/>
                  <a:gd name="T88" fmla="*/ 86 w 2732"/>
                  <a:gd name="T89" fmla="*/ 1838 h 4096"/>
                  <a:gd name="T90" fmla="*/ 156 w 2732"/>
                  <a:gd name="T91" fmla="*/ 1994 h 4096"/>
                  <a:gd name="T92" fmla="*/ 236 w 2732"/>
                  <a:gd name="T93" fmla="*/ 2128 h 4096"/>
                  <a:gd name="T94" fmla="*/ 2522 w 2732"/>
                  <a:gd name="T95" fmla="*/ 2088 h 4096"/>
                  <a:gd name="T96" fmla="*/ 2576 w 2732"/>
                  <a:gd name="T97" fmla="*/ 1994 h 4096"/>
                  <a:gd name="T98" fmla="*/ 2646 w 2732"/>
                  <a:gd name="T99" fmla="*/ 1838 h 4096"/>
                  <a:gd name="T100" fmla="*/ 2696 w 2732"/>
                  <a:gd name="T101" fmla="*/ 1674 h 4096"/>
                  <a:gd name="T102" fmla="*/ 2724 w 2732"/>
                  <a:gd name="T103" fmla="*/ 1500 h 4096"/>
                  <a:gd name="T104" fmla="*/ 2732 w 2732"/>
                  <a:gd name="T105" fmla="*/ 1366 h 4096"/>
                  <a:gd name="T106" fmla="*/ 2704 w 2732"/>
                  <a:gd name="T107" fmla="*/ 1090 h 4096"/>
                  <a:gd name="T108" fmla="*/ 2624 w 2732"/>
                  <a:gd name="T109" fmla="*/ 834 h 4096"/>
                  <a:gd name="T110" fmla="*/ 2498 w 2732"/>
                  <a:gd name="T111" fmla="*/ 602 h 4096"/>
                  <a:gd name="T112" fmla="*/ 2332 w 2732"/>
                  <a:gd name="T113" fmla="*/ 400 h 4096"/>
                  <a:gd name="T114" fmla="*/ 2130 w 2732"/>
                  <a:gd name="T115" fmla="*/ 234 h 4096"/>
                  <a:gd name="T116" fmla="*/ 1898 w 2732"/>
                  <a:gd name="T117" fmla="*/ 108 h 4096"/>
                  <a:gd name="T118" fmla="*/ 1642 w 2732"/>
                  <a:gd name="T119" fmla="*/ 28 h 4096"/>
                  <a:gd name="T120" fmla="*/ 1366 w 2732"/>
                  <a:gd name="T121" fmla="*/ 0 h 409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2732" h="4096">
                    <a:moveTo>
                      <a:pt x="1366" y="682"/>
                    </a:moveTo>
                    <a:lnTo>
                      <a:pt x="1366" y="682"/>
                    </a:lnTo>
                    <a:lnTo>
                      <a:pt x="1402" y="684"/>
                    </a:lnTo>
                    <a:lnTo>
                      <a:pt x="1436" y="686"/>
                    </a:lnTo>
                    <a:lnTo>
                      <a:pt x="1470" y="690"/>
                    </a:lnTo>
                    <a:lnTo>
                      <a:pt x="1504" y="696"/>
                    </a:lnTo>
                    <a:lnTo>
                      <a:pt x="1536" y="704"/>
                    </a:lnTo>
                    <a:lnTo>
                      <a:pt x="1568" y="714"/>
                    </a:lnTo>
                    <a:lnTo>
                      <a:pt x="1600" y="724"/>
                    </a:lnTo>
                    <a:lnTo>
                      <a:pt x="1632" y="736"/>
                    </a:lnTo>
                    <a:lnTo>
                      <a:pt x="1662" y="750"/>
                    </a:lnTo>
                    <a:lnTo>
                      <a:pt x="1692" y="766"/>
                    </a:lnTo>
                    <a:lnTo>
                      <a:pt x="1720" y="782"/>
                    </a:lnTo>
                    <a:lnTo>
                      <a:pt x="1748" y="800"/>
                    </a:lnTo>
                    <a:lnTo>
                      <a:pt x="1774" y="818"/>
                    </a:lnTo>
                    <a:lnTo>
                      <a:pt x="1800" y="838"/>
                    </a:lnTo>
                    <a:lnTo>
                      <a:pt x="1826" y="860"/>
                    </a:lnTo>
                    <a:lnTo>
                      <a:pt x="1848" y="882"/>
                    </a:lnTo>
                    <a:lnTo>
                      <a:pt x="1872" y="906"/>
                    </a:lnTo>
                    <a:lnTo>
                      <a:pt x="1892" y="932"/>
                    </a:lnTo>
                    <a:lnTo>
                      <a:pt x="1914" y="956"/>
                    </a:lnTo>
                    <a:lnTo>
                      <a:pt x="1932" y="984"/>
                    </a:lnTo>
                    <a:lnTo>
                      <a:pt x="1950" y="1012"/>
                    </a:lnTo>
                    <a:lnTo>
                      <a:pt x="1966" y="1040"/>
                    </a:lnTo>
                    <a:lnTo>
                      <a:pt x="1982" y="1070"/>
                    </a:lnTo>
                    <a:lnTo>
                      <a:pt x="1996" y="1100"/>
                    </a:lnTo>
                    <a:lnTo>
                      <a:pt x="2008" y="1130"/>
                    </a:lnTo>
                    <a:lnTo>
                      <a:pt x="2018" y="1162"/>
                    </a:lnTo>
                    <a:lnTo>
                      <a:pt x="2028" y="1194"/>
                    </a:lnTo>
                    <a:lnTo>
                      <a:pt x="2034" y="1228"/>
                    </a:lnTo>
                    <a:lnTo>
                      <a:pt x="2040" y="1262"/>
                    </a:lnTo>
                    <a:lnTo>
                      <a:pt x="2046" y="1296"/>
                    </a:lnTo>
                    <a:lnTo>
                      <a:pt x="2048" y="1330"/>
                    </a:lnTo>
                    <a:lnTo>
                      <a:pt x="2048" y="1366"/>
                    </a:lnTo>
                    <a:lnTo>
                      <a:pt x="2048" y="1366"/>
                    </a:lnTo>
                    <a:lnTo>
                      <a:pt x="2048" y="1400"/>
                    </a:lnTo>
                    <a:lnTo>
                      <a:pt x="2046" y="1436"/>
                    </a:lnTo>
                    <a:lnTo>
                      <a:pt x="2040" y="1470"/>
                    </a:lnTo>
                    <a:lnTo>
                      <a:pt x="2034" y="1502"/>
                    </a:lnTo>
                    <a:lnTo>
                      <a:pt x="2028" y="1536"/>
                    </a:lnTo>
                    <a:lnTo>
                      <a:pt x="2018" y="1568"/>
                    </a:lnTo>
                    <a:lnTo>
                      <a:pt x="2008" y="1600"/>
                    </a:lnTo>
                    <a:lnTo>
                      <a:pt x="1996" y="1632"/>
                    </a:lnTo>
                    <a:lnTo>
                      <a:pt x="1982" y="1662"/>
                    </a:lnTo>
                    <a:lnTo>
                      <a:pt x="1966" y="1690"/>
                    </a:lnTo>
                    <a:lnTo>
                      <a:pt x="1950" y="1720"/>
                    </a:lnTo>
                    <a:lnTo>
                      <a:pt x="1932" y="1748"/>
                    </a:lnTo>
                    <a:lnTo>
                      <a:pt x="1914" y="1774"/>
                    </a:lnTo>
                    <a:lnTo>
                      <a:pt x="1892" y="1800"/>
                    </a:lnTo>
                    <a:lnTo>
                      <a:pt x="1872" y="1824"/>
                    </a:lnTo>
                    <a:lnTo>
                      <a:pt x="1848" y="1848"/>
                    </a:lnTo>
                    <a:lnTo>
                      <a:pt x="1826" y="1870"/>
                    </a:lnTo>
                    <a:lnTo>
                      <a:pt x="1800" y="1892"/>
                    </a:lnTo>
                    <a:lnTo>
                      <a:pt x="1774" y="1912"/>
                    </a:lnTo>
                    <a:lnTo>
                      <a:pt x="1748" y="1932"/>
                    </a:lnTo>
                    <a:lnTo>
                      <a:pt x="1720" y="1950"/>
                    </a:lnTo>
                    <a:lnTo>
                      <a:pt x="1692" y="1966"/>
                    </a:lnTo>
                    <a:lnTo>
                      <a:pt x="1662" y="1980"/>
                    </a:lnTo>
                    <a:lnTo>
                      <a:pt x="1632" y="1994"/>
                    </a:lnTo>
                    <a:lnTo>
                      <a:pt x="1600" y="2006"/>
                    </a:lnTo>
                    <a:lnTo>
                      <a:pt x="1568" y="2018"/>
                    </a:lnTo>
                    <a:lnTo>
                      <a:pt x="1536" y="2026"/>
                    </a:lnTo>
                    <a:lnTo>
                      <a:pt x="1504" y="2034"/>
                    </a:lnTo>
                    <a:lnTo>
                      <a:pt x="1470" y="2040"/>
                    </a:lnTo>
                    <a:lnTo>
                      <a:pt x="1436" y="2044"/>
                    </a:lnTo>
                    <a:lnTo>
                      <a:pt x="1402" y="2048"/>
                    </a:lnTo>
                    <a:lnTo>
                      <a:pt x="1366" y="2048"/>
                    </a:lnTo>
                    <a:lnTo>
                      <a:pt x="1366" y="2048"/>
                    </a:lnTo>
                    <a:lnTo>
                      <a:pt x="1330" y="2048"/>
                    </a:lnTo>
                    <a:lnTo>
                      <a:pt x="1296" y="2044"/>
                    </a:lnTo>
                    <a:lnTo>
                      <a:pt x="1262" y="2040"/>
                    </a:lnTo>
                    <a:lnTo>
                      <a:pt x="1228" y="2034"/>
                    </a:lnTo>
                    <a:lnTo>
                      <a:pt x="1196" y="2026"/>
                    </a:lnTo>
                    <a:lnTo>
                      <a:pt x="1162" y="2018"/>
                    </a:lnTo>
                    <a:lnTo>
                      <a:pt x="1132" y="2006"/>
                    </a:lnTo>
                    <a:lnTo>
                      <a:pt x="1100" y="1994"/>
                    </a:lnTo>
                    <a:lnTo>
                      <a:pt x="1070" y="1980"/>
                    </a:lnTo>
                    <a:lnTo>
                      <a:pt x="1040" y="1966"/>
                    </a:lnTo>
                    <a:lnTo>
                      <a:pt x="1012" y="1950"/>
                    </a:lnTo>
                    <a:lnTo>
                      <a:pt x="984" y="1932"/>
                    </a:lnTo>
                    <a:lnTo>
                      <a:pt x="958" y="1912"/>
                    </a:lnTo>
                    <a:lnTo>
                      <a:pt x="932" y="1892"/>
                    </a:lnTo>
                    <a:lnTo>
                      <a:pt x="906" y="1870"/>
                    </a:lnTo>
                    <a:lnTo>
                      <a:pt x="884" y="1848"/>
                    </a:lnTo>
                    <a:lnTo>
                      <a:pt x="860" y="1824"/>
                    </a:lnTo>
                    <a:lnTo>
                      <a:pt x="840" y="1800"/>
                    </a:lnTo>
                    <a:lnTo>
                      <a:pt x="818" y="1774"/>
                    </a:lnTo>
                    <a:lnTo>
                      <a:pt x="800" y="1748"/>
                    </a:lnTo>
                    <a:lnTo>
                      <a:pt x="782" y="1720"/>
                    </a:lnTo>
                    <a:lnTo>
                      <a:pt x="766" y="1690"/>
                    </a:lnTo>
                    <a:lnTo>
                      <a:pt x="750" y="1662"/>
                    </a:lnTo>
                    <a:lnTo>
                      <a:pt x="736" y="1632"/>
                    </a:lnTo>
                    <a:lnTo>
                      <a:pt x="724" y="1600"/>
                    </a:lnTo>
                    <a:lnTo>
                      <a:pt x="714" y="1568"/>
                    </a:lnTo>
                    <a:lnTo>
                      <a:pt x="704" y="1536"/>
                    </a:lnTo>
                    <a:lnTo>
                      <a:pt x="698" y="1502"/>
                    </a:lnTo>
                    <a:lnTo>
                      <a:pt x="692" y="1470"/>
                    </a:lnTo>
                    <a:lnTo>
                      <a:pt x="686" y="1436"/>
                    </a:lnTo>
                    <a:lnTo>
                      <a:pt x="684" y="1400"/>
                    </a:lnTo>
                    <a:lnTo>
                      <a:pt x="684" y="1366"/>
                    </a:lnTo>
                    <a:lnTo>
                      <a:pt x="684" y="1366"/>
                    </a:lnTo>
                    <a:lnTo>
                      <a:pt x="684" y="1330"/>
                    </a:lnTo>
                    <a:lnTo>
                      <a:pt x="686" y="1296"/>
                    </a:lnTo>
                    <a:lnTo>
                      <a:pt x="692" y="1262"/>
                    </a:lnTo>
                    <a:lnTo>
                      <a:pt x="698" y="1228"/>
                    </a:lnTo>
                    <a:lnTo>
                      <a:pt x="704" y="1194"/>
                    </a:lnTo>
                    <a:lnTo>
                      <a:pt x="714" y="1162"/>
                    </a:lnTo>
                    <a:lnTo>
                      <a:pt x="724" y="1130"/>
                    </a:lnTo>
                    <a:lnTo>
                      <a:pt x="736" y="1100"/>
                    </a:lnTo>
                    <a:lnTo>
                      <a:pt x="750" y="1070"/>
                    </a:lnTo>
                    <a:lnTo>
                      <a:pt x="766" y="1040"/>
                    </a:lnTo>
                    <a:lnTo>
                      <a:pt x="782" y="1012"/>
                    </a:lnTo>
                    <a:lnTo>
                      <a:pt x="800" y="984"/>
                    </a:lnTo>
                    <a:lnTo>
                      <a:pt x="818" y="956"/>
                    </a:lnTo>
                    <a:lnTo>
                      <a:pt x="840" y="932"/>
                    </a:lnTo>
                    <a:lnTo>
                      <a:pt x="860" y="906"/>
                    </a:lnTo>
                    <a:lnTo>
                      <a:pt x="884" y="882"/>
                    </a:lnTo>
                    <a:lnTo>
                      <a:pt x="906" y="860"/>
                    </a:lnTo>
                    <a:lnTo>
                      <a:pt x="932" y="838"/>
                    </a:lnTo>
                    <a:lnTo>
                      <a:pt x="958" y="818"/>
                    </a:lnTo>
                    <a:lnTo>
                      <a:pt x="984" y="800"/>
                    </a:lnTo>
                    <a:lnTo>
                      <a:pt x="1012" y="782"/>
                    </a:lnTo>
                    <a:lnTo>
                      <a:pt x="1040" y="766"/>
                    </a:lnTo>
                    <a:lnTo>
                      <a:pt x="1070" y="750"/>
                    </a:lnTo>
                    <a:lnTo>
                      <a:pt x="1100" y="736"/>
                    </a:lnTo>
                    <a:lnTo>
                      <a:pt x="1132" y="724"/>
                    </a:lnTo>
                    <a:lnTo>
                      <a:pt x="1162" y="714"/>
                    </a:lnTo>
                    <a:lnTo>
                      <a:pt x="1196" y="704"/>
                    </a:lnTo>
                    <a:lnTo>
                      <a:pt x="1228" y="696"/>
                    </a:lnTo>
                    <a:lnTo>
                      <a:pt x="1262" y="690"/>
                    </a:lnTo>
                    <a:lnTo>
                      <a:pt x="1296" y="686"/>
                    </a:lnTo>
                    <a:lnTo>
                      <a:pt x="1330" y="684"/>
                    </a:lnTo>
                    <a:lnTo>
                      <a:pt x="1366" y="682"/>
                    </a:lnTo>
                    <a:lnTo>
                      <a:pt x="1366" y="682"/>
                    </a:lnTo>
                    <a:close/>
                    <a:moveTo>
                      <a:pt x="1366" y="0"/>
                    </a:moveTo>
                    <a:lnTo>
                      <a:pt x="1366" y="0"/>
                    </a:lnTo>
                    <a:lnTo>
                      <a:pt x="1296" y="2"/>
                    </a:lnTo>
                    <a:lnTo>
                      <a:pt x="1226" y="8"/>
                    </a:lnTo>
                    <a:lnTo>
                      <a:pt x="1158" y="16"/>
                    </a:lnTo>
                    <a:lnTo>
                      <a:pt x="1090" y="28"/>
                    </a:lnTo>
                    <a:lnTo>
                      <a:pt x="1024" y="42"/>
                    </a:lnTo>
                    <a:lnTo>
                      <a:pt x="960" y="62"/>
                    </a:lnTo>
                    <a:lnTo>
                      <a:pt x="896" y="82"/>
                    </a:lnTo>
                    <a:lnTo>
                      <a:pt x="834" y="108"/>
                    </a:lnTo>
                    <a:lnTo>
                      <a:pt x="774" y="134"/>
                    </a:lnTo>
                    <a:lnTo>
                      <a:pt x="716" y="164"/>
                    </a:lnTo>
                    <a:lnTo>
                      <a:pt x="658" y="198"/>
                    </a:lnTo>
                    <a:lnTo>
                      <a:pt x="602" y="234"/>
                    </a:lnTo>
                    <a:lnTo>
                      <a:pt x="550" y="272"/>
                    </a:lnTo>
                    <a:lnTo>
                      <a:pt x="498" y="312"/>
                    </a:lnTo>
                    <a:lnTo>
                      <a:pt x="448" y="354"/>
                    </a:lnTo>
                    <a:lnTo>
                      <a:pt x="400" y="400"/>
                    </a:lnTo>
                    <a:lnTo>
                      <a:pt x="356" y="448"/>
                    </a:lnTo>
                    <a:lnTo>
                      <a:pt x="312" y="496"/>
                    </a:lnTo>
                    <a:lnTo>
                      <a:pt x="272" y="548"/>
                    </a:lnTo>
                    <a:lnTo>
                      <a:pt x="234" y="602"/>
                    </a:lnTo>
                    <a:lnTo>
                      <a:pt x="198" y="658"/>
                    </a:lnTo>
                    <a:lnTo>
                      <a:pt x="166" y="714"/>
                    </a:lnTo>
                    <a:lnTo>
                      <a:pt x="136" y="774"/>
                    </a:lnTo>
                    <a:lnTo>
                      <a:pt x="108" y="834"/>
                    </a:lnTo>
                    <a:lnTo>
                      <a:pt x="84" y="896"/>
                    </a:lnTo>
                    <a:lnTo>
                      <a:pt x="62" y="960"/>
                    </a:lnTo>
                    <a:lnTo>
                      <a:pt x="44" y="1024"/>
                    </a:lnTo>
                    <a:lnTo>
                      <a:pt x="28" y="1090"/>
                    </a:lnTo>
                    <a:lnTo>
                      <a:pt x="16" y="1158"/>
                    </a:lnTo>
                    <a:lnTo>
                      <a:pt x="8" y="1226"/>
                    </a:lnTo>
                    <a:lnTo>
                      <a:pt x="2" y="1296"/>
                    </a:lnTo>
                    <a:lnTo>
                      <a:pt x="0" y="1366"/>
                    </a:lnTo>
                    <a:lnTo>
                      <a:pt x="0" y="1366"/>
                    </a:lnTo>
                    <a:lnTo>
                      <a:pt x="2" y="1410"/>
                    </a:lnTo>
                    <a:lnTo>
                      <a:pt x="4" y="1456"/>
                    </a:lnTo>
                    <a:lnTo>
                      <a:pt x="8" y="1500"/>
                    </a:lnTo>
                    <a:lnTo>
                      <a:pt x="12" y="1544"/>
                    </a:lnTo>
                    <a:lnTo>
                      <a:pt x="20" y="1588"/>
                    </a:lnTo>
                    <a:lnTo>
                      <a:pt x="28" y="1630"/>
                    </a:lnTo>
                    <a:lnTo>
                      <a:pt x="36" y="1674"/>
                    </a:lnTo>
                    <a:lnTo>
                      <a:pt x="48" y="1716"/>
                    </a:lnTo>
                    <a:lnTo>
                      <a:pt x="60" y="1758"/>
                    </a:lnTo>
                    <a:lnTo>
                      <a:pt x="72" y="1798"/>
                    </a:lnTo>
                    <a:lnTo>
                      <a:pt x="86" y="1838"/>
                    </a:lnTo>
                    <a:lnTo>
                      <a:pt x="102" y="1878"/>
                    </a:lnTo>
                    <a:lnTo>
                      <a:pt x="120" y="1918"/>
                    </a:lnTo>
                    <a:lnTo>
                      <a:pt x="138" y="1956"/>
                    </a:lnTo>
                    <a:lnTo>
                      <a:pt x="156" y="1994"/>
                    </a:lnTo>
                    <a:lnTo>
                      <a:pt x="176" y="2032"/>
                    </a:lnTo>
                    <a:lnTo>
                      <a:pt x="176" y="2032"/>
                    </a:lnTo>
                    <a:lnTo>
                      <a:pt x="206" y="2080"/>
                    </a:lnTo>
                    <a:lnTo>
                      <a:pt x="236" y="2128"/>
                    </a:lnTo>
                    <a:lnTo>
                      <a:pt x="1366" y="4096"/>
                    </a:lnTo>
                    <a:lnTo>
                      <a:pt x="2496" y="2128"/>
                    </a:lnTo>
                    <a:lnTo>
                      <a:pt x="2496" y="2128"/>
                    </a:lnTo>
                    <a:lnTo>
                      <a:pt x="2522" y="2088"/>
                    </a:lnTo>
                    <a:lnTo>
                      <a:pt x="2544" y="2048"/>
                    </a:lnTo>
                    <a:lnTo>
                      <a:pt x="2556" y="2032"/>
                    </a:lnTo>
                    <a:lnTo>
                      <a:pt x="2556" y="2032"/>
                    </a:lnTo>
                    <a:lnTo>
                      <a:pt x="2576" y="1994"/>
                    </a:lnTo>
                    <a:lnTo>
                      <a:pt x="2594" y="1956"/>
                    </a:lnTo>
                    <a:lnTo>
                      <a:pt x="2612" y="1918"/>
                    </a:lnTo>
                    <a:lnTo>
                      <a:pt x="2630" y="1878"/>
                    </a:lnTo>
                    <a:lnTo>
                      <a:pt x="2646" y="1838"/>
                    </a:lnTo>
                    <a:lnTo>
                      <a:pt x="2660" y="1798"/>
                    </a:lnTo>
                    <a:lnTo>
                      <a:pt x="2672" y="1758"/>
                    </a:lnTo>
                    <a:lnTo>
                      <a:pt x="2684" y="1716"/>
                    </a:lnTo>
                    <a:lnTo>
                      <a:pt x="2696" y="1674"/>
                    </a:lnTo>
                    <a:lnTo>
                      <a:pt x="2704" y="1630"/>
                    </a:lnTo>
                    <a:lnTo>
                      <a:pt x="2712" y="1588"/>
                    </a:lnTo>
                    <a:lnTo>
                      <a:pt x="2720" y="1544"/>
                    </a:lnTo>
                    <a:lnTo>
                      <a:pt x="2724" y="1500"/>
                    </a:lnTo>
                    <a:lnTo>
                      <a:pt x="2728" y="1456"/>
                    </a:lnTo>
                    <a:lnTo>
                      <a:pt x="2730" y="1410"/>
                    </a:lnTo>
                    <a:lnTo>
                      <a:pt x="2732" y="1366"/>
                    </a:lnTo>
                    <a:lnTo>
                      <a:pt x="2732" y="1366"/>
                    </a:lnTo>
                    <a:lnTo>
                      <a:pt x="2730" y="1296"/>
                    </a:lnTo>
                    <a:lnTo>
                      <a:pt x="2724" y="1226"/>
                    </a:lnTo>
                    <a:lnTo>
                      <a:pt x="2716" y="1158"/>
                    </a:lnTo>
                    <a:lnTo>
                      <a:pt x="2704" y="1090"/>
                    </a:lnTo>
                    <a:lnTo>
                      <a:pt x="2688" y="1024"/>
                    </a:lnTo>
                    <a:lnTo>
                      <a:pt x="2670" y="960"/>
                    </a:lnTo>
                    <a:lnTo>
                      <a:pt x="2648" y="896"/>
                    </a:lnTo>
                    <a:lnTo>
                      <a:pt x="2624" y="834"/>
                    </a:lnTo>
                    <a:lnTo>
                      <a:pt x="2596" y="774"/>
                    </a:lnTo>
                    <a:lnTo>
                      <a:pt x="2566" y="714"/>
                    </a:lnTo>
                    <a:lnTo>
                      <a:pt x="2534" y="658"/>
                    </a:lnTo>
                    <a:lnTo>
                      <a:pt x="2498" y="602"/>
                    </a:lnTo>
                    <a:lnTo>
                      <a:pt x="2460" y="548"/>
                    </a:lnTo>
                    <a:lnTo>
                      <a:pt x="2420" y="496"/>
                    </a:lnTo>
                    <a:lnTo>
                      <a:pt x="2376" y="448"/>
                    </a:lnTo>
                    <a:lnTo>
                      <a:pt x="2332" y="400"/>
                    </a:lnTo>
                    <a:lnTo>
                      <a:pt x="2284" y="354"/>
                    </a:lnTo>
                    <a:lnTo>
                      <a:pt x="2234" y="312"/>
                    </a:lnTo>
                    <a:lnTo>
                      <a:pt x="2182" y="272"/>
                    </a:lnTo>
                    <a:lnTo>
                      <a:pt x="2130" y="234"/>
                    </a:lnTo>
                    <a:lnTo>
                      <a:pt x="2074" y="198"/>
                    </a:lnTo>
                    <a:lnTo>
                      <a:pt x="2016" y="164"/>
                    </a:lnTo>
                    <a:lnTo>
                      <a:pt x="1958" y="134"/>
                    </a:lnTo>
                    <a:lnTo>
                      <a:pt x="1898" y="108"/>
                    </a:lnTo>
                    <a:lnTo>
                      <a:pt x="1836" y="82"/>
                    </a:lnTo>
                    <a:lnTo>
                      <a:pt x="1772" y="62"/>
                    </a:lnTo>
                    <a:lnTo>
                      <a:pt x="1708" y="42"/>
                    </a:lnTo>
                    <a:lnTo>
                      <a:pt x="1642" y="28"/>
                    </a:lnTo>
                    <a:lnTo>
                      <a:pt x="1574" y="16"/>
                    </a:lnTo>
                    <a:lnTo>
                      <a:pt x="1506" y="8"/>
                    </a:lnTo>
                    <a:lnTo>
                      <a:pt x="1436" y="2"/>
                    </a:lnTo>
                    <a:lnTo>
                      <a:pt x="1366" y="0"/>
                    </a:lnTo>
                    <a:lnTo>
                      <a:pt x="1366" y="0"/>
                    </a:lnTo>
                    <a:close/>
                  </a:path>
                </a:pathLst>
              </a:custGeom>
              <a:solidFill>
                <a:schemeClr val="accent2">
                  <a:lumMod val="75000"/>
                </a:schemeClr>
              </a:solidFill>
              <a:ln>
                <a:noFill/>
              </a:ln>
              <a:extLst>
                <a:ext uri="{91240B29-F687-4F45-9708-019B960494DF}">
                  <a14:hiddenLine xmlns:a14="http://schemas.microsoft.com/office/drawing/2010/main" w="9525">
                    <a:solidFill>
                      <a:srgbClr val="000000"/>
                    </a:solidFill>
                    <a:round/>
                    <a:headEnd/>
                    <a:tailEnd/>
                  </a14:hiddenLine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 sz="1100">
                  <a:latin typeface="+mj-ea"/>
                  <a:ea typeface="+mj-ea"/>
                </a:endParaRPr>
              </a:p>
            </p:txBody>
          </p:sp>
          <p:sp>
            <p:nvSpPr>
              <p:cNvPr id="288" name="타원 287"/>
              <p:cNvSpPr/>
              <p:nvPr/>
            </p:nvSpPr>
            <p:spPr>
              <a:xfrm>
                <a:off x="4408038" y="2262050"/>
                <a:ext cx="132584" cy="132584"/>
              </a:xfrm>
              <a:prstGeom prst="ellipse">
                <a:avLst/>
              </a:prstGeom>
              <a:solidFill>
                <a:schemeClr val="bg1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lIns="0" tIns="0" rIns="0" bIns="0" rtlCol="0" anchor="ctr"/>
              <a:lstStyle/>
              <a:p>
                <a:pPr algn="ctr"/>
                <a:r>
                  <a:rPr lang="en-US" altLang="ko-KR" sz="1100" smtClean="0">
                    <a:solidFill>
                      <a:schemeClr val="accent2">
                        <a:lumMod val="75000"/>
                      </a:schemeClr>
                    </a:solidFill>
                    <a:latin typeface="+mj-ea"/>
                    <a:ea typeface="+mj-ea"/>
                  </a:rPr>
                  <a:t>3</a:t>
                </a:r>
                <a:endParaRPr lang="ko-KR" altLang="en-US" sz="1100">
                  <a:solidFill>
                    <a:schemeClr val="accent2">
                      <a:lumMod val="75000"/>
                    </a:schemeClr>
                  </a:solidFill>
                  <a:latin typeface="+mj-ea"/>
                  <a:ea typeface="+mj-ea"/>
                </a:endParaRPr>
              </a:p>
            </p:txBody>
          </p:sp>
        </p:grpSp>
      </p:grpSp>
      <p:sp>
        <p:nvSpPr>
          <p:cNvPr id="122" name="사각형: 둥근 모서리 238">
            <a:extLst>
              <a:ext uri="{FF2B5EF4-FFF2-40B4-BE49-F238E27FC236}">
                <a16:creationId xmlns="" xmlns:a16="http://schemas.microsoft.com/office/drawing/2014/main" id="{C207A24F-FFBD-40A2-80B9-6D76466F4BD5}"/>
              </a:ext>
            </a:extLst>
          </p:cNvPr>
          <p:cNvSpPr/>
          <p:nvPr/>
        </p:nvSpPr>
        <p:spPr>
          <a:xfrm>
            <a:off x="5007383" y="1349899"/>
            <a:ext cx="567784" cy="276999"/>
          </a:xfrm>
          <a:prstGeom prst="roundRect">
            <a:avLst>
              <a:gd name="adj" fmla="val 0"/>
            </a:avLst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25400">
              <a:bevelT w="0" h="25400"/>
              <a:contourClr>
                <a:schemeClr val="accent6"/>
              </a:contourClr>
            </a:sp3d>
          </a:bodyPr>
          <a:lstStyle/>
          <a:p>
            <a:pPr algn="ctr"/>
            <a:r>
              <a:rPr lang="en-US" altLang="ko-KR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1</a:t>
            </a:r>
            <a:r>
              <a:rPr lang="ko-KR" altLang="en-US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순위</a:t>
            </a:r>
            <a:r>
              <a:rPr lang="en-US" altLang="ko-KR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ko-KR" altLang="en-US" sz="1200" spc="-5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23" name="사각형: 둥근 모서리 238">
            <a:extLst>
              <a:ext uri="{FF2B5EF4-FFF2-40B4-BE49-F238E27FC236}">
                <a16:creationId xmlns="" xmlns:a16="http://schemas.microsoft.com/office/drawing/2014/main" id="{C207A24F-FFBD-40A2-80B9-6D76466F4BD5}"/>
              </a:ext>
            </a:extLst>
          </p:cNvPr>
          <p:cNvSpPr/>
          <p:nvPr/>
        </p:nvSpPr>
        <p:spPr>
          <a:xfrm>
            <a:off x="7647665" y="1349899"/>
            <a:ext cx="534122" cy="261610"/>
          </a:xfrm>
          <a:prstGeom prst="roundRect">
            <a:avLst>
              <a:gd name="adj" fmla="val 0"/>
            </a:avLst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25400">
              <a:bevelT w="0" h="25400"/>
              <a:contourClr>
                <a:schemeClr val="accent1"/>
              </a:contourClr>
            </a:sp3d>
          </a:bodyPr>
          <a:lstStyle/>
          <a:p>
            <a:pPr algn="ctr"/>
            <a:r>
              <a:rPr lang="en-US" altLang="ko-KR" sz="1100" spc="-5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2</a:t>
            </a:r>
            <a:r>
              <a:rPr lang="ko-KR" altLang="en-US" sz="11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순위</a:t>
            </a:r>
            <a:r>
              <a:rPr lang="en-US" altLang="ko-KR" sz="11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ko-KR" altLang="en-US" sz="1100" spc="-5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24" name="사각형: 둥근 모서리 238">
            <a:extLst>
              <a:ext uri="{FF2B5EF4-FFF2-40B4-BE49-F238E27FC236}">
                <a16:creationId xmlns="" xmlns:a16="http://schemas.microsoft.com/office/drawing/2014/main" id="{C207A24F-FFBD-40A2-80B9-6D76466F4BD5}"/>
              </a:ext>
            </a:extLst>
          </p:cNvPr>
          <p:cNvSpPr/>
          <p:nvPr/>
        </p:nvSpPr>
        <p:spPr>
          <a:xfrm>
            <a:off x="7647665" y="3950963"/>
            <a:ext cx="534122" cy="261610"/>
          </a:xfrm>
          <a:prstGeom prst="roundRect">
            <a:avLst>
              <a:gd name="adj" fmla="val 0"/>
            </a:avLst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25400">
              <a:bevelT w="0" h="25400"/>
              <a:contourClr>
                <a:schemeClr val="accent1"/>
              </a:contourClr>
            </a:sp3d>
          </a:bodyPr>
          <a:lstStyle/>
          <a:p>
            <a:pPr algn="ctr"/>
            <a:r>
              <a:rPr lang="en-US" altLang="ko-KR" sz="11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4</a:t>
            </a:r>
            <a:r>
              <a:rPr lang="ko-KR" altLang="en-US" sz="11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순위</a:t>
            </a:r>
            <a:r>
              <a:rPr lang="en-US" altLang="ko-KR" sz="11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ko-KR" altLang="en-US" sz="1100" spc="-5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125" name="사각형: 둥근 모서리 238">
            <a:extLst>
              <a:ext uri="{FF2B5EF4-FFF2-40B4-BE49-F238E27FC236}">
                <a16:creationId xmlns="" xmlns:a16="http://schemas.microsoft.com/office/drawing/2014/main" id="{C207A24F-FFBD-40A2-80B9-6D76466F4BD5}"/>
              </a:ext>
            </a:extLst>
          </p:cNvPr>
          <p:cNvSpPr/>
          <p:nvPr/>
        </p:nvSpPr>
        <p:spPr>
          <a:xfrm>
            <a:off x="5007687" y="3950963"/>
            <a:ext cx="534122" cy="261610"/>
          </a:xfrm>
          <a:prstGeom prst="roundRect">
            <a:avLst>
              <a:gd name="adj" fmla="val 0"/>
            </a:avLst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25400">
              <a:bevelT w="0" h="25400"/>
              <a:contourClr>
                <a:schemeClr val="accent1"/>
              </a:contourClr>
            </a:sp3d>
          </a:bodyPr>
          <a:lstStyle/>
          <a:p>
            <a:pPr algn="ctr"/>
            <a:r>
              <a:rPr lang="en-US" altLang="ko-KR" sz="1100" spc="-5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3</a:t>
            </a:r>
            <a:r>
              <a:rPr lang="ko-KR" altLang="en-US" sz="11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순위</a:t>
            </a:r>
            <a:r>
              <a:rPr lang="en-US" altLang="ko-KR" sz="11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 </a:t>
            </a:r>
            <a:endParaRPr lang="ko-KR" altLang="en-US" sz="1100" spc="-5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24695122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중국 관광객 특성</a:t>
            </a:r>
            <a:r>
              <a:rPr lang="en-US" altLang="ko-KR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구성비</a:t>
            </a:r>
            <a:endParaRPr lang="ko-KR" altLang="en-US" sz="12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75354" y="1340373"/>
            <a:ext cx="2624278" cy="4941184"/>
          </a:xfrm>
          <a:prstGeom prst="rect">
            <a:avLst/>
          </a:prstGeom>
          <a:solidFill>
            <a:schemeClr val="bg1">
              <a:lumMod val="95000"/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64"/>
          <p:cNvSpPr>
            <a:spLocks noChangeArrowheads="1"/>
          </p:cNvSpPr>
          <p:nvPr/>
        </p:nvSpPr>
        <p:spPr bwMode="auto">
          <a:xfrm rot="16200000">
            <a:off x="1213357" y="3617859"/>
            <a:ext cx="2371725" cy="686525"/>
          </a:xfrm>
          <a:prstGeom prst="trapezoid">
            <a:avLst>
              <a:gd name="adj" fmla="val 101561"/>
            </a:avLst>
          </a:prstGeom>
          <a:gradFill>
            <a:gsLst>
              <a:gs pos="0">
                <a:schemeClr val="bg1">
                  <a:lumMod val="65000"/>
                  <a:alpha val="90000"/>
                </a:schemeClr>
              </a:gs>
              <a:gs pos="50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19050" cap="flat" cmpd="sng" algn="ctr">
            <a:noFill/>
            <a:prstDash val="solid"/>
          </a:ln>
          <a:effectLst/>
        </p:spPr>
        <p:txBody>
          <a:bodyPr lIns="54000" rIns="5400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1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중고딕" pitchFamily="18" charset="-127"/>
              <a:ea typeface="HY중고딕" pitchFamily="18" charset="-127"/>
            </a:endParaRP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178792820"/>
              </p:ext>
            </p:extLst>
          </p:nvPr>
        </p:nvGraphicFramePr>
        <p:xfrm>
          <a:off x="5353924" y="1621230"/>
          <a:ext cx="1990101" cy="2249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381812" y="2684262"/>
            <a:ext cx="22119" cy="193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양쪽 모서리가 둥근 사각형 7"/>
          <p:cNvSpPr/>
          <p:nvPr/>
        </p:nvSpPr>
        <p:spPr>
          <a:xfrm>
            <a:off x="3019425" y="1340373"/>
            <a:ext cx="1924596" cy="22160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연령별</a:t>
            </a:r>
          </a:p>
        </p:txBody>
      </p:sp>
      <p:graphicFrame>
        <p:nvGraphicFramePr>
          <p:cNvPr id="9" name="차트 8"/>
          <p:cNvGraphicFramePr/>
          <p:nvPr>
            <p:extLst>
              <p:ext uri="{D42A27DB-BD31-4B8C-83A1-F6EECF244321}">
                <p14:modId xmlns:p14="http://schemas.microsoft.com/office/powerpoint/2010/main" val="262189324"/>
              </p:ext>
            </p:extLst>
          </p:nvPr>
        </p:nvGraphicFramePr>
        <p:xfrm>
          <a:off x="2913931" y="1631402"/>
          <a:ext cx="1990101" cy="2249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양쪽 모서리가 둥근 사각형 9"/>
          <p:cNvSpPr/>
          <p:nvPr/>
        </p:nvSpPr>
        <p:spPr>
          <a:xfrm>
            <a:off x="5380283" y="1340370"/>
            <a:ext cx="1924596" cy="22160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여행형태별</a:t>
            </a:r>
          </a:p>
        </p:txBody>
      </p:sp>
      <p:graphicFrame>
        <p:nvGraphicFramePr>
          <p:cNvPr id="11" name="차트 10"/>
          <p:cNvGraphicFramePr/>
          <p:nvPr>
            <p:extLst>
              <p:ext uri="{D42A27DB-BD31-4B8C-83A1-F6EECF244321}">
                <p14:modId xmlns:p14="http://schemas.microsoft.com/office/powerpoint/2010/main" val="416949132"/>
              </p:ext>
            </p:extLst>
          </p:nvPr>
        </p:nvGraphicFramePr>
        <p:xfrm>
          <a:off x="7622901" y="1621230"/>
          <a:ext cx="1940727" cy="2249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양쪽 모서리가 둥근 사각형 11"/>
          <p:cNvSpPr/>
          <p:nvPr/>
        </p:nvSpPr>
        <p:spPr>
          <a:xfrm>
            <a:off x="7702003" y="1340370"/>
            <a:ext cx="1924596" cy="22160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여행기간별</a:t>
            </a:r>
          </a:p>
        </p:txBody>
      </p:sp>
      <p:sp>
        <p:nvSpPr>
          <p:cNvPr id="13" name="양쪽 모서리가 둥근 사각형 12"/>
          <p:cNvSpPr/>
          <p:nvPr/>
        </p:nvSpPr>
        <p:spPr>
          <a:xfrm>
            <a:off x="3096968" y="4090342"/>
            <a:ext cx="4247058" cy="20354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조사지점별</a:t>
            </a:r>
          </a:p>
        </p:txBody>
      </p:sp>
      <p:grpSp>
        <p:nvGrpSpPr>
          <p:cNvPr id="14" name="그룹 13"/>
          <p:cNvGrpSpPr/>
          <p:nvPr/>
        </p:nvGrpSpPr>
        <p:grpSpPr>
          <a:xfrm>
            <a:off x="6752406" y="4642865"/>
            <a:ext cx="2738015" cy="1702859"/>
            <a:chOff x="5510543" y="4192297"/>
            <a:chExt cx="3490914" cy="2209738"/>
          </a:xfrm>
        </p:grpSpPr>
        <p:grpSp>
          <p:nvGrpSpPr>
            <p:cNvPr id="15" name="그룹 14"/>
            <p:cNvGrpSpPr/>
            <p:nvPr/>
          </p:nvGrpSpPr>
          <p:grpSpPr>
            <a:xfrm>
              <a:off x="5510543" y="4192297"/>
              <a:ext cx="3490914" cy="2209738"/>
              <a:chOff x="5632507" y="4336472"/>
              <a:chExt cx="3253030" cy="2059158"/>
            </a:xfrm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8076795" y="5154167"/>
                <a:ext cx="808742" cy="1163872"/>
              </a:xfrm>
              <a:custGeom>
                <a:avLst/>
                <a:gdLst>
                  <a:gd name="T0" fmla="*/ 212 w 542"/>
                  <a:gd name="T1" fmla="*/ 0 h 780"/>
                  <a:gd name="T2" fmla="*/ 240 w 542"/>
                  <a:gd name="T3" fmla="*/ 14 h 780"/>
                  <a:gd name="T4" fmla="*/ 312 w 542"/>
                  <a:gd name="T5" fmla="*/ 66 h 780"/>
                  <a:gd name="T6" fmla="*/ 338 w 542"/>
                  <a:gd name="T7" fmla="*/ 106 h 780"/>
                  <a:gd name="T8" fmla="*/ 362 w 542"/>
                  <a:gd name="T9" fmla="*/ 114 h 780"/>
                  <a:gd name="T10" fmla="*/ 378 w 542"/>
                  <a:gd name="T11" fmla="*/ 140 h 780"/>
                  <a:gd name="T12" fmla="*/ 412 w 542"/>
                  <a:gd name="T13" fmla="*/ 132 h 780"/>
                  <a:gd name="T14" fmla="*/ 430 w 542"/>
                  <a:gd name="T15" fmla="*/ 150 h 780"/>
                  <a:gd name="T16" fmla="*/ 450 w 542"/>
                  <a:gd name="T17" fmla="*/ 168 h 780"/>
                  <a:gd name="T18" fmla="*/ 476 w 542"/>
                  <a:gd name="T19" fmla="*/ 152 h 780"/>
                  <a:gd name="T20" fmla="*/ 496 w 542"/>
                  <a:gd name="T21" fmla="*/ 162 h 780"/>
                  <a:gd name="T22" fmla="*/ 522 w 542"/>
                  <a:gd name="T23" fmla="*/ 158 h 780"/>
                  <a:gd name="T24" fmla="*/ 542 w 542"/>
                  <a:gd name="T25" fmla="*/ 182 h 780"/>
                  <a:gd name="T26" fmla="*/ 502 w 542"/>
                  <a:gd name="T27" fmla="*/ 212 h 780"/>
                  <a:gd name="T28" fmla="*/ 472 w 542"/>
                  <a:gd name="T29" fmla="*/ 248 h 780"/>
                  <a:gd name="T30" fmla="*/ 468 w 542"/>
                  <a:gd name="T31" fmla="*/ 300 h 780"/>
                  <a:gd name="T32" fmla="*/ 460 w 542"/>
                  <a:gd name="T33" fmla="*/ 350 h 780"/>
                  <a:gd name="T34" fmla="*/ 438 w 542"/>
                  <a:gd name="T35" fmla="*/ 380 h 780"/>
                  <a:gd name="T36" fmla="*/ 412 w 542"/>
                  <a:gd name="T37" fmla="*/ 460 h 780"/>
                  <a:gd name="T38" fmla="*/ 448 w 542"/>
                  <a:gd name="T39" fmla="*/ 460 h 780"/>
                  <a:gd name="T40" fmla="*/ 484 w 542"/>
                  <a:gd name="T41" fmla="*/ 500 h 780"/>
                  <a:gd name="T42" fmla="*/ 504 w 542"/>
                  <a:gd name="T43" fmla="*/ 528 h 780"/>
                  <a:gd name="T44" fmla="*/ 516 w 542"/>
                  <a:gd name="T45" fmla="*/ 564 h 780"/>
                  <a:gd name="T46" fmla="*/ 488 w 542"/>
                  <a:gd name="T47" fmla="*/ 586 h 780"/>
                  <a:gd name="T48" fmla="*/ 484 w 542"/>
                  <a:gd name="T49" fmla="*/ 636 h 780"/>
                  <a:gd name="T50" fmla="*/ 448 w 542"/>
                  <a:gd name="T51" fmla="*/ 662 h 780"/>
                  <a:gd name="T52" fmla="*/ 438 w 542"/>
                  <a:gd name="T53" fmla="*/ 702 h 780"/>
                  <a:gd name="T54" fmla="*/ 392 w 542"/>
                  <a:gd name="T55" fmla="*/ 742 h 780"/>
                  <a:gd name="T56" fmla="*/ 374 w 542"/>
                  <a:gd name="T57" fmla="*/ 764 h 780"/>
                  <a:gd name="T58" fmla="*/ 336 w 542"/>
                  <a:gd name="T59" fmla="*/ 776 h 780"/>
                  <a:gd name="T60" fmla="*/ 308 w 542"/>
                  <a:gd name="T61" fmla="*/ 760 h 780"/>
                  <a:gd name="T62" fmla="*/ 226 w 542"/>
                  <a:gd name="T63" fmla="*/ 732 h 780"/>
                  <a:gd name="T64" fmla="*/ 154 w 542"/>
                  <a:gd name="T65" fmla="*/ 626 h 780"/>
                  <a:gd name="T66" fmla="*/ 128 w 542"/>
                  <a:gd name="T67" fmla="*/ 616 h 780"/>
                  <a:gd name="T68" fmla="*/ 100 w 542"/>
                  <a:gd name="T69" fmla="*/ 602 h 780"/>
                  <a:gd name="T70" fmla="*/ 80 w 542"/>
                  <a:gd name="T71" fmla="*/ 478 h 780"/>
                  <a:gd name="T72" fmla="*/ 172 w 542"/>
                  <a:gd name="T73" fmla="*/ 432 h 780"/>
                  <a:gd name="T74" fmla="*/ 172 w 542"/>
                  <a:gd name="T75" fmla="*/ 396 h 780"/>
                  <a:gd name="T76" fmla="*/ 124 w 542"/>
                  <a:gd name="T77" fmla="*/ 400 h 780"/>
                  <a:gd name="T78" fmla="*/ 112 w 542"/>
                  <a:gd name="T79" fmla="*/ 358 h 780"/>
                  <a:gd name="T80" fmla="*/ 128 w 542"/>
                  <a:gd name="T81" fmla="*/ 340 h 780"/>
                  <a:gd name="T82" fmla="*/ 156 w 542"/>
                  <a:gd name="T83" fmla="*/ 358 h 780"/>
                  <a:gd name="T84" fmla="*/ 180 w 542"/>
                  <a:gd name="T85" fmla="*/ 340 h 780"/>
                  <a:gd name="T86" fmla="*/ 230 w 542"/>
                  <a:gd name="T87" fmla="*/ 302 h 780"/>
                  <a:gd name="T88" fmla="*/ 204 w 542"/>
                  <a:gd name="T89" fmla="*/ 294 h 780"/>
                  <a:gd name="T90" fmla="*/ 180 w 542"/>
                  <a:gd name="T91" fmla="*/ 320 h 780"/>
                  <a:gd name="T92" fmla="*/ 138 w 542"/>
                  <a:gd name="T93" fmla="*/ 322 h 780"/>
                  <a:gd name="T94" fmla="*/ 82 w 542"/>
                  <a:gd name="T95" fmla="*/ 316 h 780"/>
                  <a:gd name="T96" fmla="*/ 60 w 542"/>
                  <a:gd name="T97" fmla="*/ 300 h 780"/>
                  <a:gd name="T98" fmla="*/ 28 w 542"/>
                  <a:gd name="T99" fmla="*/ 314 h 780"/>
                  <a:gd name="T100" fmla="*/ 46 w 542"/>
                  <a:gd name="T101" fmla="*/ 340 h 780"/>
                  <a:gd name="T102" fmla="*/ 36 w 542"/>
                  <a:gd name="T103" fmla="*/ 364 h 780"/>
                  <a:gd name="T104" fmla="*/ 4 w 542"/>
                  <a:gd name="T105" fmla="*/ 336 h 780"/>
                  <a:gd name="T106" fmla="*/ 4 w 542"/>
                  <a:gd name="T107" fmla="*/ 270 h 780"/>
                  <a:gd name="T108" fmla="*/ 30 w 542"/>
                  <a:gd name="T109" fmla="*/ 256 h 780"/>
                  <a:gd name="T110" fmla="*/ 32 w 542"/>
                  <a:gd name="T111" fmla="*/ 192 h 780"/>
                  <a:gd name="T112" fmla="*/ 22 w 542"/>
                  <a:gd name="T113" fmla="*/ 154 h 780"/>
                  <a:gd name="T114" fmla="*/ 58 w 542"/>
                  <a:gd name="T115" fmla="*/ 132 h 780"/>
                  <a:gd name="T116" fmla="*/ 104 w 542"/>
                  <a:gd name="T117" fmla="*/ 110 h 780"/>
                  <a:gd name="T118" fmla="*/ 160 w 542"/>
                  <a:gd name="T119" fmla="*/ 74 h 780"/>
                  <a:gd name="T120" fmla="*/ 204 w 542"/>
                  <a:gd name="T121" fmla="*/ 24 h 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42" h="780">
                    <a:moveTo>
                      <a:pt x="204" y="24"/>
                    </a:moveTo>
                    <a:lnTo>
                      <a:pt x="204" y="24"/>
                    </a:lnTo>
                    <a:lnTo>
                      <a:pt x="204" y="12"/>
                    </a:lnTo>
                    <a:lnTo>
                      <a:pt x="206" y="2"/>
                    </a:lnTo>
                    <a:lnTo>
                      <a:pt x="208" y="0"/>
                    </a:lnTo>
                    <a:lnTo>
                      <a:pt x="212" y="0"/>
                    </a:lnTo>
                    <a:lnTo>
                      <a:pt x="212" y="0"/>
                    </a:lnTo>
                    <a:lnTo>
                      <a:pt x="220" y="2"/>
                    </a:lnTo>
                    <a:lnTo>
                      <a:pt x="228" y="6"/>
                    </a:lnTo>
                    <a:lnTo>
                      <a:pt x="234" y="12"/>
                    </a:lnTo>
                    <a:lnTo>
                      <a:pt x="240" y="14"/>
                    </a:lnTo>
                    <a:lnTo>
                      <a:pt x="240" y="14"/>
                    </a:lnTo>
                    <a:lnTo>
                      <a:pt x="246" y="14"/>
                    </a:lnTo>
                    <a:lnTo>
                      <a:pt x="252" y="18"/>
                    </a:lnTo>
                    <a:lnTo>
                      <a:pt x="258" y="20"/>
                    </a:lnTo>
                    <a:lnTo>
                      <a:pt x="258" y="20"/>
                    </a:lnTo>
                    <a:lnTo>
                      <a:pt x="312" y="66"/>
                    </a:lnTo>
                    <a:lnTo>
                      <a:pt x="312" y="66"/>
                    </a:lnTo>
                    <a:lnTo>
                      <a:pt x="326" y="76"/>
                    </a:lnTo>
                    <a:lnTo>
                      <a:pt x="332" y="80"/>
                    </a:lnTo>
                    <a:lnTo>
                      <a:pt x="334" y="86"/>
                    </a:lnTo>
                    <a:lnTo>
                      <a:pt x="334" y="86"/>
                    </a:lnTo>
                    <a:lnTo>
                      <a:pt x="334" y="98"/>
                    </a:lnTo>
                    <a:lnTo>
                      <a:pt x="338" y="106"/>
                    </a:lnTo>
                    <a:lnTo>
                      <a:pt x="340" y="108"/>
                    </a:lnTo>
                    <a:lnTo>
                      <a:pt x="344" y="108"/>
                    </a:lnTo>
                    <a:lnTo>
                      <a:pt x="344" y="108"/>
                    </a:lnTo>
                    <a:lnTo>
                      <a:pt x="350" y="110"/>
                    </a:lnTo>
                    <a:lnTo>
                      <a:pt x="356" y="112"/>
                    </a:lnTo>
                    <a:lnTo>
                      <a:pt x="362" y="114"/>
                    </a:lnTo>
                    <a:lnTo>
                      <a:pt x="366" y="132"/>
                    </a:lnTo>
                    <a:lnTo>
                      <a:pt x="366" y="132"/>
                    </a:lnTo>
                    <a:lnTo>
                      <a:pt x="368" y="136"/>
                    </a:lnTo>
                    <a:lnTo>
                      <a:pt x="372" y="138"/>
                    </a:lnTo>
                    <a:lnTo>
                      <a:pt x="378" y="140"/>
                    </a:lnTo>
                    <a:lnTo>
                      <a:pt x="378" y="140"/>
                    </a:lnTo>
                    <a:lnTo>
                      <a:pt x="390" y="140"/>
                    </a:lnTo>
                    <a:lnTo>
                      <a:pt x="396" y="140"/>
                    </a:lnTo>
                    <a:lnTo>
                      <a:pt x="400" y="136"/>
                    </a:lnTo>
                    <a:lnTo>
                      <a:pt x="400" y="136"/>
                    </a:lnTo>
                    <a:lnTo>
                      <a:pt x="406" y="134"/>
                    </a:lnTo>
                    <a:lnTo>
                      <a:pt x="412" y="132"/>
                    </a:lnTo>
                    <a:lnTo>
                      <a:pt x="418" y="132"/>
                    </a:lnTo>
                    <a:lnTo>
                      <a:pt x="422" y="134"/>
                    </a:lnTo>
                    <a:lnTo>
                      <a:pt x="422" y="134"/>
                    </a:lnTo>
                    <a:lnTo>
                      <a:pt x="426" y="140"/>
                    </a:lnTo>
                    <a:lnTo>
                      <a:pt x="430" y="150"/>
                    </a:lnTo>
                    <a:lnTo>
                      <a:pt x="430" y="150"/>
                    </a:lnTo>
                    <a:lnTo>
                      <a:pt x="434" y="160"/>
                    </a:lnTo>
                    <a:lnTo>
                      <a:pt x="436" y="164"/>
                    </a:lnTo>
                    <a:lnTo>
                      <a:pt x="438" y="166"/>
                    </a:lnTo>
                    <a:lnTo>
                      <a:pt x="438" y="166"/>
                    </a:lnTo>
                    <a:lnTo>
                      <a:pt x="446" y="168"/>
                    </a:lnTo>
                    <a:lnTo>
                      <a:pt x="450" y="168"/>
                    </a:lnTo>
                    <a:lnTo>
                      <a:pt x="452" y="166"/>
                    </a:lnTo>
                    <a:lnTo>
                      <a:pt x="452" y="166"/>
                    </a:lnTo>
                    <a:lnTo>
                      <a:pt x="458" y="158"/>
                    </a:lnTo>
                    <a:lnTo>
                      <a:pt x="462" y="152"/>
                    </a:lnTo>
                    <a:lnTo>
                      <a:pt x="462" y="152"/>
                    </a:lnTo>
                    <a:lnTo>
                      <a:pt x="476" y="152"/>
                    </a:lnTo>
                    <a:lnTo>
                      <a:pt x="484" y="152"/>
                    </a:lnTo>
                    <a:lnTo>
                      <a:pt x="486" y="152"/>
                    </a:lnTo>
                    <a:lnTo>
                      <a:pt x="488" y="154"/>
                    </a:lnTo>
                    <a:lnTo>
                      <a:pt x="488" y="154"/>
                    </a:lnTo>
                    <a:lnTo>
                      <a:pt x="490" y="158"/>
                    </a:lnTo>
                    <a:lnTo>
                      <a:pt x="496" y="162"/>
                    </a:lnTo>
                    <a:lnTo>
                      <a:pt x="502" y="164"/>
                    </a:lnTo>
                    <a:lnTo>
                      <a:pt x="506" y="164"/>
                    </a:lnTo>
                    <a:lnTo>
                      <a:pt x="510" y="162"/>
                    </a:lnTo>
                    <a:lnTo>
                      <a:pt x="510" y="162"/>
                    </a:lnTo>
                    <a:lnTo>
                      <a:pt x="516" y="160"/>
                    </a:lnTo>
                    <a:lnTo>
                      <a:pt x="522" y="158"/>
                    </a:lnTo>
                    <a:lnTo>
                      <a:pt x="526" y="160"/>
                    </a:lnTo>
                    <a:lnTo>
                      <a:pt x="532" y="164"/>
                    </a:lnTo>
                    <a:lnTo>
                      <a:pt x="532" y="164"/>
                    </a:lnTo>
                    <a:lnTo>
                      <a:pt x="538" y="170"/>
                    </a:lnTo>
                    <a:lnTo>
                      <a:pt x="542" y="176"/>
                    </a:lnTo>
                    <a:lnTo>
                      <a:pt x="542" y="182"/>
                    </a:lnTo>
                    <a:lnTo>
                      <a:pt x="540" y="186"/>
                    </a:lnTo>
                    <a:lnTo>
                      <a:pt x="540" y="186"/>
                    </a:lnTo>
                    <a:lnTo>
                      <a:pt x="524" y="194"/>
                    </a:lnTo>
                    <a:lnTo>
                      <a:pt x="514" y="200"/>
                    </a:lnTo>
                    <a:lnTo>
                      <a:pt x="514" y="200"/>
                    </a:lnTo>
                    <a:lnTo>
                      <a:pt x="502" y="212"/>
                    </a:lnTo>
                    <a:lnTo>
                      <a:pt x="492" y="220"/>
                    </a:lnTo>
                    <a:lnTo>
                      <a:pt x="488" y="228"/>
                    </a:lnTo>
                    <a:lnTo>
                      <a:pt x="488" y="228"/>
                    </a:lnTo>
                    <a:lnTo>
                      <a:pt x="484" y="232"/>
                    </a:lnTo>
                    <a:lnTo>
                      <a:pt x="478" y="240"/>
                    </a:lnTo>
                    <a:lnTo>
                      <a:pt x="472" y="248"/>
                    </a:lnTo>
                    <a:lnTo>
                      <a:pt x="470" y="254"/>
                    </a:lnTo>
                    <a:lnTo>
                      <a:pt x="468" y="258"/>
                    </a:lnTo>
                    <a:lnTo>
                      <a:pt x="468" y="258"/>
                    </a:lnTo>
                    <a:lnTo>
                      <a:pt x="470" y="280"/>
                    </a:lnTo>
                    <a:lnTo>
                      <a:pt x="470" y="292"/>
                    </a:lnTo>
                    <a:lnTo>
                      <a:pt x="468" y="300"/>
                    </a:lnTo>
                    <a:lnTo>
                      <a:pt x="468" y="300"/>
                    </a:lnTo>
                    <a:lnTo>
                      <a:pt x="464" y="312"/>
                    </a:lnTo>
                    <a:lnTo>
                      <a:pt x="462" y="324"/>
                    </a:lnTo>
                    <a:lnTo>
                      <a:pt x="462" y="324"/>
                    </a:lnTo>
                    <a:lnTo>
                      <a:pt x="460" y="336"/>
                    </a:lnTo>
                    <a:lnTo>
                      <a:pt x="460" y="350"/>
                    </a:lnTo>
                    <a:lnTo>
                      <a:pt x="460" y="350"/>
                    </a:lnTo>
                    <a:lnTo>
                      <a:pt x="458" y="364"/>
                    </a:lnTo>
                    <a:lnTo>
                      <a:pt x="456" y="370"/>
                    </a:lnTo>
                    <a:lnTo>
                      <a:pt x="452" y="374"/>
                    </a:lnTo>
                    <a:lnTo>
                      <a:pt x="452" y="374"/>
                    </a:lnTo>
                    <a:lnTo>
                      <a:pt x="438" y="380"/>
                    </a:lnTo>
                    <a:lnTo>
                      <a:pt x="432" y="382"/>
                    </a:lnTo>
                    <a:lnTo>
                      <a:pt x="424" y="378"/>
                    </a:lnTo>
                    <a:lnTo>
                      <a:pt x="422" y="416"/>
                    </a:lnTo>
                    <a:lnTo>
                      <a:pt x="422" y="436"/>
                    </a:lnTo>
                    <a:lnTo>
                      <a:pt x="416" y="444"/>
                    </a:lnTo>
                    <a:lnTo>
                      <a:pt x="412" y="460"/>
                    </a:lnTo>
                    <a:lnTo>
                      <a:pt x="412" y="460"/>
                    </a:lnTo>
                    <a:lnTo>
                      <a:pt x="420" y="462"/>
                    </a:lnTo>
                    <a:lnTo>
                      <a:pt x="432" y="462"/>
                    </a:lnTo>
                    <a:lnTo>
                      <a:pt x="432" y="462"/>
                    </a:lnTo>
                    <a:lnTo>
                      <a:pt x="440" y="460"/>
                    </a:lnTo>
                    <a:lnTo>
                      <a:pt x="448" y="460"/>
                    </a:lnTo>
                    <a:lnTo>
                      <a:pt x="448" y="460"/>
                    </a:lnTo>
                    <a:lnTo>
                      <a:pt x="454" y="466"/>
                    </a:lnTo>
                    <a:lnTo>
                      <a:pt x="466" y="480"/>
                    </a:lnTo>
                    <a:lnTo>
                      <a:pt x="476" y="494"/>
                    </a:lnTo>
                    <a:lnTo>
                      <a:pt x="484" y="500"/>
                    </a:lnTo>
                    <a:lnTo>
                      <a:pt x="484" y="500"/>
                    </a:lnTo>
                    <a:lnTo>
                      <a:pt x="494" y="498"/>
                    </a:lnTo>
                    <a:lnTo>
                      <a:pt x="498" y="500"/>
                    </a:lnTo>
                    <a:lnTo>
                      <a:pt x="500" y="500"/>
                    </a:lnTo>
                    <a:lnTo>
                      <a:pt x="502" y="504"/>
                    </a:lnTo>
                    <a:lnTo>
                      <a:pt x="502" y="504"/>
                    </a:lnTo>
                    <a:lnTo>
                      <a:pt x="504" y="528"/>
                    </a:lnTo>
                    <a:lnTo>
                      <a:pt x="518" y="548"/>
                    </a:lnTo>
                    <a:lnTo>
                      <a:pt x="518" y="548"/>
                    </a:lnTo>
                    <a:lnTo>
                      <a:pt x="518" y="554"/>
                    </a:lnTo>
                    <a:lnTo>
                      <a:pt x="518" y="560"/>
                    </a:lnTo>
                    <a:lnTo>
                      <a:pt x="516" y="564"/>
                    </a:lnTo>
                    <a:lnTo>
                      <a:pt x="516" y="564"/>
                    </a:lnTo>
                    <a:lnTo>
                      <a:pt x="510" y="568"/>
                    </a:lnTo>
                    <a:lnTo>
                      <a:pt x="502" y="570"/>
                    </a:lnTo>
                    <a:lnTo>
                      <a:pt x="494" y="572"/>
                    </a:lnTo>
                    <a:lnTo>
                      <a:pt x="494" y="572"/>
                    </a:lnTo>
                    <a:lnTo>
                      <a:pt x="490" y="578"/>
                    </a:lnTo>
                    <a:lnTo>
                      <a:pt x="488" y="586"/>
                    </a:lnTo>
                    <a:lnTo>
                      <a:pt x="488" y="586"/>
                    </a:lnTo>
                    <a:lnTo>
                      <a:pt x="488" y="616"/>
                    </a:lnTo>
                    <a:lnTo>
                      <a:pt x="488" y="616"/>
                    </a:lnTo>
                    <a:lnTo>
                      <a:pt x="488" y="626"/>
                    </a:lnTo>
                    <a:lnTo>
                      <a:pt x="486" y="630"/>
                    </a:lnTo>
                    <a:lnTo>
                      <a:pt x="484" y="636"/>
                    </a:lnTo>
                    <a:lnTo>
                      <a:pt x="484" y="636"/>
                    </a:lnTo>
                    <a:lnTo>
                      <a:pt x="468" y="644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454" y="654"/>
                    </a:lnTo>
                    <a:lnTo>
                      <a:pt x="448" y="662"/>
                    </a:lnTo>
                    <a:lnTo>
                      <a:pt x="448" y="662"/>
                    </a:lnTo>
                    <a:lnTo>
                      <a:pt x="446" y="674"/>
                    </a:lnTo>
                    <a:lnTo>
                      <a:pt x="446" y="688"/>
                    </a:lnTo>
                    <a:lnTo>
                      <a:pt x="446" y="688"/>
                    </a:lnTo>
                    <a:lnTo>
                      <a:pt x="444" y="694"/>
                    </a:lnTo>
                    <a:lnTo>
                      <a:pt x="438" y="702"/>
                    </a:lnTo>
                    <a:lnTo>
                      <a:pt x="438" y="702"/>
                    </a:lnTo>
                    <a:lnTo>
                      <a:pt x="424" y="712"/>
                    </a:lnTo>
                    <a:lnTo>
                      <a:pt x="412" y="722"/>
                    </a:lnTo>
                    <a:lnTo>
                      <a:pt x="412" y="722"/>
                    </a:lnTo>
                    <a:lnTo>
                      <a:pt x="402" y="732"/>
                    </a:lnTo>
                    <a:lnTo>
                      <a:pt x="392" y="742"/>
                    </a:lnTo>
                    <a:lnTo>
                      <a:pt x="392" y="742"/>
                    </a:lnTo>
                    <a:lnTo>
                      <a:pt x="384" y="748"/>
                    </a:lnTo>
                    <a:lnTo>
                      <a:pt x="380" y="752"/>
                    </a:lnTo>
                    <a:lnTo>
                      <a:pt x="376" y="758"/>
                    </a:lnTo>
                    <a:lnTo>
                      <a:pt x="376" y="758"/>
                    </a:lnTo>
                    <a:lnTo>
                      <a:pt x="374" y="764"/>
                    </a:lnTo>
                    <a:lnTo>
                      <a:pt x="368" y="770"/>
                    </a:lnTo>
                    <a:lnTo>
                      <a:pt x="362" y="776"/>
                    </a:lnTo>
                    <a:lnTo>
                      <a:pt x="356" y="780"/>
                    </a:lnTo>
                    <a:lnTo>
                      <a:pt x="356" y="780"/>
                    </a:lnTo>
                    <a:lnTo>
                      <a:pt x="348" y="780"/>
                    </a:lnTo>
                    <a:lnTo>
                      <a:pt x="336" y="776"/>
                    </a:lnTo>
                    <a:lnTo>
                      <a:pt x="326" y="770"/>
                    </a:lnTo>
                    <a:lnTo>
                      <a:pt x="320" y="764"/>
                    </a:lnTo>
                    <a:lnTo>
                      <a:pt x="320" y="764"/>
                    </a:lnTo>
                    <a:lnTo>
                      <a:pt x="318" y="762"/>
                    </a:lnTo>
                    <a:lnTo>
                      <a:pt x="316" y="760"/>
                    </a:lnTo>
                    <a:lnTo>
                      <a:pt x="308" y="760"/>
                    </a:lnTo>
                    <a:lnTo>
                      <a:pt x="300" y="760"/>
                    </a:lnTo>
                    <a:lnTo>
                      <a:pt x="300" y="760"/>
                    </a:lnTo>
                    <a:lnTo>
                      <a:pt x="252" y="750"/>
                    </a:lnTo>
                    <a:lnTo>
                      <a:pt x="252" y="750"/>
                    </a:lnTo>
                    <a:lnTo>
                      <a:pt x="240" y="744"/>
                    </a:lnTo>
                    <a:lnTo>
                      <a:pt x="226" y="732"/>
                    </a:lnTo>
                    <a:lnTo>
                      <a:pt x="208" y="716"/>
                    </a:lnTo>
                    <a:lnTo>
                      <a:pt x="174" y="684"/>
                    </a:lnTo>
                    <a:lnTo>
                      <a:pt x="150" y="664"/>
                    </a:lnTo>
                    <a:lnTo>
                      <a:pt x="152" y="640"/>
                    </a:lnTo>
                    <a:lnTo>
                      <a:pt x="152" y="640"/>
                    </a:lnTo>
                    <a:lnTo>
                      <a:pt x="154" y="626"/>
                    </a:lnTo>
                    <a:lnTo>
                      <a:pt x="154" y="626"/>
                    </a:lnTo>
                    <a:lnTo>
                      <a:pt x="154" y="600"/>
                    </a:lnTo>
                    <a:lnTo>
                      <a:pt x="142" y="606"/>
                    </a:lnTo>
                    <a:lnTo>
                      <a:pt x="132" y="616"/>
                    </a:lnTo>
                    <a:lnTo>
                      <a:pt x="132" y="616"/>
                    </a:lnTo>
                    <a:lnTo>
                      <a:pt x="128" y="616"/>
                    </a:lnTo>
                    <a:lnTo>
                      <a:pt x="124" y="616"/>
                    </a:lnTo>
                    <a:lnTo>
                      <a:pt x="120" y="616"/>
                    </a:lnTo>
                    <a:lnTo>
                      <a:pt x="120" y="616"/>
                    </a:lnTo>
                    <a:lnTo>
                      <a:pt x="116" y="612"/>
                    </a:lnTo>
                    <a:lnTo>
                      <a:pt x="108" y="608"/>
                    </a:lnTo>
                    <a:lnTo>
                      <a:pt x="100" y="602"/>
                    </a:lnTo>
                    <a:lnTo>
                      <a:pt x="84" y="600"/>
                    </a:lnTo>
                    <a:lnTo>
                      <a:pt x="64" y="594"/>
                    </a:lnTo>
                    <a:lnTo>
                      <a:pt x="60" y="550"/>
                    </a:lnTo>
                    <a:lnTo>
                      <a:pt x="60" y="504"/>
                    </a:lnTo>
                    <a:lnTo>
                      <a:pt x="60" y="504"/>
                    </a:lnTo>
                    <a:lnTo>
                      <a:pt x="80" y="478"/>
                    </a:lnTo>
                    <a:lnTo>
                      <a:pt x="94" y="460"/>
                    </a:lnTo>
                    <a:lnTo>
                      <a:pt x="104" y="452"/>
                    </a:lnTo>
                    <a:lnTo>
                      <a:pt x="104" y="452"/>
                    </a:lnTo>
                    <a:lnTo>
                      <a:pt x="124" y="446"/>
                    </a:lnTo>
                    <a:lnTo>
                      <a:pt x="140" y="442"/>
                    </a:lnTo>
                    <a:lnTo>
                      <a:pt x="172" y="432"/>
                    </a:lnTo>
                    <a:lnTo>
                      <a:pt x="182" y="424"/>
                    </a:lnTo>
                    <a:lnTo>
                      <a:pt x="182" y="402"/>
                    </a:lnTo>
                    <a:lnTo>
                      <a:pt x="182" y="402"/>
                    </a:lnTo>
                    <a:lnTo>
                      <a:pt x="178" y="400"/>
                    </a:lnTo>
                    <a:lnTo>
                      <a:pt x="172" y="396"/>
                    </a:lnTo>
                    <a:lnTo>
                      <a:pt x="172" y="396"/>
                    </a:lnTo>
                    <a:lnTo>
                      <a:pt x="166" y="398"/>
                    </a:lnTo>
                    <a:lnTo>
                      <a:pt x="166" y="400"/>
                    </a:lnTo>
                    <a:lnTo>
                      <a:pt x="158" y="410"/>
                    </a:lnTo>
                    <a:lnTo>
                      <a:pt x="136" y="404"/>
                    </a:lnTo>
                    <a:lnTo>
                      <a:pt x="136" y="404"/>
                    </a:lnTo>
                    <a:lnTo>
                      <a:pt x="124" y="400"/>
                    </a:lnTo>
                    <a:lnTo>
                      <a:pt x="118" y="396"/>
                    </a:lnTo>
                    <a:lnTo>
                      <a:pt x="114" y="392"/>
                    </a:lnTo>
                    <a:lnTo>
                      <a:pt x="114" y="392"/>
                    </a:lnTo>
                    <a:lnTo>
                      <a:pt x="112" y="374"/>
                    </a:lnTo>
                    <a:lnTo>
                      <a:pt x="110" y="362"/>
                    </a:lnTo>
                    <a:lnTo>
                      <a:pt x="112" y="358"/>
                    </a:lnTo>
                    <a:lnTo>
                      <a:pt x="112" y="354"/>
                    </a:lnTo>
                    <a:lnTo>
                      <a:pt x="112" y="354"/>
                    </a:lnTo>
                    <a:lnTo>
                      <a:pt x="122" y="344"/>
                    </a:lnTo>
                    <a:lnTo>
                      <a:pt x="124" y="340"/>
                    </a:lnTo>
                    <a:lnTo>
                      <a:pt x="128" y="340"/>
                    </a:lnTo>
                    <a:lnTo>
                      <a:pt x="128" y="340"/>
                    </a:lnTo>
                    <a:lnTo>
                      <a:pt x="132" y="342"/>
                    </a:lnTo>
                    <a:lnTo>
                      <a:pt x="136" y="348"/>
                    </a:lnTo>
                    <a:lnTo>
                      <a:pt x="142" y="352"/>
                    </a:lnTo>
                    <a:lnTo>
                      <a:pt x="148" y="356"/>
                    </a:lnTo>
                    <a:lnTo>
                      <a:pt x="148" y="356"/>
                    </a:lnTo>
                    <a:lnTo>
                      <a:pt x="156" y="358"/>
                    </a:lnTo>
                    <a:lnTo>
                      <a:pt x="160" y="358"/>
                    </a:lnTo>
                    <a:lnTo>
                      <a:pt x="162" y="356"/>
                    </a:lnTo>
                    <a:lnTo>
                      <a:pt x="162" y="356"/>
                    </a:lnTo>
                    <a:lnTo>
                      <a:pt x="172" y="346"/>
                    </a:lnTo>
                    <a:lnTo>
                      <a:pt x="180" y="340"/>
                    </a:lnTo>
                    <a:lnTo>
                      <a:pt x="180" y="340"/>
                    </a:lnTo>
                    <a:lnTo>
                      <a:pt x="194" y="338"/>
                    </a:lnTo>
                    <a:lnTo>
                      <a:pt x="206" y="338"/>
                    </a:lnTo>
                    <a:lnTo>
                      <a:pt x="218" y="334"/>
                    </a:lnTo>
                    <a:lnTo>
                      <a:pt x="224" y="316"/>
                    </a:lnTo>
                    <a:lnTo>
                      <a:pt x="230" y="302"/>
                    </a:lnTo>
                    <a:lnTo>
                      <a:pt x="230" y="302"/>
                    </a:lnTo>
                    <a:lnTo>
                      <a:pt x="232" y="296"/>
                    </a:lnTo>
                    <a:lnTo>
                      <a:pt x="230" y="290"/>
                    </a:lnTo>
                    <a:lnTo>
                      <a:pt x="228" y="290"/>
                    </a:lnTo>
                    <a:lnTo>
                      <a:pt x="224" y="290"/>
                    </a:lnTo>
                    <a:lnTo>
                      <a:pt x="224" y="290"/>
                    </a:lnTo>
                    <a:lnTo>
                      <a:pt x="204" y="294"/>
                    </a:lnTo>
                    <a:lnTo>
                      <a:pt x="192" y="298"/>
                    </a:lnTo>
                    <a:lnTo>
                      <a:pt x="188" y="310"/>
                    </a:lnTo>
                    <a:lnTo>
                      <a:pt x="188" y="310"/>
                    </a:lnTo>
                    <a:lnTo>
                      <a:pt x="186" y="316"/>
                    </a:lnTo>
                    <a:lnTo>
                      <a:pt x="184" y="318"/>
                    </a:lnTo>
                    <a:lnTo>
                      <a:pt x="180" y="320"/>
                    </a:lnTo>
                    <a:lnTo>
                      <a:pt x="180" y="320"/>
                    </a:lnTo>
                    <a:lnTo>
                      <a:pt x="168" y="322"/>
                    </a:lnTo>
                    <a:lnTo>
                      <a:pt x="160" y="322"/>
                    </a:lnTo>
                    <a:lnTo>
                      <a:pt x="160" y="322"/>
                    </a:lnTo>
                    <a:lnTo>
                      <a:pt x="138" y="322"/>
                    </a:lnTo>
                    <a:lnTo>
                      <a:pt x="138" y="322"/>
                    </a:lnTo>
                    <a:lnTo>
                      <a:pt x="98" y="322"/>
                    </a:lnTo>
                    <a:lnTo>
                      <a:pt x="98" y="322"/>
                    </a:lnTo>
                    <a:lnTo>
                      <a:pt x="90" y="322"/>
                    </a:lnTo>
                    <a:lnTo>
                      <a:pt x="84" y="320"/>
                    </a:lnTo>
                    <a:lnTo>
                      <a:pt x="84" y="318"/>
                    </a:lnTo>
                    <a:lnTo>
                      <a:pt x="82" y="316"/>
                    </a:lnTo>
                    <a:lnTo>
                      <a:pt x="82" y="316"/>
                    </a:lnTo>
                    <a:lnTo>
                      <a:pt x="82" y="312"/>
                    </a:lnTo>
                    <a:lnTo>
                      <a:pt x="80" y="308"/>
                    </a:lnTo>
                    <a:lnTo>
                      <a:pt x="74" y="302"/>
                    </a:lnTo>
                    <a:lnTo>
                      <a:pt x="66" y="300"/>
                    </a:lnTo>
                    <a:lnTo>
                      <a:pt x="60" y="300"/>
                    </a:lnTo>
                    <a:lnTo>
                      <a:pt x="60" y="300"/>
                    </a:lnTo>
                    <a:lnTo>
                      <a:pt x="46" y="304"/>
                    </a:lnTo>
                    <a:lnTo>
                      <a:pt x="38" y="306"/>
                    </a:lnTo>
                    <a:lnTo>
                      <a:pt x="38" y="306"/>
                    </a:lnTo>
                    <a:lnTo>
                      <a:pt x="32" y="310"/>
                    </a:lnTo>
                    <a:lnTo>
                      <a:pt x="28" y="314"/>
                    </a:lnTo>
                    <a:lnTo>
                      <a:pt x="26" y="318"/>
                    </a:lnTo>
                    <a:lnTo>
                      <a:pt x="26" y="318"/>
                    </a:lnTo>
                    <a:lnTo>
                      <a:pt x="30" y="322"/>
                    </a:lnTo>
                    <a:lnTo>
                      <a:pt x="34" y="326"/>
                    </a:lnTo>
                    <a:lnTo>
                      <a:pt x="40" y="330"/>
                    </a:lnTo>
                    <a:lnTo>
                      <a:pt x="46" y="340"/>
                    </a:lnTo>
                    <a:lnTo>
                      <a:pt x="46" y="356"/>
                    </a:lnTo>
                    <a:lnTo>
                      <a:pt x="46" y="356"/>
                    </a:lnTo>
                    <a:lnTo>
                      <a:pt x="42" y="360"/>
                    </a:lnTo>
                    <a:lnTo>
                      <a:pt x="38" y="362"/>
                    </a:lnTo>
                    <a:lnTo>
                      <a:pt x="36" y="364"/>
                    </a:lnTo>
                    <a:lnTo>
                      <a:pt x="36" y="364"/>
                    </a:lnTo>
                    <a:lnTo>
                      <a:pt x="28" y="360"/>
                    </a:lnTo>
                    <a:lnTo>
                      <a:pt x="18" y="354"/>
                    </a:lnTo>
                    <a:lnTo>
                      <a:pt x="8" y="344"/>
                    </a:lnTo>
                    <a:lnTo>
                      <a:pt x="6" y="340"/>
                    </a:lnTo>
                    <a:lnTo>
                      <a:pt x="4" y="336"/>
                    </a:lnTo>
                    <a:lnTo>
                      <a:pt x="4" y="336"/>
                    </a:lnTo>
                    <a:lnTo>
                      <a:pt x="2" y="316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0" y="284"/>
                    </a:lnTo>
                    <a:lnTo>
                      <a:pt x="2" y="276"/>
                    </a:lnTo>
                    <a:lnTo>
                      <a:pt x="4" y="270"/>
                    </a:lnTo>
                    <a:lnTo>
                      <a:pt x="4" y="270"/>
                    </a:lnTo>
                    <a:lnTo>
                      <a:pt x="16" y="260"/>
                    </a:lnTo>
                    <a:lnTo>
                      <a:pt x="22" y="256"/>
                    </a:lnTo>
                    <a:lnTo>
                      <a:pt x="22" y="256"/>
                    </a:lnTo>
                    <a:lnTo>
                      <a:pt x="26" y="256"/>
                    </a:lnTo>
                    <a:lnTo>
                      <a:pt x="30" y="256"/>
                    </a:lnTo>
                    <a:lnTo>
                      <a:pt x="32" y="254"/>
                    </a:lnTo>
                    <a:lnTo>
                      <a:pt x="32" y="254"/>
                    </a:lnTo>
                    <a:lnTo>
                      <a:pt x="38" y="236"/>
                    </a:lnTo>
                    <a:lnTo>
                      <a:pt x="42" y="224"/>
                    </a:lnTo>
                    <a:lnTo>
                      <a:pt x="42" y="224"/>
                    </a:lnTo>
                    <a:lnTo>
                      <a:pt x="32" y="192"/>
                    </a:lnTo>
                    <a:lnTo>
                      <a:pt x="32" y="192"/>
                    </a:lnTo>
                    <a:lnTo>
                      <a:pt x="30" y="178"/>
                    </a:lnTo>
                    <a:lnTo>
                      <a:pt x="28" y="170"/>
                    </a:lnTo>
                    <a:lnTo>
                      <a:pt x="26" y="164"/>
                    </a:lnTo>
                    <a:lnTo>
                      <a:pt x="26" y="164"/>
                    </a:lnTo>
                    <a:lnTo>
                      <a:pt x="22" y="154"/>
                    </a:lnTo>
                    <a:lnTo>
                      <a:pt x="22" y="150"/>
                    </a:lnTo>
                    <a:lnTo>
                      <a:pt x="24" y="146"/>
                    </a:lnTo>
                    <a:lnTo>
                      <a:pt x="24" y="146"/>
                    </a:lnTo>
                    <a:lnTo>
                      <a:pt x="44" y="132"/>
                    </a:lnTo>
                    <a:lnTo>
                      <a:pt x="44" y="132"/>
                    </a:lnTo>
                    <a:lnTo>
                      <a:pt x="58" y="132"/>
                    </a:lnTo>
                    <a:lnTo>
                      <a:pt x="76" y="130"/>
                    </a:lnTo>
                    <a:lnTo>
                      <a:pt x="76" y="130"/>
                    </a:lnTo>
                    <a:lnTo>
                      <a:pt x="88" y="122"/>
                    </a:lnTo>
                    <a:lnTo>
                      <a:pt x="98" y="116"/>
                    </a:lnTo>
                    <a:lnTo>
                      <a:pt x="98" y="116"/>
                    </a:lnTo>
                    <a:lnTo>
                      <a:pt x="104" y="110"/>
                    </a:lnTo>
                    <a:lnTo>
                      <a:pt x="110" y="106"/>
                    </a:lnTo>
                    <a:lnTo>
                      <a:pt x="114" y="102"/>
                    </a:lnTo>
                    <a:lnTo>
                      <a:pt x="114" y="102"/>
                    </a:lnTo>
                    <a:lnTo>
                      <a:pt x="128" y="100"/>
                    </a:lnTo>
                    <a:lnTo>
                      <a:pt x="128" y="100"/>
                    </a:lnTo>
                    <a:lnTo>
                      <a:pt x="160" y="74"/>
                    </a:lnTo>
                    <a:lnTo>
                      <a:pt x="160" y="74"/>
                    </a:lnTo>
                    <a:lnTo>
                      <a:pt x="164" y="68"/>
                    </a:lnTo>
                    <a:lnTo>
                      <a:pt x="166" y="62"/>
                    </a:lnTo>
                    <a:lnTo>
                      <a:pt x="170" y="52"/>
                    </a:lnTo>
                    <a:lnTo>
                      <a:pt x="174" y="30"/>
                    </a:lnTo>
                    <a:lnTo>
                      <a:pt x="204" y="2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7300881" y="5533171"/>
                <a:ext cx="802773" cy="516282"/>
              </a:xfrm>
              <a:custGeom>
                <a:avLst/>
                <a:gdLst>
                  <a:gd name="T0" fmla="*/ 534 w 538"/>
                  <a:gd name="T1" fmla="*/ 148 h 346"/>
                  <a:gd name="T2" fmla="*/ 538 w 538"/>
                  <a:gd name="T3" fmla="*/ 138 h 346"/>
                  <a:gd name="T4" fmla="*/ 518 w 538"/>
                  <a:gd name="T5" fmla="*/ 86 h 346"/>
                  <a:gd name="T6" fmla="*/ 504 w 538"/>
                  <a:gd name="T7" fmla="*/ 74 h 346"/>
                  <a:gd name="T8" fmla="*/ 430 w 538"/>
                  <a:gd name="T9" fmla="*/ 40 h 346"/>
                  <a:gd name="T10" fmla="*/ 372 w 538"/>
                  <a:gd name="T11" fmla="*/ 0 h 346"/>
                  <a:gd name="T12" fmla="*/ 340 w 538"/>
                  <a:gd name="T13" fmla="*/ 6 h 346"/>
                  <a:gd name="T14" fmla="*/ 326 w 538"/>
                  <a:gd name="T15" fmla="*/ 22 h 346"/>
                  <a:gd name="T16" fmla="*/ 312 w 538"/>
                  <a:gd name="T17" fmla="*/ 36 h 346"/>
                  <a:gd name="T18" fmla="*/ 312 w 538"/>
                  <a:gd name="T19" fmla="*/ 50 h 346"/>
                  <a:gd name="T20" fmla="*/ 324 w 538"/>
                  <a:gd name="T21" fmla="*/ 72 h 346"/>
                  <a:gd name="T22" fmla="*/ 324 w 538"/>
                  <a:gd name="T23" fmla="*/ 80 h 346"/>
                  <a:gd name="T24" fmla="*/ 310 w 538"/>
                  <a:gd name="T25" fmla="*/ 84 h 346"/>
                  <a:gd name="T26" fmla="*/ 270 w 538"/>
                  <a:gd name="T27" fmla="*/ 104 h 346"/>
                  <a:gd name="T28" fmla="*/ 238 w 538"/>
                  <a:gd name="T29" fmla="*/ 106 h 346"/>
                  <a:gd name="T30" fmla="*/ 190 w 538"/>
                  <a:gd name="T31" fmla="*/ 94 h 346"/>
                  <a:gd name="T32" fmla="*/ 182 w 538"/>
                  <a:gd name="T33" fmla="*/ 94 h 346"/>
                  <a:gd name="T34" fmla="*/ 174 w 538"/>
                  <a:gd name="T35" fmla="*/ 108 h 346"/>
                  <a:gd name="T36" fmla="*/ 184 w 538"/>
                  <a:gd name="T37" fmla="*/ 126 h 346"/>
                  <a:gd name="T38" fmla="*/ 182 w 538"/>
                  <a:gd name="T39" fmla="*/ 140 h 346"/>
                  <a:gd name="T40" fmla="*/ 148 w 538"/>
                  <a:gd name="T41" fmla="*/ 170 h 346"/>
                  <a:gd name="T42" fmla="*/ 120 w 538"/>
                  <a:gd name="T43" fmla="*/ 192 h 346"/>
                  <a:gd name="T44" fmla="*/ 102 w 538"/>
                  <a:gd name="T45" fmla="*/ 206 h 346"/>
                  <a:gd name="T46" fmla="*/ 88 w 538"/>
                  <a:gd name="T47" fmla="*/ 214 h 346"/>
                  <a:gd name="T48" fmla="*/ 26 w 538"/>
                  <a:gd name="T49" fmla="*/ 178 h 346"/>
                  <a:gd name="T50" fmla="*/ 0 w 538"/>
                  <a:gd name="T51" fmla="*/ 208 h 346"/>
                  <a:gd name="T52" fmla="*/ 4 w 538"/>
                  <a:gd name="T53" fmla="*/ 224 h 346"/>
                  <a:gd name="T54" fmla="*/ 6 w 538"/>
                  <a:gd name="T55" fmla="*/ 246 h 346"/>
                  <a:gd name="T56" fmla="*/ 10 w 538"/>
                  <a:gd name="T57" fmla="*/ 272 h 346"/>
                  <a:gd name="T58" fmla="*/ 6 w 538"/>
                  <a:gd name="T59" fmla="*/ 280 h 346"/>
                  <a:gd name="T60" fmla="*/ 8 w 538"/>
                  <a:gd name="T61" fmla="*/ 290 h 346"/>
                  <a:gd name="T62" fmla="*/ 32 w 538"/>
                  <a:gd name="T63" fmla="*/ 298 h 346"/>
                  <a:gd name="T64" fmla="*/ 46 w 538"/>
                  <a:gd name="T65" fmla="*/ 306 h 346"/>
                  <a:gd name="T66" fmla="*/ 56 w 538"/>
                  <a:gd name="T67" fmla="*/ 310 h 346"/>
                  <a:gd name="T68" fmla="*/ 112 w 538"/>
                  <a:gd name="T69" fmla="*/ 310 h 346"/>
                  <a:gd name="T70" fmla="*/ 122 w 538"/>
                  <a:gd name="T71" fmla="*/ 322 h 346"/>
                  <a:gd name="T72" fmla="*/ 142 w 538"/>
                  <a:gd name="T73" fmla="*/ 342 h 346"/>
                  <a:gd name="T74" fmla="*/ 160 w 538"/>
                  <a:gd name="T75" fmla="*/ 344 h 346"/>
                  <a:gd name="T76" fmla="*/ 176 w 538"/>
                  <a:gd name="T77" fmla="*/ 324 h 346"/>
                  <a:gd name="T78" fmla="*/ 198 w 538"/>
                  <a:gd name="T79" fmla="*/ 300 h 346"/>
                  <a:gd name="T80" fmla="*/ 242 w 538"/>
                  <a:gd name="T81" fmla="*/ 298 h 346"/>
                  <a:gd name="T82" fmla="*/ 270 w 538"/>
                  <a:gd name="T83" fmla="*/ 294 h 346"/>
                  <a:gd name="T84" fmla="*/ 328 w 538"/>
                  <a:gd name="T85" fmla="*/ 272 h 346"/>
                  <a:gd name="T86" fmla="*/ 336 w 538"/>
                  <a:gd name="T87" fmla="*/ 258 h 346"/>
                  <a:gd name="T88" fmla="*/ 340 w 538"/>
                  <a:gd name="T89" fmla="*/ 242 h 346"/>
                  <a:gd name="T90" fmla="*/ 360 w 538"/>
                  <a:gd name="T91" fmla="*/ 224 h 346"/>
                  <a:gd name="T92" fmla="*/ 416 w 538"/>
                  <a:gd name="T93" fmla="*/ 200 h 346"/>
                  <a:gd name="T94" fmla="*/ 428 w 538"/>
                  <a:gd name="T95" fmla="*/ 192 h 346"/>
                  <a:gd name="T96" fmla="*/ 470 w 538"/>
                  <a:gd name="T97" fmla="*/ 186 h 346"/>
                  <a:gd name="T98" fmla="*/ 504 w 538"/>
                  <a:gd name="T99" fmla="*/ 178 h 346"/>
                  <a:gd name="T100" fmla="*/ 530 w 538"/>
                  <a:gd name="T101" fmla="*/ 152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38" h="346">
                    <a:moveTo>
                      <a:pt x="530" y="152"/>
                    </a:moveTo>
                    <a:lnTo>
                      <a:pt x="530" y="152"/>
                    </a:lnTo>
                    <a:lnTo>
                      <a:pt x="534" y="148"/>
                    </a:lnTo>
                    <a:lnTo>
                      <a:pt x="538" y="142"/>
                    </a:lnTo>
                    <a:lnTo>
                      <a:pt x="538" y="138"/>
                    </a:lnTo>
                    <a:lnTo>
                      <a:pt x="538" y="138"/>
                    </a:lnTo>
                    <a:lnTo>
                      <a:pt x="532" y="114"/>
                    </a:lnTo>
                    <a:lnTo>
                      <a:pt x="526" y="98"/>
                    </a:lnTo>
                    <a:lnTo>
                      <a:pt x="518" y="86"/>
                    </a:lnTo>
                    <a:lnTo>
                      <a:pt x="518" y="86"/>
                    </a:lnTo>
                    <a:lnTo>
                      <a:pt x="512" y="80"/>
                    </a:lnTo>
                    <a:lnTo>
                      <a:pt x="504" y="74"/>
                    </a:lnTo>
                    <a:lnTo>
                      <a:pt x="484" y="64"/>
                    </a:lnTo>
                    <a:lnTo>
                      <a:pt x="462" y="52"/>
                    </a:lnTo>
                    <a:lnTo>
                      <a:pt x="430" y="40"/>
                    </a:lnTo>
                    <a:lnTo>
                      <a:pt x="392" y="8"/>
                    </a:lnTo>
                    <a:lnTo>
                      <a:pt x="372" y="0"/>
                    </a:lnTo>
                    <a:lnTo>
                      <a:pt x="372" y="0"/>
                    </a:lnTo>
                    <a:lnTo>
                      <a:pt x="358" y="2"/>
                    </a:lnTo>
                    <a:lnTo>
                      <a:pt x="346" y="4"/>
                    </a:lnTo>
                    <a:lnTo>
                      <a:pt x="340" y="6"/>
                    </a:lnTo>
                    <a:lnTo>
                      <a:pt x="340" y="6"/>
                    </a:lnTo>
                    <a:lnTo>
                      <a:pt x="330" y="16"/>
                    </a:lnTo>
                    <a:lnTo>
                      <a:pt x="326" y="22"/>
                    </a:lnTo>
                    <a:lnTo>
                      <a:pt x="314" y="36"/>
                    </a:lnTo>
                    <a:lnTo>
                      <a:pt x="314" y="36"/>
                    </a:lnTo>
                    <a:lnTo>
                      <a:pt x="312" y="36"/>
                    </a:lnTo>
                    <a:lnTo>
                      <a:pt x="310" y="38"/>
                    </a:lnTo>
                    <a:lnTo>
                      <a:pt x="310" y="42"/>
                    </a:lnTo>
                    <a:lnTo>
                      <a:pt x="312" y="50"/>
                    </a:lnTo>
                    <a:lnTo>
                      <a:pt x="312" y="50"/>
                    </a:lnTo>
                    <a:lnTo>
                      <a:pt x="324" y="72"/>
                    </a:lnTo>
                    <a:lnTo>
                      <a:pt x="324" y="72"/>
                    </a:lnTo>
                    <a:lnTo>
                      <a:pt x="326" y="76"/>
                    </a:lnTo>
                    <a:lnTo>
                      <a:pt x="326" y="78"/>
                    </a:lnTo>
                    <a:lnTo>
                      <a:pt x="324" y="80"/>
                    </a:lnTo>
                    <a:lnTo>
                      <a:pt x="324" y="80"/>
                    </a:lnTo>
                    <a:lnTo>
                      <a:pt x="314" y="82"/>
                    </a:lnTo>
                    <a:lnTo>
                      <a:pt x="310" y="84"/>
                    </a:lnTo>
                    <a:lnTo>
                      <a:pt x="280" y="102"/>
                    </a:lnTo>
                    <a:lnTo>
                      <a:pt x="280" y="102"/>
                    </a:lnTo>
                    <a:lnTo>
                      <a:pt x="270" y="104"/>
                    </a:lnTo>
                    <a:lnTo>
                      <a:pt x="256" y="106"/>
                    </a:lnTo>
                    <a:lnTo>
                      <a:pt x="238" y="106"/>
                    </a:lnTo>
                    <a:lnTo>
                      <a:pt x="238" y="106"/>
                    </a:lnTo>
                    <a:lnTo>
                      <a:pt x="218" y="102"/>
                    </a:lnTo>
                    <a:lnTo>
                      <a:pt x="202" y="98"/>
                    </a:lnTo>
                    <a:lnTo>
                      <a:pt x="190" y="94"/>
                    </a:lnTo>
                    <a:lnTo>
                      <a:pt x="186" y="94"/>
                    </a:lnTo>
                    <a:lnTo>
                      <a:pt x="182" y="94"/>
                    </a:lnTo>
                    <a:lnTo>
                      <a:pt x="182" y="94"/>
                    </a:lnTo>
                    <a:lnTo>
                      <a:pt x="172" y="100"/>
                    </a:lnTo>
                    <a:lnTo>
                      <a:pt x="172" y="104"/>
                    </a:lnTo>
                    <a:lnTo>
                      <a:pt x="174" y="108"/>
                    </a:lnTo>
                    <a:lnTo>
                      <a:pt x="174" y="108"/>
                    </a:lnTo>
                    <a:lnTo>
                      <a:pt x="182" y="120"/>
                    </a:lnTo>
                    <a:lnTo>
                      <a:pt x="184" y="126"/>
                    </a:lnTo>
                    <a:lnTo>
                      <a:pt x="184" y="132"/>
                    </a:lnTo>
                    <a:lnTo>
                      <a:pt x="184" y="132"/>
                    </a:lnTo>
                    <a:lnTo>
                      <a:pt x="182" y="140"/>
                    </a:lnTo>
                    <a:lnTo>
                      <a:pt x="176" y="148"/>
                    </a:lnTo>
                    <a:lnTo>
                      <a:pt x="166" y="158"/>
                    </a:lnTo>
                    <a:lnTo>
                      <a:pt x="148" y="170"/>
                    </a:lnTo>
                    <a:lnTo>
                      <a:pt x="148" y="170"/>
                    </a:lnTo>
                    <a:lnTo>
                      <a:pt x="132" y="182"/>
                    </a:lnTo>
                    <a:lnTo>
                      <a:pt x="120" y="192"/>
                    </a:lnTo>
                    <a:lnTo>
                      <a:pt x="112" y="200"/>
                    </a:lnTo>
                    <a:lnTo>
                      <a:pt x="112" y="200"/>
                    </a:lnTo>
                    <a:lnTo>
                      <a:pt x="102" y="206"/>
                    </a:lnTo>
                    <a:lnTo>
                      <a:pt x="94" y="212"/>
                    </a:lnTo>
                    <a:lnTo>
                      <a:pt x="88" y="214"/>
                    </a:lnTo>
                    <a:lnTo>
                      <a:pt x="88" y="214"/>
                    </a:lnTo>
                    <a:lnTo>
                      <a:pt x="66" y="214"/>
                    </a:lnTo>
                    <a:lnTo>
                      <a:pt x="42" y="190"/>
                    </a:lnTo>
                    <a:lnTo>
                      <a:pt x="26" y="178"/>
                    </a:lnTo>
                    <a:lnTo>
                      <a:pt x="6" y="188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2" y="214"/>
                    </a:lnTo>
                    <a:lnTo>
                      <a:pt x="4" y="224"/>
                    </a:lnTo>
                    <a:lnTo>
                      <a:pt x="4" y="224"/>
                    </a:lnTo>
                    <a:lnTo>
                      <a:pt x="2" y="236"/>
                    </a:lnTo>
                    <a:lnTo>
                      <a:pt x="4" y="240"/>
                    </a:lnTo>
                    <a:lnTo>
                      <a:pt x="6" y="246"/>
                    </a:lnTo>
                    <a:lnTo>
                      <a:pt x="6" y="246"/>
                    </a:lnTo>
                    <a:lnTo>
                      <a:pt x="20" y="262"/>
                    </a:lnTo>
                    <a:lnTo>
                      <a:pt x="10" y="272"/>
                    </a:lnTo>
                    <a:lnTo>
                      <a:pt x="10" y="272"/>
                    </a:lnTo>
                    <a:lnTo>
                      <a:pt x="8" y="276"/>
                    </a:lnTo>
                    <a:lnTo>
                      <a:pt x="6" y="280"/>
                    </a:lnTo>
                    <a:lnTo>
                      <a:pt x="6" y="284"/>
                    </a:lnTo>
                    <a:lnTo>
                      <a:pt x="6" y="284"/>
                    </a:lnTo>
                    <a:lnTo>
                      <a:pt x="8" y="290"/>
                    </a:lnTo>
                    <a:lnTo>
                      <a:pt x="10" y="292"/>
                    </a:lnTo>
                    <a:lnTo>
                      <a:pt x="10" y="292"/>
                    </a:lnTo>
                    <a:lnTo>
                      <a:pt x="32" y="298"/>
                    </a:lnTo>
                    <a:lnTo>
                      <a:pt x="32" y="298"/>
                    </a:lnTo>
                    <a:lnTo>
                      <a:pt x="40" y="302"/>
                    </a:lnTo>
                    <a:lnTo>
                      <a:pt x="46" y="306"/>
                    </a:lnTo>
                    <a:lnTo>
                      <a:pt x="46" y="306"/>
                    </a:lnTo>
                    <a:lnTo>
                      <a:pt x="48" y="308"/>
                    </a:lnTo>
                    <a:lnTo>
                      <a:pt x="56" y="310"/>
                    </a:lnTo>
                    <a:lnTo>
                      <a:pt x="56" y="310"/>
                    </a:lnTo>
                    <a:lnTo>
                      <a:pt x="74" y="310"/>
                    </a:lnTo>
                    <a:lnTo>
                      <a:pt x="112" y="310"/>
                    </a:lnTo>
                    <a:lnTo>
                      <a:pt x="112" y="310"/>
                    </a:lnTo>
                    <a:lnTo>
                      <a:pt x="114" y="312"/>
                    </a:lnTo>
                    <a:lnTo>
                      <a:pt x="122" y="322"/>
                    </a:lnTo>
                    <a:lnTo>
                      <a:pt x="122" y="322"/>
                    </a:lnTo>
                    <a:lnTo>
                      <a:pt x="130" y="332"/>
                    </a:lnTo>
                    <a:lnTo>
                      <a:pt x="142" y="342"/>
                    </a:lnTo>
                    <a:lnTo>
                      <a:pt x="148" y="344"/>
                    </a:lnTo>
                    <a:lnTo>
                      <a:pt x="154" y="346"/>
                    </a:lnTo>
                    <a:lnTo>
                      <a:pt x="160" y="344"/>
                    </a:lnTo>
                    <a:lnTo>
                      <a:pt x="166" y="338"/>
                    </a:lnTo>
                    <a:lnTo>
                      <a:pt x="166" y="338"/>
                    </a:lnTo>
                    <a:lnTo>
                      <a:pt x="176" y="324"/>
                    </a:lnTo>
                    <a:lnTo>
                      <a:pt x="188" y="312"/>
                    </a:lnTo>
                    <a:lnTo>
                      <a:pt x="198" y="300"/>
                    </a:lnTo>
                    <a:lnTo>
                      <a:pt x="198" y="300"/>
                    </a:lnTo>
                    <a:lnTo>
                      <a:pt x="218" y="298"/>
                    </a:lnTo>
                    <a:lnTo>
                      <a:pt x="218" y="298"/>
                    </a:lnTo>
                    <a:lnTo>
                      <a:pt x="242" y="298"/>
                    </a:lnTo>
                    <a:lnTo>
                      <a:pt x="260" y="296"/>
                    </a:lnTo>
                    <a:lnTo>
                      <a:pt x="270" y="294"/>
                    </a:lnTo>
                    <a:lnTo>
                      <a:pt x="270" y="294"/>
                    </a:lnTo>
                    <a:lnTo>
                      <a:pt x="298" y="284"/>
                    </a:lnTo>
                    <a:lnTo>
                      <a:pt x="316" y="278"/>
                    </a:lnTo>
                    <a:lnTo>
                      <a:pt x="328" y="272"/>
                    </a:lnTo>
                    <a:lnTo>
                      <a:pt x="328" y="272"/>
                    </a:lnTo>
                    <a:lnTo>
                      <a:pt x="334" y="266"/>
                    </a:lnTo>
                    <a:lnTo>
                      <a:pt x="336" y="258"/>
                    </a:lnTo>
                    <a:lnTo>
                      <a:pt x="336" y="248"/>
                    </a:lnTo>
                    <a:lnTo>
                      <a:pt x="336" y="248"/>
                    </a:lnTo>
                    <a:lnTo>
                      <a:pt x="340" y="242"/>
                    </a:lnTo>
                    <a:lnTo>
                      <a:pt x="348" y="234"/>
                    </a:lnTo>
                    <a:lnTo>
                      <a:pt x="360" y="224"/>
                    </a:lnTo>
                    <a:lnTo>
                      <a:pt x="360" y="224"/>
                    </a:lnTo>
                    <a:lnTo>
                      <a:pt x="386" y="214"/>
                    </a:lnTo>
                    <a:lnTo>
                      <a:pt x="404" y="208"/>
                    </a:lnTo>
                    <a:lnTo>
                      <a:pt x="416" y="200"/>
                    </a:lnTo>
                    <a:lnTo>
                      <a:pt x="416" y="200"/>
                    </a:lnTo>
                    <a:lnTo>
                      <a:pt x="422" y="196"/>
                    </a:lnTo>
                    <a:lnTo>
                      <a:pt x="428" y="192"/>
                    </a:lnTo>
                    <a:lnTo>
                      <a:pt x="438" y="188"/>
                    </a:lnTo>
                    <a:lnTo>
                      <a:pt x="438" y="188"/>
                    </a:lnTo>
                    <a:lnTo>
                      <a:pt x="470" y="186"/>
                    </a:lnTo>
                    <a:lnTo>
                      <a:pt x="490" y="182"/>
                    </a:lnTo>
                    <a:lnTo>
                      <a:pt x="498" y="180"/>
                    </a:lnTo>
                    <a:lnTo>
                      <a:pt x="504" y="178"/>
                    </a:lnTo>
                    <a:lnTo>
                      <a:pt x="504" y="178"/>
                    </a:lnTo>
                    <a:lnTo>
                      <a:pt x="520" y="162"/>
                    </a:lnTo>
                    <a:lnTo>
                      <a:pt x="530" y="152"/>
                    </a:lnTo>
                    <a:lnTo>
                      <a:pt x="530" y="15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8" name="Freeform 7"/>
              <p:cNvSpPr>
                <a:spLocks/>
              </p:cNvSpPr>
              <p:nvPr/>
            </p:nvSpPr>
            <p:spPr bwMode="auto">
              <a:xfrm>
                <a:off x="7491875" y="6186730"/>
                <a:ext cx="182042" cy="208900"/>
              </a:xfrm>
              <a:custGeom>
                <a:avLst/>
                <a:gdLst>
                  <a:gd name="T0" fmla="*/ 122 w 122"/>
                  <a:gd name="T1" fmla="*/ 82 h 140"/>
                  <a:gd name="T2" fmla="*/ 110 w 122"/>
                  <a:gd name="T3" fmla="*/ 44 h 140"/>
                  <a:gd name="T4" fmla="*/ 110 w 122"/>
                  <a:gd name="T5" fmla="*/ 44 h 140"/>
                  <a:gd name="T6" fmla="*/ 106 w 122"/>
                  <a:gd name="T7" fmla="*/ 38 h 140"/>
                  <a:gd name="T8" fmla="*/ 100 w 122"/>
                  <a:gd name="T9" fmla="*/ 34 h 140"/>
                  <a:gd name="T10" fmla="*/ 94 w 122"/>
                  <a:gd name="T11" fmla="*/ 32 h 140"/>
                  <a:gd name="T12" fmla="*/ 94 w 122"/>
                  <a:gd name="T13" fmla="*/ 32 h 140"/>
                  <a:gd name="T14" fmla="*/ 86 w 122"/>
                  <a:gd name="T15" fmla="*/ 32 h 140"/>
                  <a:gd name="T16" fmla="*/ 76 w 122"/>
                  <a:gd name="T17" fmla="*/ 28 h 140"/>
                  <a:gd name="T18" fmla="*/ 66 w 122"/>
                  <a:gd name="T19" fmla="*/ 20 h 140"/>
                  <a:gd name="T20" fmla="*/ 50 w 122"/>
                  <a:gd name="T21" fmla="*/ 6 h 140"/>
                  <a:gd name="T22" fmla="*/ 38 w 122"/>
                  <a:gd name="T23" fmla="*/ 0 h 140"/>
                  <a:gd name="T24" fmla="*/ 14 w 122"/>
                  <a:gd name="T25" fmla="*/ 16 h 140"/>
                  <a:gd name="T26" fmla="*/ 14 w 122"/>
                  <a:gd name="T27" fmla="*/ 16 h 140"/>
                  <a:gd name="T28" fmla="*/ 16 w 122"/>
                  <a:gd name="T29" fmla="*/ 24 h 140"/>
                  <a:gd name="T30" fmla="*/ 20 w 122"/>
                  <a:gd name="T31" fmla="*/ 30 h 140"/>
                  <a:gd name="T32" fmla="*/ 22 w 122"/>
                  <a:gd name="T33" fmla="*/ 34 h 140"/>
                  <a:gd name="T34" fmla="*/ 22 w 122"/>
                  <a:gd name="T35" fmla="*/ 34 h 140"/>
                  <a:gd name="T36" fmla="*/ 26 w 122"/>
                  <a:gd name="T37" fmla="*/ 36 h 140"/>
                  <a:gd name="T38" fmla="*/ 28 w 122"/>
                  <a:gd name="T39" fmla="*/ 40 h 140"/>
                  <a:gd name="T40" fmla="*/ 32 w 122"/>
                  <a:gd name="T41" fmla="*/ 52 h 140"/>
                  <a:gd name="T42" fmla="*/ 32 w 122"/>
                  <a:gd name="T43" fmla="*/ 52 h 140"/>
                  <a:gd name="T44" fmla="*/ 34 w 122"/>
                  <a:gd name="T45" fmla="*/ 62 h 140"/>
                  <a:gd name="T46" fmla="*/ 34 w 122"/>
                  <a:gd name="T47" fmla="*/ 66 h 140"/>
                  <a:gd name="T48" fmla="*/ 32 w 122"/>
                  <a:gd name="T49" fmla="*/ 70 h 140"/>
                  <a:gd name="T50" fmla="*/ 32 w 122"/>
                  <a:gd name="T51" fmla="*/ 70 h 140"/>
                  <a:gd name="T52" fmla="*/ 30 w 122"/>
                  <a:gd name="T53" fmla="*/ 72 h 140"/>
                  <a:gd name="T54" fmla="*/ 32 w 122"/>
                  <a:gd name="T55" fmla="*/ 74 h 140"/>
                  <a:gd name="T56" fmla="*/ 26 w 122"/>
                  <a:gd name="T57" fmla="*/ 78 h 140"/>
                  <a:gd name="T58" fmla="*/ 26 w 122"/>
                  <a:gd name="T59" fmla="*/ 78 h 140"/>
                  <a:gd name="T60" fmla="*/ 16 w 122"/>
                  <a:gd name="T61" fmla="*/ 82 h 140"/>
                  <a:gd name="T62" fmla="*/ 8 w 122"/>
                  <a:gd name="T63" fmla="*/ 84 h 140"/>
                  <a:gd name="T64" fmla="*/ 2 w 122"/>
                  <a:gd name="T65" fmla="*/ 86 h 140"/>
                  <a:gd name="T66" fmla="*/ 0 w 122"/>
                  <a:gd name="T67" fmla="*/ 86 h 140"/>
                  <a:gd name="T68" fmla="*/ 0 w 122"/>
                  <a:gd name="T69" fmla="*/ 90 h 140"/>
                  <a:gd name="T70" fmla="*/ 0 w 122"/>
                  <a:gd name="T71" fmla="*/ 90 h 140"/>
                  <a:gd name="T72" fmla="*/ 2 w 122"/>
                  <a:gd name="T73" fmla="*/ 98 h 140"/>
                  <a:gd name="T74" fmla="*/ 6 w 122"/>
                  <a:gd name="T75" fmla="*/ 106 h 140"/>
                  <a:gd name="T76" fmla="*/ 14 w 122"/>
                  <a:gd name="T77" fmla="*/ 114 h 140"/>
                  <a:gd name="T78" fmla="*/ 24 w 122"/>
                  <a:gd name="T79" fmla="*/ 136 h 140"/>
                  <a:gd name="T80" fmla="*/ 24 w 122"/>
                  <a:gd name="T81" fmla="*/ 136 h 140"/>
                  <a:gd name="T82" fmla="*/ 28 w 122"/>
                  <a:gd name="T83" fmla="*/ 140 h 140"/>
                  <a:gd name="T84" fmla="*/ 34 w 122"/>
                  <a:gd name="T85" fmla="*/ 140 h 140"/>
                  <a:gd name="T86" fmla="*/ 40 w 122"/>
                  <a:gd name="T87" fmla="*/ 138 h 140"/>
                  <a:gd name="T88" fmla="*/ 40 w 122"/>
                  <a:gd name="T89" fmla="*/ 138 h 140"/>
                  <a:gd name="T90" fmla="*/ 52 w 122"/>
                  <a:gd name="T91" fmla="*/ 126 h 140"/>
                  <a:gd name="T92" fmla="*/ 58 w 122"/>
                  <a:gd name="T93" fmla="*/ 120 h 140"/>
                  <a:gd name="T94" fmla="*/ 64 w 122"/>
                  <a:gd name="T95" fmla="*/ 118 h 140"/>
                  <a:gd name="T96" fmla="*/ 64 w 122"/>
                  <a:gd name="T97" fmla="*/ 118 h 140"/>
                  <a:gd name="T98" fmla="*/ 86 w 122"/>
                  <a:gd name="T99" fmla="*/ 118 h 140"/>
                  <a:gd name="T100" fmla="*/ 86 w 122"/>
                  <a:gd name="T101" fmla="*/ 118 h 140"/>
                  <a:gd name="T102" fmla="*/ 88 w 122"/>
                  <a:gd name="T103" fmla="*/ 112 h 140"/>
                  <a:gd name="T104" fmla="*/ 92 w 122"/>
                  <a:gd name="T105" fmla="*/ 108 h 140"/>
                  <a:gd name="T106" fmla="*/ 96 w 122"/>
                  <a:gd name="T107" fmla="*/ 106 h 140"/>
                  <a:gd name="T108" fmla="*/ 96 w 122"/>
                  <a:gd name="T109" fmla="*/ 106 h 140"/>
                  <a:gd name="T110" fmla="*/ 104 w 122"/>
                  <a:gd name="T111" fmla="*/ 102 h 140"/>
                  <a:gd name="T112" fmla="*/ 112 w 122"/>
                  <a:gd name="T113" fmla="*/ 98 h 140"/>
                  <a:gd name="T114" fmla="*/ 118 w 122"/>
                  <a:gd name="T115" fmla="*/ 92 h 140"/>
                  <a:gd name="T116" fmla="*/ 120 w 122"/>
                  <a:gd name="T117" fmla="*/ 88 h 140"/>
                  <a:gd name="T118" fmla="*/ 122 w 122"/>
                  <a:gd name="T119" fmla="*/ 82 h 140"/>
                  <a:gd name="T120" fmla="*/ 122 w 122"/>
                  <a:gd name="T121" fmla="*/ 8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2" h="140">
                    <a:moveTo>
                      <a:pt x="122" y="82"/>
                    </a:moveTo>
                    <a:lnTo>
                      <a:pt x="110" y="44"/>
                    </a:lnTo>
                    <a:lnTo>
                      <a:pt x="110" y="44"/>
                    </a:lnTo>
                    <a:lnTo>
                      <a:pt x="106" y="38"/>
                    </a:lnTo>
                    <a:lnTo>
                      <a:pt x="100" y="34"/>
                    </a:lnTo>
                    <a:lnTo>
                      <a:pt x="94" y="32"/>
                    </a:lnTo>
                    <a:lnTo>
                      <a:pt x="94" y="32"/>
                    </a:lnTo>
                    <a:lnTo>
                      <a:pt x="86" y="32"/>
                    </a:lnTo>
                    <a:lnTo>
                      <a:pt x="76" y="28"/>
                    </a:lnTo>
                    <a:lnTo>
                      <a:pt x="66" y="20"/>
                    </a:lnTo>
                    <a:lnTo>
                      <a:pt x="50" y="6"/>
                    </a:lnTo>
                    <a:lnTo>
                      <a:pt x="38" y="0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6" y="24"/>
                    </a:lnTo>
                    <a:lnTo>
                      <a:pt x="20" y="30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26" y="36"/>
                    </a:lnTo>
                    <a:lnTo>
                      <a:pt x="28" y="4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4" y="62"/>
                    </a:lnTo>
                    <a:lnTo>
                      <a:pt x="34" y="66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0" y="72"/>
                    </a:lnTo>
                    <a:lnTo>
                      <a:pt x="32" y="74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16" y="82"/>
                    </a:lnTo>
                    <a:lnTo>
                      <a:pt x="8" y="84"/>
                    </a:lnTo>
                    <a:lnTo>
                      <a:pt x="2" y="86"/>
                    </a:lnTo>
                    <a:lnTo>
                      <a:pt x="0" y="86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2" y="98"/>
                    </a:lnTo>
                    <a:lnTo>
                      <a:pt x="6" y="106"/>
                    </a:lnTo>
                    <a:lnTo>
                      <a:pt x="14" y="114"/>
                    </a:lnTo>
                    <a:lnTo>
                      <a:pt x="24" y="136"/>
                    </a:lnTo>
                    <a:lnTo>
                      <a:pt x="24" y="136"/>
                    </a:lnTo>
                    <a:lnTo>
                      <a:pt x="28" y="140"/>
                    </a:lnTo>
                    <a:lnTo>
                      <a:pt x="34" y="140"/>
                    </a:lnTo>
                    <a:lnTo>
                      <a:pt x="40" y="138"/>
                    </a:lnTo>
                    <a:lnTo>
                      <a:pt x="40" y="138"/>
                    </a:lnTo>
                    <a:lnTo>
                      <a:pt x="52" y="126"/>
                    </a:lnTo>
                    <a:lnTo>
                      <a:pt x="58" y="120"/>
                    </a:lnTo>
                    <a:lnTo>
                      <a:pt x="64" y="118"/>
                    </a:lnTo>
                    <a:lnTo>
                      <a:pt x="64" y="118"/>
                    </a:lnTo>
                    <a:lnTo>
                      <a:pt x="86" y="118"/>
                    </a:lnTo>
                    <a:lnTo>
                      <a:pt x="86" y="118"/>
                    </a:lnTo>
                    <a:lnTo>
                      <a:pt x="88" y="112"/>
                    </a:lnTo>
                    <a:lnTo>
                      <a:pt x="92" y="108"/>
                    </a:lnTo>
                    <a:lnTo>
                      <a:pt x="96" y="106"/>
                    </a:lnTo>
                    <a:lnTo>
                      <a:pt x="96" y="106"/>
                    </a:lnTo>
                    <a:lnTo>
                      <a:pt x="104" y="102"/>
                    </a:lnTo>
                    <a:lnTo>
                      <a:pt x="112" y="98"/>
                    </a:lnTo>
                    <a:lnTo>
                      <a:pt x="118" y="92"/>
                    </a:lnTo>
                    <a:lnTo>
                      <a:pt x="120" y="88"/>
                    </a:lnTo>
                    <a:lnTo>
                      <a:pt x="122" y="82"/>
                    </a:lnTo>
                    <a:lnTo>
                      <a:pt x="122" y="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Freeform 8"/>
              <p:cNvSpPr>
                <a:spLocks/>
              </p:cNvSpPr>
              <p:nvPr/>
            </p:nvSpPr>
            <p:spPr bwMode="auto">
              <a:xfrm>
                <a:off x="7330723" y="6201651"/>
                <a:ext cx="131309" cy="116387"/>
              </a:xfrm>
              <a:custGeom>
                <a:avLst/>
                <a:gdLst>
                  <a:gd name="T0" fmla="*/ 48 w 88"/>
                  <a:gd name="T1" fmla="*/ 76 h 78"/>
                  <a:gd name="T2" fmla="*/ 82 w 88"/>
                  <a:gd name="T3" fmla="*/ 46 h 78"/>
                  <a:gd name="T4" fmla="*/ 88 w 88"/>
                  <a:gd name="T5" fmla="*/ 22 h 78"/>
                  <a:gd name="T6" fmla="*/ 62 w 88"/>
                  <a:gd name="T7" fmla="*/ 0 h 78"/>
                  <a:gd name="T8" fmla="*/ 62 w 88"/>
                  <a:gd name="T9" fmla="*/ 0 h 78"/>
                  <a:gd name="T10" fmla="*/ 52 w 88"/>
                  <a:gd name="T11" fmla="*/ 0 h 78"/>
                  <a:gd name="T12" fmla="*/ 44 w 88"/>
                  <a:gd name="T13" fmla="*/ 2 h 78"/>
                  <a:gd name="T14" fmla="*/ 40 w 88"/>
                  <a:gd name="T15" fmla="*/ 4 h 78"/>
                  <a:gd name="T16" fmla="*/ 40 w 88"/>
                  <a:gd name="T17" fmla="*/ 4 h 78"/>
                  <a:gd name="T18" fmla="*/ 36 w 88"/>
                  <a:gd name="T19" fmla="*/ 8 h 78"/>
                  <a:gd name="T20" fmla="*/ 30 w 88"/>
                  <a:gd name="T21" fmla="*/ 10 h 78"/>
                  <a:gd name="T22" fmla="*/ 20 w 88"/>
                  <a:gd name="T23" fmla="*/ 16 h 78"/>
                  <a:gd name="T24" fmla="*/ 12 w 88"/>
                  <a:gd name="T25" fmla="*/ 30 h 78"/>
                  <a:gd name="T26" fmla="*/ 12 w 88"/>
                  <a:gd name="T27" fmla="*/ 30 h 78"/>
                  <a:gd name="T28" fmla="*/ 10 w 88"/>
                  <a:gd name="T29" fmla="*/ 34 h 78"/>
                  <a:gd name="T30" fmla="*/ 8 w 88"/>
                  <a:gd name="T31" fmla="*/ 42 h 78"/>
                  <a:gd name="T32" fmla="*/ 8 w 88"/>
                  <a:gd name="T33" fmla="*/ 42 h 78"/>
                  <a:gd name="T34" fmla="*/ 2 w 88"/>
                  <a:gd name="T35" fmla="*/ 48 h 78"/>
                  <a:gd name="T36" fmla="*/ 0 w 88"/>
                  <a:gd name="T37" fmla="*/ 50 h 78"/>
                  <a:gd name="T38" fmla="*/ 0 w 88"/>
                  <a:gd name="T39" fmla="*/ 54 h 78"/>
                  <a:gd name="T40" fmla="*/ 0 w 88"/>
                  <a:gd name="T41" fmla="*/ 54 h 78"/>
                  <a:gd name="T42" fmla="*/ 2 w 88"/>
                  <a:gd name="T43" fmla="*/ 56 h 78"/>
                  <a:gd name="T44" fmla="*/ 6 w 88"/>
                  <a:gd name="T45" fmla="*/ 58 h 78"/>
                  <a:gd name="T46" fmla="*/ 10 w 88"/>
                  <a:gd name="T47" fmla="*/ 58 h 78"/>
                  <a:gd name="T48" fmla="*/ 14 w 88"/>
                  <a:gd name="T49" fmla="*/ 60 h 78"/>
                  <a:gd name="T50" fmla="*/ 14 w 88"/>
                  <a:gd name="T51" fmla="*/ 60 h 78"/>
                  <a:gd name="T52" fmla="*/ 24 w 88"/>
                  <a:gd name="T53" fmla="*/ 62 h 78"/>
                  <a:gd name="T54" fmla="*/ 28 w 88"/>
                  <a:gd name="T55" fmla="*/ 62 h 78"/>
                  <a:gd name="T56" fmla="*/ 32 w 88"/>
                  <a:gd name="T57" fmla="*/ 66 h 78"/>
                  <a:gd name="T58" fmla="*/ 32 w 88"/>
                  <a:gd name="T59" fmla="*/ 66 h 78"/>
                  <a:gd name="T60" fmla="*/ 38 w 88"/>
                  <a:gd name="T61" fmla="*/ 76 h 78"/>
                  <a:gd name="T62" fmla="*/ 44 w 88"/>
                  <a:gd name="T63" fmla="*/ 78 h 78"/>
                  <a:gd name="T64" fmla="*/ 46 w 88"/>
                  <a:gd name="T65" fmla="*/ 78 h 78"/>
                  <a:gd name="T66" fmla="*/ 48 w 88"/>
                  <a:gd name="T67" fmla="*/ 76 h 78"/>
                  <a:gd name="T68" fmla="*/ 48 w 88"/>
                  <a:gd name="T69" fmla="*/ 7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78">
                    <a:moveTo>
                      <a:pt x="48" y="76"/>
                    </a:moveTo>
                    <a:lnTo>
                      <a:pt x="82" y="46"/>
                    </a:lnTo>
                    <a:lnTo>
                      <a:pt x="88" y="22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52" y="0"/>
                    </a:lnTo>
                    <a:lnTo>
                      <a:pt x="44" y="2"/>
                    </a:lnTo>
                    <a:lnTo>
                      <a:pt x="40" y="4"/>
                    </a:lnTo>
                    <a:lnTo>
                      <a:pt x="40" y="4"/>
                    </a:lnTo>
                    <a:lnTo>
                      <a:pt x="36" y="8"/>
                    </a:lnTo>
                    <a:lnTo>
                      <a:pt x="30" y="10"/>
                    </a:lnTo>
                    <a:lnTo>
                      <a:pt x="20" y="16"/>
                    </a:lnTo>
                    <a:lnTo>
                      <a:pt x="12" y="30"/>
                    </a:lnTo>
                    <a:lnTo>
                      <a:pt x="12" y="30"/>
                    </a:lnTo>
                    <a:lnTo>
                      <a:pt x="10" y="34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2" y="48"/>
                    </a:lnTo>
                    <a:lnTo>
                      <a:pt x="0" y="50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56"/>
                    </a:lnTo>
                    <a:lnTo>
                      <a:pt x="6" y="58"/>
                    </a:lnTo>
                    <a:lnTo>
                      <a:pt x="10" y="58"/>
                    </a:lnTo>
                    <a:lnTo>
                      <a:pt x="14" y="60"/>
                    </a:lnTo>
                    <a:lnTo>
                      <a:pt x="14" y="60"/>
                    </a:lnTo>
                    <a:lnTo>
                      <a:pt x="24" y="62"/>
                    </a:lnTo>
                    <a:lnTo>
                      <a:pt x="28" y="62"/>
                    </a:lnTo>
                    <a:lnTo>
                      <a:pt x="32" y="66"/>
                    </a:lnTo>
                    <a:lnTo>
                      <a:pt x="32" y="66"/>
                    </a:lnTo>
                    <a:lnTo>
                      <a:pt x="38" y="76"/>
                    </a:lnTo>
                    <a:lnTo>
                      <a:pt x="44" y="78"/>
                    </a:lnTo>
                    <a:lnTo>
                      <a:pt x="46" y="78"/>
                    </a:lnTo>
                    <a:lnTo>
                      <a:pt x="48" y="76"/>
                    </a:lnTo>
                    <a:lnTo>
                      <a:pt x="48" y="7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Freeform 9"/>
              <p:cNvSpPr>
                <a:spLocks/>
              </p:cNvSpPr>
              <p:nvPr/>
            </p:nvSpPr>
            <p:spPr bwMode="auto">
              <a:xfrm>
                <a:off x="7551561" y="5494376"/>
                <a:ext cx="182042" cy="149214"/>
              </a:xfrm>
              <a:custGeom>
                <a:avLst/>
                <a:gdLst>
                  <a:gd name="T0" fmla="*/ 118 w 122"/>
                  <a:gd name="T1" fmla="*/ 82 h 100"/>
                  <a:gd name="T2" fmla="*/ 122 w 122"/>
                  <a:gd name="T3" fmla="*/ 40 h 100"/>
                  <a:gd name="T4" fmla="*/ 122 w 122"/>
                  <a:gd name="T5" fmla="*/ 40 h 100"/>
                  <a:gd name="T6" fmla="*/ 122 w 122"/>
                  <a:gd name="T7" fmla="*/ 34 h 100"/>
                  <a:gd name="T8" fmla="*/ 122 w 122"/>
                  <a:gd name="T9" fmla="*/ 26 h 100"/>
                  <a:gd name="T10" fmla="*/ 122 w 122"/>
                  <a:gd name="T11" fmla="*/ 26 h 100"/>
                  <a:gd name="T12" fmla="*/ 114 w 122"/>
                  <a:gd name="T13" fmla="*/ 16 h 100"/>
                  <a:gd name="T14" fmla="*/ 108 w 122"/>
                  <a:gd name="T15" fmla="*/ 6 h 100"/>
                  <a:gd name="T16" fmla="*/ 92 w 122"/>
                  <a:gd name="T17" fmla="*/ 0 h 100"/>
                  <a:gd name="T18" fmla="*/ 70 w 122"/>
                  <a:gd name="T19" fmla="*/ 0 h 100"/>
                  <a:gd name="T20" fmla="*/ 70 w 122"/>
                  <a:gd name="T21" fmla="*/ 0 h 100"/>
                  <a:gd name="T22" fmla="*/ 66 w 122"/>
                  <a:gd name="T23" fmla="*/ 2 h 100"/>
                  <a:gd name="T24" fmla="*/ 62 w 122"/>
                  <a:gd name="T25" fmla="*/ 8 h 100"/>
                  <a:gd name="T26" fmla="*/ 62 w 122"/>
                  <a:gd name="T27" fmla="*/ 8 h 100"/>
                  <a:gd name="T28" fmla="*/ 54 w 122"/>
                  <a:gd name="T29" fmla="*/ 16 h 100"/>
                  <a:gd name="T30" fmla="*/ 46 w 122"/>
                  <a:gd name="T31" fmla="*/ 24 h 100"/>
                  <a:gd name="T32" fmla="*/ 46 w 122"/>
                  <a:gd name="T33" fmla="*/ 24 h 100"/>
                  <a:gd name="T34" fmla="*/ 32 w 122"/>
                  <a:gd name="T35" fmla="*/ 34 h 100"/>
                  <a:gd name="T36" fmla="*/ 24 w 122"/>
                  <a:gd name="T37" fmla="*/ 56 h 100"/>
                  <a:gd name="T38" fmla="*/ 24 w 122"/>
                  <a:gd name="T39" fmla="*/ 56 h 100"/>
                  <a:gd name="T40" fmla="*/ 22 w 122"/>
                  <a:gd name="T41" fmla="*/ 58 h 100"/>
                  <a:gd name="T42" fmla="*/ 18 w 122"/>
                  <a:gd name="T43" fmla="*/ 64 h 100"/>
                  <a:gd name="T44" fmla="*/ 18 w 122"/>
                  <a:gd name="T45" fmla="*/ 64 h 100"/>
                  <a:gd name="T46" fmla="*/ 14 w 122"/>
                  <a:gd name="T47" fmla="*/ 74 h 100"/>
                  <a:gd name="T48" fmla="*/ 10 w 122"/>
                  <a:gd name="T49" fmla="*/ 80 h 100"/>
                  <a:gd name="T50" fmla="*/ 10 w 122"/>
                  <a:gd name="T51" fmla="*/ 80 h 100"/>
                  <a:gd name="T52" fmla="*/ 4 w 122"/>
                  <a:gd name="T53" fmla="*/ 84 h 100"/>
                  <a:gd name="T54" fmla="*/ 0 w 122"/>
                  <a:gd name="T55" fmla="*/ 88 h 100"/>
                  <a:gd name="T56" fmla="*/ 0 w 122"/>
                  <a:gd name="T57" fmla="*/ 90 h 100"/>
                  <a:gd name="T58" fmla="*/ 0 w 122"/>
                  <a:gd name="T59" fmla="*/ 92 h 100"/>
                  <a:gd name="T60" fmla="*/ 0 w 122"/>
                  <a:gd name="T61" fmla="*/ 92 h 100"/>
                  <a:gd name="T62" fmla="*/ 2 w 122"/>
                  <a:gd name="T63" fmla="*/ 94 h 100"/>
                  <a:gd name="T64" fmla="*/ 6 w 122"/>
                  <a:gd name="T65" fmla="*/ 98 h 100"/>
                  <a:gd name="T66" fmla="*/ 12 w 122"/>
                  <a:gd name="T67" fmla="*/ 100 h 100"/>
                  <a:gd name="T68" fmla="*/ 12 w 122"/>
                  <a:gd name="T69" fmla="*/ 100 h 100"/>
                  <a:gd name="T70" fmla="*/ 24 w 122"/>
                  <a:gd name="T71" fmla="*/ 98 h 100"/>
                  <a:gd name="T72" fmla="*/ 44 w 122"/>
                  <a:gd name="T73" fmla="*/ 98 h 100"/>
                  <a:gd name="T74" fmla="*/ 44 w 122"/>
                  <a:gd name="T75" fmla="*/ 98 h 100"/>
                  <a:gd name="T76" fmla="*/ 96 w 122"/>
                  <a:gd name="T77" fmla="*/ 96 h 100"/>
                  <a:gd name="T78" fmla="*/ 118 w 122"/>
                  <a:gd name="T79" fmla="*/ 8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2" h="100">
                    <a:moveTo>
                      <a:pt x="118" y="82"/>
                    </a:moveTo>
                    <a:lnTo>
                      <a:pt x="122" y="40"/>
                    </a:lnTo>
                    <a:lnTo>
                      <a:pt x="122" y="40"/>
                    </a:lnTo>
                    <a:lnTo>
                      <a:pt x="122" y="34"/>
                    </a:lnTo>
                    <a:lnTo>
                      <a:pt x="122" y="26"/>
                    </a:lnTo>
                    <a:lnTo>
                      <a:pt x="122" y="26"/>
                    </a:lnTo>
                    <a:lnTo>
                      <a:pt x="114" y="16"/>
                    </a:lnTo>
                    <a:lnTo>
                      <a:pt x="108" y="6"/>
                    </a:lnTo>
                    <a:lnTo>
                      <a:pt x="9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6" y="2"/>
                    </a:lnTo>
                    <a:lnTo>
                      <a:pt x="62" y="8"/>
                    </a:lnTo>
                    <a:lnTo>
                      <a:pt x="62" y="8"/>
                    </a:lnTo>
                    <a:lnTo>
                      <a:pt x="54" y="1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32" y="34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2" y="58"/>
                    </a:lnTo>
                    <a:lnTo>
                      <a:pt x="18" y="64"/>
                    </a:lnTo>
                    <a:lnTo>
                      <a:pt x="18" y="64"/>
                    </a:lnTo>
                    <a:lnTo>
                      <a:pt x="14" y="74"/>
                    </a:lnTo>
                    <a:lnTo>
                      <a:pt x="10" y="80"/>
                    </a:lnTo>
                    <a:lnTo>
                      <a:pt x="10" y="80"/>
                    </a:lnTo>
                    <a:lnTo>
                      <a:pt x="4" y="84"/>
                    </a:lnTo>
                    <a:lnTo>
                      <a:pt x="0" y="88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2" y="94"/>
                    </a:lnTo>
                    <a:lnTo>
                      <a:pt x="6" y="98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24" y="98"/>
                    </a:lnTo>
                    <a:lnTo>
                      <a:pt x="44" y="98"/>
                    </a:lnTo>
                    <a:lnTo>
                      <a:pt x="44" y="98"/>
                    </a:lnTo>
                    <a:lnTo>
                      <a:pt x="96" y="96"/>
                    </a:lnTo>
                    <a:lnTo>
                      <a:pt x="118" y="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Freeform 10"/>
              <p:cNvSpPr>
                <a:spLocks/>
              </p:cNvSpPr>
              <p:nvPr/>
            </p:nvSpPr>
            <p:spPr bwMode="auto">
              <a:xfrm>
                <a:off x="7450095" y="5479454"/>
                <a:ext cx="146230" cy="131309"/>
              </a:xfrm>
              <a:custGeom>
                <a:avLst/>
                <a:gdLst>
                  <a:gd name="T0" fmla="*/ 58 w 98"/>
                  <a:gd name="T1" fmla="*/ 84 h 88"/>
                  <a:gd name="T2" fmla="*/ 84 w 98"/>
                  <a:gd name="T3" fmla="*/ 36 h 88"/>
                  <a:gd name="T4" fmla="*/ 98 w 98"/>
                  <a:gd name="T5" fmla="*/ 16 h 88"/>
                  <a:gd name="T6" fmla="*/ 98 w 98"/>
                  <a:gd name="T7" fmla="*/ 6 h 88"/>
                  <a:gd name="T8" fmla="*/ 98 w 98"/>
                  <a:gd name="T9" fmla="*/ 6 h 88"/>
                  <a:gd name="T10" fmla="*/ 92 w 98"/>
                  <a:gd name="T11" fmla="*/ 4 h 88"/>
                  <a:gd name="T12" fmla="*/ 82 w 98"/>
                  <a:gd name="T13" fmla="*/ 0 h 88"/>
                  <a:gd name="T14" fmla="*/ 82 w 98"/>
                  <a:gd name="T15" fmla="*/ 0 h 88"/>
                  <a:gd name="T16" fmla="*/ 48 w 98"/>
                  <a:gd name="T17" fmla="*/ 2 h 88"/>
                  <a:gd name="T18" fmla="*/ 36 w 98"/>
                  <a:gd name="T19" fmla="*/ 8 h 88"/>
                  <a:gd name="T20" fmla="*/ 14 w 98"/>
                  <a:gd name="T21" fmla="*/ 26 h 88"/>
                  <a:gd name="T22" fmla="*/ 14 w 98"/>
                  <a:gd name="T23" fmla="*/ 26 h 88"/>
                  <a:gd name="T24" fmla="*/ 8 w 98"/>
                  <a:gd name="T25" fmla="*/ 28 h 88"/>
                  <a:gd name="T26" fmla="*/ 4 w 98"/>
                  <a:gd name="T27" fmla="*/ 32 h 88"/>
                  <a:gd name="T28" fmla="*/ 2 w 98"/>
                  <a:gd name="T29" fmla="*/ 36 h 88"/>
                  <a:gd name="T30" fmla="*/ 2 w 98"/>
                  <a:gd name="T31" fmla="*/ 36 h 88"/>
                  <a:gd name="T32" fmla="*/ 2 w 98"/>
                  <a:gd name="T33" fmla="*/ 58 h 88"/>
                  <a:gd name="T34" fmla="*/ 2 w 98"/>
                  <a:gd name="T35" fmla="*/ 58 h 88"/>
                  <a:gd name="T36" fmla="*/ 0 w 98"/>
                  <a:gd name="T37" fmla="*/ 66 h 88"/>
                  <a:gd name="T38" fmla="*/ 0 w 98"/>
                  <a:gd name="T39" fmla="*/ 70 h 88"/>
                  <a:gd name="T40" fmla="*/ 2 w 98"/>
                  <a:gd name="T41" fmla="*/ 72 h 88"/>
                  <a:gd name="T42" fmla="*/ 2 w 98"/>
                  <a:gd name="T43" fmla="*/ 72 h 88"/>
                  <a:gd name="T44" fmla="*/ 22 w 98"/>
                  <a:gd name="T45" fmla="*/ 80 h 88"/>
                  <a:gd name="T46" fmla="*/ 38 w 98"/>
                  <a:gd name="T47" fmla="*/ 86 h 88"/>
                  <a:gd name="T48" fmla="*/ 38 w 98"/>
                  <a:gd name="T49" fmla="*/ 86 h 88"/>
                  <a:gd name="T50" fmla="*/ 44 w 98"/>
                  <a:gd name="T51" fmla="*/ 88 h 88"/>
                  <a:gd name="T52" fmla="*/ 52 w 98"/>
                  <a:gd name="T53" fmla="*/ 86 h 88"/>
                  <a:gd name="T54" fmla="*/ 58 w 98"/>
                  <a:gd name="T55" fmla="*/ 84 h 88"/>
                  <a:gd name="T56" fmla="*/ 58 w 98"/>
                  <a:gd name="T57" fmla="*/ 8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98" h="88">
                    <a:moveTo>
                      <a:pt x="58" y="84"/>
                    </a:moveTo>
                    <a:lnTo>
                      <a:pt x="84" y="36"/>
                    </a:lnTo>
                    <a:lnTo>
                      <a:pt x="98" y="16"/>
                    </a:lnTo>
                    <a:lnTo>
                      <a:pt x="98" y="6"/>
                    </a:lnTo>
                    <a:lnTo>
                      <a:pt x="98" y="6"/>
                    </a:lnTo>
                    <a:lnTo>
                      <a:pt x="92" y="4"/>
                    </a:lnTo>
                    <a:lnTo>
                      <a:pt x="82" y="0"/>
                    </a:lnTo>
                    <a:lnTo>
                      <a:pt x="82" y="0"/>
                    </a:lnTo>
                    <a:lnTo>
                      <a:pt x="48" y="2"/>
                    </a:lnTo>
                    <a:lnTo>
                      <a:pt x="36" y="8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8" y="28"/>
                    </a:lnTo>
                    <a:lnTo>
                      <a:pt x="4" y="32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2" y="58"/>
                    </a:lnTo>
                    <a:lnTo>
                      <a:pt x="2" y="58"/>
                    </a:lnTo>
                    <a:lnTo>
                      <a:pt x="0" y="66"/>
                    </a:lnTo>
                    <a:lnTo>
                      <a:pt x="0" y="70"/>
                    </a:lnTo>
                    <a:lnTo>
                      <a:pt x="2" y="72"/>
                    </a:lnTo>
                    <a:lnTo>
                      <a:pt x="2" y="72"/>
                    </a:lnTo>
                    <a:lnTo>
                      <a:pt x="22" y="80"/>
                    </a:lnTo>
                    <a:lnTo>
                      <a:pt x="38" y="86"/>
                    </a:lnTo>
                    <a:lnTo>
                      <a:pt x="38" y="86"/>
                    </a:lnTo>
                    <a:lnTo>
                      <a:pt x="44" y="88"/>
                    </a:lnTo>
                    <a:lnTo>
                      <a:pt x="52" y="86"/>
                    </a:lnTo>
                    <a:lnTo>
                      <a:pt x="58" y="84"/>
                    </a:lnTo>
                    <a:lnTo>
                      <a:pt x="58" y="8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11"/>
              <p:cNvSpPr>
                <a:spLocks/>
              </p:cNvSpPr>
              <p:nvPr/>
            </p:nvSpPr>
            <p:spPr bwMode="auto">
              <a:xfrm>
                <a:off x="7127792" y="5479454"/>
                <a:ext cx="298429" cy="185026"/>
              </a:xfrm>
              <a:custGeom>
                <a:avLst/>
                <a:gdLst>
                  <a:gd name="T0" fmla="*/ 192 w 200"/>
                  <a:gd name="T1" fmla="*/ 90 h 124"/>
                  <a:gd name="T2" fmla="*/ 200 w 200"/>
                  <a:gd name="T3" fmla="*/ 76 h 124"/>
                  <a:gd name="T4" fmla="*/ 198 w 200"/>
                  <a:gd name="T5" fmla="*/ 64 h 124"/>
                  <a:gd name="T6" fmla="*/ 194 w 200"/>
                  <a:gd name="T7" fmla="*/ 62 h 124"/>
                  <a:gd name="T8" fmla="*/ 158 w 200"/>
                  <a:gd name="T9" fmla="*/ 66 h 124"/>
                  <a:gd name="T10" fmla="*/ 124 w 200"/>
                  <a:gd name="T11" fmla="*/ 66 h 124"/>
                  <a:gd name="T12" fmla="*/ 106 w 200"/>
                  <a:gd name="T13" fmla="*/ 58 h 124"/>
                  <a:gd name="T14" fmla="*/ 102 w 200"/>
                  <a:gd name="T15" fmla="*/ 54 h 124"/>
                  <a:gd name="T16" fmla="*/ 94 w 200"/>
                  <a:gd name="T17" fmla="*/ 42 h 124"/>
                  <a:gd name="T18" fmla="*/ 94 w 200"/>
                  <a:gd name="T19" fmla="*/ 38 h 124"/>
                  <a:gd name="T20" fmla="*/ 96 w 200"/>
                  <a:gd name="T21" fmla="*/ 30 h 124"/>
                  <a:gd name="T22" fmla="*/ 102 w 200"/>
                  <a:gd name="T23" fmla="*/ 22 h 124"/>
                  <a:gd name="T24" fmla="*/ 104 w 200"/>
                  <a:gd name="T25" fmla="*/ 6 h 124"/>
                  <a:gd name="T26" fmla="*/ 70 w 200"/>
                  <a:gd name="T27" fmla="*/ 18 h 124"/>
                  <a:gd name="T28" fmla="*/ 26 w 200"/>
                  <a:gd name="T29" fmla="*/ 6 h 124"/>
                  <a:gd name="T30" fmla="*/ 18 w 200"/>
                  <a:gd name="T31" fmla="*/ 2 h 124"/>
                  <a:gd name="T32" fmla="*/ 8 w 200"/>
                  <a:gd name="T33" fmla="*/ 2 h 124"/>
                  <a:gd name="T34" fmla="*/ 6 w 200"/>
                  <a:gd name="T35" fmla="*/ 2 h 124"/>
                  <a:gd name="T36" fmla="*/ 0 w 200"/>
                  <a:gd name="T37" fmla="*/ 24 h 124"/>
                  <a:gd name="T38" fmla="*/ 48 w 200"/>
                  <a:gd name="T39" fmla="*/ 48 h 124"/>
                  <a:gd name="T40" fmla="*/ 50 w 200"/>
                  <a:gd name="T41" fmla="*/ 64 h 124"/>
                  <a:gd name="T42" fmla="*/ 48 w 200"/>
                  <a:gd name="T43" fmla="*/ 76 h 124"/>
                  <a:gd name="T44" fmla="*/ 42 w 200"/>
                  <a:gd name="T45" fmla="*/ 88 h 124"/>
                  <a:gd name="T46" fmla="*/ 36 w 200"/>
                  <a:gd name="T47" fmla="*/ 98 h 124"/>
                  <a:gd name="T48" fmla="*/ 32 w 200"/>
                  <a:gd name="T49" fmla="*/ 108 h 124"/>
                  <a:gd name="T50" fmla="*/ 32 w 200"/>
                  <a:gd name="T51" fmla="*/ 112 h 124"/>
                  <a:gd name="T52" fmla="*/ 42 w 200"/>
                  <a:gd name="T53" fmla="*/ 122 h 124"/>
                  <a:gd name="T54" fmla="*/ 54 w 200"/>
                  <a:gd name="T55" fmla="*/ 124 h 124"/>
                  <a:gd name="T56" fmla="*/ 68 w 200"/>
                  <a:gd name="T57" fmla="*/ 122 h 124"/>
                  <a:gd name="T58" fmla="*/ 80 w 200"/>
                  <a:gd name="T59" fmla="*/ 118 h 124"/>
                  <a:gd name="T60" fmla="*/ 98 w 200"/>
                  <a:gd name="T61" fmla="*/ 102 h 124"/>
                  <a:gd name="T62" fmla="*/ 106 w 200"/>
                  <a:gd name="T63" fmla="*/ 98 h 124"/>
                  <a:gd name="T64" fmla="*/ 132 w 200"/>
                  <a:gd name="T65" fmla="*/ 94 h 124"/>
                  <a:gd name="T66" fmla="*/ 142 w 200"/>
                  <a:gd name="T67" fmla="*/ 96 h 124"/>
                  <a:gd name="T68" fmla="*/ 172 w 200"/>
                  <a:gd name="T69" fmla="*/ 104 h 124"/>
                  <a:gd name="T70" fmla="*/ 184 w 200"/>
                  <a:gd name="T71" fmla="*/ 10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00" h="124">
                    <a:moveTo>
                      <a:pt x="184" y="102"/>
                    </a:moveTo>
                    <a:lnTo>
                      <a:pt x="192" y="90"/>
                    </a:lnTo>
                    <a:lnTo>
                      <a:pt x="200" y="76"/>
                    </a:lnTo>
                    <a:lnTo>
                      <a:pt x="200" y="76"/>
                    </a:lnTo>
                    <a:lnTo>
                      <a:pt x="198" y="68"/>
                    </a:lnTo>
                    <a:lnTo>
                      <a:pt x="198" y="64"/>
                    </a:lnTo>
                    <a:lnTo>
                      <a:pt x="194" y="62"/>
                    </a:lnTo>
                    <a:lnTo>
                      <a:pt x="194" y="62"/>
                    </a:lnTo>
                    <a:lnTo>
                      <a:pt x="158" y="66"/>
                    </a:lnTo>
                    <a:lnTo>
                      <a:pt x="158" y="66"/>
                    </a:lnTo>
                    <a:lnTo>
                      <a:pt x="140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06" y="58"/>
                    </a:lnTo>
                    <a:lnTo>
                      <a:pt x="106" y="58"/>
                    </a:lnTo>
                    <a:lnTo>
                      <a:pt x="102" y="54"/>
                    </a:lnTo>
                    <a:lnTo>
                      <a:pt x="98" y="48"/>
                    </a:lnTo>
                    <a:lnTo>
                      <a:pt x="94" y="42"/>
                    </a:lnTo>
                    <a:lnTo>
                      <a:pt x="94" y="42"/>
                    </a:lnTo>
                    <a:lnTo>
                      <a:pt x="94" y="38"/>
                    </a:lnTo>
                    <a:lnTo>
                      <a:pt x="94" y="34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102" y="22"/>
                    </a:lnTo>
                    <a:lnTo>
                      <a:pt x="104" y="18"/>
                    </a:lnTo>
                    <a:lnTo>
                      <a:pt x="104" y="6"/>
                    </a:lnTo>
                    <a:lnTo>
                      <a:pt x="96" y="6"/>
                    </a:lnTo>
                    <a:lnTo>
                      <a:pt x="70" y="18"/>
                    </a:lnTo>
                    <a:lnTo>
                      <a:pt x="58" y="20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18" y="2"/>
                    </a:lnTo>
                    <a:lnTo>
                      <a:pt x="10" y="0"/>
                    </a:lnTo>
                    <a:lnTo>
                      <a:pt x="8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2" y="14"/>
                    </a:lnTo>
                    <a:lnTo>
                      <a:pt x="0" y="24"/>
                    </a:lnTo>
                    <a:lnTo>
                      <a:pt x="24" y="36"/>
                    </a:lnTo>
                    <a:lnTo>
                      <a:pt x="48" y="48"/>
                    </a:lnTo>
                    <a:lnTo>
                      <a:pt x="48" y="48"/>
                    </a:lnTo>
                    <a:lnTo>
                      <a:pt x="50" y="64"/>
                    </a:lnTo>
                    <a:lnTo>
                      <a:pt x="50" y="64"/>
                    </a:lnTo>
                    <a:lnTo>
                      <a:pt x="48" y="76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40" y="92"/>
                    </a:lnTo>
                    <a:lnTo>
                      <a:pt x="36" y="98"/>
                    </a:lnTo>
                    <a:lnTo>
                      <a:pt x="32" y="104"/>
                    </a:lnTo>
                    <a:lnTo>
                      <a:pt x="32" y="108"/>
                    </a:lnTo>
                    <a:lnTo>
                      <a:pt x="32" y="112"/>
                    </a:lnTo>
                    <a:lnTo>
                      <a:pt x="32" y="112"/>
                    </a:lnTo>
                    <a:lnTo>
                      <a:pt x="36" y="118"/>
                    </a:lnTo>
                    <a:lnTo>
                      <a:pt x="42" y="122"/>
                    </a:lnTo>
                    <a:lnTo>
                      <a:pt x="54" y="124"/>
                    </a:lnTo>
                    <a:lnTo>
                      <a:pt x="54" y="124"/>
                    </a:lnTo>
                    <a:lnTo>
                      <a:pt x="60" y="124"/>
                    </a:lnTo>
                    <a:lnTo>
                      <a:pt x="68" y="122"/>
                    </a:lnTo>
                    <a:lnTo>
                      <a:pt x="80" y="118"/>
                    </a:lnTo>
                    <a:lnTo>
                      <a:pt x="80" y="118"/>
                    </a:lnTo>
                    <a:lnTo>
                      <a:pt x="90" y="108"/>
                    </a:lnTo>
                    <a:lnTo>
                      <a:pt x="98" y="102"/>
                    </a:lnTo>
                    <a:lnTo>
                      <a:pt x="106" y="98"/>
                    </a:lnTo>
                    <a:lnTo>
                      <a:pt x="106" y="98"/>
                    </a:lnTo>
                    <a:lnTo>
                      <a:pt x="118" y="96"/>
                    </a:lnTo>
                    <a:lnTo>
                      <a:pt x="132" y="94"/>
                    </a:lnTo>
                    <a:lnTo>
                      <a:pt x="132" y="94"/>
                    </a:lnTo>
                    <a:lnTo>
                      <a:pt x="142" y="96"/>
                    </a:lnTo>
                    <a:lnTo>
                      <a:pt x="156" y="100"/>
                    </a:lnTo>
                    <a:lnTo>
                      <a:pt x="172" y="104"/>
                    </a:lnTo>
                    <a:lnTo>
                      <a:pt x="178" y="104"/>
                    </a:lnTo>
                    <a:lnTo>
                      <a:pt x="184" y="102"/>
                    </a:lnTo>
                    <a:lnTo>
                      <a:pt x="184" y="10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12"/>
              <p:cNvSpPr>
                <a:spLocks/>
              </p:cNvSpPr>
              <p:nvPr/>
            </p:nvSpPr>
            <p:spPr bwMode="auto">
              <a:xfrm>
                <a:off x="7005436" y="4694587"/>
                <a:ext cx="453612" cy="519266"/>
              </a:xfrm>
              <a:custGeom>
                <a:avLst/>
                <a:gdLst>
                  <a:gd name="T0" fmla="*/ 240 w 304"/>
                  <a:gd name="T1" fmla="*/ 336 h 348"/>
                  <a:gd name="T2" fmla="*/ 242 w 304"/>
                  <a:gd name="T3" fmla="*/ 322 h 348"/>
                  <a:gd name="T4" fmla="*/ 252 w 304"/>
                  <a:gd name="T5" fmla="*/ 310 h 348"/>
                  <a:gd name="T6" fmla="*/ 270 w 304"/>
                  <a:gd name="T7" fmla="*/ 294 h 348"/>
                  <a:gd name="T8" fmla="*/ 280 w 304"/>
                  <a:gd name="T9" fmla="*/ 286 h 348"/>
                  <a:gd name="T10" fmla="*/ 298 w 304"/>
                  <a:gd name="T11" fmla="*/ 268 h 348"/>
                  <a:gd name="T12" fmla="*/ 302 w 304"/>
                  <a:gd name="T13" fmla="*/ 256 h 348"/>
                  <a:gd name="T14" fmla="*/ 290 w 304"/>
                  <a:gd name="T15" fmla="*/ 186 h 348"/>
                  <a:gd name="T16" fmla="*/ 260 w 304"/>
                  <a:gd name="T17" fmla="*/ 184 h 348"/>
                  <a:gd name="T18" fmla="*/ 220 w 304"/>
                  <a:gd name="T19" fmla="*/ 168 h 348"/>
                  <a:gd name="T20" fmla="*/ 212 w 304"/>
                  <a:gd name="T21" fmla="*/ 160 h 348"/>
                  <a:gd name="T22" fmla="*/ 208 w 304"/>
                  <a:gd name="T23" fmla="*/ 154 h 348"/>
                  <a:gd name="T24" fmla="*/ 198 w 304"/>
                  <a:gd name="T25" fmla="*/ 140 h 348"/>
                  <a:gd name="T26" fmla="*/ 196 w 304"/>
                  <a:gd name="T27" fmla="*/ 134 h 348"/>
                  <a:gd name="T28" fmla="*/ 188 w 304"/>
                  <a:gd name="T29" fmla="*/ 108 h 348"/>
                  <a:gd name="T30" fmla="*/ 176 w 304"/>
                  <a:gd name="T31" fmla="*/ 108 h 348"/>
                  <a:gd name="T32" fmla="*/ 160 w 304"/>
                  <a:gd name="T33" fmla="*/ 108 h 348"/>
                  <a:gd name="T34" fmla="*/ 152 w 304"/>
                  <a:gd name="T35" fmla="*/ 104 h 348"/>
                  <a:gd name="T36" fmla="*/ 158 w 304"/>
                  <a:gd name="T37" fmla="*/ 96 h 348"/>
                  <a:gd name="T38" fmla="*/ 168 w 304"/>
                  <a:gd name="T39" fmla="*/ 84 h 348"/>
                  <a:gd name="T40" fmla="*/ 180 w 304"/>
                  <a:gd name="T41" fmla="*/ 56 h 348"/>
                  <a:gd name="T42" fmla="*/ 184 w 304"/>
                  <a:gd name="T43" fmla="*/ 44 h 348"/>
                  <a:gd name="T44" fmla="*/ 182 w 304"/>
                  <a:gd name="T45" fmla="*/ 14 h 348"/>
                  <a:gd name="T46" fmla="*/ 178 w 304"/>
                  <a:gd name="T47" fmla="*/ 10 h 348"/>
                  <a:gd name="T48" fmla="*/ 158 w 304"/>
                  <a:gd name="T49" fmla="*/ 0 h 348"/>
                  <a:gd name="T50" fmla="*/ 114 w 304"/>
                  <a:gd name="T51" fmla="*/ 22 h 348"/>
                  <a:gd name="T52" fmla="*/ 72 w 304"/>
                  <a:gd name="T53" fmla="*/ 2 h 348"/>
                  <a:gd name="T54" fmla="*/ 58 w 304"/>
                  <a:gd name="T55" fmla="*/ 12 h 348"/>
                  <a:gd name="T56" fmla="*/ 48 w 304"/>
                  <a:gd name="T57" fmla="*/ 18 h 348"/>
                  <a:gd name="T58" fmla="*/ 46 w 304"/>
                  <a:gd name="T59" fmla="*/ 22 h 348"/>
                  <a:gd name="T60" fmla="*/ 46 w 304"/>
                  <a:gd name="T61" fmla="*/ 40 h 348"/>
                  <a:gd name="T62" fmla="*/ 44 w 304"/>
                  <a:gd name="T63" fmla="*/ 42 h 348"/>
                  <a:gd name="T64" fmla="*/ 32 w 304"/>
                  <a:gd name="T65" fmla="*/ 46 h 348"/>
                  <a:gd name="T66" fmla="*/ 16 w 304"/>
                  <a:gd name="T67" fmla="*/ 48 h 348"/>
                  <a:gd name="T68" fmla="*/ 8 w 304"/>
                  <a:gd name="T69" fmla="*/ 52 h 348"/>
                  <a:gd name="T70" fmla="*/ 0 w 304"/>
                  <a:gd name="T71" fmla="*/ 62 h 348"/>
                  <a:gd name="T72" fmla="*/ 0 w 304"/>
                  <a:gd name="T73" fmla="*/ 70 h 348"/>
                  <a:gd name="T74" fmla="*/ 8 w 304"/>
                  <a:gd name="T75" fmla="*/ 104 h 348"/>
                  <a:gd name="T76" fmla="*/ 30 w 304"/>
                  <a:gd name="T77" fmla="*/ 140 h 348"/>
                  <a:gd name="T78" fmla="*/ 56 w 304"/>
                  <a:gd name="T79" fmla="*/ 184 h 348"/>
                  <a:gd name="T80" fmla="*/ 90 w 304"/>
                  <a:gd name="T81" fmla="*/ 202 h 348"/>
                  <a:gd name="T82" fmla="*/ 126 w 304"/>
                  <a:gd name="T83" fmla="*/ 220 h 348"/>
                  <a:gd name="T84" fmla="*/ 180 w 304"/>
                  <a:gd name="T85" fmla="*/ 260 h 348"/>
                  <a:gd name="T86" fmla="*/ 176 w 304"/>
                  <a:gd name="T87" fmla="*/ 268 h 348"/>
                  <a:gd name="T88" fmla="*/ 174 w 304"/>
                  <a:gd name="T89" fmla="*/ 270 h 348"/>
                  <a:gd name="T90" fmla="*/ 158 w 304"/>
                  <a:gd name="T91" fmla="*/ 276 h 348"/>
                  <a:gd name="T92" fmla="*/ 156 w 304"/>
                  <a:gd name="T93" fmla="*/ 282 h 348"/>
                  <a:gd name="T94" fmla="*/ 156 w 304"/>
                  <a:gd name="T95" fmla="*/ 320 h 348"/>
                  <a:gd name="T96" fmla="*/ 144 w 304"/>
                  <a:gd name="T97" fmla="*/ 330 h 348"/>
                  <a:gd name="T98" fmla="*/ 142 w 304"/>
                  <a:gd name="T99" fmla="*/ 336 h 348"/>
                  <a:gd name="T100" fmla="*/ 146 w 304"/>
                  <a:gd name="T101" fmla="*/ 340 h 348"/>
                  <a:gd name="T102" fmla="*/ 156 w 304"/>
                  <a:gd name="T103" fmla="*/ 346 h 348"/>
                  <a:gd name="T104" fmla="*/ 184 w 304"/>
                  <a:gd name="T105" fmla="*/ 344 h 348"/>
                  <a:gd name="T106" fmla="*/ 210 w 304"/>
                  <a:gd name="T107" fmla="*/ 348 h 348"/>
                  <a:gd name="T108" fmla="*/ 230 w 304"/>
                  <a:gd name="T109" fmla="*/ 346 h 348"/>
                  <a:gd name="T110" fmla="*/ 238 w 304"/>
                  <a:gd name="T111" fmla="*/ 340 h 348"/>
                  <a:gd name="T112" fmla="*/ 240 w 304"/>
                  <a:gd name="T113" fmla="*/ 336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4" h="348">
                    <a:moveTo>
                      <a:pt x="240" y="336"/>
                    </a:moveTo>
                    <a:lnTo>
                      <a:pt x="240" y="336"/>
                    </a:lnTo>
                    <a:lnTo>
                      <a:pt x="240" y="332"/>
                    </a:lnTo>
                    <a:lnTo>
                      <a:pt x="242" y="322"/>
                    </a:lnTo>
                    <a:lnTo>
                      <a:pt x="246" y="316"/>
                    </a:lnTo>
                    <a:lnTo>
                      <a:pt x="252" y="310"/>
                    </a:lnTo>
                    <a:lnTo>
                      <a:pt x="258" y="302"/>
                    </a:lnTo>
                    <a:lnTo>
                      <a:pt x="270" y="294"/>
                    </a:lnTo>
                    <a:lnTo>
                      <a:pt x="270" y="294"/>
                    </a:lnTo>
                    <a:lnTo>
                      <a:pt x="280" y="286"/>
                    </a:lnTo>
                    <a:lnTo>
                      <a:pt x="288" y="280"/>
                    </a:lnTo>
                    <a:lnTo>
                      <a:pt x="298" y="268"/>
                    </a:lnTo>
                    <a:lnTo>
                      <a:pt x="302" y="260"/>
                    </a:lnTo>
                    <a:lnTo>
                      <a:pt x="302" y="256"/>
                    </a:lnTo>
                    <a:lnTo>
                      <a:pt x="304" y="210"/>
                    </a:lnTo>
                    <a:lnTo>
                      <a:pt x="290" y="186"/>
                    </a:lnTo>
                    <a:lnTo>
                      <a:pt x="260" y="184"/>
                    </a:lnTo>
                    <a:lnTo>
                      <a:pt x="260" y="184"/>
                    </a:lnTo>
                    <a:lnTo>
                      <a:pt x="236" y="174"/>
                    </a:lnTo>
                    <a:lnTo>
                      <a:pt x="220" y="168"/>
                    </a:lnTo>
                    <a:lnTo>
                      <a:pt x="214" y="164"/>
                    </a:lnTo>
                    <a:lnTo>
                      <a:pt x="212" y="160"/>
                    </a:lnTo>
                    <a:lnTo>
                      <a:pt x="212" y="160"/>
                    </a:lnTo>
                    <a:lnTo>
                      <a:pt x="208" y="154"/>
                    </a:lnTo>
                    <a:lnTo>
                      <a:pt x="204" y="146"/>
                    </a:lnTo>
                    <a:lnTo>
                      <a:pt x="198" y="140"/>
                    </a:lnTo>
                    <a:lnTo>
                      <a:pt x="196" y="134"/>
                    </a:lnTo>
                    <a:lnTo>
                      <a:pt x="196" y="134"/>
                    </a:lnTo>
                    <a:lnTo>
                      <a:pt x="192" y="118"/>
                    </a:lnTo>
                    <a:lnTo>
                      <a:pt x="188" y="108"/>
                    </a:lnTo>
                    <a:lnTo>
                      <a:pt x="176" y="108"/>
                    </a:lnTo>
                    <a:lnTo>
                      <a:pt x="176" y="108"/>
                    </a:lnTo>
                    <a:lnTo>
                      <a:pt x="170" y="108"/>
                    </a:lnTo>
                    <a:lnTo>
                      <a:pt x="160" y="108"/>
                    </a:lnTo>
                    <a:lnTo>
                      <a:pt x="156" y="106"/>
                    </a:lnTo>
                    <a:lnTo>
                      <a:pt x="152" y="104"/>
                    </a:lnTo>
                    <a:lnTo>
                      <a:pt x="154" y="102"/>
                    </a:lnTo>
                    <a:lnTo>
                      <a:pt x="158" y="96"/>
                    </a:lnTo>
                    <a:lnTo>
                      <a:pt x="158" y="96"/>
                    </a:lnTo>
                    <a:lnTo>
                      <a:pt x="168" y="84"/>
                    </a:lnTo>
                    <a:lnTo>
                      <a:pt x="176" y="70"/>
                    </a:lnTo>
                    <a:lnTo>
                      <a:pt x="180" y="56"/>
                    </a:lnTo>
                    <a:lnTo>
                      <a:pt x="184" y="44"/>
                    </a:lnTo>
                    <a:lnTo>
                      <a:pt x="184" y="44"/>
                    </a:lnTo>
                    <a:lnTo>
                      <a:pt x="182" y="26"/>
                    </a:lnTo>
                    <a:lnTo>
                      <a:pt x="182" y="14"/>
                    </a:lnTo>
                    <a:lnTo>
                      <a:pt x="182" y="14"/>
                    </a:lnTo>
                    <a:lnTo>
                      <a:pt x="178" y="10"/>
                    </a:lnTo>
                    <a:lnTo>
                      <a:pt x="170" y="6"/>
                    </a:lnTo>
                    <a:lnTo>
                      <a:pt x="158" y="0"/>
                    </a:lnTo>
                    <a:lnTo>
                      <a:pt x="134" y="12"/>
                    </a:lnTo>
                    <a:lnTo>
                      <a:pt x="114" y="22"/>
                    </a:lnTo>
                    <a:lnTo>
                      <a:pt x="92" y="20"/>
                    </a:lnTo>
                    <a:lnTo>
                      <a:pt x="72" y="2"/>
                    </a:lnTo>
                    <a:lnTo>
                      <a:pt x="58" y="12"/>
                    </a:lnTo>
                    <a:lnTo>
                      <a:pt x="58" y="12"/>
                    </a:lnTo>
                    <a:lnTo>
                      <a:pt x="52" y="14"/>
                    </a:lnTo>
                    <a:lnTo>
                      <a:pt x="48" y="18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8" y="32"/>
                    </a:lnTo>
                    <a:lnTo>
                      <a:pt x="46" y="40"/>
                    </a:lnTo>
                    <a:lnTo>
                      <a:pt x="46" y="40"/>
                    </a:lnTo>
                    <a:lnTo>
                      <a:pt x="44" y="42"/>
                    </a:lnTo>
                    <a:lnTo>
                      <a:pt x="40" y="44"/>
                    </a:lnTo>
                    <a:lnTo>
                      <a:pt x="32" y="46"/>
                    </a:lnTo>
                    <a:lnTo>
                      <a:pt x="32" y="46"/>
                    </a:lnTo>
                    <a:lnTo>
                      <a:pt x="16" y="48"/>
                    </a:lnTo>
                    <a:lnTo>
                      <a:pt x="16" y="48"/>
                    </a:lnTo>
                    <a:lnTo>
                      <a:pt x="8" y="52"/>
                    </a:lnTo>
                    <a:lnTo>
                      <a:pt x="2" y="56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70"/>
                    </a:lnTo>
                    <a:lnTo>
                      <a:pt x="4" y="84"/>
                    </a:lnTo>
                    <a:lnTo>
                      <a:pt x="8" y="104"/>
                    </a:lnTo>
                    <a:lnTo>
                      <a:pt x="8" y="104"/>
                    </a:lnTo>
                    <a:lnTo>
                      <a:pt x="30" y="140"/>
                    </a:lnTo>
                    <a:lnTo>
                      <a:pt x="56" y="184"/>
                    </a:lnTo>
                    <a:lnTo>
                      <a:pt x="56" y="184"/>
                    </a:lnTo>
                    <a:lnTo>
                      <a:pt x="68" y="192"/>
                    </a:lnTo>
                    <a:lnTo>
                      <a:pt x="90" y="202"/>
                    </a:lnTo>
                    <a:lnTo>
                      <a:pt x="126" y="220"/>
                    </a:lnTo>
                    <a:lnTo>
                      <a:pt x="126" y="220"/>
                    </a:lnTo>
                    <a:lnTo>
                      <a:pt x="180" y="260"/>
                    </a:lnTo>
                    <a:lnTo>
                      <a:pt x="180" y="260"/>
                    </a:lnTo>
                    <a:lnTo>
                      <a:pt x="178" y="264"/>
                    </a:lnTo>
                    <a:lnTo>
                      <a:pt x="176" y="268"/>
                    </a:lnTo>
                    <a:lnTo>
                      <a:pt x="174" y="270"/>
                    </a:lnTo>
                    <a:lnTo>
                      <a:pt x="174" y="270"/>
                    </a:lnTo>
                    <a:lnTo>
                      <a:pt x="162" y="272"/>
                    </a:lnTo>
                    <a:lnTo>
                      <a:pt x="158" y="276"/>
                    </a:lnTo>
                    <a:lnTo>
                      <a:pt x="156" y="282"/>
                    </a:lnTo>
                    <a:lnTo>
                      <a:pt x="156" y="282"/>
                    </a:lnTo>
                    <a:lnTo>
                      <a:pt x="156" y="320"/>
                    </a:lnTo>
                    <a:lnTo>
                      <a:pt x="156" y="320"/>
                    </a:lnTo>
                    <a:lnTo>
                      <a:pt x="148" y="326"/>
                    </a:lnTo>
                    <a:lnTo>
                      <a:pt x="144" y="330"/>
                    </a:lnTo>
                    <a:lnTo>
                      <a:pt x="142" y="334"/>
                    </a:lnTo>
                    <a:lnTo>
                      <a:pt x="142" y="336"/>
                    </a:lnTo>
                    <a:lnTo>
                      <a:pt x="142" y="336"/>
                    </a:lnTo>
                    <a:lnTo>
                      <a:pt x="146" y="340"/>
                    </a:lnTo>
                    <a:lnTo>
                      <a:pt x="150" y="344"/>
                    </a:lnTo>
                    <a:lnTo>
                      <a:pt x="156" y="346"/>
                    </a:lnTo>
                    <a:lnTo>
                      <a:pt x="184" y="344"/>
                    </a:lnTo>
                    <a:lnTo>
                      <a:pt x="184" y="344"/>
                    </a:lnTo>
                    <a:lnTo>
                      <a:pt x="192" y="346"/>
                    </a:lnTo>
                    <a:lnTo>
                      <a:pt x="210" y="348"/>
                    </a:lnTo>
                    <a:lnTo>
                      <a:pt x="220" y="346"/>
                    </a:lnTo>
                    <a:lnTo>
                      <a:pt x="230" y="346"/>
                    </a:lnTo>
                    <a:lnTo>
                      <a:pt x="236" y="342"/>
                    </a:lnTo>
                    <a:lnTo>
                      <a:pt x="238" y="340"/>
                    </a:lnTo>
                    <a:lnTo>
                      <a:pt x="240" y="336"/>
                    </a:lnTo>
                    <a:lnTo>
                      <a:pt x="240" y="3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13"/>
              <p:cNvSpPr>
                <a:spLocks/>
              </p:cNvSpPr>
              <p:nvPr/>
            </p:nvSpPr>
            <p:spPr bwMode="auto">
              <a:xfrm>
                <a:off x="6820410" y="4402127"/>
                <a:ext cx="492407" cy="310366"/>
              </a:xfrm>
              <a:custGeom>
                <a:avLst/>
                <a:gdLst>
                  <a:gd name="T0" fmla="*/ 286 w 330"/>
                  <a:gd name="T1" fmla="*/ 142 h 208"/>
                  <a:gd name="T2" fmla="*/ 290 w 330"/>
                  <a:gd name="T3" fmla="*/ 122 h 208"/>
                  <a:gd name="T4" fmla="*/ 298 w 330"/>
                  <a:gd name="T5" fmla="*/ 112 h 208"/>
                  <a:gd name="T6" fmla="*/ 320 w 330"/>
                  <a:gd name="T7" fmla="*/ 92 h 208"/>
                  <a:gd name="T8" fmla="*/ 328 w 330"/>
                  <a:gd name="T9" fmla="*/ 82 h 208"/>
                  <a:gd name="T10" fmla="*/ 328 w 330"/>
                  <a:gd name="T11" fmla="*/ 72 h 208"/>
                  <a:gd name="T12" fmla="*/ 324 w 330"/>
                  <a:gd name="T13" fmla="*/ 60 h 208"/>
                  <a:gd name="T14" fmla="*/ 308 w 330"/>
                  <a:gd name="T15" fmla="*/ 42 h 208"/>
                  <a:gd name="T16" fmla="*/ 296 w 330"/>
                  <a:gd name="T17" fmla="*/ 36 h 208"/>
                  <a:gd name="T18" fmla="*/ 284 w 330"/>
                  <a:gd name="T19" fmla="*/ 32 h 208"/>
                  <a:gd name="T20" fmla="*/ 280 w 330"/>
                  <a:gd name="T21" fmla="*/ 34 h 208"/>
                  <a:gd name="T22" fmla="*/ 254 w 330"/>
                  <a:gd name="T23" fmla="*/ 46 h 208"/>
                  <a:gd name="T24" fmla="*/ 224 w 330"/>
                  <a:gd name="T25" fmla="*/ 42 h 208"/>
                  <a:gd name="T26" fmla="*/ 214 w 330"/>
                  <a:gd name="T27" fmla="*/ 38 h 208"/>
                  <a:gd name="T28" fmla="*/ 188 w 330"/>
                  <a:gd name="T29" fmla="*/ 20 h 208"/>
                  <a:gd name="T30" fmla="*/ 96 w 330"/>
                  <a:gd name="T31" fmla="*/ 0 h 208"/>
                  <a:gd name="T32" fmla="*/ 42 w 330"/>
                  <a:gd name="T33" fmla="*/ 30 h 208"/>
                  <a:gd name="T34" fmla="*/ 22 w 330"/>
                  <a:gd name="T35" fmla="*/ 118 h 208"/>
                  <a:gd name="T36" fmla="*/ 2 w 330"/>
                  <a:gd name="T37" fmla="*/ 138 h 208"/>
                  <a:gd name="T38" fmla="*/ 2 w 330"/>
                  <a:gd name="T39" fmla="*/ 154 h 208"/>
                  <a:gd name="T40" fmla="*/ 6 w 330"/>
                  <a:gd name="T41" fmla="*/ 162 h 208"/>
                  <a:gd name="T42" fmla="*/ 32 w 330"/>
                  <a:gd name="T43" fmla="*/ 188 h 208"/>
                  <a:gd name="T44" fmla="*/ 54 w 330"/>
                  <a:gd name="T45" fmla="*/ 206 h 208"/>
                  <a:gd name="T46" fmla="*/ 76 w 330"/>
                  <a:gd name="T47" fmla="*/ 208 h 208"/>
                  <a:gd name="T48" fmla="*/ 90 w 330"/>
                  <a:gd name="T49" fmla="*/ 208 h 208"/>
                  <a:gd name="T50" fmla="*/ 100 w 330"/>
                  <a:gd name="T51" fmla="*/ 198 h 208"/>
                  <a:gd name="T52" fmla="*/ 106 w 330"/>
                  <a:gd name="T53" fmla="*/ 188 h 208"/>
                  <a:gd name="T54" fmla="*/ 118 w 330"/>
                  <a:gd name="T55" fmla="*/ 172 h 208"/>
                  <a:gd name="T56" fmla="*/ 124 w 330"/>
                  <a:gd name="T57" fmla="*/ 170 h 208"/>
                  <a:gd name="T58" fmla="*/ 156 w 330"/>
                  <a:gd name="T59" fmla="*/ 168 h 208"/>
                  <a:gd name="T60" fmla="*/ 166 w 330"/>
                  <a:gd name="T61" fmla="*/ 168 h 208"/>
                  <a:gd name="T62" fmla="*/ 184 w 330"/>
                  <a:gd name="T63" fmla="*/ 178 h 208"/>
                  <a:gd name="T64" fmla="*/ 198 w 330"/>
                  <a:gd name="T65" fmla="*/ 180 h 208"/>
                  <a:gd name="T66" fmla="*/ 216 w 330"/>
                  <a:gd name="T67" fmla="*/ 178 h 208"/>
                  <a:gd name="T68" fmla="*/ 232 w 330"/>
                  <a:gd name="T69" fmla="*/ 170 h 208"/>
                  <a:gd name="T70" fmla="*/ 258 w 330"/>
                  <a:gd name="T71" fmla="*/ 158 h 208"/>
                  <a:gd name="T72" fmla="*/ 272 w 330"/>
                  <a:gd name="T73" fmla="*/ 152 h 208"/>
                  <a:gd name="T74" fmla="*/ 286 w 330"/>
                  <a:gd name="T75" fmla="*/ 142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30" h="208">
                    <a:moveTo>
                      <a:pt x="286" y="142"/>
                    </a:moveTo>
                    <a:lnTo>
                      <a:pt x="286" y="142"/>
                    </a:lnTo>
                    <a:lnTo>
                      <a:pt x="288" y="132"/>
                    </a:lnTo>
                    <a:lnTo>
                      <a:pt x="290" y="122"/>
                    </a:lnTo>
                    <a:lnTo>
                      <a:pt x="292" y="118"/>
                    </a:lnTo>
                    <a:lnTo>
                      <a:pt x="298" y="112"/>
                    </a:lnTo>
                    <a:lnTo>
                      <a:pt x="298" y="112"/>
                    </a:lnTo>
                    <a:lnTo>
                      <a:pt x="320" y="92"/>
                    </a:lnTo>
                    <a:lnTo>
                      <a:pt x="324" y="88"/>
                    </a:lnTo>
                    <a:lnTo>
                      <a:pt x="328" y="82"/>
                    </a:lnTo>
                    <a:lnTo>
                      <a:pt x="330" y="76"/>
                    </a:lnTo>
                    <a:lnTo>
                      <a:pt x="328" y="72"/>
                    </a:lnTo>
                    <a:lnTo>
                      <a:pt x="328" y="72"/>
                    </a:lnTo>
                    <a:lnTo>
                      <a:pt x="324" y="60"/>
                    </a:lnTo>
                    <a:lnTo>
                      <a:pt x="316" y="50"/>
                    </a:lnTo>
                    <a:lnTo>
                      <a:pt x="308" y="42"/>
                    </a:lnTo>
                    <a:lnTo>
                      <a:pt x="308" y="42"/>
                    </a:lnTo>
                    <a:lnTo>
                      <a:pt x="296" y="36"/>
                    </a:lnTo>
                    <a:lnTo>
                      <a:pt x="288" y="32"/>
                    </a:lnTo>
                    <a:lnTo>
                      <a:pt x="284" y="32"/>
                    </a:lnTo>
                    <a:lnTo>
                      <a:pt x="280" y="34"/>
                    </a:lnTo>
                    <a:lnTo>
                      <a:pt x="280" y="34"/>
                    </a:lnTo>
                    <a:lnTo>
                      <a:pt x="266" y="42"/>
                    </a:lnTo>
                    <a:lnTo>
                      <a:pt x="254" y="46"/>
                    </a:lnTo>
                    <a:lnTo>
                      <a:pt x="254" y="46"/>
                    </a:lnTo>
                    <a:lnTo>
                      <a:pt x="224" y="42"/>
                    </a:lnTo>
                    <a:lnTo>
                      <a:pt x="224" y="42"/>
                    </a:lnTo>
                    <a:lnTo>
                      <a:pt x="214" y="38"/>
                    </a:lnTo>
                    <a:lnTo>
                      <a:pt x="202" y="30"/>
                    </a:lnTo>
                    <a:lnTo>
                      <a:pt x="188" y="20"/>
                    </a:lnTo>
                    <a:lnTo>
                      <a:pt x="144" y="4"/>
                    </a:lnTo>
                    <a:lnTo>
                      <a:pt x="96" y="0"/>
                    </a:lnTo>
                    <a:lnTo>
                      <a:pt x="64" y="24"/>
                    </a:lnTo>
                    <a:lnTo>
                      <a:pt x="42" y="30"/>
                    </a:lnTo>
                    <a:lnTo>
                      <a:pt x="38" y="96"/>
                    </a:lnTo>
                    <a:lnTo>
                      <a:pt x="22" y="118"/>
                    </a:lnTo>
                    <a:lnTo>
                      <a:pt x="2" y="138"/>
                    </a:lnTo>
                    <a:lnTo>
                      <a:pt x="2" y="138"/>
                    </a:lnTo>
                    <a:lnTo>
                      <a:pt x="0" y="146"/>
                    </a:lnTo>
                    <a:lnTo>
                      <a:pt x="2" y="154"/>
                    </a:lnTo>
                    <a:lnTo>
                      <a:pt x="6" y="162"/>
                    </a:lnTo>
                    <a:lnTo>
                      <a:pt x="6" y="162"/>
                    </a:lnTo>
                    <a:lnTo>
                      <a:pt x="16" y="172"/>
                    </a:lnTo>
                    <a:lnTo>
                      <a:pt x="32" y="188"/>
                    </a:lnTo>
                    <a:lnTo>
                      <a:pt x="54" y="206"/>
                    </a:lnTo>
                    <a:lnTo>
                      <a:pt x="54" y="206"/>
                    </a:lnTo>
                    <a:lnTo>
                      <a:pt x="60" y="208"/>
                    </a:lnTo>
                    <a:lnTo>
                      <a:pt x="76" y="208"/>
                    </a:lnTo>
                    <a:lnTo>
                      <a:pt x="84" y="208"/>
                    </a:lnTo>
                    <a:lnTo>
                      <a:pt x="90" y="208"/>
                    </a:lnTo>
                    <a:lnTo>
                      <a:pt x="96" y="204"/>
                    </a:lnTo>
                    <a:lnTo>
                      <a:pt x="100" y="198"/>
                    </a:lnTo>
                    <a:lnTo>
                      <a:pt x="100" y="198"/>
                    </a:lnTo>
                    <a:lnTo>
                      <a:pt x="106" y="188"/>
                    </a:lnTo>
                    <a:lnTo>
                      <a:pt x="112" y="178"/>
                    </a:lnTo>
                    <a:lnTo>
                      <a:pt x="118" y="172"/>
                    </a:lnTo>
                    <a:lnTo>
                      <a:pt x="124" y="170"/>
                    </a:lnTo>
                    <a:lnTo>
                      <a:pt x="124" y="170"/>
                    </a:lnTo>
                    <a:lnTo>
                      <a:pt x="144" y="168"/>
                    </a:lnTo>
                    <a:lnTo>
                      <a:pt x="156" y="168"/>
                    </a:lnTo>
                    <a:lnTo>
                      <a:pt x="166" y="168"/>
                    </a:lnTo>
                    <a:lnTo>
                      <a:pt x="166" y="168"/>
                    </a:lnTo>
                    <a:lnTo>
                      <a:pt x="174" y="174"/>
                    </a:lnTo>
                    <a:lnTo>
                      <a:pt x="184" y="178"/>
                    </a:lnTo>
                    <a:lnTo>
                      <a:pt x="190" y="180"/>
                    </a:lnTo>
                    <a:lnTo>
                      <a:pt x="198" y="180"/>
                    </a:lnTo>
                    <a:lnTo>
                      <a:pt x="206" y="180"/>
                    </a:lnTo>
                    <a:lnTo>
                      <a:pt x="216" y="178"/>
                    </a:lnTo>
                    <a:lnTo>
                      <a:pt x="216" y="178"/>
                    </a:lnTo>
                    <a:lnTo>
                      <a:pt x="232" y="170"/>
                    </a:lnTo>
                    <a:lnTo>
                      <a:pt x="246" y="164"/>
                    </a:lnTo>
                    <a:lnTo>
                      <a:pt x="258" y="158"/>
                    </a:lnTo>
                    <a:lnTo>
                      <a:pt x="258" y="158"/>
                    </a:lnTo>
                    <a:lnTo>
                      <a:pt x="272" y="152"/>
                    </a:lnTo>
                    <a:lnTo>
                      <a:pt x="286" y="142"/>
                    </a:lnTo>
                    <a:lnTo>
                      <a:pt x="286" y="14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14"/>
              <p:cNvSpPr>
                <a:spLocks/>
              </p:cNvSpPr>
              <p:nvPr/>
            </p:nvSpPr>
            <p:spPr bwMode="auto">
              <a:xfrm>
                <a:off x="6838316" y="4775163"/>
                <a:ext cx="164136" cy="116387"/>
              </a:xfrm>
              <a:custGeom>
                <a:avLst/>
                <a:gdLst>
                  <a:gd name="T0" fmla="*/ 60 w 110"/>
                  <a:gd name="T1" fmla="*/ 0 h 78"/>
                  <a:gd name="T2" fmla="*/ 60 w 110"/>
                  <a:gd name="T3" fmla="*/ 0 h 78"/>
                  <a:gd name="T4" fmla="*/ 66 w 110"/>
                  <a:gd name="T5" fmla="*/ 2 h 78"/>
                  <a:gd name="T6" fmla="*/ 74 w 110"/>
                  <a:gd name="T7" fmla="*/ 6 h 78"/>
                  <a:gd name="T8" fmla="*/ 82 w 110"/>
                  <a:gd name="T9" fmla="*/ 10 h 78"/>
                  <a:gd name="T10" fmla="*/ 88 w 110"/>
                  <a:gd name="T11" fmla="*/ 18 h 78"/>
                  <a:gd name="T12" fmla="*/ 88 w 110"/>
                  <a:gd name="T13" fmla="*/ 18 h 78"/>
                  <a:gd name="T14" fmla="*/ 94 w 110"/>
                  <a:gd name="T15" fmla="*/ 32 h 78"/>
                  <a:gd name="T16" fmla="*/ 98 w 110"/>
                  <a:gd name="T17" fmla="*/ 44 h 78"/>
                  <a:gd name="T18" fmla="*/ 98 w 110"/>
                  <a:gd name="T19" fmla="*/ 44 h 78"/>
                  <a:gd name="T20" fmla="*/ 102 w 110"/>
                  <a:gd name="T21" fmla="*/ 48 h 78"/>
                  <a:gd name="T22" fmla="*/ 106 w 110"/>
                  <a:gd name="T23" fmla="*/ 50 h 78"/>
                  <a:gd name="T24" fmla="*/ 108 w 110"/>
                  <a:gd name="T25" fmla="*/ 54 h 78"/>
                  <a:gd name="T26" fmla="*/ 110 w 110"/>
                  <a:gd name="T27" fmla="*/ 58 h 78"/>
                  <a:gd name="T28" fmla="*/ 110 w 110"/>
                  <a:gd name="T29" fmla="*/ 58 h 78"/>
                  <a:gd name="T30" fmla="*/ 110 w 110"/>
                  <a:gd name="T31" fmla="*/ 64 h 78"/>
                  <a:gd name="T32" fmla="*/ 110 w 110"/>
                  <a:gd name="T33" fmla="*/ 66 h 78"/>
                  <a:gd name="T34" fmla="*/ 110 w 110"/>
                  <a:gd name="T35" fmla="*/ 66 h 78"/>
                  <a:gd name="T36" fmla="*/ 104 w 110"/>
                  <a:gd name="T37" fmla="*/ 72 h 78"/>
                  <a:gd name="T38" fmla="*/ 100 w 110"/>
                  <a:gd name="T39" fmla="*/ 76 h 78"/>
                  <a:gd name="T40" fmla="*/ 96 w 110"/>
                  <a:gd name="T41" fmla="*/ 78 h 78"/>
                  <a:gd name="T42" fmla="*/ 96 w 110"/>
                  <a:gd name="T43" fmla="*/ 78 h 78"/>
                  <a:gd name="T44" fmla="*/ 72 w 110"/>
                  <a:gd name="T45" fmla="*/ 78 h 78"/>
                  <a:gd name="T46" fmla="*/ 46 w 110"/>
                  <a:gd name="T47" fmla="*/ 76 h 78"/>
                  <a:gd name="T48" fmla="*/ 46 w 110"/>
                  <a:gd name="T49" fmla="*/ 76 h 78"/>
                  <a:gd name="T50" fmla="*/ 26 w 110"/>
                  <a:gd name="T51" fmla="*/ 76 h 78"/>
                  <a:gd name="T52" fmla="*/ 10 w 110"/>
                  <a:gd name="T53" fmla="*/ 76 h 78"/>
                  <a:gd name="T54" fmla="*/ 10 w 110"/>
                  <a:gd name="T55" fmla="*/ 76 h 78"/>
                  <a:gd name="T56" fmla="*/ 2 w 110"/>
                  <a:gd name="T57" fmla="*/ 68 h 78"/>
                  <a:gd name="T58" fmla="*/ 0 w 110"/>
                  <a:gd name="T59" fmla="*/ 58 h 78"/>
                  <a:gd name="T60" fmla="*/ 0 w 110"/>
                  <a:gd name="T61" fmla="*/ 54 h 78"/>
                  <a:gd name="T62" fmla="*/ 0 w 110"/>
                  <a:gd name="T63" fmla="*/ 50 h 78"/>
                  <a:gd name="T64" fmla="*/ 0 w 110"/>
                  <a:gd name="T65" fmla="*/ 50 h 78"/>
                  <a:gd name="T66" fmla="*/ 6 w 110"/>
                  <a:gd name="T67" fmla="*/ 42 h 78"/>
                  <a:gd name="T68" fmla="*/ 10 w 110"/>
                  <a:gd name="T69" fmla="*/ 38 h 78"/>
                  <a:gd name="T70" fmla="*/ 18 w 110"/>
                  <a:gd name="T71" fmla="*/ 34 h 78"/>
                  <a:gd name="T72" fmla="*/ 18 w 110"/>
                  <a:gd name="T73" fmla="*/ 34 h 78"/>
                  <a:gd name="T74" fmla="*/ 30 w 110"/>
                  <a:gd name="T75" fmla="*/ 26 h 78"/>
                  <a:gd name="T76" fmla="*/ 40 w 110"/>
                  <a:gd name="T77" fmla="*/ 18 h 78"/>
                  <a:gd name="T78" fmla="*/ 40 w 110"/>
                  <a:gd name="T79" fmla="*/ 18 h 78"/>
                  <a:gd name="T80" fmla="*/ 44 w 110"/>
                  <a:gd name="T81" fmla="*/ 10 h 78"/>
                  <a:gd name="T82" fmla="*/ 50 w 110"/>
                  <a:gd name="T83" fmla="*/ 4 h 78"/>
                  <a:gd name="T84" fmla="*/ 60 w 110"/>
                  <a:gd name="T85" fmla="*/ 0 h 78"/>
                  <a:gd name="T86" fmla="*/ 60 w 110"/>
                  <a:gd name="T8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0" h="78">
                    <a:moveTo>
                      <a:pt x="60" y="0"/>
                    </a:moveTo>
                    <a:lnTo>
                      <a:pt x="60" y="0"/>
                    </a:lnTo>
                    <a:lnTo>
                      <a:pt x="66" y="2"/>
                    </a:lnTo>
                    <a:lnTo>
                      <a:pt x="74" y="6"/>
                    </a:lnTo>
                    <a:lnTo>
                      <a:pt x="82" y="10"/>
                    </a:lnTo>
                    <a:lnTo>
                      <a:pt x="88" y="18"/>
                    </a:lnTo>
                    <a:lnTo>
                      <a:pt x="88" y="18"/>
                    </a:lnTo>
                    <a:lnTo>
                      <a:pt x="94" y="32"/>
                    </a:lnTo>
                    <a:lnTo>
                      <a:pt x="98" y="44"/>
                    </a:lnTo>
                    <a:lnTo>
                      <a:pt x="98" y="44"/>
                    </a:lnTo>
                    <a:lnTo>
                      <a:pt x="102" y="48"/>
                    </a:lnTo>
                    <a:lnTo>
                      <a:pt x="106" y="50"/>
                    </a:lnTo>
                    <a:lnTo>
                      <a:pt x="108" y="54"/>
                    </a:lnTo>
                    <a:lnTo>
                      <a:pt x="110" y="58"/>
                    </a:lnTo>
                    <a:lnTo>
                      <a:pt x="110" y="58"/>
                    </a:lnTo>
                    <a:lnTo>
                      <a:pt x="110" y="64"/>
                    </a:lnTo>
                    <a:lnTo>
                      <a:pt x="110" y="66"/>
                    </a:lnTo>
                    <a:lnTo>
                      <a:pt x="110" y="66"/>
                    </a:lnTo>
                    <a:lnTo>
                      <a:pt x="104" y="72"/>
                    </a:lnTo>
                    <a:lnTo>
                      <a:pt x="100" y="76"/>
                    </a:lnTo>
                    <a:lnTo>
                      <a:pt x="96" y="78"/>
                    </a:lnTo>
                    <a:lnTo>
                      <a:pt x="96" y="78"/>
                    </a:lnTo>
                    <a:lnTo>
                      <a:pt x="72" y="78"/>
                    </a:lnTo>
                    <a:lnTo>
                      <a:pt x="46" y="76"/>
                    </a:lnTo>
                    <a:lnTo>
                      <a:pt x="46" y="76"/>
                    </a:lnTo>
                    <a:lnTo>
                      <a:pt x="26" y="76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4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6" y="42"/>
                    </a:lnTo>
                    <a:lnTo>
                      <a:pt x="10" y="38"/>
                    </a:lnTo>
                    <a:lnTo>
                      <a:pt x="18" y="34"/>
                    </a:lnTo>
                    <a:lnTo>
                      <a:pt x="18" y="34"/>
                    </a:lnTo>
                    <a:lnTo>
                      <a:pt x="30" y="26"/>
                    </a:lnTo>
                    <a:lnTo>
                      <a:pt x="40" y="18"/>
                    </a:lnTo>
                    <a:lnTo>
                      <a:pt x="40" y="18"/>
                    </a:lnTo>
                    <a:lnTo>
                      <a:pt x="44" y="10"/>
                    </a:lnTo>
                    <a:lnTo>
                      <a:pt x="50" y="4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Freeform 15"/>
              <p:cNvSpPr>
                <a:spLocks/>
              </p:cNvSpPr>
              <p:nvPr/>
            </p:nvSpPr>
            <p:spPr bwMode="auto">
              <a:xfrm>
                <a:off x="6883080" y="5124324"/>
                <a:ext cx="223822" cy="188010"/>
              </a:xfrm>
              <a:custGeom>
                <a:avLst/>
                <a:gdLst>
                  <a:gd name="T0" fmla="*/ 108 w 150"/>
                  <a:gd name="T1" fmla="*/ 2 h 126"/>
                  <a:gd name="T2" fmla="*/ 142 w 150"/>
                  <a:gd name="T3" fmla="*/ 10 h 126"/>
                  <a:gd name="T4" fmla="*/ 142 w 150"/>
                  <a:gd name="T5" fmla="*/ 10 h 126"/>
                  <a:gd name="T6" fmla="*/ 144 w 150"/>
                  <a:gd name="T7" fmla="*/ 16 h 126"/>
                  <a:gd name="T8" fmla="*/ 148 w 150"/>
                  <a:gd name="T9" fmla="*/ 28 h 126"/>
                  <a:gd name="T10" fmla="*/ 148 w 150"/>
                  <a:gd name="T11" fmla="*/ 28 h 126"/>
                  <a:gd name="T12" fmla="*/ 150 w 150"/>
                  <a:gd name="T13" fmla="*/ 36 h 126"/>
                  <a:gd name="T14" fmla="*/ 150 w 150"/>
                  <a:gd name="T15" fmla="*/ 40 h 126"/>
                  <a:gd name="T16" fmla="*/ 146 w 150"/>
                  <a:gd name="T17" fmla="*/ 46 h 126"/>
                  <a:gd name="T18" fmla="*/ 146 w 150"/>
                  <a:gd name="T19" fmla="*/ 46 h 126"/>
                  <a:gd name="T20" fmla="*/ 138 w 150"/>
                  <a:gd name="T21" fmla="*/ 58 h 126"/>
                  <a:gd name="T22" fmla="*/ 136 w 150"/>
                  <a:gd name="T23" fmla="*/ 64 h 126"/>
                  <a:gd name="T24" fmla="*/ 134 w 150"/>
                  <a:gd name="T25" fmla="*/ 70 h 126"/>
                  <a:gd name="T26" fmla="*/ 134 w 150"/>
                  <a:gd name="T27" fmla="*/ 70 h 126"/>
                  <a:gd name="T28" fmla="*/ 136 w 150"/>
                  <a:gd name="T29" fmla="*/ 82 h 126"/>
                  <a:gd name="T30" fmla="*/ 138 w 150"/>
                  <a:gd name="T31" fmla="*/ 98 h 126"/>
                  <a:gd name="T32" fmla="*/ 138 w 150"/>
                  <a:gd name="T33" fmla="*/ 98 h 126"/>
                  <a:gd name="T34" fmla="*/ 138 w 150"/>
                  <a:gd name="T35" fmla="*/ 122 h 126"/>
                  <a:gd name="T36" fmla="*/ 138 w 150"/>
                  <a:gd name="T37" fmla="*/ 122 h 126"/>
                  <a:gd name="T38" fmla="*/ 138 w 150"/>
                  <a:gd name="T39" fmla="*/ 126 h 126"/>
                  <a:gd name="T40" fmla="*/ 136 w 150"/>
                  <a:gd name="T41" fmla="*/ 126 h 126"/>
                  <a:gd name="T42" fmla="*/ 132 w 150"/>
                  <a:gd name="T43" fmla="*/ 126 h 126"/>
                  <a:gd name="T44" fmla="*/ 132 w 150"/>
                  <a:gd name="T45" fmla="*/ 126 h 126"/>
                  <a:gd name="T46" fmla="*/ 122 w 150"/>
                  <a:gd name="T47" fmla="*/ 122 h 126"/>
                  <a:gd name="T48" fmla="*/ 110 w 150"/>
                  <a:gd name="T49" fmla="*/ 114 h 126"/>
                  <a:gd name="T50" fmla="*/ 96 w 150"/>
                  <a:gd name="T51" fmla="*/ 102 h 126"/>
                  <a:gd name="T52" fmla="*/ 56 w 150"/>
                  <a:gd name="T53" fmla="*/ 82 h 126"/>
                  <a:gd name="T54" fmla="*/ 56 w 150"/>
                  <a:gd name="T55" fmla="*/ 82 h 126"/>
                  <a:gd name="T56" fmla="*/ 46 w 150"/>
                  <a:gd name="T57" fmla="*/ 80 h 126"/>
                  <a:gd name="T58" fmla="*/ 32 w 150"/>
                  <a:gd name="T59" fmla="*/ 76 h 126"/>
                  <a:gd name="T60" fmla="*/ 32 w 150"/>
                  <a:gd name="T61" fmla="*/ 76 h 126"/>
                  <a:gd name="T62" fmla="*/ 18 w 150"/>
                  <a:gd name="T63" fmla="*/ 64 h 126"/>
                  <a:gd name="T64" fmla="*/ 12 w 150"/>
                  <a:gd name="T65" fmla="*/ 58 h 126"/>
                  <a:gd name="T66" fmla="*/ 8 w 150"/>
                  <a:gd name="T67" fmla="*/ 52 h 126"/>
                  <a:gd name="T68" fmla="*/ 8 w 150"/>
                  <a:gd name="T69" fmla="*/ 52 h 126"/>
                  <a:gd name="T70" fmla="*/ 6 w 150"/>
                  <a:gd name="T71" fmla="*/ 40 h 126"/>
                  <a:gd name="T72" fmla="*/ 2 w 150"/>
                  <a:gd name="T73" fmla="*/ 30 h 126"/>
                  <a:gd name="T74" fmla="*/ 2 w 150"/>
                  <a:gd name="T75" fmla="*/ 30 h 126"/>
                  <a:gd name="T76" fmla="*/ 0 w 150"/>
                  <a:gd name="T77" fmla="*/ 10 h 126"/>
                  <a:gd name="T78" fmla="*/ 26 w 150"/>
                  <a:gd name="T79" fmla="*/ 0 h 126"/>
                  <a:gd name="T80" fmla="*/ 108 w 150"/>
                  <a:gd name="T81" fmla="*/ 2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0" h="126">
                    <a:moveTo>
                      <a:pt x="108" y="2"/>
                    </a:moveTo>
                    <a:lnTo>
                      <a:pt x="142" y="10"/>
                    </a:lnTo>
                    <a:lnTo>
                      <a:pt x="142" y="10"/>
                    </a:lnTo>
                    <a:lnTo>
                      <a:pt x="144" y="16"/>
                    </a:lnTo>
                    <a:lnTo>
                      <a:pt x="148" y="28"/>
                    </a:lnTo>
                    <a:lnTo>
                      <a:pt x="148" y="28"/>
                    </a:lnTo>
                    <a:lnTo>
                      <a:pt x="150" y="36"/>
                    </a:lnTo>
                    <a:lnTo>
                      <a:pt x="150" y="40"/>
                    </a:lnTo>
                    <a:lnTo>
                      <a:pt x="146" y="46"/>
                    </a:lnTo>
                    <a:lnTo>
                      <a:pt x="146" y="46"/>
                    </a:lnTo>
                    <a:lnTo>
                      <a:pt x="138" y="58"/>
                    </a:lnTo>
                    <a:lnTo>
                      <a:pt x="136" y="64"/>
                    </a:lnTo>
                    <a:lnTo>
                      <a:pt x="134" y="70"/>
                    </a:lnTo>
                    <a:lnTo>
                      <a:pt x="134" y="70"/>
                    </a:lnTo>
                    <a:lnTo>
                      <a:pt x="136" y="82"/>
                    </a:lnTo>
                    <a:lnTo>
                      <a:pt x="138" y="98"/>
                    </a:lnTo>
                    <a:lnTo>
                      <a:pt x="138" y="98"/>
                    </a:lnTo>
                    <a:lnTo>
                      <a:pt x="138" y="122"/>
                    </a:lnTo>
                    <a:lnTo>
                      <a:pt x="138" y="122"/>
                    </a:lnTo>
                    <a:lnTo>
                      <a:pt x="138" y="126"/>
                    </a:lnTo>
                    <a:lnTo>
                      <a:pt x="136" y="126"/>
                    </a:lnTo>
                    <a:lnTo>
                      <a:pt x="132" y="126"/>
                    </a:lnTo>
                    <a:lnTo>
                      <a:pt x="132" y="126"/>
                    </a:lnTo>
                    <a:lnTo>
                      <a:pt x="122" y="122"/>
                    </a:lnTo>
                    <a:lnTo>
                      <a:pt x="110" y="114"/>
                    </a:lnTo>
                    <a:lnTo>
                      <a:pt x="96" y="102"/>
                    </a:lnTo>
                    <a:lnTo>
                      <a:pt x="56" y="82"/>
                    </a:lnTo>
                    <a:lnTo>
                      <a:pt x="56" y="82"/>
                    </a:lnTo>
                    <a:lnTo>
                      <a:pt x="46" y="80"/>
                    </a:lnTo>
                    <a:lnTo>
                      <a:pt x="32" y="76"/>
                    </a:lnTo>
                    <a:lnTo>
                      <a:pt x="32" y="76"/>
                    </a:lnTo>
                    <a:lnTo>
                      <a:pt x="18" y="64"/>
                    </a:lnTo>
                    <a:lnTo>
                      <a:pt x="12" y="58"/>
                    </a:lnTo>
                    <a:lnTo>
                      <a:pt x="8" y="52"/>
                    </a:lnTo>
                    <a:lnTo>
                      <a:pt x="8" y="52"/>
                    </a:lnTo>
                    <a:lnTo>
                      <a:pt x="6" y="40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0" y="10"/>
                    </a:lnTo>
                    <a:lnTo>
                      <a:pt x="26" y="0"/>
                    </a:lnTo>
                    <a:lnTo>
                      <a:pt x="108" y="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16"/>
              <p:cNvSpPr>
                <a:spLocks/>
              </p:cNvSpPr>
              <p:nvPr/>
            </p:nvSpPr>
            <p:spPr bwMode="auto">
              <a:xfrm>
                <a:off x="6647322" y="4957204"/>
                <a:ext cx="211884" cy="202931"/>
              </a:xfrm>
              <a:custGeom>
                <a:avLst/>
                <a:gdLst>
                  <a:gd name="T0" fmla="*/ 138 w 142"/>
                  <a:gd name="T1" fmla="*/ 86 h 136"/>
                  <a:gd name="T2" fmla="*/ 142 w 142"/>
                  <a:gd name="T3" fmla="*/ 80 h 136"/>
                  <a:gd name="T4" fmla="*/ 140 w 142"/>
                  <a:gd name="T5" fmla="*/ 70 h 136"/>
                  <a:gd name="T6" fmla="*/ 132 w 142"/>
                  <a:gd name="T7" fmla="*/ 62 h 136"/>
                  <a:gd name="T8" fmla="*/ 126 w 142"/>
                  <a:gd name="T9" fmla="*/ 56 h 136"/>
                  <a:gd name="T10" fmla="*/ 122 w 142"/>
                  <a:gd name="T11" fmla="*/ 50 h 136"/>
                  <a:gd name="T12" fmla="*/ 122 w 142"/>
                  <a:gd name="T13" fmla="*/ 44 h 136"/>
                  <a:gd name="T14" fmla="*/ 122 w 142"/>
                  <a:gd name="T15" fmla="*/ 30 h 136"/>
                  <a:gd name="T16" fmla="*/ 118 w 142"/>
                  <a:gd name="T17" fmla="*/ 20 h 136"/>
                  <a:gd name="T18" fmla="*/ 102 w 142"/>
                  <a:gd name="T19" fmla="*/ 0 h 136"/>
                  <a:gd name="T20" fmla="*/ 100 w 142"/>
                  <a:gd name="T21" fmla="*/ 0 h 136"/>
                  <a:gd name="T22" fmla="*/ 90 w 142"/>
                  <a:gd name="T23" fmla="*/ 0 h 136"/>
                  <a:gd name="T24" fmla="*/ 82 w 142"/>
                  <a:gd name="T25" fmla="*/ 6 h 136"/>
                  <a:gd name="T26" fmla="*/ 62 w 142"/>
                  <a:gd name="T27" fmla="*/ 26 h 136"/>
                  <a:gd name="T28" fmla="*/ 52 w 142"/>
                  <a:gd name="T29" fmla="*/ 32 h 136"/>
                  <a:gd name="T30" fmla="*/ 48 w 142"/>
                  <a:gd name="T31" fmla="*/ 34 h 136"/>
                  <a:gd name="T32" fmla="*/ 34 w 142"/>
                  <a:gd name="T33" fmla="*/ 34 h 136"/>
                  <a:gd name="T34" fmla="*/ 26 w 142"/>
                  <a:gd name="T35" fmla="*/ 36 h 136"/>
                  <a:gd name="T36" fmla="*/ 16 w 142"/>
                  <a:gd name="T37" fmla="*/ 40 h 136"/>
                  <a:gd name="T38" fmla="*/ 6 w 142"/>
                  <a:gd name="T39" fmla="*/ 48 h 136"/>
                  <a:gd name="T40" fmla="*/ 0 w 142"/>
                  <a:gd name="T41" fmla="*/ 58 h 136"/>
                  <a:gd name="T42" fmla="*/ 2 w 142"/>
                  <a:gd name="T43" fmla="*/ 66 h 136"/>
                  <a:gd name="T44" fmla="*/ 14 w 142"/>
                  <a:gd name="T45" fmla="*/ 86 h 136"/>
                  <a:gd name="T46" fmla="*/ 18 w 142"/>
                  <a:gd name="T47" fmla="*/ 90 h 136"/>
                  <a:gd name="T48" fmla="*/ 42 w 142"/>
                  <a:gd name="T49" fmla="*/ 100 h 136"/>
                  <a:gd name="T50" fmla="*/ 58 w 142"/>
                  <a:gd name="T51" fmla="*/ 112 h 136"/>
                  <a:gd name="T52" fmla="*/ 64 w 142"/>
                  <a:gd name="T53" fmla="*/ 114 h 136"/>
                  <a:gd name="T54" fmla="*/ 80 w 142"/>
                  <a:gd name="T55" fmla="*/ 118 h 136"/>
                  <a:gd name="T56" fmla="*/ 94 w 142"/>
                  <a:gd name="T57" fmla="*/ 126 h 136"/>
                  <a:gd name="T58" fmla="*/ 98 w 142"/>
                  <a:gd name="T59" fmla="*/ 130 h 136"/>
                  <a:gd name="T60" fmla="*/ 118 w 142"/>
                  <a:gd name="T61" fmla="*/ 136 h 136"/>
                  <a:gd name="T62" fmla="*/ 128 w 142"/>
                  <a:gd name="T63" fmla="*/ 134 h 136"/>
                  <a:gd name="T64" fmla="*/ 138 w 142"/>
                  <a:gd name="T65" fmla="*/ 12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42" h="136">
                    <a:moveTo>
                      <a:pt x="138" y="126"/>
                    </a:moveTo>
                    <a:lnTo>
                      <a:pt x="138" y="86"/>
                    </a:lnTo>
                    <a:lnTo>
                      <a:pt x="138" y="86"/>
                    </a:lnTo>
                    <a:lnTo>
                      <a:pt x="142" y="80"/>
                    </a:lnTo>
                    <a:lnTo>
                      <a:pt x="142" y="74"/>
                    </a:lnTo>
                    <a:lnTo>
                      <a:pt x="140" y="70"/>
                    </a:lnTo>
                    <a:lnTo>
                      <a:pt x="140" y="70"/>
                    </a:lnTo>
                    <a:lnTo>
                      <a:pt x="132" y="62"/>
                    </a:lnTo>
                    <a:lnTo>
                      <a:pt x="126" y="56"/>
                    </a:lnTo>
                    <a:lnTo>
                      <a:pt x="126" y="56"/>
                    </a:lnTo>
                    <a:lnTo>
                      <a:pt x="124" y="54"/>
                    </a:lnTo>
                    <a:lnTo>
                      <a:pt x="122" y="50"/>
                    </a:lnTo>
                    <a:lnTo>
                      <a:pt x="122" y="44"/>
                    </a:lnTo>
                    <a:lnTo>
                      <a:pt x="122" y="44"/>
                    </a:lnTo>
                    <a:lnTo>
                      <a:pt x="124" y="36"/>
                    </a:lnTo>
                    <a:lnTo>
                      <a:pt x="122" y="30"/>
                    </a:lnTo>
                    <a:lnTo>
                      <a:pt x="118" y="20"/>
                    </a:lnTo>
                    <a:lnTo>
                      <a:pt x="118" y="20"/>
                    </a:lnTo>
                    <a:lnTo>
                      <a:pt x="108" y="8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100" y="0"/>
                    </a:lnTo>
                    <a:lnTo>
                      <a:pt x="96" y="0"/>
                    </a:lnTo>
                    <a:lnTo>
                      <a:pt x="90" y="0"/>
                    </a:lnTo>
                    <a:lnTo>
                      <a:pt x="82" y="6"/>
                    </a:lnTo>
                    <a:lnTo>
                      <a:pt x="82" y="6"/>
                    </a:lnTo>
                    <a:lnTo>
                      <a:pt x="70" y="20"/>
                    </a:lnTo>
                    <a:lnTo>
                      <a:pt x="62" y="26"/>
                    </a:lnTo>
                    <a:lnTo>
                      <a:pt x="62" y="26"/>
                    </a:lnTo>
                    <a:lnTo>
                      <a:pt x="52" y="32"/>
                    </a:lnTo>
                    <a:lnTo>
                      <a:pt x="52" y="32"/>
                    </a:lnTo>
                    <a:lnTo>
                      <a:pt x="48" y="34"/>
                    </a:lnTo>
                    <a:lnTo>
                      <a:pt x="42" y="34"/>
                    </a:lnTo>
                    <a:lnTo>
                      <a:pt x="34" y="34"/>
                    </a:lnTo>
                    <a:lnTo>
                      <a:pt x="34" y="34"/>
                    </a:lnTo>
                    <a:lnTo>
                      <a:pt x="26" y="36"/>
                    </a:lnTo>
                    <a:lnTo>
                      <a:pt x="20" y="38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6" y="48"/>
                    </a:lnTo>
                    <a:lnTo>
                      <a:pt x="2" y="52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66"/>
                    </a:lnTo>
                    <a:lnTo>
                      <a:pt x="8" y="76"/>
                    </a:lnTo>
                    <a:lnTo>
                      <a:pt x="14" y="86"/>
                    </a:lnTo>
                    <a:lnTo>
                      <a:pt x="18" y="90"/>
                    </a:lnTo>
                    <a:lnTo>
                      <a:pt x="18" y="90"/>
                    </a:lnTo>
                    <a:lnTo>
                      <a:pt x="42" y="100"/>
                    </a:lnTo>
                    <a:lnTo>
                      <a:pt x="42" y="100"/>
                    </a:lnTo>
                    <a:lnTo>
                      <a:pt x="52" y="108"/>
                    </a:lnTo>
                    <a:lnTo>
                      <a:pt x="58" y="112"/>
                    </a:lnTo>
                    <a:lnTo>
                      <a:pt x="64" y="114"/>
                    </a:lnTo>
                    <a:lnTo>
                      <a:pt x="64" y="114"/>
                    </a:lnTo>
                    <a:lnTo>
                      <a:pt x="70" y="116"/>
                    </a:lnTo>
                    <a:lnTo>
                      <a:pt x="80" y="118"/>
                    </a:lnTo>
                    <a:lnTo>
                      <a:pt x="90" y="122"/>
                    </a:lnTo>
                    <a:lnTo>
                      <a:pt x="94" y="126"/>
                    </a:lnTo>
                    <a:lnTo>
                      <a:pt x="94" y="126"/>
                    </a:lnTo>
                    <a:lnTo>
                      <a:pt x="98" y="130"/>
                    </a:lnTo>
                    <a:lnTo>
                      <a:pt x="106" y="132"/>
                    </a:lnTo>
                    <a:lnTo>
                      <a:pt x="118" y="136"/>
                    </a:lnTo>
                    <a:lnTo>
                      <a:pt x="118" y="136"/>
                    </a:lnTo>
                    <a:lnTo>
                      <a:pt x="128" y="134"/>
                    </a:lnTo>
                    <a:lnTo>
                      <a:pt x="134" y="130"/>
                    </a:lnTo>
                    <a:lnTo>
                      <a:pt x="138" y="126"/>
                    </a:lnTo>
                    <a:lnTo>
                      <a:pt x="138" y="12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8" name="Freeform 17"/>
              <p:cNvSpPr>
                <a:spLocks/>
              </p:cNvSpPr>
              <p:nvPr/>
            </p:nvSpPr>
            <p:spPr bwMode="auto">
              <a:xfrm>
                <a:off x="6501092" y="4948251"/>
                <a:ext cx="137277" cy="89529"/>
              </a:xfrm>
              <a:custGeom>
                <a:avLst/>
                <a:gdLst>
                  <a:gd name="T0" fmla="*/ 78 w 92"/>
                  <a:gd name="T1" fmla="*/ 50 h 60"/>
                  <a:gd name="T2" fmla="*/ 78 w 92"/>
                  <a:gd name="T3" fmla="*/ 50 h 60"/>
                  <a:gd name="T4" fmla="*/ 82 w 92"/>
                  <a:gd name="T5" fmla="*/ 46 h 60"/>
                  <a:gd name="T6" fmla="*/ 88 w 92"/>
                  <a:gd name="T7" fmla="*/ 40 h 60"/>
                  <a:gd name="T8" fmla="*/ 88 w 92"/>
                  <a:gd name="T9" fmla="*/ 40 h 60"/>
                  <a:gd name="T10" fmla="*/ 92 w 92"/>
                  <a:gd name="T11" fmla="*/ 28 h 60"/>
                  <a:gd name="T12" fmla="*/ 92 w 92"/>
                  <a:gd name="T13" fmla="*/ 22 h 60"/>
                  <a:gd name="T14" fmla="*/ 92 w 92"/>
                  <a:gd name="T15" fmla="*/ 20 h 60"/>
                  <a:gd name="T16" fmla="*/ 90 w 92"/>
                  <a:gd name="T17" fmla="*/ 20 h 60"/>
                  <a:gd name="T18" fmla="*/ 90 w 92"/>
                  <a:gd name="T19" fmla="*/ 20 h 60"/>
                  <a:gd name="T20" fmla="*/ 84 w 92"/>
                  <a:gd name="T21" fmla="*/ 18 h 60"/>
                  <a:gd name="T22" fmla="*/ 78 w 92"/>
                  <a:gd name="T23" fmla="*/ 12 h 60"/>
                  <a:gd name="T24" fmla="*/ 68 w 92"/>
                  <a:gd name="T25" fmla="*/ 6 h 60"/>
                  <a:gd name="T26" fmla="*/ 32 w 92"/>
                  <a:gd name="T27" fmla="*/ 0 h 60"/>
                  <a:gd name="T28" fmla="*/ 32 w 92"/>
                  <a:gd name="T29" fmla="*/ 0 h 60"/>
                  <a:gd name="T30" fmla="*/ 32 w 92"/>
                  <a:gd name="T31" fmla="*/ 4 h 60"/>
                  <a:gd name="T32" fmla="*/ 28 w 92"/>
                  <a:gd name="T33" fmla="*/ 6 h 60"/>
                  <a:gd name="T34" fmla="*/ 28 w 92"/>
                  <a:gd name="T35" fmla="*/ 6 h 60"/>
                  <a:gd name="T36" fmla="*/ 16 w 92"/>
                  <a:gd name="T37" fmla="*/ 12 h 60"/>
                  <a:gd name="T38" fmla="*/ 10 w 92"/>
                  <a:gd name="T39" fmla="*/ 16 h 60"/>
                  <a:gd name="T40" fmla="*/ 10 w 92"/>
                  <a:gd name="T41" fmla="*/ 16 h 60"/>
                  <a:gd name="T42" fmla="*/ 2 w 92"/>
                  <a:gd name="T43" fmla="*/ 24 h 60"/>
                  <a:gd name="T44" fmla="*/ 0 w 92"/>
                  <a:gd name="T45" fmla="*/ 32 h 60"/>
                  <a:gd name="T46" fmla="*/ 0 w 92"/>
                  <a:gd name="T47" fmla="*/ 34 h 60"/>
                  <a:gd name="T48" fmla="*/ 2 w 92"/>
                  <a:gd name="T49" fmla="*/ 36 h 60"/>
                  <a:gd name="T50" fmla="*/ 2 w 92"/>
                  <a:gd name="T51" fmla="*/ 36 h 60"/>
                  <a:gd name="T52" fmla="*/ 8 w 92"/>
                  <a:gd name="T53" fmla="*/ 42 h 60"/>
                  <a:gd name="T54" fmla="*/ 12 w 92"/>
                  <a:gd name="T55" fmla="*/ 50 h 60"/>
                  <a:gd name="T56" fmla="*/ 16 w 92"/>
                  <a:gd name="T57" fmla="*/ 56 h 60"/>
                  <a:gd name="T58" fmla="*/ 20 w 92"/>
                  <a:gd name="T59" fmla="*/ 58 h 60"/>
                  <a:gd name="T60" fmla="*/ 20 w 92"/>
                  <a:gd name="T61" fmla="*/ 58 h 60"/>
                  <a:gd name="T62" fmla="*/ 38 w 92"/>
                  <a:gd name="T63" fmla="*/ 60 h 60"/>
                  <a:gd name="T64" fmla="*/ 56 w 92"/>
                  <a:gd name="T65" fmla="*/ 60 h 60"/>
                  <a:gd name="T66" fmla="*/ 56 w 92"/>
                  <a:gd name="T67" fmla="*/ 60 h 60"/>
                  <a:gd name="T68" fmla="*/ 78 w 92"/>
                  <a:gd name="T69" fmla="*/ 50 h 60"/>
                  <a:gd name="T70" fmla="*/ 78 w 92"/>
                  <a:gd name="T71" fmla="*/ 5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2" h="60">
                    <a:moveTo>
                      <a:pt x="78" y="50"/>
                    </a:moveTo>
                    <a:lnTo>
                      <a:pt x="78" y="50"/>
                    </a:lnTo>
                    <a:lnTo>
                      <a:pt x="82" y="46"/>
                    </a:lnTo>
                    <a:lnTo>
                      <a:pt x="88" y="40"/>
                    </a:lnTo>
                    <a:lnTo>
                      <a:pt x="88" y="40"/>
                    </a:lnTo>
                    <a:lnTo>
                      <a:pt x="92" y="28"/>
                    </a:lnTo>
                    <a:lnTo>
                      <a:pt x="92" y="22"/>
                    </a:lnTo>
                    <a:lnTo>
                      <a:pt x="92" y="20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84" y="18"/>
                    </a:lnTo>
                    <a:lnTo>
                      <a:pt x="78" y="12"/>
                    </a:lnTo>
                    <a:lnTo>
                      <a:pt x="68" y="6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16" y="12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2" y="24"/>
                    </a:lnTo>
                    <a:lnTo>
                      <a:pt x="0" y="32"/>
                    </a:lnTo>
                    <a:lnTo>
                      <a:pt x="0" y="34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8" y="42"/>
                    </a:lnTo>
                    <a:lnTo>
                      <a:pt x="12" y="50"/>
                    </a:lnTo>
                    <a:lnTo>
                      <a:pt x="16" y="56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38" y="60"/>
                    </a:lnTo>
                    <a:lnTo>
                      <a:pt x="56" y="60"/>
                    </a:lnTo>
                    <a:lnTo>
                      <a:pt x="56" y="60"/>
                    </a:lnTo>
                    <a:lnTo>
                      <a:pt x="78" y="50"/>
                    </a:lnTo>
                    <a:lnTo>
                      <a:pt x="78" y="5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6841300" y="6100186"/>
                <a:ext cx="125340" cy="77591"/>
              </a:xfrm>
              <a:custGeom>
                <a:avLst/>
                <a:gdLst>
                  <a:gd name="T0" fmla="*/ 54 w 84"/>
                  <a:gd name="T1" fmla="*/ 36 h 52"/>
                  <a:gd name="T2" fmla="*/ 54 w 84"/>
                  <a:gd name="T3" fmla="*/ 36 h 52"/>
                  <a:gd name="T4" fmla="*/ 70 w 84"/>
                  <a:gd name="T5" fmla="*/ 30 h 52"/>
                  <a:gd name="T6" fmla="*/ 70 w 84"/>
                  <a:gd name="T7" fmla="*/ 30 h 52"/>
                  <a:gd name="T8" fmla="*/ 74 w 84"/>
                  <a:gd name="T9" fmla="*/ 26 h 52"/>
                  <a:gd name="T10" fmla="*/ 78 w 84"/>
                  <a:gd name="T11" fmla="*/ 22 h 52"/>
                  <a:gd name="T12" fmla="*/ 84 w 84"/>
                  <a:gd name="T13" fmla="*/ 14 h 52"/>
                  <a:gd name="T14" fmla="*/ 78 w 84"/>
                  <a:gd name="T15" fmla="*/ 0 h 52"/>
                  <a:gd name="T16" fmla="*/ 48 w 84"/>
                  <a:gd name="T17" fmla="*/ 14 h 52"/>
                  <a:gd name="T18" fmla="*/ 24 w 84"/>
                  <a:gd name="T19" fmla="*/ 18 h 52"/>
                  <a:gd name="T20" fmla="*/ 24 w 84"/>
                  <a:gd name="T21" fmla="*/ 18 h 52"/>
                  <a:gd name="T22" fmla="*/ 12 w 84"/>
                  <a:gd name="T23" fmla="*/ 26 h 52"/>
                  <a:gd name="T24" fmla="*/ 4 w 84"/>
                  <a:gd name="T25" fmla="*/ 34 h 52"/>
                  <a:gd name="T26" fmla="*/ 2 w 84"/>
                  <a:gd name="T27" fmla="*/ 36 h 52"/>
                  <a:gd name="T28" fmla="*/ 0 w 84"/>
                  <a:gd name="T29" fmla="*/ 40 h 52"/>
                  <a:gd name="T30" fmla="*/ 0 w 84"/>
                  <a:gd name="T31" fmla="*/ 40 h 52"/>
                  <a:gd name="T32" fmla="*/ 2 w 84"/>
                  <a:gd name="T33" fmla="*/ 44 h 52"/>
                  <a:gd name="T34" fmla="*/ 8 w 84"/>
                  <a:gd name="T35" fmla="*/ 48 h 52"/>
                  <a:gd name="T36" fmla="*/ 14 w 84"/>
                  <a:gd name="T37" fmla="*/ 50 h 52"/>
                  <a:gd name="T38" fmla="*/ 18 w 84"/>
                  <a:gd name="T39" fmla="*/ 52 h 52"/>
                  <a:gd name="T40" fmla="*/ 18 w 84"/>
                  <a:gd name="T41" fmla="*/ 52 h 52"/>
                  <a:gd name="T42" fmla="*/ 26 w 84"/>
                  <a:gd name="T43" fmla="*/ 48 h 52"/>
                  <a:gd name="T44" fmla="*/ 34 w 84"/>
                  <a:gd name="T45" fmla="*/ 44 h 52"/>
                  <a:gd name="T46" fmla="*/ 44 w 84"/>
                  <a:gd name="T47" fmla="*/ 38 h 52"/>
                  <a:gd name="T48" fmla="*/ 54 w 84"/>
                  <a:gd name="T49" fmla="*/ 36 h 52"/>
                  <a:gd name="T50" fmla="*/ 54 w 84"/>
                  <a:gd name="T51" fmla="*/ 3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4" h="52">
                    <a:moveTo>
                      <a:pt x="54" y="36"/>
                    </a:moveTo>
                    <a:lnTo>
                      <a:pt x="54" y="36"/>
                    </a:lnTo>
                    <a:lnTo>
                      <a:pt x="70" y="30"/>
                    </a:lnTo>
                    <a:lnTo>
                      <a:pt x="70" y="30"/>
                    </a:lnTo>
                    <a:lnTo>
                      <a:pt x="74" y="26"/>
                    </a:lnTo>
                    <a:lnTo>
                      <a:pt x="78" y="22"/>
                    </a:lnTo>
                    <a:lnTo>
                      <a:pt x="84" y="14"/>
                    </a:lnTo>
                    <a:lnTo>
                      <a:pt x="78" y="0"/>
                    </a:lnTo>
                    <a:lnTo>
                      <a:pt x="48" y="14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12" y="26"/>
                    </a:lnTo>
                    <a:lnTo>
                      <a:pt x="4" y="34"/>
                    </a:lnTo>
                    <a:lnTo>
                      <a:pt x="2" y="36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2" y="44"/>
                    </a:lnTo>
                    <a:lnTo>
                      <a:pt x="8" y="48"/>
                    </a:lnTo>
                    <a:lnTo>
                      <a:pt x="14" y="50"/>
                    </a:lnTo>
                    <a:lnTo>
                      <a:pt x="18" y="52"/>
                    </a:lnTo>
                    <a:lnTo>
                      <a:pt x="18" y="52"/>
                    </a:lnTo>
                    <a:lnTo>
                      <a:pt x="26" y="48"/>
                    </a:lnTo>
                    <a:lnTo>
                      <a:pt x="34" y="44"/>
                    </a:lnTo>
                    <a:lnTo>
                      <a:pt x="44" y="38"/>
                    </a:lnTo>
                    <a:lnTo>
                      <a:pt x="54" y="36"/>
                    </a:lnTo>
                    <a:lnTo>
                      <a:pt x="54" y="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" name="Freeform 19"/>
              <p:cNvSpPr>
                <a:spLocks/>
              </p:cNvSpPr>
              <p:nvPr/>
            </p:nvSpPr>
            <p:spPr bwMode="auto">
              <a:xfrm>
                <a:off x="6739835" y="5921128"/>
                <a:ext cx="143246" cy="149214"/>
              </a:xfrm>
              <a:custGeom>
                <a:avLst/>
                <a:gdLst>
                  <a:gd name="T0" fmla="*/ 76 w 96"/>
                  <a:gd name="T1" fmla="*/ 50 h 100"/>
                  <a:gd name="T2" fmla="*/ 72 w 96"/>
                  <a:gd name="T3" fmla="*/ 36 h 100"/>
                  <a:gd name="T4" fmla="*/ 76 w 96"/>
                  <a:gd name="T5" fmla="*/ 34 h 100"/>
                  <a:gd name="T6" fmla="*/ 92 w 96"/>
                  <a:gd name="T7" fmla="*/ 34 h 100"/>
                  <a:gd name="T8" fmla="*/ 96 w 96"/>
                  <a:gd name="T9" fmla="*/ 30 h 100"/>
                  <a:gd name="T10" fmla="*/ 96 w 96"/>
                  <a:gd name="T11" fmla="*/ 24 h 100"/>
                  <a:gd name="T12" fmla="*/ 84 w 96"/>
                  <a:gd name="T13" fmla="*/ 6 h 100"/>
                  <a:gd name="T14" fmla="*/ 72 w 96"/>
                  <a:gd name="T15" fmla="*/ 0 h 100"/>
                  <a:gd name="T16" fmla="*/ 54 w 96"/>
                  <a:gd name="T17" fmla="*/ 2 h 100"/>
                  <a:gd name="T18" fmla="*/ 42 w 96"/>
                  <a:gd name="T19" fmla="*/ 4 h 100"/>
                  <a:gd name="T20" fmla="*/ 40 w 96"/>
                  <a:gd name="T21" fmla="*/ 8 h 100"/>
                  <a:gd name="T22" fmla="*/ 30 w 96"/>
                  <a:gd name="T23" fmla="*/ 14 h 100"/>
                  <a:gd name="T24" fmla="*/ 26 w 96"/>
                  <a:gd name="T25" fmla="*/ 18 h 100"/>
                  <a:gd name="T26" fmla="*/ 20 w 96"/>
                  <a:gd name="T27" fmla="*/ 28 h 100"/>
                  <a:gd name="T28" fmla="*/ 20 w 96"/>
                  <a:gd name="T29" fmla="*/ 40 h 100"/>
                  <a:gd name="T30" fmla="*/ 16 w 96"/>
                  <a:gd name="T31" fmla="*/ 46 h 100"/>
                  <a:gd name="T32" fmla="*/ 0 w 96"/>
                  <a:gd name="T33" fmla="*/ 52 h 100"/>
                  <a:gd name="T34" fmla="*/ 0 w 96"/>
                  <a:gd name="T35" fmla="*/ 58 h 100"/>
                  <a:gd name="T36" fmla="*/ 4 w 96"/>
                  <a:gd name="T37" fmla="*/ 62 h 100"/>
                  <a:gd name="T38" fmla="*/ 16 w 96"/>
                  <a:gd name="T39" fmla="*/ 62 h 100"/>
                  <a:gd name="T40" fmla="*/ 22 w 96"/>
                  <a:gd name="T41" fmla="*/ 66 h 100"/>
                  <a:gd name="T42" fmla="*/ 20 w 96"/>
                  <a:gd name="T43" fmla="*/ 76 h 100"/>
                  <a:gd name="T44" fmla="*/ 18 w 96"/>
                  <a:gd name="T45" fmla="*/ 84 h 100"/>
                  <a:gd name="T46" fmla="*/ 16 w 96"/>
                  <a:gd name="T47" fmla="*/ 92 h 100"/>
                  <a:gd name="T48" fmla="*/ 18 w 96"/>
                  <a:gd name="T49" fmla="*/ 96 h 100"/>
                  <a:gd name="T50" fmla="*/ 26 w 96"/>
                  <a:gd name="T51" fmla="*/ 100 h 100"/>
                  <a:gd name="T52" fmla="*/ 34 w 96"/>
                  <a:gd name="T53" fmla="*/ 96 h 100"/>
                  <a:gd name="T54" fmla="*/ 34 w 96"/>
                  <a:gd name="T55" fmla="*/ 92 h 100"/>
                  <a:gd name="T56" fmla="*/ 34 w 96"/>
                  <a:gd name="T57" fmla="*/ 86 h 100"/>
                  <a:gd name="T58" fmla="*/ 40 w 96"/>
                  <a:gd name="T59" fmla="*/ 84 h 100"/>
                  <a:gd name="T60" fmla="*/ 56 w 96"/>
                  <a:gd name="T61" fmla="*/ 82 h 100"/>
                  <a:gd name="T62" fmla="*/ 66 w 96"/>
                  <a:gd name="T63" fmla="*/ 80 h 100"/>
                  <a:gd name="T64" fmla="*/ 72 w 96"/>
                  <a:gd name="T65" fmla="*/ 76 h 100"/>
                  <a:gd name="T66" fmla="*/ 80 w 96"/>
                  <a:gd name="T67" fmla="*/ 66 h 100"/>
                  <a:gd name="T68" fmla="*/ 78 w 96"/>
                  <a:gd name="T69" fmla="*/ 56 h 100"/>
                  <a:gd name="T70" fmla="*/ 76 w 96"/>
                  <a:gd name="T71" fmla="*/ 5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" h="100">
                    <a:moveTo>
                      <a:pt x="76" y="50"/>
                    </a:moveTo>
                    <a:lnTo>
                      <a:pt x="76" y="50"/>
                    </a:lnTo>
                    <a:lnTo>
                      <a:pt x="72" y="42"/>
                    </a:lnTo>
                    <a:lnTo>
                      <a:pt x="72" y="36"/>
                    </a:lnTo>
                    <a:lnTo>
                      <a:pt x="74" y="34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92" y="34"/>
                    </a:lnTo>
                    <a:lnTo>
                      <a:pt x="94" y="32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92" y="14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4" y="2"/>
                    </a:lnTo>
                    <a:lnTo>
                      <a:pt x="46" y="2"/>
                    </a:lnTo>
                    <a:lnTo>
                      <a:pt x="42" y="4"/>
                    </a:lnTo>
                    <a:lnTo>
                      <a:pt x="42" y="4"/>
                    </a:lnTo>
                    <a:lnTo>
                      <a:pt x="40" y="8"/>
                    </a:lnTo>
                    <a:lnTo>
                      <a:pt x="36" y="12"/>
                    </a:lnTo>
                    <a:lnTo>
                      <a:pt x="30" y="14"/>
                    </a:lnTo>
                    <a:lnTo>
                      <a:pt x="30" y="14"/>
                    </a:lnTo>
                    <a:lnTo>
                      <a:pt x="26" y="18"/>
                    </a:lnTo>
                    <a:lnTo>
                      <a:pt x="22" y="22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0" y="40"/>
                    </a:lnTo>
                    <a:lnTo>
                      <a:pt x="20" y="42"/>
                    </a:lnTo>
                    <a:lnTo>
                      <a:pt x="16" y="46"/>
                    </a:lnTo>
                    <a:lnTo>
                      <a:pt x="16" y="46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8"/>
                    </a:lnTo>
                    <a:lnTo>
                      <a:pt x="2" y="60"/>
                    </a:lnTo>
                    <a:lnTo>
                      <a:pt x="4" y="62"/>
                    </a:lnTo>
                    <a:lnTo>
                      <a:pt x="4" y="62"/>
                    </a:lnTo>
                    <a:lnTo>
                      <a:pt x="16" y="62"/>
                    </a:lnTo>
                    <a:lnTo>
                      <a:pt x="20" y="64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0" y="76"/>
                    </a:lnTo>
                    <a:lnTo>
                      <a:pt x="18" y="84"/>
                    </a:lnTo>
                    <a:lnTo>
                      <a:pt x="18" y="84"/>
                    </a:lnTo>
                    <a:lnTo>
                      <a:pt x="16" y="88"/>
                    </a:lnTo>
                    <a:lnTo>
                      <a:pt x="16" y="92"/>
                    </a:lnTo>
                    <a:lnTo>
                      <a:pt x="18" y="96"/>
                    </a:lnTo>
                    <a:lnTo>
                      <a:pt x="18" y="96"/>
                    </a:lnTo>
                    <a:lnTo>
                      <a:pt x="22" y="98"/>
                    </a:lnTo>
                    <a:lnTo>
                      <a:pt x="26" y="100"/>
                    </a:lnTo>
                    <a:lnTo>
                      <a:pt x="30" y="100"/>
                    </a:lnTo>
                    <a:lnTo>
                      <a:pt x="34" y="96"/>
                    </a:lnTo>
                    <a:lnTo>
                      <a:pt x="34" y="96"/>
                    </a:lnTo>
                    <a:lnTo>
                      <a:pt x="34" y="92"/>
                    </a:lnTo>
                    <a:lnTo>
                      <a:pt x="32" y="90"/>
                    </a:lnTo>
                    <a:lnTo>
                      <a:pt x="34" y="86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50" y="82"/>
                    </a:lnTo>
                    <a:lnTo>
                      <a:pt x="56" y="82"/>
                    </a:lnTo>
                    <a:lnTo>
                      <a:pt x="60" y="82"/>
                    </a:lnTo>
                    <a:lnTo>
                      <a:pt x="66" y="80"/>
                    </a:lnTo>
                    <a:lnTo>
                      <a:pt x="66" y="80"/>
                    </a:lnTo>
                    <a:lnTo>
                      <a:pt x="72" y="76"/>
                    </a:lnTo>
                    <a:lnTo>
                      <a:pt x="78" y="68"/>
                    </a:lnTo>
                    <a:lnTo>
                      <a:pt x="80" y="66"/>
                    </a:lnTo>
                    <a:lnTo>
                      <a:pt x="80" y="60"/>
                    </a:lnTo>
                    <a:lnTo>
                      <a:pt x="78" y="56"/>
                    </a:lnTo>
                    <a:lnTo>
                      <a:pt x="76" y="50"/>
                    </a:lnTo>
                    <a:lnTo>
                      <a:pt x="76" y="5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6533919" y="5655527"/>
                <a:ext cx="313350" cy="193979"/>
              </a:xfrm>
              <a:custGeom>
                <a:avLst/>
                <a:gdLst>
                  <a:gd name="T0" fmla="*/ 120 w 210"/>
                  <a:gd name="T1" fmla="*/ 70 h 130"/>
                  <a:gd name="T2" fmla="*/ 124 w 210"/>
                  <a:gd name="T3" fmla="*/ 68 h 130"/>
                  <a:gd name="T4" fmla="*/ 130 w 210"/>
                  <a:gd name="T5" fmla="*/ 68 h 130"/>
                  <a:gd name="T6" fmla="*/ 142 w 210"/>
                  <a:gd name="T7" fmla="*/ 74 h 130"/>
                  <a:gd name="T8" fmla="*/ 148 w 210"/>
                  <a:gd name="T9" fmla="*/ 80 h 130"/>
                  <a:gd name="T10" fmla="*/ 162 w 210"/>
                  <a:gd name="T11" fmla="*/ 84 h 130"/>
                  <a:gd name="T12" fmla="*/ 166 w 210"/>
                  <a:gd name="T13" fmla="*/ 80 h 130"/>
                  <a:gd name="T14" fmla="*/ 168 w 210"/>
                  <a:gd name="T15" fmla="*/ 74 h 130"/>
                  <a:gd name="T16" fmla="*/ 178 w 210"/>
                  <a:gd name="T17" fmla="*/ 70 h 130"/>
                  <a:gd name="T18" fmla="*/ 192 w 210"/>
                  <a:gd name="T19" fmla="*/ 70 h 130"/>
                  <a:gd name="T20" fmla="*/ 198 w 210"/>
                  <a:gd name="T21" fmla="*/ 68 h 130"/>
                  <a:gd name="T22" fmla="*/ 208 w 210"/>
                  <a:gd name="T23" fmla="*/ 60 h 130"/>
                  <a:gd name="T24" fmla="*/ 210 w 210"/>
                  <a:gd name="T25" fmla="*/ 56 h 130"/>
                  <a:gd name="T26" fmla="*/ 204 w 210"/>
                  <a:gd name="T27" fmla="*/ 46 h 130"/>
                  <a:gd name="T28" fmla="*/ 202 w 210"/>
                  <a:gd name="T29" fmla="*/ 40 h 130"/>
                  <a:gd name="T30" fmla="*/ 198 w 210"/>
                  <a:gd name="T31" fmla="*/ 34 h 130"/>
                  <a:gd name="T32" fmla="*/ 192 w 210"/>
                  <a:gd name="T33" fmla="*/ 30 h 130"/>
                  <a:gd name="T34" fmla="*/ 182 w 210"/>
                  <a:gd name="T35" fmla="*/ 14 h 130"/>
                  <a:gd name="T36" fmla="*/ 178 w 210"/>
                  <a:gd name="T37" fmla="*/ 12 h 130"/>
                  <a:gd name="T38" fmla="*/ 162 w 210"/>
                  <a:gd name="T39" fmla="*/ 2 h 130"/>
                  <a:gd name="T40" fmla="*/ 146 w 210"/>
                  <a:gd name="T41" fmla="*/ 0 h 130"/>
                  <a:gd name="T42" fmla="*/ 136 w 210"/>
                  <a:gd name="T43" fmla="*/ 0 h 130"/>
                  <a:gd name="T44" fmla="*/ 88 w 210"/>
                  <a:gd name="T45" fmla="*/ 14 h 130"/>
                  <a:gd name="T46" fmla="*/ 74 w 210"/>
                  <a:gd name="T47" fmla="*/ 24 h 130"/>
                  <a:gd name="T48" fmla="*/ 64 w 210"/>
                  <a:gd name="T49" fmla="*/ 30 h 130"/>
                  <a:gd name="T50" fmla="*/ 50 w 210"/>
                  <a:gd name="T51" fmla="*/ 26 h 130"/>
                  <a:gd name="T52" fmla="*/ 38 w 210"/>
                  <a:gd name="T53" fmla="*/ 20 h 130"/>
                  <a:gd name="T54" fmla="*/ 34 w 210"/>
                  <a:gd name="T55" fmla="*/ 16 h 130"/>
                  <a:gd name="T56" fmla="*/ 20 w 210"/>
                  <a:gd name="T57" fmla="*/ 8 h 130"/>
                  <a:gd name="T58" fmla="*/ 16 w 210"/>
                  <a:gd name="T59" fmla="*/ 12 h 130"/>
                  <a:gd name="T60" fmla="*/ 10 w 210"/>
                  <a:gd name="T61" fmla="*/ 20 h 130"/>
                  <a:gd name="T62" fmla="*/ 4 w 210"/>
                  <a:gd name="T63" fmla="*/ 32 h 130"/>
                  <a:gd name="T64" fmla="*/ 0 w 210"/>
                  <a:gd name="T65" fmla="*/ 42 h 130"/>
                  <a:gd name="T66" fmla="*/ 6 w 210"/>
                  <a:gd name="T67" fmla="*/ 46 h 130"/>
                  <a:gd name="T68" fmla="*/ 26 w 210"/>
                  <a:gd name="T69" fmla="*/ 58 h 130"/>
                  <a:gd name="T70" fmla="*/ 32 w 210"/>
                  <a:gd name="T71" fmla="*/ 62 h 130"/>
                  <a:gd name="T72" fmla="*/ 36 w 210"/>
                  <a:gd name="T73" fmla="*/ 94 h 130"/>
                  <a:gd name="T74" fmla="*/ 46 w 210"/>
                  <a:gd name="T75" fmla="*/ 114 h 130"/>
                  <a:gd name="T76" fmla="*/ 58 w 210"/>
                  <a:gd name="T77" fmla="*/ 120 h 130"/>
                  <a:gd name="T78" fmla="*/ 62 w 210"/>
                  <a:gd name="T79" fmla="*/ 120 h 130"/>
                  <a:gd name="T80" fmla="*/ 92 w 210"/>
                  <a:gd name="T81" fmla="*/ 116 h 130"/>
                  <a:gd name="T82" fmla="*/ 108 w 210"/>
                  <a:gd name="T83" fmla="*/ 124 h 130"/>
                  <a:gd name="T84" fmla="*/ 118 w 210"/>
                  <a:gd name="T85" fmla="*/ 128 h 130"/>
                  <a:gd name="T86" fmla="*/ 132 w 210"/>
                  <a:gd name="T87" fmla="*/ 128 h 130"/>
                  <a:gd name="T88" fmla="*/ 138 w 210"/>
                  <a:gd name="T89" fmla="*/ 126 h 130"/>
                  <a:gd name="T90" fmla="*/ 146 w 210"/>
                  <a:gd name="T91" fmla="*/ 112 h 130"/>
                  <a:gd name="T92" fmla="*/ 150 w 210"/>
                  <a:gd name="T93" fmla="*/ 102 h 130"/>
                  <a:gd name="T94" fmla="*/ 152 w 210"/>
                  <a:gd name="T95" fmla="*/ 98 h 130"/>
                  <a:gd name="T96" fmla="*/ 138 w 210"/>
                  <a:gd name="T97" fmla="*/ 92 h 130"/>
                  <a:gd name="T98" fmla="*/ 126 w 210"/>
                  <a:gd name="T99" fmla="*/ 88 h 130"/>
                  <a:gd name="T100" fmla="*/ 118 w 210"/>
                  <a:gd name="T101" fmla="*/ 78 h 130"/>
                  <a:gd name="T102" fmla="*/ 120 w 210"/>
                  <a:gd name="T103" fmla="*/ 7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10" h="130">
                    <a:moveTo>
                      <a:pt x="120" y="70"/>
                    </a:moveTo>
                    <a:lnTo>
                      <a:pt x="120" y="70"/>
                    </a:lnTo>
                    <a:lnTo>
                      <a:pt x="122" y="68"/>
                    </a:lnTo>
                    <a:lnTo>
                      <a:pt x="124" y="68"/>
                    </a:lnTo>
                    <a:lnTo>
                      <a:pt x="130" y="68"/>
                    </a:lnTo>
                    <a:lnTo>
                      <a:pt x="130" y="68"/>
                    </a:lnTo>
                    <a:lnTo>
                      <a:pt x="136" y="70"/>
                    </a:lnTo>
                    <a:lnTo>
                      <a:pt x="142" y="74"/>
                    </a:lnTo>
                    <a:lnTo>
                      <a:pt x="148" y="80"/>
                    </a:lnTo>
                    <a:lnTo>
                      <a:pt x="148" y="80"/>
                    </a:lnTo>
                    <a:lnTo>
                      <a:pt x="156" y="82"/>
                    </a:lnTo>
                    <a:lnTo>
                      <a:pt x="162" y="84"/>
                    </a:lnTo>
                    <a:lnTo>
                      <a:pt x="166" y="80"/>
                    </a:lnTo>
                    <a:lnTo>
                      <a:pt x="166" y="80"/>
                    </a:lnTo>
                    <a:lnTo>
                      <a:pt x="168" y="76"/>
                    </a:lnTo>
                    <a:lnTo>
                      <a:pt x="168" y="74"/>
                    </a:lnTo>
                    <a:lnTo>
                      <a:pt x="170" y="72"/>
                    </a:lnTo>
                    <a:lnTo>
                      <a:pt x="178" y="70"/>
                    </a:lnTo>
                    <a:lnTo>
                      <a:pt x="178" y="70"/>
                    </a:lnTo>
                    <a:lnTo>
                      <a:pt x="192" y="70"/>
                    </a:lnTo>
                    <a:lnTo>
                      <a:pt x="192" y="70"/>
                    </a:lnTo>
                    <a:lnTo>
                      <a:pt x="198" y="68"/>
                    </a:lnTo>
                    <a:lnTo>
                      <a:pt x="204" y="66"/>
                    </a:lnTo>
                    <a:lnTo>
                      <a:pt x="208" y="60"/>
                    </a:lnTo>
                    <a:lnTo>
                      <a:pt x="208" y="60"/>
                    </a:lnTo>
                    <a:lnTo>
                      <a:pt x="210" y="56"/>
                    </a:lnTo>
                    <a:lnTo>
                      <a:pt x="208" y="52"/>
                    </a:lnTo>
                    <a:lnTo>
                      <a:pt x="204" y="46"/>
                    </a:lnTo>
                    <a:lnTo>
                      <a:pt x="204" y="46"/>
                    </a:lnTo>
                    <a:lnTo>
                      <a:pt x="202" y="40"/>
                    </a:lnTo>
                    <a:lnTo>
                      <a:pt x="200" y="36"/>
                    </a:lnTo>
                    <a:lnTo>
                      <a:pt x="198" y="34"/>
                    </a:lnTo>
                    <a:lnTo>
                      <a:pt x="198" y="34"/>
                    </a:lnTo>
                    <a:lnTo>
                      <a:pt x="192" y="30"/>
                    </a:lnTo>
                    <a:lnTo>
                      <a:pt x="188" y="24"/>
                    </a:lnTo>
                    <a:lnTo>
                      <a:pt x="182" y="14"/>
                    </a:lnTo>
                    <a:lnTo>
                      <a:pt x="182" y="14"/>
                    </a:lnTo>
                    <a:lnTo>
                      <a:pt x="178" y="12"/>
                    </a:lnTo>
                    <a:lnTo>
                      <a:pt x="170" y="6"/>
                    </a:lnTo>
                    <a:lnTo>
                      <a:pt x="162" y="2"/>
                    </a:lnTo>
                    <a:lnTo>
                      <a:pt x="154" y="0"/>
                    </a:lnTo>
                    <a:lnTo>
                      <a:pt x="146" y="0"/>
                    </a:lnTo>
                    <a:lnTo>
                      <a:pt x="136" y="0"/>
                    </a:lnTo>
                    <a:lnTo>
                      <a:pt x="136" y="0"/>
                    </a:lnTo>
                    <a:lnTo>
                      <a:pt x="106" y="8"/>
                    </a:lnTo>
                    <a:lnTo>
                      <a:pt x="88" y="14"/>
                    </a:lnTo>
                    <a:lnTo>
                      <a:pt x="88" y="14"/>
                    </a:lnTo>
                    <a:lnTo>
                      <a:pt x="74" y="24"/>
                    </a:lnTo>
                    <a:lnTo>
                      <a:pt x="68" y="28"/>
                    </a:lnTo>
                    <a:lnTo>
                      <a:pt x="64" y="30"/>
                    </a:lnTo>
                    <a:lnTo>
                      <a:pt x="64" y="30"/>
                    </a:lnTo>
                    <a:lnTo>
                      <a:pt x="50" y="26"/>
                    </a:lnTo>
                    <a:lnTo>
                      <a:pt x="42" y="24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4" y="16"/>
                    </a:lnTo>
                    <a:lnTo>
                      <a:pt x="28" y="12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16" y="12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8" y="26"/>
                    </a:lnTo>
                    <a:lnTo>
                      <a:pt x="4" y="32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6" y="46"/>
                    </a:lnTo>
                    <a:lnTo>
                      <a:pt x="16" y="52"/>
                    </a:lnTo>
                    <a:lnTo>
                      <a:pt x="26" y="58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2" y="74"/>
                    </a:lnTo>
                    <a:lnTo>
                      <a:pt x="36" y="94"/>
                    </a:lnTo>
                    <a:lnTo>
                      <a:pt x="40" y="106"/>
                    </a:lnTo>
                    <a:lnTo>
                      <a:pt x="46" y="114"/>
                    </a:lnTo>
                    <a:lnTo>
                      <a:pt x="52" y="120"/>
                    </a:lnTo>
                    <a:lnTo>
                      <a:pt x="58" y="120"/>
                    </a:lnTo>
                    <a:lnTo>
                      <a:pt x="62" y="120"/>
                    </a:lnTo>
                    <a:lnTo>
                      <a:pt x="62" y="120"/>
                    </a:lnTo>
                    <a:lnTo>
                      <a:pt x="80" y="116"/>
                    </a:lnTo>
                    <a:lnTo>
                      <a:pt x="92" y="116"/>
                    </a:lnTo>
                    <a:lnTo>
                      <a:pt x="100" y="118"/>
                    </a:lnTo>
                    <a:lnTo>
                      <a:pt x="108" y="124"/>
                    </a:lnTo>
                    <a:lnTo>
                      <a:pt x="108" y="124"/>
                    </a:lnTo>
                    <a:lnTo>
                      <a:pt x="118" y="128"/>
                    </a:lnTo>
                    <a:lnTo>
                      <a:pt x="126" y="130"/>
                    </a:lnTo>
                    <a:lnTo>
                      <a:pt x="132" y="128"/>
                    </a:lnTo>
                    <a:lnTo>
                      <a:pt x="138" y="126"/>
                    </a:lnTo>
                    <a:lnTo>
                      <a:pt x="138" y="126"/>
                    </a:lnTo>
                    <a:lnTo>
                      <a:pt x="142" y="120"/>
                    </a:lnTo>
                    <a:lnTo>
                      <a:pt x="146" y="112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52" y="98"/>
                    </a:lnTo>
                    <a:lnTo>
                      <a:pt x="148" y="96"/>
                    </a:lnTo>
                    <a:lnTo>
                      <a:pt x="138" y="92"/>
                    </a:lnTo>
                    <a:lnTo>
                      <a:pt x="138" y="92"/>
                    </a:lnTo>
                    <a:lnTo>
                      <a:pt x="126" y="88"/>
                    </a:lnTo>
                    <a:lnTo>
                      <a:pt x="118" y="84"/>
                    </a:lnTo>
                    <a:lnTo>
                      <a:pt x="118" y="78"/>
                    </a:lnTo>
                    <a:lnTo>
                      <a:pt x="120" y="70"/>
                    </a:lnTo>
                    <a:lnTo>
                      <a:pt x="120" y="7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" name="Freeform 21"/>
              <p:cNvSpPr>
                <a:spLocks/>
              </p:cNvSpPr>
              <p:nvPr/>
            </p:nvSpPr>
            <p:spPr bwMode="auto">
              <a:xfrm>
                <a:off x="8348365" y="5786836"/>
                <a:ext cx="211884" cy="474502"/>
              </a:xfrm>
              <a:custGeom>
                <a:avLst/>
                <a:gdLst>
                  <a:gd name="T0" fmla="*/ 0 w 142"/>
                  <a:gd name="T1" fmla="*/ 0 h 318"/>
                  <a:gd name="T2" fmla="*/ 26 w 142"/>
                  <a:gd name="T3" fmla="*/ 34 h 318"/>
                  <a:gd name="T4" fmla="*/ 26 w 142"/>
                  <a:gd name="T5" fmla="*/ 34 h 318"/>
                  <a:gd name="T6" fmla="*/ 34 w 142"/>
                  <a:gd name="T7" fmla="*/ 36 h 318"/>
                  <a:gd name="T8" fmla="*/ 44 w 142"/>
                  <a:gd name="T9" fmla="*/ 38 h 318"/>
                  <a:gd name="T10" fmla="*/ 44 w 142"/>
                  <a:gd name="T11" fmla="*/ 38 h 318"/>
                  <a:gd name="T12" fmla="*/ 48 w 142"/>
                  <a:gd name="T13" fmla="*/ 40 h 318"/>
                  <a:gd name="T14" fmla="*/ 54 w 142"/>
                  <a:gd name="T15" fmla="*/ 44 h 318"/>
                  <a:gd name="T16" fmla="*/ 64 w 142"/>
                  <a:gd name="T17" fmla="*/ 52 h 318"/>
                  <a:gd name="T18" fmla="*/ 64 w 142"/>
                  <a:gd name="T19" fmla="*/ 52 h 318"/>
                  <a:gd name="T20" fmla="*/ 86 w 142"/>
                  <a:gd name="T21" fmla="*/ 68 h 318"/>
                  <a:gd name="T22" fmla="*/ 106 w 142"/>
                  <a:gd name="T23" fmla="*/ 84 h 318"/>
                  <a:gd name="T24" fmla="*/ 106 w 142"/>
                  <a:gd name="T25" fmla="*/ 84 h 318"/>
                  <a:gd name="T26" fmla="*/ 116 w 142"/>
                  <a:gd name="T27" fmla="*/ 86 h 318"/>
                  <a:gd name="T28" fmla="*/ 122 w 142"/>
                  <a:gd name="T29" fmla="*/ 88 h 318"/>
                  <a:gd name="T30" fmla="*/ 124 w 142"/>
                  <a:gd name="T31" fmla="*/ 92 h 318"/>
                  <a:gd name="T32" fmla="*/ 124 w 142"/>
                  <a:gd name="T33" fmla="*/ 92 h 318"/>
                  <a:gd name="T34" fmla="*/ 126 w 142"/>
                  <a:gd name="T35" fmla="*/ 100 h 318"/>
                  <a:gd name="T36" fmla="*/ 126 w 142"/>
                  <a:gd name="T37" fmla="*/ 110 h 318"/>
                  <a:gd name="T38" fmla="*/ 126 w 142"/>
                  <a:gd name="T39" fmla="*/ 110 h 318"/>
                  <a:gd name="T40" fmla="*/ 124 w 142"/>
                  <a:gd name="T41" fmla="*/ 116 h 318"/>
                  <a:gd name="T42" fmla="*/ 120 w 142"/>
                  <a:gd name="T43" fmla="*/ 124 h 318"/>
                  <a:gd name="T44" fmla="*/ 116 w 142"/>
                  <a:gd name="T45" fmla="*/ 130 h 318"/>
                  <a:gd name="T46" fmla="*/ 114 w 142"/>
                  <a:gd name="T47" fmla="*/ 134 h 318"/>
                  <a:gd name="T48" fmla="*/ 114 w 142"/>
                  <a:gd name="T49" fmla="*/ 134 h 318"/>
                  <a:gd name="T50" fmla="*/ 116 w 142"/>
                  <a:gd name="T51" fmla="*/ 140 h 318"/>
                  <a:gd name="T52" fmla="*/ 122 w 142"/>
                  <a:gd name="T53" fmla="*/ 152 h 318"/>
                  <a:gd name="T54" fmla="*/ 122 w 142"/>
                  <a:gd name="T55" fmla="*/ 152 h 318"/>
                  <a:gd name="T56" fmla="*/ 128 w 142"/>
                  <a:gd name="T57" fmla="*/ 164 h 318"/>
                  <a:gd name="T58" fmla="*/ 134 w 142"/>
                  <a:gd name="T59" fmla="*/ 170 h 318"/>
                  <a:gd name="T60" fmla="*/ 134 w 142"/>
                  <a:gd name="T61" fmla="*/ 170 h 318"/>
                  <a:gd name="T62" fmla="*/ 140 w 142"/>
                  <a:gd name="T63" fmla="*/ 178 h 318"/>
                  <a:gd name="T64" fmla="*/ 142 w 142"/>
                  <a:gd name="T65" fmla="*/ 184 h 318"/>
                  <a:gd name="T66" fmla="*/ 142 w 142"/>
                  <a:gd name="T67" fmla="*/ 192 h 318"/>
                  <a:gd name="T68" fmla="*/ 142 w 142"/>
                  <a:gd name="T69" fmla="*/ 192 h 318"/>
                  <a:gd name="T70" fmla="*/ 142 w 142"/>
                  <a:gd name="T71" fmla="*/ 200 h 318"/>
                  <a:gd name="T72" fmla="*/ 142 w 142"/>
                  <a:gd name="T73" fmla="*/ 212 h 318"/>
                  <a:gd name="T74" fmla="*/ 142 w 142"/>
                  <a:gd name="T75" fmla="*/ 218 h 318"/>
                  <a:gd name="T76" fmla="*/ 140 w 142"/>
                  <a:gd name="T77" fmla="*/ 224 h 318"/>
                  <a:gd name="T78" fmla="*/ 136 w 142"/>
                  <a:gd name="T79" fmla="*/ 230 h 318"/>
                  <a:gd name="T80" fmla="*/ 130 w 142"/>
                  <a:gd name="T81" fmla="*/ 236 h 318"/>
                  <a:gd name="T82" fmla="*/ 130 w 142"/>
                  <a:gd name="T83" fmla="*/ 236 h 318"/>
                  <a:gd name="T84" fmla="*/ 118 w 142"/>
                  <a:gd name="T85" fmla="*/ 250 h 318"/>
                  <a:gd name="T86" fmla="*/ 108 w 142"/>
                  <a:gd name="T87" fmla="*/ 264 h 318"/>
                  <a:gd name="T88" fmla="*/ 98 w 142"/>
                  <a:gd name="T89" fmla="*/ 282 h 318"/>
                  <a:gd name="T90" fmla="*/ 60 w 142"/>
                  <a:gd name="T91" fmla="*/ 318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2" h="318">
                    <a:moveTo>
                      <a:pt x="0" y="0"/>
                    </a:moveTo>
                    <a:lnTo>
                      <a:pt x="26" y="34"/>
                    </a:lnTo>
                    <a:lnTo>
                      <a:pt x="26" y="34"/>
                    </a:lnTo>
                    <a:lnTo>
                      <a:pt x="34" y="36"/>
                    </a:lnTo>
                    <a:lnTo>
                      <a:pt x="44" y="38"/>
                    </a:lnTo>
                    <a:lnTo>
                      <a:pt x="44" y="38"/>
                    </a:lnTo>
                    <a:lnTo>
                      <a:pt x="48" y="40"/>
                    </a:lnTo>
                    <a:lnTo>
                      <a:pt x="54" y="44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86" y="68"/>
                    </a:lnTo>
                    <a:lnTo>
                      <a:pt x="106" y="84"/>
                    </a:lnTo>
                    <a:lnTo>
                      <a:pt x="106" y="84"/>
                    </a:lnTo>
                    <a:lnTo>
                      <a:pt x="116" y="86"/>
                    </a:lnTo>
                    <a:lnTo>
                      <a:pt x="122" y="88"/>
                    </a:lnTo>
                    <a:lnTo>
                      <a:pt x="124" y="92"/>
                    </a:lnTo>
                    <a:lnTo>
                      <a:pt x="124" y="92"/>
                    </a:lnTo>
                    <a:lnTo>
                      <a:pt x="126" y="100"/>
                    </a:lnTo>
                    <a:lnTo>
                      <a:pt x="126" y="110"/>
                    </a:lnTo>
                    <a:lnTo>
                      <a:pt x="126" y="110"/>
                    </a:lnTo>
                    <a:lnTo>
                      <a:pt x="124" y="116"/>
                    </a:lnTo>
                    <a:lnTo>
                      <a:pt x="120" y="124"/>
                    </a:lnTo>
                    <a:lnTo>
                      <a:pt x="116" y="130"/>
                    </a:lnTo>
                    <a:lnTo>
                      <a:pt x="114" y="134"/>
                    </a:lnTo>
                    <a:lnTo>
                      <a:pt x="114" y="134"/>
                    </a:lnTo>
                    <a:lnTo>
                      <a:pt x="116" y="140"/>
                    </a:lnTo>
                    <a:lnTo>
                      <a:pt x="122" y="152"/>
                    </a:lnTo>
                    <a:lnTo>
                      <a:pt x="122" y="152"/>
                    </a:lnTo>
                    <a:lnTo>
                      <a:pt x="128" y="164"/>
                    </a:lnTo>
                    <a:lnTo>
                      <a:pt x="134" y="170"/>
                    </a:lnTo>
                    <a:lnTo>
                      <a:pt x="134" y="170"/>
                    </a:lnTo>
                    <a:lnTo>
                      <a:pt x="140" y="178"/>
                    </a:lnTo>
                    <a:lnTo>
                      <a:pt x="142" y="184"/>
                    </a:lnTo>
                    <a:lnTo>
                      <a:pt x="142" y="192"/>
                    </a:lnTo>
                    <a:lnTo>
                      <a:pt x="142" y="192"/>
                    </a:lnTo>
                    <a:lnTo>
                      <a:pt x="142" y="200"/>
                    </a:lnTo>
                    <a:lnTo>
                      <a:pt x="142" y="212"/>
                    </a:lnTo>
                    <a:lnTo>
                      <a:pt x="142" y="218"/>
                    </a:lnTo>
                    <a:lnTo>
                      <a:pt x="140" y="224"/>
                    </a:lnTo>
                    <a:lnTo>
                      <a:pt x="136" y="230"/>
                    </a:lnTo>
                    <a:lnTo>
                      <a:pt x="130" y="236"/>
                    </a:lnTo>
                    <a:lnTo>
                      <a:pt x="130" y="236"/>
                    </a:lnTo>
                    <a:lnTo>
                      <a:pt x="118" y="250"/>
                    </a:lnTo>
                    <a:lnTo>
                      <a:pt x="108" y="264"/>
                    </a:lnTo>
                    <a:lnTo>
                      <a:pt x="98" y="282"/>
                    </a:lnTo>
                    <a:lnTo>
                      <a:pt x="60" y="318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22"/>
              <p:cNvSpPr>
                <a:spLocks/>
              </p:cNvSpPr>
              <p:nvPr/>
            </p:nvSpPr>
            <p:spPr bwMode="auto">
              <a:xfrm>
                <a:off x="8533391" y="5888301"/>
                <a:ext cx="253664" cy="44764"/>
              </a:xfrm>
              <a:custGeom>
                <a:avLst/>
                <a:gdLst>
                  <a:gd name="T0" fmla="*/ 0 w 170"/>
                  <a:gd name="T1" fmla="*/ 24 h 30"/>
                  <a:gd name="T2" fmla="*/ 0 w 170"/>
                  <a:gd name="T3" fmla="*/ 24 h 30"/>
                  <a:gd name="T4" fmla="*/ 8 w 170"/>
                  <a:gd name="T5" fmla="*/ 20 h 30"/>
                  <a:gd name="T6" fmla="*/ 16 w 170"/>
                  <a:gd name="T7" fmla="*/ 16 h 30"/>
                  <a:gd name="T8" fmla="*/ 24 w 170"/>
                  <a:gd name="T9" fmla="*/ 10 h 30"/>
                  <a:gd name="T10" fmla="*/ 24 w 170"/>
                  <a:gd name="T11" fmla="*/ 10 h 30"/>
                  <a:gd name="T12" fmla="*/ 32 w 170"/>
                  <a:gd name="T13" fmla="*/ 4 h 30"/>
                  <a:gd name="T14" fmla="*/ 42 w 170"/>
                  <a:gd name="T15" fmla="*/ 0 h 30"/>
                  <a:gd name="T16" fmla="*/ 52 w 170"/>
                  <a:gd name="T17" fmla="*/ 0 h 30"/>
                  <a:gd name="T18" fmla="*/ 60 w 170"/>
                  <a:gd name="T19" fmla="*/ 2 h 30"/>
                  <a:gd name="T20" fmla="*/ 60 w 170"/>
                  <a:gd name="T21" fmla="*/ 2 h 30"/>
                  <a:gd name="T22" fmla="*/ 86 w 170"/>
                  <a:gd name="T23" fmla="*/ 14 h 30"/>
                  <a:gd name="T24" fmla="*/ 106 w 170"/>
                  <a:gd name="T25" fmla="*/ 26 h 30"/>
                  <a:gd name="T26" fmla="*/ 106 w 170"/>
                  <a:gd name="T27" fmla="*/ 26 h 30"/>
                  <a:gd name="T28" fmla="*/ 108 w 170"/>
                  <a:gd name="T29" fmla="*/ 28 h 30"/>
                  <a:gd name="T30" fmla="*/ 116 w 170"/>
                  <a:gd name="T31" fmla="*/ 30 h 30"/>
                  <a:gd name="T32" fmla="*/ 120 w 170"/>
                  <a:gd name="T33" fmla="*/ 30 h 30"/>
                  <a:gd name="T34" fmla="*/ 128 w 170"/>
                  <a:gd name="T35" fmla="*/ 30 h 30"/>
                  <a:gd name="T36" fmla="*/ 134 w 170"/>
                  <a:gd name="T37" fmla="*/ 26 h 30"/>
                  <a:gd name="T38" fmla="*/ 142 w 170"/>
                  <a:gd name="T39" fmla="*/ 22 h 30"/>
                  <a:gd name="T40" fmla="*/ 142 w 170"/>
                  <a:gd name="T41" fmla="*/ 22 h 30"/>
                  <a:gd name="T42" fmla="*/ 164 w 170"/>
                  <a:gd name="T43" fmla="*/ 4 h 30"/>
                  <a:gd name="T44" fmla="*/ 170 w 170"/>
                  <a:gd name="T4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0" h="30">
                    <a:moveTo>
                      <a:pt x="0" y="24"/>
                    </a:moveTo>
                    <a:lnTo>
                      <a:pt x="0" y="24"/>
                    </a:lnTo>
                    <a:lnTo>
                      <a:pt x="8" y="20"/>
                    </a:lnTo>
                    <a:lnTo>
                      <a:pt x="16" y="16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32" y="4"/>
                    </a:lnTo>
                    <a:lnTo>
                      <a:pt x="42" y="0"/>
                    </a:lnTo>
                    <a:lnTo>
                      <a:pt x="52" y="0"/>
                    </a:lnTo>
                    <a:lnTo>
                      <a:pt x="60" y="2"/>
                    </a:lnTo>
                    <a:lnTo>
                      <a:pt x="60" y="2"/>
                    </a:lnTo>
                    <a:lnTo>
                      <a:pt x="86" y="14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08" y="28"/>
                    </a:lnTo>
                    <a:lnTo>
                      <a:pt x="116" y="30"/>
                    </a:lnTo>
                    <a:lnTo>
                      <a:pt x="120" y="30"/>
                    </a:lnTo>
                    <a:lnTo>
                      <a:pt x="128" y="30"/>
                    </a:lnTo>
                    <a:lnTo>
                      <a:pt x="134" y="26"/>
                    </a:lnTo>
                    <a:lnTo>
                      <a:pt x="142" y="22"/>
                    </a:lnTo>
                    <a:lnTo>
                      <a:pt x="142" y="22"/>
                    </a:lnTo>
                    <a:lnTo>
                      <a:pt x="164" y="4"/>
                    </a:lnTo>
                    <a:lnTo>
                      <a:pt x="170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4" name="Freeform 23"/>
              <p:cNvSpPr>
                <a:spLocks/>
              </p:cNvSpPr>
              <p:nvPr/>
            </p:nvSpPr>
            <p:spPr bwMode="auto">
              <a:xfrm>
                <a:off x="8476690" y="5363067"/>
                <a:ext cx="164136" cy="549109"/>
              </a:xfrm>
              <a:custGeom>
                <a:avLst/>
                <a:gdLst>
                  <a:gd name="T0" fmla="*/ 24 w 110"/>
                  <a:gd name="T1" fmla="*/ 368 h 368"/>
                  <a:gd name="T2" fmla="*/ 22 w 110"/>
                  <a:gd name="T3" fmla="*/ 354 h 368"/>
                  <a:gd name="T4" fmla="*/ 26 w 110"/>
                  <a:gd name="T5" fmla="*/ 346 h 368"/>
                  <a:gd name="T6" fmla="*/ 44 w 110"/>
                  <a:gd name="T7" fmla="*/ 322 h 368"/>
                  <a:gd name="T8" fmla="*/ 46 w 110"/>
                  <a:gd name="T9" fmla="*/ 320 h 368"/>
                  <a:gd name="T10" fmla="*/ 46 w 110"/>
                  <a:gd name="T11" fmla="*/ 312 h 368"/>
                  <a:gd name="T12" fmla="*/ 40 w 110"/>
                  <a:gd name="T13" fmla="*/ 302 h 368"/>
                  <a:gd name="T14" fmla="*/ 18 w 110"/>
                  <a:gd name="T15" fmla="*/ 272 h 368"/>
                  <a:gd name="T16" fmla="*/ 12 w 110"/>
                  <a:gd name="T17" fmla="*/ 264 h 368"/>
                  <a:gd name="T18" fmla="*/ 6 w 110"/>
                  <a:gd name="T19" fmla="*/ 228 h 368"/>
                  <a:gd name="T20" fmla="*/ 0 w 110"/>
                  <a:gd name="T21" fmla="*/ 208 h 368"/>
                  <a:gd name="T22" fmla="*/ 2 w 110"/>
                  <a:gd name="T23" fmla="*/ 194 h 368"/>
                  <a:gd name="T24" fmla="*/ 4 w 110"/>
                  <a:gd name="T25" fmla="*/ 192 h 368"/>
                  <a:gd name="T26" fmla="*/ 18 w 110"/>
                  <a:gd name="T27" fmla="*/ 178 h 368"/>
                  <a:gd name="T28" fmla="*/ 20 w 110"/>
                  <a:gd name="T29" fmla="*/ 174 h 368"/>
                  <a:gd name="T30" fmla="*/ 28 w 110"/>
                  <a:gd name="T31" fmla="*/ 168 h 368"/>
                  <a:gd name="T32" fmla="*/ 34 w 110"/>
                  <a:gd name="T33" fmla="*/ 168 h 368"/>
                  <a:gd name="T34" fmla="*/ 42 w 110"/>
                  <a:gd name="T35" fmla="*/ 170 h 368"/>
                  <a:gd name="T36" fmla="*/ 52 w 110"/>
                  <a:gd name="T37" fmla="*/ 162 h 368"/>
                  <a:gd name="T38" fmla="*/ 62 w 110"/>
                  <a:gd name="T39" fmla="*/ 144 h 368"/>
                  <a:gd name="T40" fmla="*/ 64 w 110"/>
                  <a:gd name="T41" fmla="*/ 138 h 368"/>
                  <a:gd name="T42" fmla="*/ 68 w 110"/>
                  <a:gd name="T43" fmla="*/ 114 h 368"/>
                  <a:gd name="T44" fmla="*/ 54 w 110"/>
                  <a:gd name="T45" fmla="*/ 98 h 368"/>
                  <a:gd name="T46" fmla="*/ 38 w 110"/>
                  <a:gd name="T47" fmla="*/ 80 h 368"/>
                  <a:gd name="T48" fmla="*/ 30 w 110"/>
                  <a:gd name="T49" fmla="*/ 74 h 368"/>
                  <a:gd name="T50" fmla="*/ 6 w 110"/>
                  <a:gd name="T51" fmla="*/ 48 h 368"/>
                  <a:gd name="T52" fmla="*/ 6 w 110"/>
                  <a:gd name="T53" fmla="*/ 36 h 368"/>
                  <a:gd name="T54" fmla="*/ 6 w 110"/>
                  <a:gd name="T55" fmla="*/ 26 h 368"/>
                  <a:gd name="T56" fmla="*/ 8 w 110"/>
                  <a:gd name="T57" fmla="*/ 26 h 368"/>
                  <a:gd name="T58" fmla="*/ 38 w 110"/>
                  <a:gd name="T59" fmla="*/ 32 h 368"/>
                  <a:gd name="T60" fmla="*/ 44 w 110"/>
                  <a:gd name="T61" fmla="*/ 36 h 368"/>
                  <a:gd name="T62" fmla="*/ 54 w 110"/>
                  <a:gd name="T63" fmla="*/ 40 h 368"/>
                  <a:gd name="T64" fmla="*/ 82 w 110"/>
                  <a:gd name="T65" fmla="*/ 42 h 368"/>
                  <a:gd name="T66" fmla="*/ 86 w 110"/>
                  <a:gd name="T67" fmla="*/ 44 h 368"/>
                  <a:gd name="T68" fmla="*/ 90 w 110"/>
                  <a:gd name="T69" fmla="*/ 44 h 368"/>
                  <a:gd name="T70" fmla="*/ 90 w 110"/>
                  <a:gd name="T71" fmla="*/ 42 h 368"/>
                  <a:gd name="T72" fmla="*/ 88 w 110"/>
                  <a:gd name="T73" fmla="*/ 32 h 368"/>
                  <a:gd name="T74" fmla="*/ 92 w 110"/>
                  <a:gd name="T75" fmla="*/ 26 h 368"/>
                  <a:gd name="T76" fmla="*/ 104 w 110"/>
                  <a:gd name="T77" fmla="*/ 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0" h="368">
                    <a:moveTo>
                      <a:pt x="24" y="368"/>
                    </a:moveTo>
                    <a:lnTo>
                      <a:pt x="24" y="368"/>
                    </a:lnTo>
                    <a:lnTo>
                      <a:pt x="22" y="362"/>
                    </a:lnTo>
                    <a:lnTo>
                      <a:pt x="22" y="354"/>
                    </a:lnTo>
                    <a:lnTo>
                      <a:pt x="26" y="346"/>
                    </a:lnTo>
                    <a:lnTo>
                      <a:pt x="26" y="346"/>
                    </a:lnTo>
                    <a:lnTo>
                      <a:pt x="38" y="330"/>
                    </a:lnTo>
                    <a:lnTo>
                      <a:pt x="44" y="322"/>
                    </a:lnTo>
                    <a:lnTo>
                      <a:pt x="44" y="322"/>
                    </a:lnTo>
                    <a:lnTo>
                      <a:pt x="46" y="320"/>
                    </a:lnTo>
                    <a:lnTo>
                      <a:pt x="46" y="318"/>
                    </a:lnTo>
                    <a:lnTo>
                      <a:pt x="46" y="312"/>
                    </a:lnTo>
                    <a:lnTo>
                      <a:pt x="46" y="312"/>
                    </a:lnTo>
                    <a:lnTo>
                      <a:pt x="40" y="302"/>
                    </a:lnTo>
                    <a:lnTo>
                      <a:pt x="28" y="288"/>
                    </a:lnTo>
                    <a:lnTo>
                      <a:pt x="18" y="272"/>
                    </a:lnTo>
                    <a:lnTo>
                      <a:pt x="12" y="264"/>
                    </a:lnTo>
                    <a:lnTo>
                      <a:pt x="12" y="264"/>
                    </a:lnTo>
                    <a:lnTo>
                      <a:pt x="10" y="248"/>
                    </a:lnTo>
                    <a:lnTo>
                      <a:pt x="6" y="228"/>
                    </a:lnTo>
                    <a:lnTo>
                      <a:pt x="6" y="228"/>
                    </a:lnTo>
                    <a:lnTo>
                      <a:pt x="0" y="208"/>
                    </a:lnTo>
                    <a:lnTo>
                      <a:pt x="0" y="198"/>
                    </a:lnTo>
                    <a:lnTo>
                      <a:pt x="2" y="194"/>
                    </a:lnTo>
                    <a:lnTo>
                      <a:pt x="4" y="192"/>
                    </a:lnTo>
                    <a:lnTo>
                      <a:pt x="4" y="192"/>
                    </a:lnTo>
                    <a:lnTo>
                      <a:pt x="14" y="186"/>
                    </a:lnTo>
                    <a:lnTo>
                      <a:pt x="18" y="178"/>
                    </a:lnTo>
                    <a:lnTo>
                      <a:pt x="18" y="178"/>
                    </a:lnTo>
                    <a:lnTo>
                      <a:pt x="20" y="174"/>
                    </a:lnTo>
                    <a:lnTo>
                      <a:pt x="24" y="172"/>
                    </a:lnTo>
                    <a:lnTo>
                      <a:pt x="28" y="168"/>
                    </a:lnTo>
                    <a:lnTo>
                      <a:pt x="34" y="168"/>
                    </a:lnTo>
                    <a:lnTo>
                      <a:pt x="34" y="168"/>
                    </a:lnTo>
                    <a:lnTo>
                      <a:pt x="40" y="168"/>
                    </a:lnTo>
                    <a:lnTo>
                      <a:pt x="42" y="170"/>
                    </a:lnTo>
                    <a:lnTo>
                      <a:pt x="46" y="170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62" y="144"/>
                    </a:lnTo>
                    <a:lnTo>
                      <a:pt x="62" y="144"/>
                    </a:lnTo>
                    <a:lnTo>
                      <a:pt x="64" y="138"/>
                    </a:lnTo>
                    <a:lnTo>
                      <a:pt x="66" y="128"/>
                    </a:lnTo>
                    <a:lnTo>
                      <a:pt x="68" y="114"/>
                    </a:lnTo>
                    <a:lnTo>
                      <a:pt x="68" y="114"/>
                    </a:lnTo>
                    <a:lnTo>
                      <a:pt x="54" y="98"/>
                    </a:lnTo>
                    <a:lnTo>
                      <a:pt x="44" y="86"/>
                    </a:lnTo>
                    <a:lnTo>
                      <a:pt x="38" y="80"/>
                    </a:lnTo>
                    <a:lnTo>
                      <a:pt x="38" y="80"/>
                    </a:lnTo>
                    <a:lnTo>
                      <a:pt x="30" y="74"/>
                    </a:lnTo>
                    <a:lnTo>
                      <a:pt x="20" y="64"/>
                    </a:lnTo>
                    <a:lnTo>
                      <a:pt x="6" y="48"/>
                    </a:lnTo>
                    <a:lnTo>
                      <a:pt x="6" y="48"/>
                    </a:lnTo>
                    <a:lnTo>
                      <a:pt x="6" y="36"/>
                    </a:lnTo>
                    <a:lnTo>
                      <a:pt x="6" y="30"/>
                    </a:lnTo>
                    <a:lnTo>
                      <a:pt x="6" y="26"/>
                    </a:lnTo>
                    <a:lnTo>
                      <a:pt x="8" y="26"/>
                    </a:lnTo>
                    <a:lnTo>
                      <a:pt x="8" y="26"/>
                    </a:lnTo>
                    <a:lnTo>
                      <a:pt x="24" y="30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44" y="36"/>
                    </a:lnTo>
                    <a:lnTo>
                      <a:pt x="50" y="38"/>
                    </a:lnTo>
                    <a:lnTo>
                      <a:pt x="54" y="40"/>
                    </a:lnTo>
                    <a:lnTo>
                      <a:pt x="54" y="40"/>
                    </a:lnTo>
                    <a:lnTo>
                      <a:pt x="82" y="42"/>
                    </a:lnTo>
                    <a:lnTo>
                      <a:pt x="82" y="42"/>
                    </a:lnTo>
                    <a:lnTo>
                      <a:pt x="86" y="44"/>
                    </a:lnTo>
                    <a:lnTo>
                      <a:pt x="88" y="46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90" y="42"/>
                    </a:lnTo>
                    <a:lnTo>
                      <a:pt x="88" y="38"/>
                    </a:lnTo>
                    <a:lnTo>
                      <a:pt x="88" y="32"/>
                    </a:lnTo>
                    <a:lnTo>
                      <a:pt x="92" y="26"/>
                    </a:lnTo>
                    <a:lnTo>
                      <a:pt x="92" y="26"/>
                    </a:lnTo>
                    <a:lnTo>
                      <a:pt x="98" y="18"/>
                    </a:lnTo>
                    <a:lnTo>
                      <a:pt x="104" y="8"/>
                    </a:lnTo>
                    <a:lnTo>
                      <a:pt x="110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Freeform 24"/>
              <p:cNvSpPr>
                <a:spLocks/>
              </p:cNvSpPr>
              <p:nvPr/>
            </p:nvSpPr>
            <p:spPr bwMode="auto">
              <a:xfrm>
                <a:off x="8479674" y="5673433"/>
                <a:ext cx="283507" cy="8953"/>
              </a:xfrm>
              <a:custGeom>
                <a:avLst/>
                <a:gdLst>
                  <a:gd name="T0" fmla="*/ 0 w 190"/>
                  <a:gd name="T1" fmla="*/ 0 h 6"/>
                  <a:gd name="T2" fmla="*/ 64 w 190"/>
                  <a:gd name="T3" fmla="*/ 2 h 6"/>
                  <a:gd name="T4" fmla="*/ 100 w 190"/>
                  <a:gd name="T5" fmla="*/ 6 h 6"/>
                  <a:gd name="T6" fmla="*/ 100 w 190"/>
                  <a:gd name="T7" fmla="*/ 6 h 6"/>
                  <a:gd name="T8" fmla="*/ 108 w 190"/>
                  <a:gd name="T9" fmla="*/ 4 h 6"/>
                  <a:gd name="T10" fmla="*/ 116 w 190"/>
                  <a:gd name="T11" fmla="*/ 2 h 6"/>
                  <a:gd name="T12" fmla="*/ 126 w 190"/>
                  <a:gd name="T13" fmla="*/ 2 h 6"/>
                  <a:gd name="T14" fmla="*/ 126 w 190"/>
                  <a:gd name="T15" fmla="*/ 2 h 6"/>
                  <a:gd name="T16" fmla="*/ 142 w 190"/>
                  <a:gd name="T17" fmla="*/ 4 h 6"/>
                  <a:gd name="T18" fmla="*/ 152 w 190"/>
                  <a:gd name="T19" fmla="*/ 2 h 6"/>
                  <a:gd name="T20" fmla="*/ 152 w 190"/>
                  <a:gd name="T21" fmla="*/ 2 h 6"/>
                  <a:gd name="T22" fmla="*/ 172 w 190"/>
                  <a:gd name="T23" fmla="*/ 0 h 6"/>
                  <a:gd name="T24" fmla="*/ 190 w 190"/>
                  <a:gd name="T2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0" h="6">
                    <a:moveTo>
                      <a:pt x="0" y="0"/>
                    </a:moveTo>
                    <a:lnTo>
                      <a:pt x="64" y="2"/>
                    </a:lnTo>
                    <a:lnTo>
                      <a:pt x="100" y="6"/>
                    </a:lnTo>
                    <a:lnTo>
                      <a:pt x="100" y="6"/>
                    </a:lnTo>
                    <a:lnTo>
                      <a:pt x="108" y="4"/>
                    </a:lnTo>
                    <a:lnTo>
                      <a:pt x="116" y="2"/>
                    </a:lnTo>
                    <a:lnTo>
                      <a:pt x="126" y="2"/>
                    </a:lnTo>
                    <a:lnTo>
                      <a:pt x="126" y="2"/>
                    </a:lnTo>
                    <a:lnTo>
                      <a:pt x="142" y="4"/>
                    </a:lnTo>
                    <a:lnTo>
                      <a:pt x="152" y="2"/>
                    </a:lnTo>
                    <a:lnTo>
                      <a:pt x="152" y="2"/>
                    </a:lnTo>
                    <a:lnTo>
                      <a:pt x="172" y="0"/>
                    </a:lnTo>
                    <a:lnTo>
                      <a:pt x="190" y="2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25"/>
              <p:cNvSpPr>
                <a:spLocks/>
              </p:cNvSpPr>
              <p:nvPr/>
            </p:nvSpPr>
            <p:spPr bwMode="auto">
              <a:xfrm>
                <a:off x="8220041" y="5834584"/>
                <a:ext cx="167120" cy="77591"/>
              </a:xfrm>
              <a:custGeom>
                <a:avLst/>
                <a:gdLst>
                  <a:gd name="T0" fmla="*/ 0 w 112"/>
                  <a:gd name="T1" fmla="*/ 0 h 52"/>
                  <a:gd name="T2" fmla="*/ 30 w 112"/>
                  <a:gd name="T3" fmla="*/ 22 h 52"/>
                  <a:gd name="T4" fmla="*/ 60 w 112"/>
                  <a:gd name="T5" fmla="*/ 42 h 52"/>
                  <a:gd name="T6" fmla="*/ 60 w 112"/>
                  <a:gd name="T7" fmla="*/ 42 h 52"/>
                  <a:gd name="T8" fmla="*/ 66 w 112"/>
                  <a:gd name="T9" fmla="*/ 48 h 52"/>
                  <a:gd name="T10" fmla="*/ 74 w 112"/>
                  <a:gd name="T11" fmla="*/ 50 h 52"/>
                  <a:gd name="T12" fmla="*/ 82 w 112"/>
                  <a:gd name="T13" fmla="*/ 52 h 52"/>
                  <a:gd name="T14" fmla="*/ 82 w 112"/>
                  <a:gd name="T15" fmla="*/ 52 h 52"/>
                  <a:gd name="T16" fmla="*/ 96 w 112"/>
                  <a:gd name="T17" fmla="*/ 48 h 52"/>
                  <a:gd name="T18" fmla="*/ 102 w 112"/>
                  <a:gd name="T19" fmla="*/ 48 h 52"/>
                  <a:gd name="T20" fmla="*/ 102 w 112"/>
                  <a:gd name="T21" fmla="*/ 48 h 52"/>
                  <a:gd name="T22" fmla="*/ 102 w 112"/>
                  <a:gd name="T23" fmla="*/ 44 h 52"/>
                  <a:gd name="T24" fmla="*/ 104 w 112"/>
                  <a:gd name="T25" fmla="*/ 32 h 52"/>
                  <a:gd name="T26" fmla="*/ 104 w 112"/>
                  <a:gd name="T27" fmla="*/ 32 h 52"/>
                  <a:gd name="T28" fmla="*/ 108 w 112"/>
                  <a:gd name="T29" fmla="*/ 22 h 52"/>
                  <a:gd name="T30" fmla="*/ 110 w 112"/>
                  <a:gd name="T31" fmla="*/ 18 h 52"/>
                  <a:gd name="T32" fmla="*/ 112 w 112"/>
                  <a:gd name="T33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2" h="52">
                    <a:moveTo>
                      <a:pt x="0" y="0"/>
                    </a:moveTo>
                    <a:lnTo>
                      <a:pt x="30" y="22"/>
                    </a:lnTo>
                    <a:lnTo>
                      <a:pt x="60" y="42"/>
                    </a:lnTo>
                    <a:lnTo>
                      <a:pt x="60" y="42"/>
                    </a:lnTo>
                    <a:lnTo>
                      <a:pt x="66" y="48"/>
                    </a:lnTo>
                    <a:lnTo>
                      <a:pt x="74" y="50"/>
                    </a:lnTo>
                    <a:lnTo>
                      <a:pt x="82" y="52"/>
                    </a:lnTo>
                    <a:lnTo>
                      <a:pt x="82" y="52"/>
                    </a:lnTo>
                    <a:lnTo>
                      <a:pt x="96" y="48"/>
                    </a:lnTo>
                    <a:lnTo>
                      <a:pt x="102" y="48"/>
                    </a:lnTo>
                    <a:lnTo>
                      <a:pt x="102" y="48"/>
                    </a:lnTo>
                    <a:lnTo>
                      <a:pt x="102" y="44"/>
                    </a:lnTo>
                    <a:lnTo>
                      <a:pt x="104" y="32"/>
                    </a:lnTo>
                    <a:lnTo>
                      <a:pt x="104" y="32"/>
                    </a:lnTo>
                    <a:lnTo>
                      <a:pt x="108" y="22"/>
                    </a:lnTo>
                    <a:lnTo>
                      <a:pt x="110" y="18"/>
                    </a:lnTo>
                    <a:lnTo>
                      <a:pt x="112" y="2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26"/>
              <p:cNvSpPr>
                <a:spLocks/>
              </p:cNvSpPr>
              <p:nvPr/>
            </p:nvSpPr>
            <p:spPr bwMode="auto">
              <a:xfrm>
                <a:off x="8109622" y="5372020"/>
                <a:ext cx="14921" cy="68639"/>
              </a:xfrm>
              <a:custGeom>
                <a:avLst/>
                <a:gdLst>
                  <a:gd name="T0" fmla="*/ 10 w 10"/>
                  <a:gd name="T1" fmla="*/ 46 h 46"/>
                  <a:gd name="T2" fmla="*/ 10 w 10"/>
                  <a:gd name="T3" fmla="*/ 46 h 46"/>
                  <a:gd name="T4" fmla="*/ 8 w 10"/>
                  <a:gd name="T5" fmla="*/ 32 h 46"/>
                  <a:gd name="T6" fmla="*/ 6 w 10"/>
                  <a:gd name="T7" fmla="*/ 24 h 46"/>
                  <a:gd name="T8" fmla="*/ 4 w 10"/>
                  <a:gd name="T9" fmla="*/ 18 h 46"/>
                  <a:gd name="T10" fmla="*/ 4 w 10"/>
                  <a:gd name="T11" fmla="*/ 18 h 46"/>
                  <a:gd name="T12" fmla="*/ 0 w 10"/>
                  <a:gd name="T13" fmla="*/ 8 h 46"/>
                  <a:gd name="T14" fmla="*/ 0 w 10"/>
                  <a:gd name="T15" fmla="*/ 4 h 46"/>
                  <a:gd name="T16" fmla="*/ 2 w 10"/>
                  <a:gd name="T1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46">
                    <a:moveTo>
                      <a:pt x="10" y="46"/>
                    </a:moveTo>
                    <a:lnTo>
                      <a:pt x="10" y="46"/>
                    </a:lnTo>
                    <a:lnTo>
                      <a:pt x="8" y="32"/>
                    </a:lnTo>
                    <a:lnTo>
                      <a:pt x="6" y="24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2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Line 27"/>
              <p:cNvSpPr>
                <a:spLocks noChangeShapeType="1"/>
              </p:cNvSpPr>
              <p:nvPr/>
            </p:nvSpPr>
            <p:spPr bwMode="auto">
              <a:xfrm>
                <a:off x="8115591" y="5628668"/>
                <a:ext cx="0" cy="0"/>
              </a:xfrm>
              <a:prstGeom prst="line">
                <a:avLst/>
              </a:prstGeom>
              <a:noFill/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Line 28"/>
              <p:cNvSpPr>
                <a:spLocks noChangeShapeType="1"/>
              </p:cNvSpPr>
              <p:nvPr/>
            </p:nvSpPr>
            <p:spPr bwMode="auto">
              <a:xfrm>
                <a:off x="8246900" y="5739087"/>
                <a:ext cx="0" cy="0"/>
              </a:xfrm>
              <a:prstGeom prst="line">
                <a:avLst/>
              </a:prstGeom>
              <a:noFill/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29"/>
              <p:cNvSpPr>
                <a:spLocks/>
              </p:cNvSpPr>
              <p:nvPr/>
            </p:nvSpPr>
            <p:spPr bwMode="auto">
              <a:xfrm>
                <a:off x="8166324" y="5837568"/>
                <a:ext cx="179057" cy="235759"/>
              </a:xfrm>
              <a:custGeom>
                <a:avLst/>
                <a:gdLst>
                  <a:gd name="T0" fmla="*/ 94 w 120"/>
                  <a:gd name="T1" fmla="*/ 142 h 158"/>
                  <a:gd name="T2" fmla="*/ 82 w 120"/>
                  <a:gd name="T3" fmla="*/ 148 h 158"/>
                  <a:gd name="T4" fmla="*/ 72 w 120"/>
                  <a:gd name="T5" fmla="*/ 158 h 158"/>
                  <a:gd name="T6" fmla="*/ 72 w 120"/>
                  <a:gd name="T7" fmla="*/ 158 h 158"/>
                  <a:gd name="T8" fmla="*/ 68 w 120"/>
                  <a:gd name="T9" fmla="*/ 158 h 158"/>
                  <a:gd name="T10" fmla="*/ 64 w 120"/>
                  <a:gd name="T11" fmla="*/ 158 h 158"/>
                  <a:gd name="T12" fmla="*/ 60 w 120"/>
                  <a:gd name="T13" fmla="*/ 158 h 158"/>
                  <a:gd name="T14" fmla="*/ 60 w 120"/>
                  <a:gd name="T15" fmla="*/ 158 h 158"/>
                  <a:gd name="T16" fmla="*/ 56 w 120"/>
                  <a:gd name="T17" fmla="*/ 154 h 158"/>
                  <a:gd name="T18" fmla="*/ 48 w 120"/>
                  <a:gd name="T19" fmla="*/ 150 h 158"/>
                  <a:gd name="T20" fmla="*/ 40 w 120"/>
                  <a:gd name="T21" fmla="*/ 144 h 158"/>
                  <a:gd name="T22" fmla="*/ 24 w 120"/>
                  <a:gd name="T23" fmla="*/ 142 h 158"/>
                  <a:gd name="T24" fmla="*/ 4 w 120"/>
                  <a:gd name="T25" fmla="*/ 136 h 158"/>
                  <a:gd name="T26" fmla="*/ 0 w 120"/>
                  <a:gd name="T27" fmla="*/ 92 h 158"/>
                  <a:gd name="T28" fmla="*/ 0 w 120"/>
                  <a:gd name="T29" fmla="*/ 46 h 158"/>
                  <a:gd name="T30" fmla="*/ 38 w 120"/>
                  <a:gd name="T31" fmla="*/ 0 h 158"/>
                  <a:gd name="T32" fmla="*/ 66 w 120"/>
                  <a:gd name="T33" fmla="*/ 20 h 158"/>
                  <a:gd name="T34" fmla="*/ 96 w 120"/>
                  <a:gd name="T35" fmla="*/ 40 h 158"/>
                  <a:gd name="T36" fmla="*/ 96 w 120"/>
                  <a:gd name="T37" fmla="*/ 40 h 158"/>
                  <a:gd name="T38" fmla="*/ 102 w 120"/>
                  <a:gd name="T39" fmla="*/ 46 h 158"/>
                  <a:gd name="T40" fmla="*/ 110 w 120"/>
                  <a:gd name="T41" fmla="*/ 48 h 158"/>
                  <a:gd name="T42" fmla="*/ 118 w 120"/>
                  <a:gd name="T43" fmla="*/ 50 h 158"/>
                  <a:gd name="T44" fmla="*/ 120 w 120"/>
                  <a:gd name="T45" fmla="*/ 62 h 158"/>
                  <a:gd name="T46" fmla="*/ 110 w 120"/>
                  <a:gd name="T47" fmla="*/ 72 h 158"/>
                  <a:gd name="T48" fmla="*/ 110 w 120"/>
                  <a:gd name="T49" fmla="*/ 72 h 158"/>
                  <a:gd name="T50" fmla="*/ 104 w 120"/>
                  <a:gd name="T51" fmla="*/ 80 h 158"/>
                  <a:gd name="T52" fmla="*/ 96 w 120"/>
                  <a:gd name="T53" fmla="*/ 90 h 158"/>
                  <a:gd name="T54" fmla="*/ 96 w 120"/>
                  <a:gd name="T55" fmla="*/ 90 h 158"/>
                  <a:gd name="T56" fmla="*/ 92 w 120"/>
                  <a:gd name="T57" fmla="*/ 96 h 158"/>
                  <a:gd name="T58" fmla="*/ 90 w 120"/>
                  <a:gd name="T59" fmla="*/ 100 h 158"/>
                  <a:gd name="T60" fmla="*/ 88 w 120"/>
                  <a:gd name="T61" fmla="*/ 102 h 158"/>
                  <a:gd name="T62" fmla="*/ 88 w 120"/>
                  <a:gd name="T63" fmla="*/ 102 h 158"/>
                  <a:gd name="T64" fmla="*/ 92 w 120"/>
                  <a:gd name="T65" fmla="*/ 120 h 158"/>
                  <a:gd name="T66" fmla="*/ 94 w 120"/>
                  <a:gd name="T67" fmla="*/ 136 h 158"/>
                  <a:gd name="T68" fmla="*/ 94 w 120"/>
                  <a:gd name="T69" fmla="*/ 142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0" h="158">
                    <a:moveTo>
                      <a:pt x="94" y="142"/>
                    </a:moveTo>
                    <a:lnTo>
                      <a:pt x="82" y="148"/>
                    </a:lnTo>
                    <a:lnTo>
                      <a:pt x="72" y="158"/>
                    </a:lnTo>
                    <a:lnTo>
                      <a:pt x="72" y="158"/>
                    </a:lnTo>
                    <a:lnTo>
                      <a:pt x="68" y="158"/>
                    </a:lnTo>
                    <a:lnTo>
                      <a:pt x="64" y="158"/>
                    </a:lnTo>
                    <a:lnTo>
                      <a:pt x="60" y="158"/>
                    </a:lnTo>
                    <a:lnTo>
                      <a:pt x="60" y="158"/>
                    </a:lnTo>
                    <a:lnTo>
                      <a:pt x="56" y="154"/>
                    </a:lnTo>
                    <a:lnTo>
                      <a:pt x="48" y="150"/>
                    </a:lnTo>
                    <a:lnTo>
                      <a:pt x="40" y="144"/>
                    </a:lnTo>
                    <a:lnTo>
                      <a:pt x="24" y="142"/>
                    </a:lnTo>
                    <a:lnTo>
                      <a:pt x="4" y="136"/>
                    </a:lnTo>
                    <a:lnTo>
                      <a:pt x="0" y="92"/>
                    </a:lnTo>
                    <a:lnTo>
                      <a:pt x="0" y="46"/>
                    </a:lnTo>
                    <a:lnTo>
                      <a:pt x="38" y="0"/>
                    </a:lnTo>
                    <a:lnTo>
                      <a:pt x="66" y="20"/>
                    </a:lnTo>
                    <a:lnTo>
                      <a:pt x="96" y="40"/>
                    </a:lnTo>
                    <a:lnTo>
                      <a:pt x="96" y="40"/>
                    </a:lnTo>
                    <a:lnTo>
                      <a:pt x="102" y="46"/>
                    </a:lnTo>
                    <a:lnTo>
                      <a:pt x="110" y="48"/>
                    </a:lnTo>
                    <a:lnTo>
                      <a:pt x="118" y="50"/>
                    </a:lnTo>
                    <a:lnTo>
                      <a:pt x="120" y="62"/>
                    </a:lnTo>
                    <a:lnTo>
                      <a:pt x="110" y="72"/>
                    </a:lnTo>
                    <a:lnTo>
                      <a:pt x="110" y="72"/>
                    </a:lnTo>
                    <a:lnTo>
                      <a:pt x="104" y="80"/>
                    </a:lnTo>
                    <a:lnTo>
                      <a:pt x="96" y="90"/>
                    </a:lnTo>
                    <a:lnTo>
                      <a:pt x="96" y="90"/>
                    </a:lnTo>
                    <a:lnTo>
                      <a:pt x="92" y="96"/>
                    </a:lnTo>
                    <a:lnTo>
                      <a:pt x="90" y="100"/>
                    </a:lnTo>
                    <a:lnTo>
                      <a:pt x="88" y="102"/>
                    </a:lnTo>
                    <a:lnTo>
                      <a:pt x="88" y="102"/>
                    </a:lnTo>
                    <a:lnTo>
                      <a:pt x="92" y="120"/>
                    </a:lnTo>
                    <a:lnTo>
                      <a:pt x="94" y="136"/>
                    </a:lnTo>
                    <a:lnTo>
                      <a:pt x="94" y="142"/>
                    </a:lnTo>
                  </a:path>
                </a:pathLst>
              </a:custGeom>
              <a:solidFill>
                <a:srgbClr val="EC7A64"/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30"/>
              <p:cNvSpPr>
                <a:spLocks/>
              </p:cNvSpPr>
              <p:nvPr/>
            </p:nvSpPr>
            <p:spPr bwMode="auto">
              <a:xfrm>
                <a:off x="7300881" y="5533171"/>
                <a:ext cx="802773" cy="516282"/>
              </a:xfrm>
              <a:custGeom>
                <a:avLst/>
                <a:gdLst>
                  <a:gd name="T0" fmla="*/ 534 w 538"/>
                  <a:gd name="T1" fmla="*/ 148 h 346"/>
                  <a:gd name="T2" fmla="*/ 538 w 538"/>
                  <a:gd name="T3" fmla="*/ 138 h 346"/>
                  <a:gd name="T4" fmla="*/ 518 w 538"/>
                  <a:gd name="T5" fmla="*/ 86 h 346"/>
                  <a:gd name="T6" fmla="*/ 504 w 538"/>
                  <a:gd name="T7" fmla="*/ 74 h 346"/>
                  <a:gd name="T8" fmla="*/ 430 w 538"/>
                  <a:gd name="T9" fmla="*/ 40 h 346"/>
                  <a:gd name="T10" fmla="*/ 372 w 538"/>
                  <a:gd name="T11" fmla="*/ 0 h 346"/>
                  <a:gd name="T12" fmla="*/ 340 w 538"/>
                  <a:gd name="T13" fmla="*/ 6 h 346"/>
                  <a:gd name="T14" fmla="*/ 326 w 538"/>
                  <a:gd name="T15" fmla="*/ 22 h 346"/>
                  <a:gd name="T16" fmla="*/ 312 w 538"/>
                  <a:gd name="T17" fmla="*/ 36 h 346"/>
                  <a:gd name="T18" fmla="*/ 312 w 538"/>
                  <a:gd name="T19" fmla="*/ 50 h 346"/>
                  <a:gd name="T20" fmla="*/ 324 w 538"/>
                  <a:gd name="T21" fmla="*/ 72 h 346"/>
                  <a:gd name="T22" fmla="*/ 324 w 538"/>
                  <a:gd name="T23" fmla="*/ 80 h 346"/>
                  <a:gd name="T24" fmla="*/ 310 w 538"/>
                  <a:gd name="T25" fmla="*/ 84 h 346"/>
                  <a:gd name="T26" fmla="*/ 270 w 538"/>
                  <a:gd name="T27" fmla="*/ 104 h 346"/>
                  <a:gd name="T28" fmla="*/ 238 w 538"/>
                  <a:gd name="T29" fmla="*/ 106 h 346"/>
                  <a:gd name="T30" fmla="*/ 190 w 538"/>
                  <a:gd name="T31" fmla="*/ 94 h 346"/>
                  <a:gd name="T32" fmla="*/ 182 w 538"/>
                  <a:gd name="T33" fmla="*/ 94 h 346"/>
                  <a:gd name="T34" fmla="*/ 174 w 538"/>
                  <a:gd name="T35" fmla="*/ 108 h 346"/>
                  <a:gd name="T36" fmla="*/ 184 w 538"/>
                  <a:gd name="T37" fmla="*/ 126 h 346"/>
                  <a:gd name="T38" fmla="*/ 182 w 538"/>
                  <a:gd name="T39" fmla="*/ 140 h 346"/>
                  <a:gd name="T40" fmla="*/ 148 w 538"/>
                  <a:gd name="T41" fmla="*/ 170 h 346"/>
                  <a:gd name="T42" fmla="*/ 120 w 538"/>
                  <a:gd name="T43" fmla="*/ 192 h 346"/>
                  <a:gd name="T44" fmla="*/ 102 w 538"/>
                  <a:gd name="T45" fmla="*/ 206 h 346"/>
                  <a:gd name="T46" fmla="*/ 88 w 538"/>
                  <a:gd name="T47" fmla="*/ 214 h 346"/>
                  <a:gd name="T48" fmla="*/ 26 w 538"/>
                  <a:gd name="T49" fmla="*/ 178 h 346"/>
                  <a:gd name="T50" fmla="*/ 0 w 538"/>
                  <a:gd name="T51" fmla="*/ 208 h 346"/>
                  <a:gd name="T52" fmla="*/ 4 w 538"/>
                  <a:gd name="T53" fmla="*/ 224 h 346"/>
                  <a:gd name="T54" fmla="*/ 6 w 538"/>
                  <a:gd name="T55" fmla="*/ 246 h 346"/>
                  <a:gd name="T56" fmla="*/ 10 w 538"/>
                  <a:gd name="T57" fmla="*/ 272 h 346"/>
                  <a:gd name="T58" fmla="*/ 6 w 538"/>
                  <a:gd name="T59" fmla="*/ 280 h 346"/>
                  <a:gd name="T60" fmla="*/ 8 w 538"/>
                  <a:gd name="T61" fmla="*/ 290 h 346"/>
                  <a:gd name="T62" fmla="*/ 32 w 538"/>
                  <a:gd name="T63" fmla="*/ 298 h 346"/>
                  <a:gd name="T64" fmla="*/ 46 w 538"/>
                  <a:gd name="T65" fmla="*/ 306 h 346"/>
                  <a:gd name="T66" fmla="*/ 56 w 538"/>
                  <a:gd name="T67" fmla="*/ 310 h 346"/>
                  <a:gd name="T68" fmla="*/ 112 w 538"/>
                  <a:gd name="T69" fmla="*/ 310 h 346"/>
                  <a:gd name="T70" fmla="*/ 122 w 538"/>
                  <a:gd name="T71" fmla="*/ 322 h 346"/>
                  <a:gd name="T72" fmla="*/ 142 w 538"/>
                  <a:gd name="T73" fmla="*/ 342 h 346"/>
                  <a:gd name="T74" fmla="*/ 160 w 538"/>
                  <a:gd name="T75" fmla="*/ 344 h 346"/>
                  <a:gd name="T76" fmla="*/ 176 w 538"/>
                  <a:gd name="T77" fmla="*/ 324 h 346"/>
                  <a:gd name="T78" fmla="*/ 198 w 538"/>
                  <a:gd name="T79" fmla="*/ 300 h 346"/>
                  <a:gd name="T80" fmla="*/ 242 w 538"/>
                  <a:gd name="T81" fmla="*/ 298 h 346"/>
                  <a:gd name="T82" fmla="*/ 270 w 538"/>
                  <a:gd name="T83" fmla="*/ 294 h 346"/>
                  <a:gd name="T84" fmla="*/ 328 w 538"/>
                  <a:gd name="T85" fmla="*/ 272 h 346"/>
                  <a:gd name="T86" fmla="*/ 336 w 538"/>
                  <a:gd name="T87" fmla="*/ 258 h 346"/>
                  <a:gd name="T88" fmla="*/ 340 w 538"/>
                  <a:gd name="T89" fmla="*/ 242 h 346"/>
                  <a:gd name="T90" fmla="*/ 360 w 538"/>
                  <a:gd name="T91" fmla="*/ 224 h 346"/>
                  <a:gd name="T92" fmla="*/ 416 w 538"/>
                  <a:gd name="T93" fmla="*/ 200 h 346"/>
                  <a:gd name="T94" fmla="*/ 428 w 538"/>
                  <a:gd name="T95" fmla="*/ 192 h 346"/>
                  <a:gd name="T96" fmla="*/ 470 w 538"/>
                  <a:gd name="T97" fmla="*/ 186 h 346"/>
                  <a:gd name="T98" fmla="*/ 504 w 538"/>
                  <a:gd name="T99" fmla="*/ 178 h 346"/>
                  <a:gd name="T100" fmla="*/ 530 w 538"/>
                  <a:gd name="T101" fmla="*/ 152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38" h="346">
                    <a:moveTo>
                      <a:pt x="530" y="152"/>
                    </a:moveTo>
                    <a:lnTo>
                      <a:pt x="530" y="152"/>
                    </a:lnTo>
                    <a:lnTo>
                      <a:pt x="534" y="148"/>
                    </a:lnTo>
                    <a:lnTo>
                      <a:pt x="538" y="142"/>
                    </a:lnTo>
                    <a:lnTo>
                      <a:pt x="538" y="138"/>
                    </a:lnTo>
                    <a:lnTo>
                      <a:pt x="538" y="138"/>
                    </a:lnTo>
                    <a:lnTo>
                      <a:pt x="532" y="114"/>
                    </a:lnTo>
                    <a:lnTo>
                      <a:pt x="526" y="98"/>
                    </a:lnTo>
                    <a:lnTo>
                      <a:pt x="518" y="86"/>
                    </a:lnTo>
                    <a:lnTo>
                      <a:pt x="518" y="86"/>
                    </a:lnTo>
                    <a:lnTo>
                      <a:pt x="512" y="80"/>
                    </a:lnTo>
                    <a:lnTo>
                      <a:pt x="504" y="74"/>
                    </a:lnTo>
                    <a:lnTo>
                      <a:pt x="484" y="64"/>
                    </a:lnTo>
                    <a:lnTo>
                      <a:pt x="462" y="52"/>
                    </a:lnTo>
                    <a:lnTo>
                      <a:pt x="430" y="40"/>
                    </a:lnTo>
                    <a:lnTo>
                      <a:pt x="392" y="8"/>
                    </a:lnTo>
                    <a:lnTo>
                      <a:pt x="372" y="0"/>
                    </a:lnTo>
                    <a:lnTo>
                      <a:pt x="372" y="0"/>
                    </a:lnTo>
                    <a:lnTo>
                      <a:pt x="358" y="2"/>
                    </a:lnTo>
                    <a:lnTo>
                      <a:pt x="346" y="4"/>
                    </a:lnTo>
                    <a:lnTo>
                      <a:pt x="340" y="6"/>
                    </a:lnTo>
                    <a:lnTo>
                      <a:pt x="340" y="6"/>
                    </a:lnTo>
                    <a:lnTo>
                      <a:pt x="330" y="16"/>
                    </a:lnTo>
                    <a:lnTo>
                      <a:pt x="326" y="22"/>
                    </a:lnTo>
                    <a:lnTo>
                      <a:pt x="314" y="36"/>
                    </a:lnTo>
                    <a:lnTo>
                      <a:pt x="314" y="36"/>
                    </a:lnTo>
                    <a:lnTo>
                      <a:pt x="312" y="36"/>
                    </a:lnTo>
                    <a:lnTo>
                      <a:pt x="310" y="38"/>
                    </a:lnTo>
                    <a:lnTo>
                      <a:pt x="310" y="42"/>
                    </a:lnTo>
                    <a:lnTo>
                      <a:pt x="312" y="50"/>
                    </a:lnTo>
                    <a:lnTo>
                      <a:pt x="312" y="50"/>
                    </a:lnTo>
                    <a:lnTo>
                      <a:pt x="324" y="72"/>
                    </a:lnTo>
                    <a:lnTo>
                      <a:pt x="324" y="72"/>
                    </a:lnTo>
                    <a:lnTo>
                      <a:pt x="326" y="76"/>
                    </a:lnTo>
                    <a:lnTo>
                      <a:pt x="326" y="78"/>
                    </a:lnTo>
                    <a:lnTo>
                      <a:pt x="324" y="80"/>
                    </a:lnTo>
                    <a:lnTo>
                      <a:pt x="324" y="80"/>
                    </a:lnTo>
                    <a:lnTo>
                      <a:pt x="314" y="82"/>
                    </a:lnTo>
                    <a:lnTo>
                      <a:pt x="310" y="84"/>
                    </a:lnTo>
                    <a:lnTo>
                      <a:pt x="280" y="102"/>
                    </a:lnTo>
                    <a:lnTo>
                      <a:pt x="280" y="102"/>
                    </a:lnTo>
                    <a:lnTo>
                      <a:pt x="270" y="104"/>
                    </a:lnTo>
                    <a:lnTo>
                      <a:pt x="256" y="106"/>
                    </a:lnTo>
                    <a:lnTo>
                      <a:pt x="238" y="106"/>
                    </a:lnTo>
                    <a:lnTo>
                      <a:pt x="238" y="106"/>
                    </a:lnTo>
                    <a:lnTo>
                      <a:pt x="218" y="102"/>
                    </a:lnTo>
                    <a:lnTo>
                      <a:pt x="202" y="98"/>
                    </a:lnTo>
                    <a:lnTo>
                      <a:pt x="190" y="94"/>
                    </a:lnTo>
                    <a:lnTo>
                      <a:pt x="186" y="94"/>
                    </a:lnTo>
                    <a:lnTo>
                      <a:pt x="182" y="94"/>
                    </a:lnTo>
                    <a:lnTo>
                      <a:pt x="182" y="94"/>
                    </a:lnTo>
                    <a:lnTo>
                      <a:pt x="172" y="100"/>
                    </a:lnTo>
                    <a:lnTo>
                      <a:pt x="172" y="104"/>
                    </a:lnTo>
                    <a:lnTo>
                      <a:pt x="174" y="108"/>
                    </a:lnTo>
                    <a:lnTo>
                      <a:pt x="174" y="108"/>
                    </a:lnTo>
                    <a:lnTo>
                      <a:pt x="182" y="120"/>
                    </a:lnTo>
                    <a:lnTo>
                      <a:pt x="184" y="126"/>
                    </a:lnTo>
                    <a:lnTo>
                      <a:pt x="184" y="132"/>
                    </a:lnTo>
                    <a:lnTo>
                      <a:pt x="184" y="132"/>
                    </a:lnTo>
                    <a:lnTo>
                      <a:pt x="182" y="140"/>
                    </a:lnTo>
                    <a:lnTo>
                      <a:pt x="176" y="148"/>
                    </a:lnTo>
                    <a:lnTo>
                      <a:pt x="166" y="158"/>
                    </a:lnTo>
                    <a:lnTo>
                      <a:pt x="148" y="170"/>
                    </a:lnTo>
                    <a:lnTo>
                      <a:pt x="148" y="170"/>
                    </a:lnTo>
                    <a:lnTo>
                      <a:pt x="132" y="182"/>
                    </a:lnTo>
                    <a:lnTo>
                      <a:pt x="120" y="192"/>
                    </a:lnTo>
                    <a:lnTo>
                      <a:pt x="112" y="200"/>
                    </a:lnTo>
                    <a:lnTo>
                      <a:pt x="112" y="200"/>
                    </a:lnTo>
                    <a:lnTo>
                      <a:pt x="102" y="206"/>
                    </a:lnTo>
                    <a:lnTo>
                      <a:pt x="94" y="212"/>
                    </a:lnTo>
                    <a:lnTo>
                      <a:pt x="88" y="214"/>
                    </a:lnTo>
                    <a:lnTo>
                      <a:pt x="88" y="214"/>
                    </a:lnTo>
                    <a:lnTo>
                      <a:pt x="66" y="214"/>
                    </a:lnTo>
                    <a:lnTo>
                      <a:pt x="42" y="190"/>
                    </a:lnTo>
                    <a:lnTo>
                      <a:pt x="26" y="178"/>
                    </a:lnTo>
                    <a:lnTo>
                      <a:pt x="6" y="188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2" y="214"/>
                    </a:lnTo>
                    <a:lnTo>
                      <a:pt x="4" y="224"/>
                    </a:lnTo>
                    <a:lnTo>
                      <a:pt x="4" y="224"/>
                    </a:lnTo>
                    <a:lnTo>
                      <a:pt x="2" y="236"/>
                    </a:lnTo>
                    <a:lnTo>
                      <a:pt x="4" y="240"/>
                    </a:lnTo>
                    <a:lnTo>
                      <a:pt x="6" y="246"/>
                    </a:lnTo>
                    <a:lnTo>
                      <a:pt x="6" y="246"/>
                    </a:lnTo>
                    <a:lnTo>
                      <a:pt x="20" y="262"/>
                    </a:lnTo>
                    <a:lnTo>
                      <a:pt x="10" y="272"/>
                    </a:lnTo>
                    <a:lnTo>
                      <a:pt x="10" y="272"/>
                    </a:lnTo>
                    <a:lnTo>
                      <a:pt x="8" y="276"/>
                    </a:lnTo>
                    <a:lnTo>
                      <a:pt x="6" y="280"/>
                    </a:lnTo>
                    <a:lnTo>
                      <a:pt x="6" y="284"/>
                    </a:lnTo>
                    <a:lnTo>
                      <a:pt x="6" y="284"/>
                    </a:lnTo>
                    <a:lnTo>
                      <a:pt x="8" y="290"/>
                    </a:lnTo>
                    <a:lnTo>
                      <a:pt x="10" y="292"/>
                    </a:lnTo>
                    <a:lnTo>
                      <a:pt x="10" y="292"/>
                    </a:lnTo>
                    <a:lnTo>
                      <a:pt x="32" y="298"/>
                    </a:lnTo>
                    <a:lnTo>
                      <a:pt x="32" y="298"/>
                    </a:lnTo>
                    <a:lnTo>
                      <a:pt x="40" y="302"/>
                    </a:lnTo>
                    <a:lnTo>
                      <a:pt x="46" y="306"/>
                    </a:lnTo>
                    <a:lnTo>
                      <a:pt x="46" y="306"/>
                    </a:lnTo>
                    <a:lnTo>
                      <a:pt x="48" y="308"/>
                    </a:lnTo>
                    <a:lnTo>
                      <a:pt x="56" y="310"/>
                    </a:lnTo>
                    <a:lnTo>
                      <a:pt x="56" y="310"/>
                    </a:lnTo>
                    <a:lnTo>
                      <a:pt x="74" y="310"/>
                    </a:lnTo>
                    <a:lnTo>
                      <a:pt x="112" y="310"/>
                    </a:lnTo>
                    <a:lnTo>
                      <a:pt x="112" y="310"/>
                    </a:lnTo>
                    <a:lnTo>
                      <a:pt x="114" y="312"/>
                    </a:lnTo>
                    <a:lnTo>
                      <a:pt x="122" y="322"/>
                    </a:lnTo>
                    <a:lnTo>
                      <a:pt x="122" y="322"/>
                    </a:lnTo>
                    <a:lnTo>
                      <a:pt x="130" y="332"/>
                    </a:lnTo>
                    <a:lnTo>
                      <a:pt x="142" y="342"/>
                    </a:lnTo>
                    <a:lnTo>
                      <a:pt x="148" y="344"/>
                    </a:lnTo>
                    <a:lnTo>
                      <a:pt x="154" y="346"/>
                    </a:lnTo>
                    <a:lnTo>
                      <a:pt x="160" y="344"/>
                    </a:lnTo>
                    <a:lnTo>
                      <a:pt x="166" y="338"/>
                    </a:lnTo>
                    <a:lnTo>
                      <a:pt x="166" y="338"/>
                    </a:lnTo>
                    <a:lnTo>
                      <a:pt x="176" y="324"/>
                    </a:lnTo>
                    <a:lnTo>
                      <a:pt x="188" y="312"/>
                    </a:lnTo>
                    <a:lnTo>
                      <a:pt x="198" y="300"/>
                    </a:lnTo>
                    <a:lnTo>
                      <a:pt x="198" y="300"/>
                    </a:lnTo>
                    <a:lnTo>
                      <a:pt x="218" y="298"/>
                    </a:lnTo>
                    <a:lnTo>
                      <a:pt x="218" y="298"/>
                    </a:lnTo>
                    <a:lnTo>
                      <a:pt x="242" y="298"/>
                    </a:lnTo>
                    <a:lnTo>
                      <a:pt x="260" y="296"/>
                    </a:lnTo>
                    <a:lnTo>
                      <a:pt x="270" y="294"/>
                    </a:lnTo>
                    <a:lnTo>
                      <a:pt x="270" y="294"/>
                    </a:lnTo>
                    <a:lnTo>
                      <a:pt x="298" y="284"/>
                    </a:lnTo>
                    <a:lnTo>
                      <a:pt x="316" y="278"/>
                    </a:lnTo>
                    <a:lnTo>
                      <a:pt x="328" y="272"/>
                    </a:lnTo>
                    <a:lnTo>
                      <a:pt x="328" y="272"/>
                    </a:lnTo>
                    <a:lnTo>
                      <a:pt x="334" y="266"/>
                    </a:lnTo>
                    <a:lnTo>
                      <a:pt x="336" y="258"/>
                    </a:lnTo>
                    <a:lnTo>
                      <a:pt x="336" y="248"/>
                    </a:lnTo>
                    <a:lnTo>
                      <a:pt x="336" y="248"/>
                    </a:lnTo>
                    <a:lnTo>
                      <a:pt x="340" y="242"/>
                    </a:lnTo>
                    <a:lnTo>
                      <a:pt x="348" y="234"/>
                    </a:lnTo>
                    <a:lnTo>
                      <a:pt x="360" y="224"/>
                    </a:lnTo>
                    <a:lnTo>
                      <a:pt x="360" y="224"/>
                    </a:lnTo>
                    <a:lnTo>
                      <a:pt x="386" y="214"/>
                    </a:lnTo>
                    <a:lnTo>
                      <a:pt x="404" y="208"/>
                    </a:lnTo>
                    <a:lnTo>
                      <a:pt x="416" y="200"/>
                    </a:lnTo>
                    <a:lnTo>
                      <a:pt x="416" y="200"/>
                    </a:lnTo>
                    <a:lnTo>
                      <a:pt x="422" y="196"/>
                    </a:lnTo>
                    <a:lnTo>
                      <a:pt x="428" y="192"/>
                    </a:lnTo>
                    <a:lnTo>
                      <a:pt x="438" y="188"/>
                    </a:lnTo>
                    <a:lnTo>
                      <a:pt x="438" y="188"/>
                    </a:lnTo>
                    <a:lnTo>
                      <a:pt x="470" y="186"/>
                    </a:lnTo>
                    <a:lnTo>
                      <a:pt x="490" y="182"/>
                    </a:lnTo>
                    <a:lnTo>
                      <a:pt x="498" y="180"/>
                    </a:lnTo>
                    <a:lnTo>
                      <a:pt x="504" y="178"/>
                    </a:lnTo>
                    <a:lnTo>
                      <a:pt x="504" y="178"/>
                    </a:lnTo>
                    <a:lnTo>
                      <a:pt x="520" y="162"/>
                    </a:lnTo>
                    <a:lnTo>
                      <a:pt x="530" y="152"/>
                    </a:lnTo>
                    <a:lnTo>
                      <a:pt x="530" y="15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31"/>
              <p:cNvSpPr>
                <a:spLocks/>
              </p:cNvSpPr>
              <p:nvPr/>
            </p:nvSpPr>
            <p:spPr bwMode="auto">
              <a:xfrm>
                <a:off x="7491875" y="6186730"/>
                <a:ext cx="182042" cy="208900"/>
              </a:xfrm>
              <a:custGeom>
                <a:avLst/>
                <a:gdLst>
                  <a:gd name="T0" fmla="*/ 122 w 122"/>
                  <a:gd name="T1" fmla="*/ 82 h 140"/>
                  <a:gd name="T2" fmla="*/ 110 w 122"/>
                  <a:gd name="T3" fmla="*/ 44 h 140"/>
                  <a:gd name="T4" fmla="*/ 110 w 122"/>
                  <a:gd name="T5" fmla="*/ 44 h 140"/>
                  <a:gd name="T6" fmla="*/ 106 w 122"/>
                  <a:gd name="T7" fmla="*/ 38 h 140"/>
                  <a:gd name="T8" fmla="*/ 100 w 122"/>
                  <a:gd name="T9" fmla="*/ 34 h 140"/>
                  <a:gd name="T10" fmla="*/ 94 w 122"/>
                  <a:gd name="T11" fmla="*/ 32 h 140"/>
                  <a:gd name="T12" fmla="*/ 94 w 122"/>
                  <a:gd name="T13" fmla="*/ 32 h 140"/>
                  <a:gd name="T14" fmla="*/ 86 w 122"/>
                  <a:gd name="T15" fmla="*/ 32 h 140"/>
                  <a:gd name="T16" fmla="*/ 76 w 122"/>
                  <a:gd name="T17" fmla="*/ 28 h 140"/>
                  <a:gd name="T18" fmla="*/ 66 w 122"/>
                  <a:gd name="T19" fmla="*/ 20 h 140"/>
                  <a:gd name="T20" fmla="*/ 50 w 122"/>
                  <a:gd name="T21" fmla="*/ 6 h 140"/>
                  <a:gd name="T22" fmla="*/ 38 w 122"/>
                  <a:gd name="T23" fmla="*/ 0 h 140"/>
                  <a:gd name="T24" fmla="*/ 14 w 122"/>
                  <a:gd name="T25" fmla="*/ 16 h 140"/>
                  <a:gd name="T26" fmla="*/ 14 w 122"/>
                  <a:gd name="T27" fmla="*/ 16 h 140"/>
                  <a:gd name="T28" fmla="*/ 16 w 122"/>
                  <a:gd name="T29" fmla="*/ 24 h 140"/>
                  <a:gd name="T30" fmla="*/ 20 w 122"/>
                  <a:gd name="T31" fmla="*/ 30 h 140"/>
                  <a:gd name="T32" fmla="*/ 22 w 122"/>
                  <a:gd name="T33" fmla="*/ 34 h 140"/>
                  <a:gd name="T34" fmla="*/ 22 w 122"/>
                  <a:gd name="T35" fmla="*/ 34 h 140"/>
                  <a:gd name="T36" fmla="*/ 26 w 122"/>
                  <a:gd name="T37" fmla="*/ 36 h 140"/>
                  <a:gd name="T38" fmla="*/ 28 w 122"/>
                  <a:gd name="T39" fmla="*/ 40 h 140"/>
                  <a:gd name="T40" fmla="*/ 32 w 122"/>
                  <a:gd name="T41" fmla="*/ 52 h 140"/>
                  <a:gd name="T42" fmla="*/ 32 w 122"/>
                  <a:gd name="T43" fmla="*/ 52 h 140"/>
                  <a:gd name="T44" fmla="*/ 34 w 122"/>
                  <a:gd name="T45" fmla="*/ 62 h 140"/>
                  <a:gd name="T46" fmla="*/ 34 w 122"/>
                  <a:gd name="T47" fmla="*/ 66 h 140"/>
                  <a:gd name="T48" fmla="*/ 32 w 122"/>
                  <a:gd name="T49" fmla="*/ 70 h 140"/>
                  <a:gd name="T50" fmla="*/ 32 w 122"/>
                  <a:gd name="T51" fmla="*/ 70 h 140"/>
                  <a:gd name="T52" fmla="*/ 30 w 122"/>
                  <a:gd name="T53" fmla="*/ 72 h 140"/>
                  <a:gd name="T54" fmla="*/ 32 w 122"/>
                  <a:gd name="T55" fmla="*/ 74 h 140"/>
                  <a:gd name="T56" fmla="*/ 26 w 122"/>
                  <a:gd name="T57" fmla="*/ 78 h 140"/>
                  <a:gd name="T58" fmla="*/ 26 w 122"/>
                  <a:gd name="T59" fmla="*/ 78 h 140"/>
                  <a:gd name="T60" fmla="*/ 16 w 122"/>
                  <a:gd name="T61" fmla="*/ 82 h 140"/>
                  <a:gd name="T62" fmla="*/ 8 w 122"/>
                  <a:gd name="T63" fmla="*/ 84 h 140"/>
                  <a:gd name="T64" fmla="*/ 2 w 122"/>
                  <a:gd name="T65" fmla="*/ 86 h 140"/>
                  <a:gd name="T66" fmla="*/ 0 w 122"/>
                  <a:gd name="T67" fmla="*/ 86 h 140"/>
                  <a:gd name="T68" fmla="*/ 0 w 122"/>
                  <a:gd name="T69" fmla="*/ 90 h 140"/>
                  <a:gd name="T70" fmla="*/ 0 w 122"/>
                  <a:gd name="T71" fmla="*/ 90 h 140"/>
                  <a:gd name="T72" fmla="*/ 2 w 122"/>
                  <a:gd name="T73" fmla="*/ 98 h 140"/>
                  <a:gd name="T74" fmla="*/ 6 w 122"/>
                  <a:gd name="T75" fmla="*/ 106 h 140"/>
                  <a:gd name="T76" fmla="*/ 14 w 122"/>
                  <a:gd name="T77" fmla="*/ 114 h 140"/>
                  <a:gd name="T78" fmla="*/ 24 w 122"/>
                  <a:gd name="T79" fmla="*/ 136 h 140"/>
                  <a:gd name="T80" fmla="*/ 24 w 122"/>
                  <a:gd name="T81" fmla="*/ 136 h 140"/>
                  <a:gd name="T82" fmla="*/ 28 w 122"/>
                  <a:gd name="T83" fmla="*/ 140 h 140"/>
                  <a:gd name="T84" fmla="*/ 34 w 122"/>
                  <a:gd name="T85" fmla="*/ 140 h 140"/>
                  <a:gd name="T86" fmla="*/ 40 w 122"/>
                  <a:gd name="T87" fmla="*/ 138 h 140"/>
                  <a:gd name="T88" fmla="*/ 40 w 122"/>
                  <a:gd name="T89" fmla="*/ 138 h 140"/>
                  <a:gd name="T90" fmla="*/ 52 w 122"/>
                  <a:gd name="T91" fmla="*/ 126 h 140"/>
                  <a:gd name="T92" fmla="*/ 58 w 122"/>
                  <a:gd name="T93" fmla="*/ 120 h 140"/>
                  <a:gd name="T94" fmla="*/ 64 w 122"/>
                  <a:gd name="T95" fmla="*/ 118 h 140"/>
                  <a:gd name="T96" fmla="*/ 64 w 122"/>
                  <a:gd name="T97" fmla="*/ 118 h 140"/>
                  <a:gd name="T98" fmla="*/ 86 w 122"/>
                  <a:gd name="T99" fmla="*/ 118 h 140"/>
                  <a:gd name="T100" fmla="*/ 86 w 122"/>
                  <a:gd name="T101" fmla="*/ 118 h 140"/>
                  <a:gd name="T102" fmla="*/ 88 w 122"/>
                  <a:gd name="T103" fmla="*/ 112 h 140"/>
                  <a:gd name="T104" fmla="*/ 92 w 122"/>
                  <a:gd name="T105" fmla="*/ 108 h 140"/>
                  <a:gd name="T106" fmla="*/ 96 w 122"/>
                  <a:gd name="T107" fmla="*/ 106 h 140"/>
                  <a:gd name="T108" fmla="*/ 96 w 122"/>
                  <a:gd name="T109" fmla="*/ 106 h 140"/>
                  <a:gd name="T110" fmla="*/ 104 w 122"/>
                  <a:gd name="T111" fmla="*/ 102 h 140"/>
                  <a:gd name="T112" fmla="*/ 112 w 122"/>
                  <a:gd name="T113" fmla="*/ 98 h 140"/>
                  <a:gd name="T114" fmla="*/ 118 w 122"/>
                  <a:gd name="T115" fmla="*/ 92 h 140"/>
                  <a:gd name="T116" fmla="*/ 120 w 122"/>
                  <a:gd name="T117" fmla="*/ 88 h 140"/>
                  <a:gd name="T118" fmla="*/ 122 w 122"/>
                  <a:gd name="T119" fmla="*/ 82 h 140"/>
                  <a:gd name="T120" fmla="*/ 122 w 122"/>
                  <a:gd name="T121" fmla="*/ 8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2" h="140">
                    <a:moveTo>
                      <a:pt x="122" y="82"/>
                    </a:moveTo>
                    <a:lnTo>
                      <a:pt x="110" y="44"/>
                    </a:lnTo>
                    <a:lnTo>
                      <a:pt x="110" y="44"/>
                    </a:lnTo>
                    <a:lnTo>
                      <a:pt x="106" y="38"/>
                    </a:lnTo>
                    <a:lnTo>
                      <a:pt x="100" y="34"/>
                    </a:lnTo>
                    <a:lnTo>
                      <a:pt x="94" y="32"/>
                    </a:lnTo>
                    <a:lnTo>
                      <a:pt x="94" y="32"/>
                    </a:lnTo>
                    <a:lnTo>
                      <a:pt x="86" y="32"/>
                    </a:lnTo>
                    <a:lnTo>
                      <a:pt x="76" y="28"/>
                    </a:lnTo>
                    <a:lnTo>
                      <a:pt x="66" y="20"/>
                    </a:lnTo>
                    <a:lnTo>
                      <a:pt x="50" y="6"/>
                    </a:lnTo>
                    <a:lnTo>
                      <a:pt x="38" y="0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6" y="24"/>
                    </a:lnTo>
                    <a:lnTo>
                      <a:pt x="20" y="30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26" y="36"/>
                    </a:lnTo>
                    <a:lnTo>
                      <a:pt x="28" y="4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4" y="62"/>
                    </a:lnTo>
                    <a:lnTo>
                      <a:pt x="34" y="66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0" y="72"/>
                    </a:lnTo>
                    <a:lnTo>
                      <a:pt x="32" y="74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16" y="82"/>
                    </a:lnTo>
                    <a:lnTo>
                      <a:pt x="8" y="84"/>
                    </a:lnTo>
                    <a:lnTo>
                      <a:pt x="2" y="86"/>
                    </a:lnTo>
                    <a:lnTo>
                      <a:pt x="0" y="86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2" y="98"/>
                    </a:lnTo>
                    <a:lnTo>
                      <a:pt x="6" y="106"/>
                    </a:lnTo>
                    <a:lnTo>
                      <a:pt x="14" y="114"/>
                    </a:lnTo>
                    <a:lnTo>
                      <a:pt x="24" y="136"/>
                    </a:lnTo>
                    <a:lnTo>
                      <a:pt x="24" y="136"/>
                    </a:lnTo>
                    <a:lnTo>
                      <a:pt x="28" y="140"/>
                    </a:lnTo>
                    <a:lnTo>
                      <a:pt x="34" y="140"/>
                    </a:lnTo>
                    <a:lnTo>
                      <a:pt x="40" y="138"/>
                    </a:lnTo>
                    <a:lnTo>
                      <a:pt x="40" y="138"/>
                    </a:lnTo>
                    <a:lnTo>
                      <a:pt x="52" y="126"/>
                    </a:lnTo>
                    <a:lnTo>
                      <a:pt x="58" y="120"/>
                    </a:lnTo>
                    <a:lnTo>
                      <a:pt x="64" y="118"/>
                    </a:lnTo>
                    <a:lnTo>
                      <a:pt x="64" y="118"/>
                    </a:lnTo>
                    <a:lnTo>
                      <a:pt x="86" y="118"/>
                    </a:lnTo>
                    <a:lnTo>
                      <a:pt x="86" y="118"/>
                    </a:lnTo>
                    <a:lnTo>
                      <a:pt x="88" y="112"/>
                    </a:lnTo>
                    <a:lnTo>
                      <a:pt x="92" y="108"/>
                    </a:lnTo>
                    <a:lnTo>
                      <a:pt x="96" y="106"/>
                    </a:lnTo>
                    <a:lnTo>
                      <a:pt x="96" y="106"/>
                    </a:lnTo>
                    <a:lnTo>
                      <a:pt x="104" y="102"/>
                    </a:lnTo>
                    <a:lnTo>
                      <a:pt x="112" y="98"/>
                    </a:lnTo>
                    <a:lnTo>
                      <a:pt x="118" y="92"/>
                    </a:lnTo>
                    <a:lnTo>
                      <a:pt x="120" y="88"/>
                    </a:lnTo>
                    <a:lnTo>
                      <a:pt x="122" y="82"/>
                    </a:lnTo>
                    <a:lnTo>
                      <a:pt x="122" y="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32"/>
              <p:cNvSpPr>
                <a:spLocks/>
              </p:cNvSpPr>
              <p:nvPr/>
            </p:nvSpPr>
            <p:spPr bwMode="auto">
              <a:xfrm>
                <a:off x="7330723" y="6201651"/>
                <a:ext cx="131309" cy="116387"/>
              </a:xfrm>
              <a:custGeom>
                <a:avLst/>
                <a:gdLst>
                  <a:gd name="T0" fmla="*/ 48 w 88"/>
                  <a:gd name="T1" fmla="*/ 76 h 78"/>
                  <a:gd name="T2" fmla="*/ 82 w 88"/>
                  <a:gd name="T3" fmla="*/ 46 h 78"/>
                  <a:gd name="T4" fmla="*/ 88 w 88"/>
                  <a:gd name="T5" fmla="*/ 22 h 78"/>
                  <a:gd name="T6" fmla="*/ 62 w 88"/>
                  <a:gd name="T7" fmla="*/ 0 h 78"/>
                  <a:gd name="T8" fmla="*/ 62 w 88"/>
                  <a:gd name="T9" fmla="*/ 0 h 78"/>
                  <a:gd name="T10" fmla="*/ 52 w 88"/>
                  <a:gd name="T11" fmla="*/ 0 h 78"/>
                  <a:gd name="T12" fmla="*/ 44 w 88"/>
                  <a:gd name="T13" fmla="*/ 2 h 78"/>
                  <a:gd name="T14" fmla="*/ 40 w 88"/>
                  <a:gd name="T15" fmla="*/ 4 h 78"/>
                  <a:gd name="T16" fmla="*/ 40 w 88"/>
                  <a:gd name="T17" fmla="*/ 4 h 78"/>
                  <a:gd name="T18" fmla="*/ 36 w 88"/>
                  <a:gd name="T19" fmla="*/ 8 h 78"/>
                  <a:gd name="T20" fmla="*/ 30 w 88"/>
                  <a:gd name="T21" fmla="*/ 10 h 78"/>
                  <a:gd name="T22" fmla="*/ 20 w 88"/>
                  <a:gd name="T23" fmla="*/ 16 h 78"/>
                  <a:gd name="T24" fmla="*/ 12 w 88"/>
                  <a:gd name="T25" fmla="*/ 30 h 78"/>
                  <a:gd name="T26" fmla="*/ 12 w 88"/>
                  <a:gd name="T27" fmla="*/ 30 h 78"/>
                  <a:gd name="T28" fmla="*/ 10 w 88"/>
                  <a:gd name="T29" fmla="*/ 34 h 78"/>
                  <a:gd name="T30" fmla="*/ 8 w 88"/>
                  <a:gd name="T31" fmla="*/ 42 h 78"/>
                  <a:gd name="T32" fmla="*/ 8 w 88"/>
                  <a:gd name="T33" fmla="*/ 42 h 78"/>
                  <a:gd name="T34" fmla="*/ 2 w 88"/>
                  <a:gd name="T35" fmla="*/ 48 h 78"/>
                  <a:gd name="T36" fmla="*/ 0 w 88"/>
                  <a:gd name="T37" fmla="*/ 50 h 78"/>
                  <a:gd name="T38" fmla="*/ 0 w 88"/>
                  <a:gd name="T39" fmla="*/ 54 h 78"/>
                  <a:gd name="T40" fmla="*/ 0 w 88"/>
                  <a:gd name="T41" fmla="*/ 54 h 78"/>
                  <a:gd name="T42" fmla="*/ 2 w 88"/>
                  <a:gd name="T43" fmla="*/ 56 h 78"/>
                  <a:gd name="T44" fmla="*/ 6 w 88"/>
                  <a:gd name="T45" fmla="*/ 58 h 78"/>
                  <a:gd name="T46" fmla="*/ 10 w 88"/>
                  <a:gd name="T47" fmla="*/ 58 h 78"/>
                  <a:gd name="T48" fmla="*/ 14 w 88"/>
                  <a:gd name="T49" fmla="*/ 60 h 78"/>
                  <a:gd name="T50" fmla="*/ 14 w 88"/>
                  <a:gd name="T51" fmla="*/ 60 h 78"/>
                  <a:gd name="T52" fmla="*/ 24 w 88"/>
                  <a:gd name="T53" fmla="*/ 62 h 78"/>
                  <a:gd name="T54" fmla="*/ 28 w 88"/>
                  <a:gd name="T55" fmla="*/ 62 h 78"/>
                  <a:gd name="T56" fmla="*/ 32 w 88"/>
                  <a:gd name="T57" fmla="*/ 66 h 78"/>
                  <a:gd name="T58" fmla="*/ 32 w 88"/>
                  <a:gd name="T59" fmla="*/ 66 h 78"/>
                  <a:gd name="T60" fmla="*/ 38 w 88"/>
                  <a:gd name="T61" fmla="*/ 76 h 78"/>
                  <a:gd name="T62" fmla="*/ 44 w 88"/>
                  <a:gd name="T63" fmla="*/ 78 h 78"/>
                  <a:gd name="T64" fmla="*/ 46 w 88"/>
                  <a:gd name="T65" fmla="*/ 78 h 78"/>
                  <a:gd name="T66" fmla="*/ 48 w 88"/>
                  <a:gd name="T67" fmla="*/ 76 h 78"/>
                  <a:gd name="T68" fmla="*/ 48 w 88"/>
                  <a:gd name="T69" fmla="*/ 7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78">
                    <a:moveTo>
                      <a:pt x="48" y="76"/>
                    </a:moveTo>
                    <a:lnTo>
                      <a:pt x="82" y="46"/>
                    </a:lnTo>
                    <a:lnTo>
                      <a:pt x="88" y="22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52" y="0"/>
                    </a:lnTo>
                    <a:lnTo>
                      <a:pt x="44" y="2"/>
                    </a:lnTo>
                    <a:lnTo>
                      <a:pt x="40" y="4"/>
                    </a:lnTo>
                    <a:lnTo>
                      <a:pt x="40" y="4"/>
                    </a:lnTo>
                    <a:lnTo>
                      <a:pt x="36" y="8"/>
                    </a:lnTo>
                    <a:lnTo>
                      <a:pt x="30" y="10"/>
                    </a:lnTo>
                    <a:lnTo>
                      <a:pt x="20" y="16"/>
                    </a:lnTo>
                    <a:lnTo>
                      <a:pt x="12" y="30"/>
                    </a:lnTo>
                    <a:lnTo>
                      <a:pt x="12" y="30"/>
                    </a:lnTo>
                    <a:lnTo>
                      <a:pt x="10" y="34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2" y="48"/>
                    </a:lnTo>
                    <a:lnTo>
                      <a:pt x="0" y="50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56"/>
                    </a:lnTo>
                    <a:lnTo>
                      <a:pt x="6" y="58"/>
                    </a:lnTo>
                    <a:lnTo>
                      <a:pt x="10" y="58"/>
                    </a:lnTo>
                    <a:lnTo>
                      <a:pt x="14" y="60"/>
                    </a:lnTo>
                    <a:lnTo>
                      <a:pt x="14" y="60"/>
                    </a:lnTo>
                    <a:lnTo>
                      <a:pt x="24" y="62"/>
                    </a:lnTo>
                    <a:lnTo>
                      <a:pt x="28" y="62"/>
                    </a:lnTo>
                    <a:lnTo>
                      <a:pt x="32" y="66"/>
                    </a:lnTo>
                    <a:lnTo>
                      <a:pt x="32" y="66"/>
                    </a:lnTo>
                    <a:lnTo>
                      <a:pt x="38" y="76"/>
                    </a:lnTo>
                    <a:lnTo>
                      <a:pt x="44" y="78"/>
                    </a:lnTo>
                    <a:lnTo>
                      <a:pt x="46" y="78"/>
                    </a:lnTo>
                    <a:lnTo>
                      <a:pt x="48" y="76"/>
                    </a:lnTo>
                    <a:lnTo>
                      <a:pt x="48" y="7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33"/>
              <p:cNvSpPr>
                <a:spLocks/>
              </p:cNvSpPr>
              <p:nvPr/>
            </p:nvSpPr>
            <p:spPr bwMode="auto">
              <a:xfrm>
                <a:off x="7551561" y="5494376"/>
                <a:ext cx="182042" cy="149214"/>
              </a:xfrm>
              <a:custGeom>
                <a:avLst/>
                <a:gdLst>
                  <a:gd name="T0" fmla="*/ 118 w 122"/>
                  <a:gd name="T1" fmla="*/ 82 h 100"/>
                  <a:gd name="T2" fmla="*/ 122 w 122"/>
                  <a:gd name="T3" fmla="*/ 40 h 100"/>
                  <a:gd name="T4" fmla="*/ 122 w 122"/>
                  <a:gd name="T5" fmla="*/ 40 h 100"/>
                  <a:gd name="T6" fmla="*/ 122 w 122"/>
                  <a:gd name="T7" fmla="*/ 34 h 100"/>
                  <a:gd name="T8" fmla="*/ 122 w 122"/>
                  <a:gd name="T9" fmla="*/ 26 h 100"/>
                  <a:gd name="T10" fmla="*/ 122 w 122"/>
                  <a:gd name="T11" fmla="*/ 26 h 100"/>
                  <a:gd name="T12" fmla="*/ 114 w 122"/>
                  <a:gd name="T13" fmla="*/ 16 h 100"/>
                  <a:gd name="T14" fmla="*/ 108 w 122"/>
                  <a:gd name="T15" fmla="*/ 6 h 100"/>
                  <a:gd name="T16" fmla="*/ 92 w 122"/>
                  <a:gd name="T17" fmla="*/ 0 h 100"/>
                  <a:gd name="T18" fmla="*/ 70 w 122"/>
                  <a:gd name="T19" fmla="*/ 0 h 100"/>
                  <a:gd name="T20" fmla="*/ 70 w 122"/>
                  <a:gd name="T21" fmla="*/ 0 h 100"/>
                  <a:gd name="T22" fmla="*/ 66 w 122"/>
                  <a:gd name="T23" fmla="*/ 2 h 100"/>
                  <a:gd name="T24" fmla="*/ 62 w 122"/>
                  <a:gd name="T25" fmla="*/ 8 h 100"/>
                  <a:gd name="T26" fmla="*/ 62 w 122"/>
                  <a:gd name="T27" fmla="*/ 8 h 100"/>
                  <a:gd name="T28" fmla="*/ 54 w 122"/>
                  <a:gd name="T29" fmla="*/ 16 h 100"/>
                  <a:gd name="T30" fmla="*/ 46 w 122"/>
                  <a:gd name="T31" fmla="*/ 24 h 100"/>
                  <a:gd name="T32" fmla="*/ 46 w 122"/>
                  <a:gd name="T33" fmla="*/ 24 h 100"/>
                  <a:gd name="T34" fmla="*/ 32 w 122"/>
                  <a:gd name="T35" fmla="*/ 34 h 100"/>
                  <a:gd name="T36" fmla="*/ 24 w 122"/>
                  <a:gd name="T37" fmla="*/ 56 h 100"/>
                  <a:gd name="T38" fmla="*/ 24 w 122"/>
                  <a:gd name="T39" fmla="*/ 56 h 100"/>
                  <a:gd name="T40" fmla="*/ 22 w 122"/>
                  <a:gd name="T41" fmla="*/ 58 h 100"/>
                  <a:gd name="T42" fmla="*/ 18 w 122"/>
                  <a:gd name="T43" fmla="*/ 64 h 100"/>
                  <a:gd name="T44" fmla="*/ 18 w 122"/>
                  <a:gd name="T45" fmla="*/ 64 h 100"/>
                  <a:gd name="T46" fmla="*/ 14 w 122"/>
                  <a:gd name="T47" fmla="*/ 74 h 100"/>
                  <a:gd name="T48" fmla="*/ 10 w 122"/>
                  <a:gd name="T49" fmla="*/ 80 h 100"/>
                  <a:gd name="T50" fmla="*/ 10 w 122"/>
                  <a:gd name="T51" fmla="*/ 80 h 100"/>
                  <a:gd name="T52" fmla="*/ 4 w 122"/>
                  <a:gd name="T53" fmla="*/ 84 h 100"/>
                  <a:gd name="T54" fmla="*/ 0 w 122"/>
                  <a:gd name="T55" fmla="*/ 88 h 100"/>
                  <a:gd name="T56" fmla="*/ 0 w 122"/>
                  <a:gd name="T57" fmla="*/ 90 h 100"/>
                  <a:gd name="T58" fmla="*/ 0 w 122"/>
                  <a:gd name="T59" fmla="*/ 92 h 100"/>
                  <a:gd name="T60" fmla="*/ 0 w 122"/>
                  <a:gd name="T61" fmla="*/ 92 h 100"/>
                  <a:gd name="T62" fmla="*/ 2 w 122"/>
                  <a:gd name="T63" fmla="*/ 94 h 100"/>
                  <a:gd name="T64" fmla="*/ 6 w 122"/>
                  <a:gd name="T65" fmla="*/ 98 h 100"/>
                  <a:gd name="T66" fmla="*/ 12 w 122"/>
                  <a:gd name="T67" fmla="*/ 100 h 100"/>
                  <a:gd name="T68" fmla="*/ 12 w 122"/>
                  <a:gd name="T69" fmla="*/ 100 h 100"/>
                  <a:gd name="T70" fmla="*/ 24 w 122"/>
                  <a:gd name="T71" fmla="*/ 98 h 100"/>
                  <a:gd name="T72" fmla="*/ 44 w 122"/>
                  <a:gd name="T73" fmla="*/ 98 h 100"/>
                  <a:gd name="T74" fmla="*/ 44 w 122"/>
                  <a:gd name="T75" fmla="*/ 98 h 100"/>
                  <a:gd name="T76" fmla="*/ 96 w 122"/>
                  <a:gd name="T77" fmla="*/ 96 h 100"/>
                  <a:gd name="T78" fmla="*/ 118 w 122"/>
                  <a:gd name="T79" fmla="*/ 8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2" h="100">
                    <a:moveTo>
                      <a:pt x="118" y="82"/>
                    </a:moveTo>
                    <a:lnTo>
                      <a:pt x="122" y="40"/>
                    </a:lnTo>
                    <a:lnTo>
                      <a:pt x="122" y="40"/>
                    </a:lnTo>
                    <a:lnTo>
                      <a:pt x="122" y="34"/>
                    </a:lnTo>
                    <a:lnTo>
                      <a:pt x="122" y="26"/>
                    </a:lnTo>
                    <a:lnTo>
                      <a:pt x="122" y="26"/>
                    </a:lnTo>
                    <a:lnTo>
                      <a:pt x="114" y="16"/>
                    </a:lnTo>
                    <a:lnTo>
                      <a:pt x="108" y="6"/>
                    </a:lnTo>
                    <a:lnTo>
                      <a:pt x="9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6" y="2"/>
                    </a:lnTo>
                    <a:lnTo>
                      <a:pt x="62" y="8"/>
                    </a:lnTo>
                    <a:lnTo>
                      <a:pt x="62" y="8"/>
                    </a:lnTo>
                    <a:lnTo>
                      <a:pt x="54" y="1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32" y="34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2" y="58"/>
                    </a:lnTo>
                    <a:lnTo>
                      <a:pt x="18" y="64"/>
                    </a:lnTo>
                    <a:lnTo>
                      <a:pt x="18" y="64"/>
                    </a:lnTo>
                    <a:lnTo>
                      <a:pt x="14" y="74"/>
                    </a:lnTo>
                    <a:lnTo>
                      <a:pt x="10" y="80"/>
                    </a:lnTo>
                    <a:lnTo>
                      <a:pt x="10" y="80"/>
                    </a:lnTo>
                    <a:lnTo>
                      <a:pt x="4" y="84"/>
                    </a:lnTo>
                    <a:lnTo>
                      <a:pt x="0" y="88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2" y="94"/>
                    </a:lnTo>
                    <a:lnTo>
                      <a:pt x="6" y="98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24" y="98"/>
                    </a:lnTo>
                    <a:lnTo>
                      <a:pt x="44" y="98"/>
                    </a:lnTo>
                    <a:lnTo>
                      <a:pt x="44" y="98"/>
                    </a:lnTo>
                    <a:lnTo>
                      <a:pt x="96" y="96"/>
                    </a:lnTo>
                    <a:lnTo>
                      <a:pt x="118" y="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5" name="Freeform 34"/>
              <p:cNvSpPr>
                <a:spLocks/>
              </p:cNvSpPr>
              <p:nvPr/>
            </p:nvSpPr>
            <p:spPr bwMode="auto">
              <a:xfrm>
                <a:off x="7450095" y="5479454"/>
                <a:ext cx="146230" cy="131309"/>
              </a:xfrm>
              <a:custGeom>
                <a:avLst/>
                <a:gdLst>
                  <a:gd name="T0" fmla="*/ 58 w 98"/>
                  <a:gd name="T1" fmla="*/ 84 h 88"/>
                  <a:gd name="T2" fmla="*/ 84 w 98"/>
                  <a:gd name="T3" fmla="*/ 36 h 88"/>
                  <a:gd name="T4" fmla="*/ 98 w 98"/>
                  <a:gd name="T5" fmla="*/ 16 h 88"/>
                  <a:gd name="T6" fmla="*/ 98 w 98"/>
                  <a:gd name="T7" fmla="*/ 6 h 88"/>
                  <a:gd name="T8" fmla="*/ 98 w 98"/>
                  <a:gd name="T9" fmla="*/ 6 h 88"/>
                  <a:gd name="T10" fmla="*/ 92 w 98"/>
                  <a:gd name="T11" fmla="*/ 4 h 88"/>
                  <a:gd name="T12" fmla="*/ 82 w 98"/>
                  <a:gd name="T13" fmla="*/ 0 h 88"/>
                  <a:gd name="T14" fmla="*/ 82 w 98"/>
                  <a:gd name="T15" fmla="*/ 0 h 88"/>
                  <a:gd name="T16" fmla="*/ 48 w 98"/>
                  <a:gd name="T17" fmla="*/ 2 h 88"/>
                  <a:gd name="T18" fmla="*/ 36 w 98"/>
                  <a:gd name="T19" fmla="*/ 8 h 88"/>
                  <a:gd name="T20" fmla="*/ 14 w 98"/>
                  <a:gd name="T21" fmla="*/ 26 h 88"/>
                  <a:gd name="T22" fmla="*/ 14 w 98"/>
                  <a:gd name="T23" fmla="*/ 26 h 88"/>
                  <a:gd name="T24" fmla="*/ 8 w 98"/>
                  <a:gd name="T25" fmla="*/ 28 h 88"/>
                  <a:gd name="T26" fmla="*/ 4 w 98"/>
                  <a:gd name="T27" fmla="*/ 32 h 88"/>
                  <a:gd name="T28" fmla="*/ 2 w 98"/>
                  <a:gd name="T29" fmla="*/ 36 h 88"/>
                  <a:gd name="T30" fmla="*/ 2 w 98"/>
                  <a:gd name="T31" fmla="*/ 36 h 88"/>
                  <a:gd name="T32" fmla="*/ 2 w 98"/>
                  <a:gd name="T33" fmla="*/ 58 h 88"/>
                  <a:gd name="T34" fmla="*/ 2 w 98"/>
                  <a:gd name="T35" fmla="*/ 58 h 88"/>
                  <a:gd name="T36" fmla="*/ 0 w 98"/>
                  <a:gd name="T37" fmla="*/ 66 h 88"/>
                  <a:gd name="T38" fmla="*/ 0 w 98"/>
                  <a:gd name="T39" fmla="*/ 70 h 88"/>
                  <a:gd name="T40" fmla="*/ 2 w 98"/>
                  <a:gd name="T41" fmla="*/ 72 h 88"/>
                  <a:gd name="T42" fmla="*/ 2 w 98"/>
                  <a:gd name="T43" fmla="*/ 72 h 88"/>
                  <a:gd name="T44" fmla="*/ 22 w 98"/>
                  <a:gd name="T45" fmla="*/ 80 h 88"/>
                  <a:gd name="T46" fmla="*/ 38 w 98"/>
                  <a:gd name="T47" fmla="*/ 86 h 88"/>
                  <a:gd name="T48" fmla="*/ 38 w 98"/>
                  <a:gd name="T49" fmla="*/ 86 h 88"/>
                  <a:gd name="T50" fmla="*/ 44 w 98"/>
                  <a:gd name="T51" fmla="*/ 88 h 88"/>
                  <a:gd name="T52" fmla="*/ 52 w 98"/>
                  <a:gd name="T53" fmla="*/ 86 h 88"/>
                  <a:gd name="T54" fmla="*/ 58 w 98"/>
                  <a:gd name="T55" fmla="*/ 84 h 88"/>
                  <a:gd name="T56" fmla="*/ 58 w 98"/>
                  <a:gd name="T57" fmla="*/ 8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98" h="88">
                    <a:moveTo>
                      <a:pt x="58" y="84"/>
                    </a:moveTo>
                    <a:lnTo>
                      <a:pt x="84" y="36"/>
                    </a:lnTo>
                    <a:lnTo>
                      <a:pt x="98" y="16"/>
                    </a:lnTo>
                    <a:lnTo>
                      <a:pt x="98" y="6"/>
                    </a:lnTo>
                    <a:lnTo>
                      <a:pt x="98" y="6"/>
                    </a:lnTo>
                    <a:lnTo>
                      <a:pt x="92" y="4"/>
                    </a:lnTo>
                    <a:lnTo>
                      <a:pt x="82" y="0"/>
                    </a:lnTo>
                    <a:lnTo>
                      <a:pt x="82" y="0"/>
                    </a:lnTo>
                    <a:lnTo>
                      <a:pt x="48" y="2"/>
                    </a:lnTo>
                    <a:lnTo>
                      <a:pt x="36" y="8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8" y="28"/>
                    </a:lnTo>
                    <a:lnTo>
                      <a:pt x="4" y="32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2" y="58"/>
                    </a:lnTo>
                    <a:lnTo>
                      <a:pt x="2" y="58"/>
                    </a:lnTo>
                    <a:lnTo>
                      <a:pt x="0" y="66"/>
                    </a:lnTo>
                    <a:lnTo>
                      <a:pt x="0" y="70"/>
                    </a:lnTo>
                    <a:lnTo>
                      <a:pt x="2" y="72"/>
                    </a:lnTo>
                    <a:lnTo>
                      <a:pt x="2" y="72"/>
                    </a:lnTo>
                    <a:lnTo>
                      <a:pt x="22" y="80"/>
                    </a:lnTo>
                    <a:lnTo>
                      <a:pt x="38" y="86"/>
                    </a:lnTo>
                    <a:lnTo>
                      <a:pt x="38" y="86"/>
                    </a:lnTo>
                    <a:lnTo>
                      <a:pt x="44" y="88"/>
                    </a:lnTo>
                    <a:lnTo>
                      <a:pt x="52" y="86"/>
                    </a:lnTo>
                    <a:lnTo>
                      <a:pt x="58" y="84"/>
                    </a:lnTo>
                    <a:lnTo>
                      <a:pt x="58" y="8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35"/>
              <p:cNvSpPr>
                <a:spLocks/>
              </p:cNvSpPr>
              <p:nvPr/>
            </p:nvSpPr>
            <p:spPr bwMode="auto">
              <a:xfrm>
                <a:off x="7127792" y="5479454"/>
                <a:ext cx="298429" cy="185026"/>
              </a:xfrm>
              <a:custGeom>
                <a:avLst/>
                <a:gdLst>
                  <a:gd name="T0" fmla="*/ 192 w 200"/>
                  <a:gd name="T1" fmla="*/ 90 h 124"/>
                  <a:gd name="T2" fmla="*/ 200 w 200"/>
                  <a:gd name="T3" fmla="*/ 76 h 124"/>
                  <a:gd name="T4" fmla="*/ 198 w 200"/>
                  <a:gd name="T5" fmla="*/ 64 h 124"/>
                  <a:gd name="T6" fmla="*/ 194 w 200"/>
                  <a:gd name="T7" fmla="*/ 62 h 124"/>
                  <a:gd name="T8" fmla="*/ 158 w 200"/>
                  <a:gd name="T9" fmla="*/ 66 h 124"/>
                  <a:gd name="T10" fmla="*/ 124 w 200"/>
                  <a:gd name="T11" fmla="*/ 66 h 124"/>
                  <a:gd name="T12" fmla="*/ 106 w 200"/>
                  <a:gd name="T13" fmla="*/ 58 h 124"/>
                  <a:gd name="T14" fmla="*/ 102 w 200"/>
                  <a:gd name="T15" fmla="*/ 54 h 124"/>
                  <a:gd name="T16" fmla="*/ 94 w 200"/>
                  <a:gd name="T17" fmla="*/ 42 h 124"/>
                  <a:gd name="T18" fmla="*/ 94 w 200"/>
                  <a:gd name="T19" fmla="*/ 38 h 124"/>
                  <a:gd name="T20" fmla="*/ 96 w 200"/>
                  <a:gd name="T21" fmla="*/ 30 h 124"/>
                  <a:gd name="T22" fmla="*/ 102 w 200"/>
                  <a:gd name="T23" fmla="*/ 22 h 124"/>
                  <a:gd name="T24" fmla="*/ 104 w 200"/>
                  <a:gd name="T25" fmla="*/ 6 h 124"/>
                  <a:gd name="T26" fmla="*/ 70 w 200"/>
                  <a:gd name="T27" fmla="*/ 18 h 124"/>
                  <a:gd name="T28" fmla="*/ 26 w 200"/>
                  <a:gd name="T29" fmla="*/ 6 h 124"/>
                  <a:gd name="T30" fmla="*/ 18 w 200"/>
                  <a:gd name="T31" fmla="*/ 2 h 124"/>
                  <a:gd name="T32" fmla="*/ 8 w 200"/>
                  <a:gd name="T33" fmla="*/ 2 h 124"/>
                  <a:gd name="T34" fmla="*/ 6 w 200"/>
                  <a:gd name="T35" fmla="*/ 2 h 124"/>
                  <a:gd name="T36" fmla="*/ 0 w 200"/>
                  <a:gd name="T37" fmla="*/ 24 h 124"/>
                  <a:gd name="T38" fmla="*/ 48 w 200"/>
                  <a:gd name="T39" fmla="*/ 48 h 124"/>
                  <a:gd name="T40" fmla="*/ 50 w 200"/>
                  <a:gd name="T41" fmla="*/ 64 h 124"/>
                  <a:gd name="T42" fmla="*/ 48 w 200"/>
                  <a:gd name="T43" fmla="*/ 76 h 124"/>
                  <a:gd name="T44" fmla="*/ 42 w 200"/>
                  <a:gd name="T45" fmla="*/ 88 h 124"/>
                  <a:gd name="T46" fmla="*/ 36 w 200"/>
                  <a:gd name="T47" fmla="*/ 98 h 124"/>
                  <a:gd name="T48" fmla="*/ 32 w 200"/>
                  <a:gd name="T49" fmla="*/ 108 h 124"/>
                  <a:gd name="T50" fmla="*/ 32 w 200"/>
                  <a:gd name="T51" fmla="*/ 112 h 124"/>
                  <a:gd name="T52" fmla="*/ 42 w 200"/>
                  <a:gd name="T53" fmla="*/ 122 h 124"/>
                  <a:gd name="T54" fmla="*/ 54 w 200"/>
                  <a:gd name="T55" fmla="*/ 124 h 124"/>
                  <a:gd name="T56" fmla="*/ 68 w 200"/>
                  <a:gd name="T57" fmla="*/ 122 h 124"/>
                  <a:gd name="T58" fmla="*/ 80 w 200"/>
                  <a:gd name="T59" fmla="*/ 118 h 124"/>
                  <a:gd name="T60" fmla="*/ 98 w 200"/>
                  <a:gd name="T61" fmla="*/ 102 h 124"/>
                  <a:gd name="T62" fmla="*/ 106 w 200"/>
                  <a:gd name="T63" fmla="*/ 98 h 124"/>
                  <a:gd name="T64" fmla="*/ 132 w 200"/>
                  <a:gd name="T65" fmla="*/ 94 h 124"/>
                  <a:gd name="T66" fmla="*/ 142 w 200"/>
                  <a:gd name="T67" fmla="*/ 96 h 124"/>
                  <a:gd name="T68" fmla="*/ 172 w 200"/>
                  <a:gd name="T69" fmla="*/ 104 h 124"/>
                  <a:gd name="T70" fmla="*/ 184 w 200"/>
                  <a:gd name="T71" fmla="*/ 10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00" h="124">
                    <a:moveTo>
                      <a:pt x="184" y="102"/>
                    </a:moveTo>
                    <a:lnTo>
                      <a:pt x="192" y="90"/>
                    </a:lnTo>
                    <a:lnTo>
                      <a:pt x="200" y="76"/>
                    </a:lnTo>
                    <a:lnTo>
                      <a:pt x="200" y="76"/>
                    </a:lnTo>
                    <a:lnTo>
                      <a:pt x="198" y="68"/>
                    </a:lnTo>
                    <a:lnTo>
                      <a:pt x="198" y="64"/>
                    </a:lnTo>
                    <a:lnTo>
                      <a:pt x="194" y="62"/>
                    </a:lnTo>
                    <a:lnTo>
                      <a:pt x="194" y="62"/>
                    </a:lnTo>
                    <a:lnTo>
                      <a:pt x="158" y="66"/>
                    </a:lnTo>
                    <a:lnTo>
                      <a:pt x="158" y="66"/>
                    </a:lnTo>
                    <a:lnTo>
                      <a:pt x="140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06" y="58"/>
                    </a:lnTo>
                    <a:lnTo>
                      <a:pt x="106" y="58"/>
                    </a:lnTo>
                    <a:lnTo>
                      <a:pt x="102" y="54"/>
                    </a:lnTo>
                    <a:lnTo>
                      <a:pt x="98" y="48"/>
                    </a:lnTo>
                    <a:lnTo>
                      <a:pt x="94" y="42"/>
                    </a:lnTo>
                    <a:lnTo>
                      <a:pt x="94" y="42"/>
                    </a:lnTo>
                    <a:lnTo>
                      <a:pt x="94" y="38"/>
                    </a:lnTo>
                    <a:lnTo>
                      <a:pt x="94" y="34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102" y="22"/>
                    </a:lnTo>
                    <a:lnTo>
                      <a:pt x="104" y="18"/>
                    </a:lnTo>
                    <a:lnTo>
                      <a:pt x="104" y="6"/>
                    </a:lnTo>
                    <a:lnTo>
                      <a:pt x="96" y="6"/>
                    </a:lnTo>
                    <a:lnTo>
                      <a:pt x="70" y="18"/>
                    </a:lnTo>
                    <a:lnTo>
                      <a:pt x="58" y="20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18" y="2"/>
                    </a:lnTo>
                    <a:lnTo>
                      <a:pt x="10" y="0"/>
                    </a:lnTo>
                    <a:lnTo>
                      <a:pt x="8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2" y="14"/>
                    </a:lnTo>
                    <a:lnTo>
                      <a:pt x="0" y="24"/>
                    </a:lnTo>
                    <a:lnTo>
                      <a:pt x="24" y="36"/>
                    </a:lnTo>
                    <a:lnTo>
                      <a:pt x="48" y="48"/>
                    </a:lnTo>
                    <a:lnTo>
                      <a:pt x="48" y="48"/>
                    </a:lnTo>
                    <a:lnTo>
                      <a:pt x="50" y="64"/>
                    </a:lnTo>
                    <a:lnTo>
                      <a:pt x="50" y="64"/>
                    </a:lnTo>
                    <a:lnTo>
                      <a:pt x="48" y="76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40" y="92"/>
                    </a:lnTo>
                    <a:lnTo>
                      <a:pt x="36" y="98"/>
                    </a:lnTo>
                    <a:lnTo>
                      <a:pt x="32" y="104"/>
                    </a:lnTo>
                    <a:lnTo>
                      <a:pt x="32" y="108"/>
                    </a:lnTo>
                    <a:lnTo>
                      <a:pt x="32" y="112"/>
                    </a:lnTo>
                    <a:lnTo>
                      <a:pt x="32" y="112"/>
                    </a:lnTo>
                    <a:lnTo>
                      <a:pt x="36" y="118"/>
                    </a:lnTo>
                    <a:lnTo>
                      <a:pt x="42" y="122"/>
                    </a:lnTo>
                    <a:lnTo>
                      <a:pt x="54" y="124"/>
                    </a:lnTo>
                    <a:lnTo>
                      <a:pt x="54" y="124"/>
                    </a:lnTo>
                    <a:lnTo>
                      <a:pt x="60" y="124"/>
                    </a:lnTo>
                    <a:lnTo>
                      <a:pt x="68" y="122"/>
                    </a:lnTo>
                    <a:lnTo>
                      <a:pt x="80" y="118"/>
                    </a:lnTo>
                    <a:lnTo>
                      <a:pt x="80" y="118"/>
                    </a:lnTo>
                    <a:lnTo>
                      <a:pt x="90" y="108"/>
                    </a:lnTo>
                    <a:lnTo>
                      <a:pt x="98" y="102"/>
                    </a:lnTo>
                    <a:lnTo>
                      <a:pt x="106" y="98"/>
                    </a:lnTo>
                    <a:lnTo>
                      <a:pt x="106" y="98"/>
                    </a:lnTo>
                    <a:lnTo>
                      <a:pt x="118" y="96"/>
                    </a:lnTo>
                    <a:lnTo>
                      <a:pt x="132" y="94"/>
                    </a:lnTo>
                    <a:lnTo>
                      <a:pt x="132" y="94"/>
                    </a:lnTo>
                    <a:lnTo>
                      <a:pt x="142" y="96"/>
                    </a:lnTo>
                    <a:lnTo>
                      <a:pt x="156" y="100"/>
                    </a:lnTo>
                    <a:lnTo>
                      <a:pt x="172" y="104"/>
                    </a:lnTo>
                    <a:lnTo>
                      <a:pt x="178" y="104"/>
                    </a:lnTo>
                    <a:lnTo>
                      <a:pt x="184" y="102"/>
                    </a:lnTo>
                    <a:lnTo>
                      <a:pt x="184" y="10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Freeform 36"/>
              <p:cNvSpPr>
                <a:spLocks/>
              </p:cNvSpPr>
              <p:nvPr/>
            </p:nvSpPr>
            <p:spPr bwMode="auto">
              <a:xfrm>
                <a:off x="7005436" y="4694587"/>
                <a:ext cx="453612" cy="519266"/>
              </a:xfrm>
              <a:custGeom>
                <a:avLst/>
                <a:gdLst>
                  <a:gd name="T0" fmla="*/ 240 w 304"/>
                  <a:gd name="T1" fmla="*/ 336 h 348"/>
                  <a:gd name="T2" fmla="*/ 242 w 304"/>
                  <a:gd name="T3" fmla="*/ 322 h 348"/>
                  <a:gd name="T4" fmla="*/ 252 w 304"/>
                  <a:gd name="T5" fmla="*/ 310 h 348"/>
                  <a:gd name="T6" fmla="*/ 270 w 304"/>
                  <a:gd name="T7" fmla="*/ 294 h 348"/>
                  <a:gd name="T8" fmla="*/ 280 w 304"/>
                  <a:gd name="T9" fmla="*/ 286 h 348"/>
                  <a:gd name="T10" fmla="*/ 298 w 304"/>
                  <a:gd name="T11" fmla="*/ 268 h 348"/>
                  <a:gd name="T12" fmla="*/ 302 w 304"/>
                  <a:gd name="T13" fmla="*/ 256 h 348"/>
                  <a:gd name="T14" fmla="*/ 290 w 304"/>
                  <a:gd name="T15" fmla="*/ 186 h 348"/>
                  <a:gd name="T16" fmla="*/ 260 w 304"/>
                  <a:gd name="T17" fmla="*/ 184 h 348"/>
                  <a:gd name="T18" fmla="*/ 220 w 304"/>
                  <a:gd name="T19" fmla="*/ 168 h 348"/>
                  <a:gd name="T20" fmla="*/ 212 w 304"/>
                  <a:gd name="T21" fmla="*/ 160 h 348"/>
                  <a:gd name="T22" fmla="*/ 208 w 304"/>
                  <a:gd name="T23" fmla="*/ 154 h 348"/>
                  <a:gd name="T24" fmla="*/ 198 w 304"/>
                  <a:gd name="T25" fmla="*/ 140 h 348"/>
                  <a:gd name="T26" fmla="*/ 196 w 304"/>
                  <a:gd name="T27" fmla="*/ 134 h 348"/>
                  <a:gd name="T28" fmla="*/ 188 w 304"/>
                  <a:gd name="T29" fmla="*/ 108 h 348"/>
                  <a:gd name="T30" fmla="*/ 176 w 304"/>
                  <a:gd name="T31" fmla="*/ 108 h 348"/>
                  <a:gd name="T32" fmla="*/ 160 w 304"/>
                  <a:gd name="T33" fmla="*/ 108 h 348"/>
                  <a:gd name="T34" fmla="*/ 152 w 304"/>
                  <a:gd name="T35" fmla="*/ 104 h 348"/>
                  <a:gd name="T36" fmla="*/ 158 w 304"/>
                  <a:gd name="T37" fmla="*/ 96 h 348"/>
                  <a:gd name="T38" fmla="*/ 168 w 304"/>
                  <a:gd name="T39" fmla="*/ 84 h 348"/>
                  <a:gd name="T40" fmla="*/ 180 w 304"/>
                  <a:gd name="T41" fmla="*/ 56 h 348"/>
                  <a:gd name="T42" fmla="*/ 184 w 304"/>
                  <a:gd name="T43" fmla="*/ 44 h 348"/>
                  <a:gd name="T44" fmla="*/ 182 w 304"/>
                  <a:gd name="T45" fmla="*/ 14 h 348"/>
                  <a:gd name="T46" fmla="*/ 178 w 304"/>
                  <a:gd name="T47" fmla="*/ 10 h 348"/>
                  <a:gd name="T48" fmla="*/ 158 w 304"/>
                  <a:gd name="T49" fmla="*/ 0 h 348"/>
                  <a:gd name="T50" fmla="*/ 114 w 304"/>
                  <a:gd name="T51" fmla="*/ 22 h 348"/>
                  <a:gd name="T52" fmla="*/ 72 w 304"/>
                  <a:gd name="T53" fmla="*/ 2 h 348"/>
                  <a:gd name="T54" fmla="*/ 58 w 304"/>
                  <a:gd name="T55" fmla="*/ 12 h 348"/>
                  <a:gd name="T56" fmla="*/ 48 w 304"/>
                  <a:gd name="T57" fmla="*/ 18 h 348"/>
                  <a:gd name="T58" fmla="*/ 46 w 304"/>
                  <a:gd name="T59" fmla="*/ 22 h 348"/>
                  <a:gd name="T60" fmla="*/ 46 w 304"/>
                  <a:gd name="T61" fmla="*/ 40 h 348"/>
                  <a:gd name="T62" fmla="*/ 44 w 304"/>
                  <a:gd name="T63" fmla="*/ 42 h 348"/>
                  <a:gd name="T64" fmla="*/ 32 w 304"/>
                  <a:gd name="T65" fmla="*/ 46 h 348"/>
                  <a:gd name="T66" fmla="*/ 16 w 304"/>
                  <a:gd name="T67" fmla="*/ 48 h 348"/>
                  <a:gd name="T68" fmla="*/ 8 w 304"/>
                  <a:gd name="T69" fmla="*/ 52 h 348"/>
                  <a:gd name="T70" fmla="*/ 0 w 304"/>
                  <a:gd name="T71" fmla="*/ 62 h 348"/>
                  <a:gd name="T72" fmla="*/ 0 w 304"/>
                  <a:gd name="T73" fmla="*/ 70 h 348"/>
                  <a:gd name="T74" fmla="*/ 8 w 304"/>
                  <a:gd name="T75" fmla="*/ 104 h 348"/>
                  <a:gd name="T76" fmla="*/ 30 w 304"/>
                  <a:gd name="T77" fmla="*/ 140 h 348"/>
                  <a:gd name="T78" fmla="*/ 56 w 304"/>
                  <a:gd name="T79" fmla="*/ 184 h 348"/>
                  <a:gd name="T80" fmla="*/ 90 w 304"/>
                  <a:gd name="T81" fmla="*/ 202 h 348"/>
                  <a:gd name="T82" fmla="*/ 126 w 304"/>
                  <a:gd name="T83" fmla="*/ 220 h 348"/>
                  <a:gd name="T84" fmla="*/ 180 w 304"/>
                  <a:gd name="T85" fmla="*/ 260 h 348"/>
                  <a:gd name="T86" fmla="*/ 176 w 304"/>
                  <a:gd name="T87" fmla="*/ 268 h 348"/>
                  <a:gd name="T88" fmla="*/ 174 w 304"/>
                  <a:gd name="T89" fmla="*/ 270 h 348"/>
                  <a:gd name="T90" fmla="*/ 158 w 304"/>
                  <a:gd name="T91" fmla="*/ 276 h 348"/>
                  <a:gd name="T92" fmla="*/ 156 w 304"/>
                  <a:gd name="T93" fmla="*/ 282 h 348"/>
                  <a:gd name="T94" fmla="*/ 156 w 304"/>
                  <a:gd name="T95" fmla="*/ 320 h 348"/>
                  <a:gd name="T96" fmla="*/ 144 w 304"/>
                  <a:gd name="T97" fmla="*/ 330 h 348"/>
                  <a:gd name="T98" fmla="*/ 142 w 304"/>
                  <a:gd name="T99" fmla="*/ 336 h 348"/>
                  <a:gd name="T100" fmla="*/ 146 w 304"/>
                  <a:gd name="T101" fmla="*/ 340 h 348"/>
                  <a:gd name="T102" fmla="*/ 156 w 304"/>
                  <a:gd name="T103" fmla="*/ 346 h 348"/>
                  <a:gd name="T104" fmla="*/ 184 w 304"/>
                  <a:gd name="T105" fmla="*/ 344 h 348"/>
                  <a:gd name="T106" fmla="*/ 210 w 304"/>
                  <a:gd name="T107" fmla="*/ 348 h 348"/>
                  <a:gd name="T108" fmla="*/ 230 w 304"/>
                  <a:gd name="T109" fmla="*/ 346 h 348"/>
                  <a:gd name="T110" fmla="*/ 238 w 304"/>
                  <a:gd name="T111" fmla="*/ 340 h 348"/>
                  <a:gd name="T112" fmla="*/ 240 w 304"/>
                  <a:gd name="T113" fmla="*/ 336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4" h="348">
                    <a:moveTo>
                      <a:pt x="240" y="336"/>
                    </a:moveTo>
                    <a:lnTo>
                      <a:pt x="240" y="336"/>
                    </a:lnTo>
                    <a:lnTo>
                      <a:pt x="240" y="332"/>
                    </a:lnTo>
                    <a:lnTo>
                      <a:pt x="242" y="322"/>
                    </a:lnTo>
                    <a:lnTo>
                      <a:pt x="246" y="316"/>
                    </a:lnTo>
                    <a:lnTo>
                      <a:pt x="252" y="310"/>
                    </a:lnTo>
                    <a:lnTo>
                      <a:pt x="258" y="302"/>
                    </a:lnTo>
                    <a:lnTo>
                      <a:pt x="270" y="294"/>
                    </a:lnTo>
                    <a:lnTo>
                      <a:pt x="270" y="294"/>
                    </a:lnTo>
                    <a:lnTo>
                      <a:pt x="280" y="286"/>
                    </a:lnTo>
                    <a:lnTo>
                      <a:pt x="288" y="280"/>
                    </a:lnTo>
                    <a:lnTo>
                      <a:pt x="298" y="268"/>
                    </a:lnTo>
                    <a:lnTo>
                      <a:pt x="302" y="260"/>
                    </a:lnTo>
                    <a:lnTo>
                      <a:pt x="302" y="256"/>
                    </a:lnTo>
                    <a:lnTo>
                      <a:pt x="304" y="210"/>
                    </a:lnTo>
                    <a:lnTo>
                      <a:pt x="290" y="186"/>
                    </a:lnTo>
                    <a:lnTo>
                      <a:pt x="260" y="184"/>
                    </a:lnTo>
                    <a:lnTo>
                      <a:pt x="260" y="184"/>
                    </a:lnTo>
                    <a:lnTo>
                      <a:pt x="236" y="174"/>
                    </a:lnTo>
                    <a:lnTo>
                      <a:pt x="220" y="168"/>
                    </a:lnTo>
                    <a:lnTo>
                      <a:pt x="214" y="164"/>
                    </a:lnTo>
                    <a:lnTo>
                      <a:pt x="212" y="160"/>
                    </a:lnTo>
                    <a:lnTo>
                      <a:pt x="212" y="160"/>
                    </a:lnTo>
                    <a:lnTo>
                      <a:pt x="208" y="154"/>
                    </a:lnTo>
                    <a:lnTo>
                      <a:pt x="204" y="146"/>
                    </a:lnTo>
                    <a:lnTo>
                      <a:pt x="198" y="140"/>
                    </a:lnTo>
                    <a:lnTo>
                      <a:pt x="196" y="134"/>
                    </a:lnTo>
                    <a:lnTo>
                      <a:pt x="196" y="134"/>
                    </a:lnTo>
                    <a:lnTo>
                      <a:pt x="192" y="118"/>
                    </a:lnTo>
                    <a:lnTo>
                      <a:pt x="188" y="108"/>
                    </a:lnTo>
                    <a:lnTo>
                      <a:pt x="176" y="108"/>
                    </a:lnTo>
                    <a:lnTo>
                      <a:pt x="176" y="108"/>
                    </a:lnTo>
                    <a:lnTo>
                      <a:pt x="170" y="108"/>
                    </a:lnTo>
                    <a:lnTo>
                      <a:pt x="160" y="108"/>
                    </a:lnTo>
                    <a:lnTo>
                      <a:pt x="156" y="106"/>
                    </a:lnTo>
                    <a:lnTo>
                      <a:pt x="152" y="104"/>
                    </a:lnTo>
                    <a:lnTo>
                      <a:pt x="154" y="102"/>
                    </a:lnTo>
                    <a:lnTo>
                      <a:pt x="158" y="96"/>
                    </a:lnTo>
                    <a:lnTo>
                      <a:pt x="158" y="96"/>
                    </a:lnTo>
                    <a:lnTo>
                      <a:pt x="168" y="84"/>
                    </a:lnTo>
                    <a:lnTo>
                      <a:pt x="176" y="70"/>
                    </a:lnTo>
                    <a:lnTo>
                      <a:pt x="180" y="56"/>
                    </a:lnTo>
                    <a:lnTo>
                      <a:pt x="184" y="44"/>
                    </a:lnTo>
                    <a:lnTo>
                      <a:pt x="184" y="44"/>
                    </a:lnTo>
                    <a:lnTo>
                      <a:pt x="182" y="26"/>
                    </a:lnTo>
                    <a:lnTo>
                      <a:pt x="182" y="14"/>
                    </a:lnTo>
                    <a:lnTo>
                      <a:pt x="182" y="14"/>
                    </a:lnTo>
                    <a:lnTo>
                      <a:pt x="178" y="10"/>
                    </a:lnTo>
                    <a:lnTo>
                      <a:pt x="170" y="6"/>
                    </a:lnTo>
                    <a:lnTo>
                      <a:pt x="158" y="0"/>
                    </a:lnTo>
                    <a:lnTo>
                      <a:pt x="134" y="12"/>
                    </a:lnTo>
                    <a:lnTo>
                      <a:pt x="114" y="22"/>
                    </a:lnTo>
                    <a:lnTo>
                      <a:pt x="92" y="20"/>
                    </a:lnTo>
                    <a:lnTo>
                      <a:pt x="72" y="2"/>
                    </a:lnTo>
                    <a:lnTo>
                      <a:pt x="58" y="12"/>
                    </a:lnTo>
                    <a:lnTo>
                      <a:pt x="58" y="12"/>
                    </a:lnTo>
                    <a:lnTo>
                      <a:pt x="52" y="14"/>
                    </a:lnTo>
                    <a:lnTo>
                      <a:pt x="48" y="18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8" y="32"/>
                    </a:lnTo>
                    <a:lnTo>
                      <a:pt x="46" y="40"/>
                    </a:lnTo>
                    <a:lnTo>
                      <a:pt x="46" y="40"/>
                    </a:lnTo>
                    <a:lnTo>
                      <a:pt x="44" y="42"/>
                    </a:lnTo>
                    <a:lnTo>
                      <a:pt x="40" y="44"/>
                    </a:lnTo>
                    <a:lnTo>
                      <a:pt x="32" y="46"/>
                    </a:lnTo>
                    <a:lnTo>
                      <a:pt x="32" y="46"/>
                    </a:lnTo>
                    <a:lnTo>
                      <a:pt x="16" y="48"/>
                    </a:lnTo>
                    <a:lnTo>
                      <a:pt x="16" y="48"/>
                    </a:lnTo>
                    <a:lnTo>
                      <a:pt x="8" y="52"/>
                    </a:lnTo>
                    <a:lnTo>
                      <a:pt x="2" y="56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70"/>
                    </a:lnTo>
                    <a:lnTo>
                      <a:pt x="4" y="84"/>
                    </a:lnTo>
                    <a:lnTo>
                      <a:pt x="8" y="104"/>
                    </a:lnTo>
                    <a:lnTo>
                      <a:pt x="8" y="104"/>
                    </a:lnTo>
                    <a:lnTo>
                      <a:pt x="30" y="140"/>
                    </a:lnTo>
                    <a:lnTo>
                      <a:pt x="56" y="184"/>
                    </a:lnTo>
                    <a:lnTo>
                      <a:pt x="56" y="184"/>
                    </a:lnTo>
                    <a:lnTo>
                      <a:pt x="68" y="192"/>
                    </a:lnTo>
                    <a:lnTo>
                      <a:pt x="90" y="202"/>
                    </a:lnTo>
                    <a:lnTo>
                      <a:pt x="126" y="220"/>
                    </a:lnTo>
                    <a:lnTo>
                      <a:pt x="126" y="220"/>
                    </a:lnTo>
                    <a:lnTo>
                      <a:pt x="180" y="260"/>
                    </a:lnTo>
                    <a:lnTo>
                      <a:pt x="180" y="260"/>
                    </a:lnTo>
                    <a:lnTo>
                      <a:pt x="178" y="264"/>
                    </a:lnTo>
                    <a:lnTo>
                      <a:pt x="176" y="268"/>
                    </a:lnTo>
                    <a:lnTo>
                      <a:pt x="174" y="270"/>
                    </a:lnTo>
                    <a:lnTo>
                      <a:pt x="174" y="270"/>
                    </a:lnTo>
                    <a:lnTo>
                      <a:pt x="162" y="272"/>
                    </a:lnTo>
                    <a:lnTo>
                      <a:pt x="158" y="276"/>
                    </a:lnTo>
                    <a:lnTo>
                      <a:pt x="156" y="282"/>
                    </a:lnTo>
                    <a:lnTo>
                      <a:pt x="156" y="282"/>
                    </a:lnTo>
                    <a:lnTo>
                      <a:pt x="156" y="320"/>
                    </a:lnTo>
                    <a:lnTo>
                      <a:pt x="156" y="320"/>
                    </a:lnTo>
                    <a:lnTo>
                      <a:pt x="148" y="326"/>
                    </a:lnTo>
                    <a:lnTo>
                      <a:pt x="144" y="330"/>
                    </a:lnTo>
                    <a:lnTo>
                      <a:pt x="142" y="334"/>
                    </a:lnTo>
                    <a:lnTo>
                      <a:pt x="142" y="336"/>
                    </a:lnTo>
                    <a:lnTo>
                      <a:pt x="142" y="336"/>
                    </a:lnTo>
                    <a:lnTo>
                      <a:pt x="146" y="340"/>
                    </a:lnTo>
                    <a:lnTo>
                      <a:pt x="150" y="344"/>
                    </a:lnTo>
                    <a:lnTo>
                      <a:pt x="156" y="346"/>
                    </a:lnTo>
                    <a:lnTo>
                      <a:pt x="184" y="344"/>
                    </a:lnTo>
                    <a:lnTo>
                      <a:pt x="184" y="344"/>
                    </a:lnTo>
                    <a:lnTo>
                      <a:pt x="192" y="346"/>
                    </a:lnTo>
                    <a:lnTo>
                      <a:pt x="210" y="348"/>
                    </a:lnTo>
                    <a:lnTo>
                      <a:pt x="220" y="346"/>
                    </a:lnTo>
                    <a:lnTo>
                      <a:pt x="230" y="346"/>
                    </a:lnTo>
                    <a:lnTo>
                      <a:pt x="236" y="342"/>
                    </a:lnTo>
                    <a:lnTo>
                      <a:pt x="238" y="340"/>
                    </a:lnTo>
                    <a:lnTo>
                      <a:pt x="240" y="336"/>
                    </a:lnTo>
                    <a:lnTo>
                      <a:pt x="240" y="3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8" name="Freeform 37"/>
              <p:cNvSpPr>
                <a:spLocks/>
              </p:cNvSpPr>
              <p:nvPr/>
            </p:nvSpPr>
            <p:spPr bwMode="auto">
              <a:xfrm>
                <a:off x="6820410" y="4402127"/>
                <a:ext cx="492407" cy="310366"/>
              </a:xfrm>
              <a:custGeom>
                <a:avLst/>
                <a:gdLst>
                  <a:gd name="T0" fmla="*/ 286 w 330"/>
                  <a:gd name="T1" fmla="*/ 142 h 208"/>
                  <a:gd name="T2" fmla="*/ 290 w 330"/>
                  <a:gd name="T3" fmla="*/ 122 h 208"/>
                  <a:gd name="T4" fmla="*/ 298 w 330"/>
                  <a:gd name="T5" fmla="*/ 112 h 208"/>
                  <a:gd name="T6" fmla="*/ 320 w 330"/>
                  <a:gd name="T7" fmla="*/ 92 h 208"/>
                  <a:gd name="T8" fmla="*/ 328 w 330"/>
                  <a:gd name="T9" fmla="*/ 82 h 208"/>
                  <a:gd name="T10" fmla="*/ 328 w 330"/>
                  <a:gd name="T11" fmla="*/ 72 h 208"/>
                  <a:gd name="T12" fmla="*/ 324 w 330"/>
                  <a:gd name="T13" fmla="*/ 60 h 208"/>
                  <a:gd name="T14" fmla="*/ 308 w 330"/>
                  <a:gd name="T15" fmla="*/ 42 h 208"/>
                  <a:gd name="T16" fmla="*/ 296 w 330"/>
                  <a:gd name="T17" fmla="*/ 36 h 208"/>
                  <a:gd name="T18" fmla="*/ 284 w 330"/>
                  <a:gd name="T19" fmla="*/ 32 h 208"/>
                  <a:gd name="T20" fmla="*/ 280 w 330"/>
                  <a:gd name="T21" fmla="*/ 34 h 208"/>
                  <a:gd name="T22" fmla="*/ 254 w 330"/>
                  <a:gd name="T23" fmla="*/ 46 h 208"/>
                  <a:gd name="T24" fmla="*/ 224 w 330"/>
                  <a:gd name="T25" fmla="*/ 42 h 208"/>
                  <a:gd name="T26" fmla="*/ 214 w 330"/>
                  <a:gd name="T27" fmla="*/ 38 h 208"/>
                  <a:gd name="T28" fmla="*/ 188 w 330"/>
                  <a:gd name="T29" fmla="*/ 20 h 208"/>
                  <a:gd name="T30" fmla="*/ 96 w 330"/>
                  <a:gd name="T31" fmla="*/ 0 h 208"/>
                  <a:gd name="T32" fmla="*/ 42 w 330"/>
                  <a:gd name="T33" fmla="*/ 30 h 208"/>
                  <a:gd name="T34" fmla="*/ 22 w 330"/>
                  <a:gd name="T35" fmla="*/ 118 h 208"/>
                  <a:gd name="T36" fmla="*/ 2 w 330"/>
                  <a:gd name="T37" fmla="*/ 138 h 208"/>
                  <a:gd name="T38" fmla="*/ 2 w 330"/>
                  <a:gd name="T39" fmla="*/ 154 h 208"/>
                  <a:gd name="T40" fmla="*/ 6 w 330"/>
                  <a:gd name="T41" fmla="*/ 162 h 208"/>
                  <a:gd name="T42" fmla="*/ 32 w 330"/>
                  <a:gd name="T43" fmla="*/ 188 h 208"/>
                  <a:gd name="T44" fmla="*/ 54 w 330"/>
                  <a:gd name="T45" fmla="*/ 206 h 208"/>
                  <a:gd name="T46" fmla="*/ 76 w 330"/>
                  <a:gd name="T47" fmla="*/ 208 h 208"/>
                  <a:gd name="T48" fmla="*/ 90 w 330"/>
                  <a:gd name="T49" fmla="*/ 208 h 208"/>
                  <a:gd name="T50" fmla="*/ 100 w 330"/>
                  <a:gd name="T51" fmla="*/ 198 h 208"/>
                  <a:gd name="T52" fmla="*/ 106 w 330"/>
                  <a:gd name="T53" fmla="*/ 188 h 208"/>
                  <a:gd name="T54" fmla="*/ 118 w 330"/>
                  <a:gd name="T55" fmla="*/ 172 h 208"/>
                  <a:gd name="T56" fmla="*/ 124 w 330"/>
                  <a:gd name="T57" fmla="*/ 170 h 208"/>
                  <a:gd name="T58" fmla="*/ 156 w 330"/>
                  <a:gd name="T59" fmla="*/ 168 h 208"/>
                  <a:gd name="T60" fmla="*/ 166 w 330"/>
                  <a:gd name="T61" fmla="*/ 168 h 208"/>
                  <a:gd name="T62" fmla="*/ 184 w 330"/>
                  <a:gd name="T63" fmla="*/ 178 h 208"/>
                  <a:gd name="T64" fmla="*/ 198 w 330"/>
                  <a:gd name="T65" fmla="*/ 180 h 208"/>
                  <a:gd name="T66" fmla="*/ 216 w 330"/>
                  <a:gd name="T67" fmla="*/ 178 h 208"/>
                  <a:gd name="T68" fmla="*/ 232 w 330"/>
                  <a:gd name="T69" fmla="*/ 170 h 208"/>
                  <a:gd name="T70" fmla="*/ 258 w 330"/>
                  <a:gd name="T71" fmla="*/ 158 h 208"/>
                  <a:gd name="T72" fmla="*/ 272 w 330"/>
                  <a:gd name="T73" fmla="*/ 152 h 208"/>
                  <a:gd name="T74" fmla="*/ 286 w 330"/>
                  <a:gd name="T75" fmla="*/ 142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30" h="208">
                    <a:moveTo>
                      <a:pt x="286" y="142"/>
                    </a:moveTo>
                    <a:lnTo>
                      <a:pt x="286" y="142"/>
                    </a:lnTo>
                    <a:lnTo>
                      <a:pt x="288" y="132"/>
                    </a:lnTo>
                    <a:lnTo>
                      <a:pt x="290" y="122"/>
                    </a:lnTo>
                    <a:lnTo>
                      <a:pt x="292" y="118"/>
                    </a:lnTo>
                    <a:lnTo>
                      <a:pt x="298" y="112"/>
                    </a:lnTo>
                    <a:lnTo>
                      <a:pt x="298" y="112"/>
                    </a:lnTo>
                    <a:lnTo>
                      <a:pt x="320" y="92"/>
                    </a:lnTo>
                    <a:lnTo>
                      <a:pt x="324" y="88"/>
                    </a:lnTo>
                    <a:lnTo>
                      <a:pt x="328" y="82"/>
                    </a:lnTo>
                    <a:lnTo>
                      <a:pt x="330" y="76"/>
                    </a:lnTo>
                    <a:lnTo>
                      <a:pt x="328" y="72"/>
                    </a:lnTo>
                    <a:lnTo>
                      <a:pt x="328" y="72"/>
                    </a:lnTo>
                    <a:lnTo>
                      <a:pt x="324" y="60"/>
                    </a:lnTo>
                    <a:lnTo>
                      <a:pt x="316" y="50"/>
                    </a:lnTo>
                    <a:lnTo>
                      <a:pt x="308" y="42"/>
                    </a:lnTo>
                    <a:lnTo>
                      <a:pt x="308" y="42"/>
                    </a:lnTo>
                    <a:lnTo>
                      <a:pt x="296" y="36"/>
                    </a:lnTo>
                    <a:lnTo>
                      <a:pt x="288" y="32"/>
                    </a:lnTo>
                    <a:lnTo>
                      <a:pt x="284" y="32"/>
                    </a:lnTo>
                    <a:lnTo>
                      <a:pt x="280" y="34"/>
                    </a:lnTo>
                    <a:lnTo>
                      <a:pt x="280" y="34"/>
                    </a:lnTo>
                    <a:lnTo>
                      <a:pt x="266" y="42"/>
                    </a:lnTo>
                    <a:lnTo>
                      <a:pt x="254" y="46"/>
                    </a:lnTo>
                    <a:lnTo>
                      <a:pt x="254" y="46"/>
                    </a:lnTo>
                    <a:lnTo>
                      <a:pt x="224" y="42"/>
                    </a:lnTo>
                    <a:lnTo>
                      <a:pt x="224" y="42"/>
                    </a:lnTo>
                    <a:lnTo>
                      <a:pt x="214" y="38"/>
                    </a:lnTo>
                    <a:lnTo>
                      <a:pt x="202" y="30"/>
                    </a:lnTo>
                    <a:lnTo>
                      <a:pt x="188" y="20"/>
                    </a:lnTo>
                    <a:lnTo>
                      <a:pt x="144" y="4"/>
                    </a:lnTo>
                    <a:lnTo>
                      <a:pt x="96" y="0"/>
                    </a:lnTo>
                    <a:lnTo>
                      <a:pt x="64" y="24"/>
                    </a:lnTo>
                    <a:lnTo>
                      <a:pt x="42" y="30"/>
                    </a:lnTo>
                    <a:lnTo>
                      <a:pt x="38" y="96"/>
                    </a:lnTo>
                    <a:lnTo>
                      <a:pt x="22" y="118"/>
                    </a:lnTo>
                    <a:lnTo>
                      <a:pt x="2" y="138"/>
                    </a:lnTo>
                    <a:lnTo>
                      <a:pt x="2" y="138"/>
                    </a:lnTo>
                    <a:lnTo>
                      <a:pt x="0" y="146"/>
                    </a:lnTo>
                    <a:lnTo>
                      <a:pt x="2" y="154"/>
                    </a:lnTo>
                    <a:lnTo>
                      <a:pt x="6" y="162"/>
                    </a:lnTo>
                    <a:lnTo>
                      <a:pt x="6" y="162"/>
                    </a:lnTo>
                    <a:lnTo>
                      <a:pt x="16" y="172"/>
                    </a:lnTo>
                    <a:lnTo>
                      <a:pt x="32" y="188"/>
                    </a:lnTo>
                    <a:lnTo>
                      <a:pt x="54" y="206"/>
                    </a:lnTo>
                    <a:lnTo>
                      <a:pt x="54" y="206"/>
                    </a:lnTo>
                    <a:lnTo>
                      <a:pt x="60" y="208"/>
                    </a:lnTo>
                    <a:lnTo>
                      <a:pt x="76" y="208"/>
                    </a:lnTo>
                    <a:lnTo>
                      <a:pt x="84" y="208"/>
                    </a:lnTo>
                    <a:lnTo>
                      <a:pt x="90" y="208"/>
                    </a:lnTo>
                    <a:lnTo>
                      <a:pt x="96" y="204"/>
                    </a:lnTo>
                    <a:lnTo>
                      <a:pt x="100" y="198"/>
                    </a:lnTo>
                    <a:lnTo>
                      <a:pt x="100" y="198"/>
                    </a:lnTo>
                    <a:lnTo>
                      <a:pt x="106" y="188"/>
                    </a:lnTo>
                    <a:lnTo>
                      <a:pt x="112" y="178"/>
                    </a:lnTo>
                    <a:lnTo>
                      <a:pt x="118" y="172"/>
                    </a:lnTo>
                    <a:lnTo>
                      <a:pt x="124" y="170"/>
                    </a:lnTo>
                    <a:lnTo>
                      <a:pt x="124" y="170"/>
                    </a:lnTo>
                    <a:lnTo>
                      <a:pt x="144" y="168"/>
                    </a:lnTo>
                    <a:lnTo>
                      <a:pt x="156" y="168"/>
                    </a:lnTo>
                    <a:lnTo>
                      <a:pt x="166" y="168"/>
                    </a:lnTo>
                    <a:lnTo>
                      <a:pt x="166" y="168"/>
                    </a:lnTo>
                    <a:lnTo>
                      <a:pt x="174" y="174"/>
                    </a:lnTo>
                    <a:lnTo>
                      <a:pt x="184" y="178"/>
                    </a:lnTo>
                    <a:lnTo>
                      <a:pt x="190" y="180"/>
                    </a:lnTo>
                    <a:lnTo>
                      <a:pt x="198" y="180"/>
                    </a:lnTo>
                    <a:lnTo>
                      <a:pt x="206" y="180"/>
                    </a:lnTo>
                    <a:lnTo>
                      <a:pt x="216" y="178"/>
                    </a:lnTo>
                    <a:lnTo>
                      <a:pt x="216" y="178"/>
                    </a:lnTo>
                    <a:lnTo>
                      <a:pt x="232" y="170"/>
                    </a:lnTo>
                    <a:lnTo>
                      <a:pt x="246" y="164"/>
                    </a:lnTo>
                    <a:lnTo>
                      <a:pt x="258" y="158"/>
                    </a:lnTo>
                    <a:lnTo>
                      <a:pt x="258" y="158"/>
                    </a:lnTo>
                    <a:lnTo>
                      <a:pt x="272" y="152"/>
                    </a:lnTo>
                    <a:lnTo>
                      <a:pt x="286" y="142"/>
                    </a:lnTo>
                    <a:lnTo>
                      <a:pt x="286" y="14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9" name="Freeform 38"/>
              <p:cNvSpPr>
                <a:spLocks/>
              </p:cNvSpPr>
              <p:nvPr/>
            </p:nvSpPr>
            <p:spPr bwMode="auto">
              <a:xfrm>
                <a:off x="6838316" y="4775163"/>
                <a:ext cx="164136" cy="116387"/>
              </a:xfrm>
              <a:custGeom>
                <a:avLst/>
                <a:gdLst>
                  <a:gd name="T0" fmla="*/ 60 w 110"/>
                  <a:gd name="T1" fmla="*/ 0 h 78"/>
                  <a:gd name="T2" fmla="*/ 60 w 110"/>
                  <a:gd name="T3" fmla="*/ 0 h 78"/>
                  <a:gd name="T4" fmla="*/ 66 w 110"/>
                  <a:gd name="T5" fmla="*/ 2 h 78"/>
                  <a:gd name="T6" fmla="*/ 74 w 110"/>
                  <a:gd name="T7" fmla="*/ 6 h 78"/>
                  <a:gd name="T8" fmla="*/ 82 w 110"/>
                  <a:gd name="T9" fmla="*/ 10 h 78"/>
                  <a:gd name="T10" fmla="*/ 88 w 110"/>
                  <a:gd name="T11" fmla="*/ 18 h 78"/>
                  <a:gd name="T12" fmla="*/ 88 w 110"/>
                  <a:gd name="T13" fmla="*/ 18 h 78"/>
                  <a:gd name="T14" fmla="*/ 94 w 110"/>
                  <a:gd name="T15" fmla="*/ 32 h 78"/>
                  <a:gd name="T16" fmla="*/ 98 w 110"/>
                  <a:gd name="T17" fmla="*/ 44 h 78"/>
                  <a:gd name="T18" fmla="*/ 98 w 110"/>
                  <a:gd name="T19" fmla="*/ 44 h 78"/>
                  <a:gd name="T20" fmla="*/ 102 w 110"/>
                  <a:gd name="T21" fmla="*/ 48 h 78"/>
                  <a:gd name="T22" fmla="*/ 106 w 110"/>
                  <a:gd name="T23" fmla="*/ 50 h 78"/>
                  <a:gd name="T24" fmla="*/ 108 w 110"/>
                  <a:gd name="T25" fmla="*/ 54 h 78"/>
                  <a:gd name="T26" fmla="*/ 110 w 110"/>
                  <a:gd name="T27" fmla="*/ 58 h 78"/>
                  <a:gd name="T28" fmla="*/ 110 w 110"/>
                  <a:gd name="T29" fmla="*/ 58 h 78"/>
                  <a:gd name="T30" fmla="*/ 110 w 110"/>
                  <a:gd name="T31" fmla="*/ 64 h 78"/>
                  <a:gd name="T32" fmla="*/ 110 w 110"/>
                  <a:gd name="T33" fmla="*/ 66 h 78"/>
                  <a:gd name="T34" fmla="*/ 110 w 110"/>
                  <a:gd name="T35" fmla="*/ 66 h 78"/>
                  <a:gd name="T36" fmla="*/ 104 w 110"/>
                  <a:gd name="T37" fmla="*/ 72 h 78"/>
                  <a:gd name="T38" fmla="*/ 100 w 110"/>
                  <a:gd name="T39" fmla="*/ 76 h 78"/>
                  <a:gd name="T40" fmla="*/ 96 w 110"/>
                  <a:gd name="T41" fmla="*/ 78 h 78"/>
                  <a:gd name="T42" fmla="*/ 96 w 110"/>
                  <a:gd name="T43" fmla="*/ 78 h 78"/>
                  <a:gd name="T44" fmla="*/ 72 w 110"/>
                  <a:gd name="T45" fmla="*/ 78 h 78"/>
                  <a:gd name="T46" fmla="*/ 46 w 110"/>
                  <a:gd name="T47" fmla="*/ 76 h 78"/>
                  <a:gd name="T48" fmla="*/ 46 w 110"/>
                  <a:gd name="T49" fmla="*/ 76 h 78"/>
                  <a:gd name="T50" fmla="*/ 26 w 110"/>
                  <a:gd name="T51" fmla="*/ 76 h 78"/>
                  <a:gd name="T52" fmla="*/ 10 w 110"/>
                  <a:gd name="T53" fmla="*/ 76 h 78"/>
                  <a:gd name="T54" fmla="*/ 10 w 110"/>
                  <a:gd name="T55" fmla="*/ 76 h 78"/>
                  <a:gd name="T56" fmla="*/ 2 w 110"/>
                  <a:gd name="T57" fmla="*/ 68 h 78"/>
                  <a:gd name="T58" fmla="*/ 0 w 110"/>
                  <a:gd name="T59" fmla="*/ 58 h 78"/>
                  <a:gd name="T60" fmla="*/ 0 w 110"/>
                  <a:gd name="T61" fmla="*/ 54 h 78"/>
                  <a:gd name="T62" fmla="*/ 0 w 110"/>
                  <a:gd name="T63" fmla="*/ 50 h 78"/>
                  <a:gd name="T64" fmla="*/ 0 w 110"/>
                  <a:gd name="T65" fmla="*/ 50 h 78"/>
                  <a:gd name="T66" fmla="*/ 6 w 110"/>
                  <a:gd name="T67" fmla="*/ 42 h 78"/>
                  <a:gd name="T68" fmla="*/ 10 w 110"/>
                  <a:gd name="T69" fmla="*/ 38 h 78"/>
                  <a:gd name="T70" fmla="*/ 18 w 110"/>
                  <a:gd name="T71" fmla="*/ 34 h 78"/>
                  <a:gd name="T72" fmla="*/ 18 w 110"/>
                  <a:gd name="T73" fmla="*/ 34 h 78"/>
                  <a:gd name="T74" fmla="*/ 30 w 110"/>
                  <a:gd name="T75" fmla="*/ 26 h 78"/>
                  <a:gd name="T76" fmla="*/ 40 w 110"/>
                  <a:gd name="T77" fmla="*/ 18 h 78"/>
                  <a:gd name="T78" fmla="*/ 40 w 110"/>
                  <a:gd name="T79" fmla="*/ 18 h 78"/>
                  <a:gd name="T80" fmla="*/ 44 w 110"/>
                  <a:gd name="T81" fmla="*/ 10 h 78"/>
                  <a:gd name="T82" fmla="*/ 50 w 110"/>
                  <a:gd name="T83" fmla="*/ 4 h 78"/>
                  <a:gd name="T84" fmla="*/ 60 w 110"/>
                  <a:gd name="T85" fmla="*/ 0 h 78"/>
                  <a:gd name="T86" fmla="*/ 60 w 110"/>
                  <a:gd name="T8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0" h="78">
                    <a:moveTo>
                      <a:pt x="60" y="0"/>
                    </a:moveTo>
                    <a:lnTo>
                      <a:pt x="60" y="0"/>
                    </a:lnTo>
                    <a:lnTo>
                      <a:pt x="66" y="2"/>
                    </a:lnTo>
                    <a:lnTo>
                      <a:pt x="74" y="6"/>
                    </a:lnTo>
                    <a:lnTo>
                      <a:pt x="82" y="10"/>
                    </a:lnTo>
                    <a:lnTo>
                      <a:pt x="88" y="18"/>
                    </a:lnTo>
                    <a:lnTo>
                      <a:pt x="88" y="18"/>
                    </a:lnTo>
                    <a:lnTo>
                      <a:pt x="94" y="32"/>
                    </a:lnTo>
                    <a:lnTo>
                      <a:pt x="98" y="44"/>
                    </a:lnTo>
                    <a:lnTo>
                      <a:pt x="98" y="44"/>
                    </a:lnTo>
                    <a:lnTo>
                      <a:pt x="102" y="48"/>
                    </a:lnTo>
                    <a:lnTo>
                      <a:pt x="106" y="50"/>
                    </a:lnTo>
                    <a:lnTo>
                      <a:pt x="108" y="54"/>
                    </a:lnTo>
                    <a:lnTo>
                      <a:pt x="110" y="58"/>
                    </a:lnTo>
                    <a:lnTo>
                      <a:pt x="110" y="58"/>
                    </a:lnTo>
                    <a:lnTo>
                      <a:pt x="110" y="64"/>
                    </a:lnTo>
                    <a:lnTo>
                      <a:pt x="110" y="66"/>
                    </a:lnTo>
                    <a:lnTo>
                      <a:pt x="110" y="66"/>
                    </a:lnTo>
                    <a:lnTo>
                      <a:pt x="104" y="72"/>
                    </a:lnTo>
                    <a:lnTo>
                      <a:pt x="100" y="76"/>
                    </a:lnTo>
                    <a:lnTo>
                      <a:pt x="96" y="78"/>
                    </a:lnTo>
                    <a:lnTo>
                      <a:pt x="96" y="78"/>
                    </a:lnTo>
                    <a:lnTo>
                      <a:pt x="72" y="78"/>
                    </a:lnTo>
                    <a:lnTo>
                      <a:pt x="46" y="76"/>
                    </a:lnTo>
                    <a:lnTo>
                      <a:pt x="46" y="76"/>
                    </a:lnTo>
                    <a:lnTo>
                      <a:pt x="26" y="76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4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6" y="42"/>
                    </a:lnTo>
                    <a:lnTo>
                      <a:pt x="10" y="38"/>
                    </a:lnTo>
                    <a:lnTo>
                      <a:pt x="18" y="34"/>
                    </a:lnTo>
                    <a:lnTo>
                      <a:pt x="18" y="34"/>
                    </a:lnTo>
                    <a:lnTo>
                      <a:pt x="30" y="26"/>
                    </a:lnTo>
                    <a:lnTo>
                      <a:pt x="40" y="18"/>
                    </a:lnTo>
                    <a:lnTo>
                      <a:pt x="40" y="18"/>
                    </a:lnTo>
                    <a:lnTo>
                      <a:pt x="44" y="10"/>
                    </a:lnTo>
                    <a:lnTo>
                      <a:pt x="50" y="4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39"/>
              <p:cNvSpPr>
                <a:spLocks/>
              </p:cNvSpPr>
              <p:nvPr/>
            </p:nvSpPr>
            <p:spPr bwMode="auto">
              <a:xfrm>
                <a:off x="6883080" y="5124324"/>
                <a:ext cx="223822" cy="188010"/>
              </a:xfrm>
              <a:custGeom>
                <a:avLst/>
                <a:gdLst>
                  <a:gd name="T0" fmla="*/ 108 w 150"/>
                  <a:gd name="T1" fmla="*/ 2 h 126"/>
                  <a:gd name="T2" fmla="*/ 142 w 150"/>
                  <a:gd name="T3" fmla="*/ 10 h 126"/>
                  <a:gd name="T4" fmla="*/ 142 w 150"/>
                  <a:gd name="T5" fmla="*/ 10 h 126"/>
                  <a:gd name="T6" fmla="*/ 144 w 150"/>
                  <a:gd name="T7" fmla="*/ 16 h 126"/>
                  <a:gd name="T8" fmla="*/ 148 w 150"/>
                  <a:gd name="T9" fmla="*/ 28 h 126"/>
                  <a:gd name="T10" fmla="*/ 148 w 150"/>
                  <a:gd name="T11" fmla="*/ 28 h 126"/>
                  <a:gd name="T12" fmla="*/ 150 w 150"/>
                  <a:gd name="T13" fmla="*/ 36 h 126"/>
                  <a:gd name="T14" fmla="*/ 150 w 150"/>
                  <a:gd name="T15" fmla="*/ 40 h 126"/>
                  <a:gd name="T16" fmla="*/ 146 w 150"/>
                  <a:gd name="T17" fmla="*/ 46 h 126"/>
                  <a:gd name="T18" fmla="*/ 146 w 150"/>
                  <a:gd name="T19" fmla="*/ 46 h 126"/>
                  <a:gd name="T20" fmla="*/ 138 w 150"/>
                  <a:gd name="T21" fmla="*/ 58 h 126"/>
                  <a:gd name="T22" fmla="*/ 136 w 150"/>
                  <a:gd name="T23" fmla="*/ 64 h 126"/>
                  <a:gd name="T24" fmla="*/ 134 w 150"/>
                  <a:gd name="T25" fmla="*/ 70 h 126"/>
                  <a:gd name="T26" fmla="*/ 134 w 150"/>
                  <a:gd name="T27" fmla="*/ 70 h 126"/>
                  <a:gd name="T28" fmla="*/ 136 w 150"/>
                  <a:gd name="T29" fmla="*/ 82 h 126"/>
                  <a:gd name="T30" fmla="*/ 138 w 150"/>
                  <a:gd name="T31" fmla="*/ 98 h 126"/>
                  <a:gd name="T32" fmla="*/ 138 w 150"/>
                  <a:gd name="T33" fmla="*/ 98 h 126"/>
                  <a:gd name="T34" fmla="*/ 138 w 150"/>
                  <a:gd name="T35" fmla="*/ 122 h 126"/>
                  <a:gd name="T36" fmla="*/ 138 w 150"/>
                  <a:gd name="T37" fmla="*/ 122 h 126"/>
                  <a:gd name="T38" fmla="*/ 138 w 150"/>
                  <a:gd name="T39" fmla="*/ 126 h 126"/>
                  <a:gd name="T40" fmla="*/ 136 w 150"/>
                  <a:gd name="T41" fmla="*/ 126 h 126"/>
                  <a:gd name="T42" fmla="*/ 132 w 150"/>
                  <a:gd name="T43" fmla="*/ 126 h 126"/>
                  <a:gd name="T44" fmla="*/ 132 w 150"/>
                  <a:gd name="T45" fmla="*/ 126 h 126"/>
                  <a:gd name="T46" fmla="*/ 122 w 150"/>
                  <a:gd name="T47" fmla="*/ 122 h 126"/>
                  <a:gd name="T48" fmla="*/ 110 w 150"/>
                  <a:gd name="T49" fmla="*/ 114 h 126"/>
                  <a:gd name="T50" fmla="*/ 96 w 150"/>
                  <a:gd name="T51" fmla="*/ 102 h 126"/>
                  <a:gd name="T52" fmla="*/ 56 w 150"/>
                  <a:gd name="T53" fmla="*/ 82 h 126"/>
                  <a:gd name="T54" fmla="*/ 56 w 150"/>
                  <a:gd name="T55" fmla="*/ 82 h 126"/>
                  <a:gd name="T56" fmla="*/ 46 w 150"/>
                  <a:gd name="T57" fmla="*/ 80 h 126"/>
                  <a:gd name="T58" fmla="*/ 32 w 150"/>
                  <a:gd name="T59" fmla="*/ 76 h 126"/>
                  <a:gd name="T60" fmla="*/ 32 w 150"/>
                  <a:gd name="T61" fmla="*/ 76 h 126"/>
                  <a:gd name="T62" fmla="*/ 18 w 150"/>
                  <a:gd name="T63" fmla="*/ 64 h 126"/>
                  <a:gd name="T64" fmla="*/ 12 w 150"/>
                  <a:gd name="T65" fmla="*/ 58 h 126"/>
                  <a:gd name="T66" fmla="*/ 8 w 150"/>
                  <a:gd name="T67" fmla="*/ 52 h 126"/>
                  <a:gd name="T68" fmla="*/ 8 w 150"/>
                  <a:gd name="T69" fmla="*/ 52 h 126"/>
                  <a:gd name="T70" fmla="*/ 6 w 150"/>
                  <a:gd name="T71" fmla="*/ 40 h 126"/>
                  <a:gd name="T72" fmla="*/ 2 w 150"/>
                  <a:gd name="T73" fmla="*/ 30 h 126"/>
                  <a:gd name="T74" fmla="*/ 2 w 150"/>
                  <a:gd name="T75" fmla="*/ 30 h 126"/>
                  <a:gd name="T76" fmla="*/ 0 w 150"/>
                  <a:gd name="T77" fmla="*/ 10 h 126"/>
                  <a:gd name="T78" fmla="*/ 26 w 150"/>
                  <a:gd name="T79" fmla="*/ 0 h 126"/>
                  <a:gd name="T80" fmla="*/ 108 w 150"/>
                  <a:gd name="T81" fmla="*/ 2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0" h="126">
                    <a:moveTo>
                      <a:pt x="108" y="2"/>
                    </a:moveTo>
                    <a:lnTo>
                      <a:pt x="142" y="10"/>
                    </a:lnTo>
                    <a:lnTo>
                      <a:pt x="142" y="10"/>
                    </a:lnTo>
                    <a:lnTo>
                      <a:pt x="144" y="16"/>
                    </a:lnTo>
                    <a:lnTo>
                      <a:pt x="148" y="28"/>
                    </a:lnTo>
                    <a:lnTo>
                      <a:pt x="148" y="28"/>
                    </a:lnTo>
                    <a:lnTo>
                      <a:pt x="150" y="36"/>
                    </a:lnTo>
                    <a:lnTo>
                      <a:pt x="150" y="40"/>
                    </a:lnTo>
                    <a:lnTo>
                      <a:pt x="146" y="46"/>
                    </a:lnTo>
                    <a:lnTo>
                      <a:pt x="146" y="46"/>
                    </a:lnTo>
                    <a:lnTo>
                      <a:pt x="138" y="58"/>
                    </a:lnTo>
                    <a:lnTo>
                      <a:pt x="136" y="64"/>
                    </a:lnTo>
                    <a:lnTo>
                      <a:pt x="134" y="70"/>
                    </a:lnTo>
                    <a:lnTo>
                      <a:pt x="134" y="70"/>
                    </a:lnTo>
                    <a:lnTo>
                      <a:pt x="136" y="82"/>
                    </a:lnTo>
                    <a:lnTo>
                      <a:pt x="138" y="98"/>
                    </a:lnTo>
                    <a:lnTo>
                      <a:pt x="138" y="98"/>
                    </a:lnTo>
                    <a:lnTo>
                      <a:pt x="138" y="122"/>
                    </a:lnTo>
                    <a:lnTo>
                      <a:pt x="138" y="122"/>
                    </a:lnTo>
                    <a:lnTo>
                      <a:pt x="138" y="126"/>
                    </a:lnTo>
                    <a:lnTo>
                      <a:pt x="136" y="126"/>
                    </a:lnTo>
                    <a:lnTo>
                      <a:pt x="132" y="126"/>
                    </a:lnTo>
                    <a:lnTo>
                      <a:pt x="132" y="126"/>
                    </a:lnTo>
                    <a:lnTo>
                      <a:pt x="122" y="122"/>
                    </a:lnTo>
                    <a:lnTo>
                      <a:pt x="110" y="114"/>
                    </a:lnTo>
                    <a:lnTo>
                      <a:pt x="96" y="102"/>
                    </a:lnTo>
                    <a:lnTo>
                      <a:pt x="56" y="82"/>
                    </a:lnTo>
                    <a:lnTo>
                      <a:pt x="56" y="82"/>
                    </a:lnTo>
                    <a:lnTo>
                      <a:pt x="46" y="80"/>
                    </a:lnTo>
                    <a:lnTo>
                      <a:pt x="32" y="76"/>
                    </a:lnTo>
                    <a:lnTo>
                      <a:pt x="32" y="76"/>
                    </a:lnTo>
                    <a:lnTo>
                      <a:pt x="18" y="64"/>
                    </a:lnTo>
                    <a:lnTo>
                      <a:pt x="12" y="58"/>
                    </a:lnTo>
                    <a:lnTo>
                      <a:pt x="8" y="52"/>
                    </a:lnTo>
                    <a:lnTo>
                      <a:pt x="8" y="52"/>
                    </a:lnTo>
                    <a:lnTo>
                      <a:pt x="6" y="40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0" y="10"/>
                    </a:lnTo>
                    <a:lnTo>
                      <a:pt x="26" y="0"/>
                    </a:lnTo>
                    <a:lnTo>
                      <a:pt x="108" y="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Freeform 40"/>
              <p:cNvSpPr>
                <a:spLocks/>
              </p:cNvSpPr>
              <p:nvPr/>
            </p:nvSpPr>
            <p:spPr bwMode="auto">
              <a:xfrm>
                <a:off x="6647322" y="4957204"/>
                <a:ext cx="211884" cy="202931"/>
              </a:xfrm>
              <a:custGeom>
                <a:avLst/>
                <a:gdLst>
                  <a:gd name="T0" fmla="*/ 138 w 142"/>
                  <a:gd name="T1" fmla="*/ 86 h 136"/>
                  <a:gd name="T2" fmla="*/ 142 w 142"/>
                  <a:gd name="T3" fmla="*/ 80 h 136"/>
                  <a:gd name="T4" fmla="*/ 140 w 142"/>
                  <a:gd name="T5" fmla="*/ 70 h 136"/>
                  <a:gd name="T6" fmla="*/ 132 w 142"/>
                  <a:gd name="T7" fmla="*/ 62 h 136"/>
                  <a:gd name="T8" fmla="*/ 126 w 142"/>
                  <a:gd name="T9" fmla="*/ 56 h 136"/>
                  <a:gd name="T10" fmla="*/ 122 w 142"/>
                  <a:gd name="T11" fmla="*/ 50 h 136"/>
                  <a:gd name="T12" fmla="*/ 122 w 142"/>
                  <a:gd name="T13" fmla="*/ 44 h 136"/>
                  <a:gd name="T14" fmla="*/ 122 w 142"/>
                  <a:gd name="T15" fmla="*/ 30 h 136"/>
                  <a:gd name="T16" fmla="*/ 118 w 142"/>
                  <a:gd name="T17" fmla="*/ 20 h 136"/>
                  <a:gd name="T18" fmla="*/ 102 w 142"/>
                  <a:gd name="T19" fmla="*/ 0 h 136"/>
                  <a:gd name="T20" fmla="*/ 100 w 142"/>
                  <a:gd name="T21" fmla="*/ 0 h 136"/>
                  <a:gd name="T22" fmla="*/ 90 w 142"/>
                  <a:gd name="T23" fmla="*/ 0 h 136"/>
                  <a:gd name="T24" fmla="*/ 82 w 142"/>
                  <a:gd name="T25" fmla="*/ 6 h 136"/>
                  <a:gd name="T26" fmla="*/ 62 w 142"/>
                  <a:gd name="T27" fmla="*/ 26 h 136"/>
                  <a:gd name="T28" fmla="*/ 52 w 142"/>
                  <a:gd name="T29" fmla="*/ 32 h 136"/>
                  <a:gd name="T30" fmla="*/ 48 w 142"/>
                  <a:gd name="T31" fmla="*/ 34 h 136"/>
                  <a:gd name="T32" fmla="*/ 34 w 142"/>
                  <a:gd name="T33" fmla="*/ 34 h 136"/>
                  <a:gd name="T34" fmla="*/ 26 w 142"/>
                  <a:gd name="T35" fmla="*/ 36 h 136"/>
                  <a:gd name="T36" fmla="*/ 16 w 142"/>
                  <a:gd name="T37" fmla="*/ 40 h 136"/>
                  <a:gd name="T38" fmla="*/ 6 w 142"/>
                  <a:gd name="T39" fmla="*/ 48 h 136"/>
                  <a:gd name="T40" fmla="*/ 0 w 142"/>
                  <a:gd name="T41" fmla="*/ 58 h 136"/>
                  <a:gd name="T42" fmla="*/ 2 w 142"/>
                  <a:gd name="T43" fmla="*/ 66 h 136"/>
                  <a:gd name="T44" fmla="*/ 14 w 142"/>
                  <a:gd name="T45" fmla="*/ 86 h 136"/>
                  <a:gd name="T46" fmla="*/ 18 w 142"/>
                  <a:gd name="T47" fmla="*/ 90 h 136"/>
                  <a:gd name="T48" fmla="*/ 42 w 142"/>
                  <a:gd name="T49" fmla="*/ 100 h 136"/>
                  <a:gd name="T50" fmla="*/ 58 w 142"/>
                  <a:gd name="T51" fmla="*/ 112 h 136"/>
                  <a:gd name="T52" fmla="*/ 64 w 142"/>
                  <a:gd name="T53" fmla="*/ 114 h 136"/>
                  <a:gd name="T54" fmla="*/ 80 w 142"/>
                  <a:gd name="T55" fmla="*/ 118 h 136"/>
                  <a:gd name="T56" fmla="*/ 94 w 142"/>
                  <a:gd name="T57" fmla="*/ 126 h 136"/>
                  <a:gd name="T58" fmla="*/ 98 w 142"/>
                  <a:gd name="T59" fmla="*/ 130 h 136"/>
                  <a:gd name="T60" fmla="*/ 118 w 142"/>
                  <a:gd name="T61" fmla="*/ 136 h 136"/>
                  <a:gd name="T62" fmla="*/ 128 w 142"/>
                  <a:gd name="T63" fmla="*/ 134 h 136"/>
                  <a:gd name="T64" fmla="*/ 138 w 142"/>
                  <a:gd name="T65" fmla="*/ 12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42" h="136">
                    <a:moveTo>
                      <a:pt x="138" y="126"/>
                    </a:moveTo>
                    <a:lnTo>
                      <a:pt x="138" y="86"/>
                    </a:lnTo>
                    <a:lnTo>
                      <a:pt x="138" y="86"/>
                    </a:lnTo>
                    <a:lnTo>
                      <a:pt x="142" y="80"/>
                    </a:lnTo>
                    <a:lnTo>
                      <a:pt x="142" y="74"/>
                    </a:lnTo>
                    <a:lnTo>
                      <a:pt x="140" y="70"/>
                    </a:lnTo>
                    <a:lnTo>
                      <a:pt x="140" y="70"/>
                    </a:lnTo>
                    <a:lnTo>
                      <a:pt x="132" y="62"/>
                    </a:lnTo>
                    <a:lnTo>
                      <a:pt x="126" y="56"/>
                    </a:lnTo>
                    <a:lnTo>
                      <a:pt x="126" y="56"/>
                    </a:lnTo>
                    <a:lnTo>
                      <a:pt x="124" y="54"/>
                    </a:lnTo>
                    <a:lnTo>
                      <a:pt x="122" y="50"/>
                    </a:lnTo>
                    <a:lnTo>
                      <a:pt x="122" y="44"/>
                    </a:lnTo>
                    <a:lnTo>
                      <a:pt x="122" y="44"/>
                    </a:lnTo>
                    <a:lnTo>
                      <a:pt x="124" y="36"/>
                    </a:lnTo>
                    <a:lnTo>
                      <a:pt x="122" y="30"/>
                    </a:lnTo>
                    <a:lnTo>
                      <a:pt x="118" y="20"/>
                    </a:lnTo>
                    <a:lnTo>
                      <a:pt x="118" y="20"/>
                    </a:lnTo>
                    <a:lnTo>
                      <a:pt x="108" y="8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100" y="0"/>
                    </a:lnTo>
                    <a:lnTo>
                      <a:pt x="96" y="0"/>
                    </a:lnTo>
                    <a:lnTo>
                      <a:pt x="90" y="0"/>
                    </a:lnTo>
                    <a:lnTo>
                      <a:pt x="82" y="6"/>
                    </a:lnTo>
                    <a:lnTo>
                      <a:pt x="82" y="6"/>
                    </a:lnTo>
                    <a:lnTo>
                      <a:pt x="70" y="20"/>
                    </a:lnTo>
                    <a:lnTo>
                      <a:pt x="62" y="26"/>
                    </a:lnTo>
                    <a:lnTo>
                      <a:pt x="62" y="26"/>
                    </a:lnTo>
                    <a:lnTo>
                      <a:pt x="52" y="32"/>
                    </a:lnTo>
                    <a:lnTo>
                      <a:pt x="52" y="32"/>
                    </a:lnTo>
                    <a:lnTo>
                      <a:pt x="48" y="34"/>
                    </a:lnTo>
                    <a:lnTo>
                      <a:pt x="42" y="34"/>
                    </a:lnTo>
                    <a:lnTo>
                      <a:pt x="34" y="34"/>
                    </a:lnTo>
                    <a:lnTo>
                      <a:pt x="34" y="34"/>
                    </a:lnTo>
                    <a:lnTo>
                      <a:pt x="26" y="36"/>
                    </a:lnTo>
                    <a:lnTo>
                      <a:pt x="20" y="38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6" y="48"/>
                    </a:lnTo>
                    <a:lnTo>
                      <a:pt x="2" y="52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66"/>
                    </a:lnTo>
                    <a:lnTo>
                      <a:pt x="8" y="76"/>
                    </a:lnTo>
                    <a:lnTo>
                      <a:pt x="14" y="86"/>
                    </a:lnTo>
                    <a:lnTo>
                      <a:pt x="18" y="90"/>
                    </a:lnTo>
                    <a:lnTo>
                      <a:pt x="18" y="90"/>
                    </a:lnTo>
                    <a:lnTo>
                      <a:pt x="42" y="100"/>
                    </a:lnTo>
                    <a:lnTo>
                      <a:pt x="42" y="100"/>
                    </a:lnTo>
                    <a:lnTo>
                      <a:pt x="52" y="108"/>
                    </a:lnTo>
                    <a:lnTo>
                      <a:pt x="58" y="112"/>
                    </a:lnTo>
                    <a:lnTo>
                      <a:pt x="64" y="114"/>
                    </a:lnTo>
                    <a:lnTo>
                      <a:pt x="64" y="114"/>
                    </a:lnTo>
                    <a:lnTo>
                      <a:pt x="70" y="116"/>
                    </a:lnTo>
                    <a:lnTo>
                      <a:pt x="80" y="118"/>
                    </a:lnTo>
                    <a:lnTo>
                      <a:pt x="90" y="122"/>
                    </a:lnTo>
                    <a:lnTo>
                      <a:pt x="94" y="126"/>
                    </a:lnTo>
                    <a:lnTo>
                      <a:pt x="94" y="126"/>
                    </a:lnTo>
                    <a:lnTo>
                      <a:pt x="98" y="130"/>
                    </a:lnTo>
                    <a:lnTo>
                      <a:pt x="106" y="132"/>
                    </a:lnTo>
                    <a:lnTo>
                      <a:pt x="118" y="136"/>
                    </a:lnTo>
                    <a:lnTo>
                      <a:pt x="118" y="136"/>
                    </a:lnTo>
                    <a:lnTo>
                      <a:pt x="128" y="134"/>
                    </a:lnTo>
                    <a:lnTo>
                      <a:pt x="134" y="130"/>
                    </a:lnTo>
                    <a:lnTo>
                      <a:pt x="138" y="126"/>
                    </a:lnTo>
                    <a:lnTo>
                      <a:pt x="138" y="12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41"/>
              <p:cNvSpPr>
                <a:spLocks/>
              </p:cNvSpPr>
              <p:nvPr/>
            </p:nvSpPr>
            <p:spPr bwMode="auto">
              <a:xfrm>
                <a:off x="6501092" y="4948251"/>
                <a:ext cx="137277" cy="89529"/>
              </a:xfrm>
              <a:custGeom>
                <a:avLst/>
                <a:gdLst>
                  <a:gd name="T0" fmla="*/ 78 w 92"/>
                  <a:gd name="T1" fmla="*/ 50 h 60"/>
                  <a:gd name="T2" fmla="*/ 78 w 92"/>
                  <a:gd name="T3" fmla="*/ 50 h 60"/>
                  <a:gd name="T4" fmla="*/ 82 w 92"/>
                  <a:gd name="T5" fmla="*/ 46 h 60"/>
                  <a:gd name="T6" fmla="*/ 88 w 92"/>
                  <a:gd name="T7" fmla="*/ 40 h 60"/>
                  <a:gd name="T8" fmla="*/ 88 w 92"/>
                  <a:gd name="T9" fmla="*/ 40 h 60"/>
                  <a:gd name="T10" fmla="*/ 92 w 92"/>
                  <a:gd name="T11" fmla="*/ 28 h 60"/>
                  <a:gd name="T12" fmla="*/ 92 w 92"/>
                  <a:gd name="T13" fmla="*/ 22 h 60"/>
                  <a:gd name="T14" fmla="*/ 92 w 92"/>
                  <a:gd name="T15" fmla="*/ 20 h 60"/>
                  <a:gd name="T16" fmla="*/ 90 w 92"/>
                  <a:gd name="T17" fmla="*/ 20 h 60"/>
                  <a:gd name="T18" fmla="*/ 90 w 92"/>
                  <a:gd name="T19" fmla="*/ 20 h 60"/>
                  <a:gd name="T20" fmla="*/ 84 w 92"/>
                  <a:gd name="T21" fmla="*/ 18 h 60"/>
                  <a:gd name="T22" fmla="*/ 78 w 92"/>
                  <a:gd name="T23" fmla="*/ 12 h 60"/>
                  <a:gd name="T24" fmla="*/ 68 w 92"/>
                  <a:gd name="T25" fmla="*/ 6 h 60"/>
                  <a:gd name="T26" fmla="*/ 32 w 92"/>
                  <a:gd name="T27" fmla="*/ 0 h 60"/>
                  <a:gd name="T28" fmla="*/ 32 w 92"/>
                  <a:gd name="T29" fmla="*/ 0 h 60"/>
                  <a:gd name="T30" fmla="*/ 32 w 92"/>
                  <a:gd name="T31" fmla="*/ 4 h 60"/>
                  <a:gd name="T32" fmla="*/ 28 w 92"/>
                  <a:gd name="T33" fmla="*/ 6 h 60"/>
                  <a:gd name="T34" fmla="*/ 28 w 92"/>
                  <a:gd name="T35" fmla="*/ 6 h 60"/>
                  <a:gd name="T36" fmla="*/ 16 w 92"/>
                  <a:gd name="T37" fmla="*/ 12 h 60"/>
                  <a:gd name="T38" fmla="*/ 10 w 92"/>
                  <a:gd name="T39" fmla="*/ 16 h 60"/>
                  <a:gd name="T40" fmla="*/ 10 w 92"/>
                  <a:gd name="T41" fmla="*/ 16 h 60"/>
                  <a:gd name="T42" fmla="*/ 2 w 92"/>
                  <a:gd name="T43" fmla="*/ 24 h 60"/>
                  <a:gd name="T44" fmla="*/ 0 w 92"/>
                  <a:gd name="T45" fmla="*/ 32 h 60"/>
                  <a:gd name="T46" fmla="*/ 0 w 92"/>
                  <a:gd name="T47" fmla="*/ 34 h 60"/>
                  <a:gd name="T48" fmla="*/ 2 w 92"/>
                  <a:gd name="T49" fmla="*/ 36 h 60"/>
                  <a:gd name="T50" fmla="*/ 2 w 92"/>
                  <a:gd name="T51" fmla="*/ 36 h 60"/>
                  <a:gd name="T52" fmla="*/ 8 w 92"/>
                  <a:gd name="T53" fmla="*/ 42 h 60"/>
                  <a:gd name="T54" fmla="*/ 12 w 92"/>
                  <a:gd name="T55" fmla="*/ 50 h 60"/>
                  <a:gd name="T56" fmla="*/ 16 w 92"/>
                  <a:gd name="T57" fmla="*/ 56 h 60"/>
                  <a:gd name="T58" fmla="*/ 20 w 92"/>
                  <a:gd name="T59" fmla="*/ 58 h 60"/>
                  <a:gd name="T60" fmla="*/ 20 w 92"/>
                  <a:gd name="T61" fmla="*/ 58 h 60"/>
                  <a:gd name="T62" fmla="*/ 38 w 92"/>
                  <a:gd name="T63" fmla="*/ 60 h 60"/>
                  <a:gd name="T64" fmla="*/ 56 w 92"/>
                  <a:gd name="T65" fmla="*/ 60 h 60"/>
                  <a:gd name="T66" fmla="*/ 56 w 92"/>
                  <a:gd name="T67" fmla="*/ 60 h 60"/>
                  <a:gd name="T68" fmla="*/ 78 w 92"/>
                  <a:gd name="T69" fmla="*/ 50 h 60"/>
                  <a:gd name="T70" fmla="*/ 78 w 92"/>
                  <a:gd name="T71" fmla="*/ 5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2" h="60">
                    <a:moveTo>
                      <a:pt x="78" y="50"/>
                    </a:moveTo>
                    <a:lnTo>
                      <a:pt x="78" y="50"/>
                    </a:lnTo>
                    <a:lnTo>
                      <a:pt x="82" y="46"/>
                    </a:lnTo>
                    <a:lnTo>
                      <a:pt x="88" y="40"/>
                    </a:lnTo>
                    <a:lnTo>
                      <a:pt x="88" y="40"/>
                    </a:lnTo>
                    <a:lnTo>
                      <a:pt x="92" y="28"/>
                    </a:lnTo>
                    <a:lnTo>
                      <a:pt x="92" y="22"/>
                    </a:lnTo>
                    <a:lnTo>
                      <a:pt x="92" y="20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84" y="18"/>
                    </a:lnTo>
                    <a:lnTo>
                      <a:pt x="78" y="12"/>
                    </a:lnTo>
                    <a:lnTo>
                      <a:pt x="68" y="6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16" y="12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2" y="24"/>
                    </a:lnTo>
                    <a:lnTo>
                      <a:pt x="0" y="32"/>
                    </a:lnTo>
                    <a:lnTo>
                      <a:pt x="0" y="34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8" y="42"/>
                    </a:lnTo>
                    <a:lnTo>
                      <a:pt x="12" y="50"/>
                    </a:lnTo>
                    <a:lnTo>
                      <a:pt x="16" y="56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38" y="60"/>
                    </a:lnTo>
                    <a:lnTo>
                      <a:pt x="56" y="60"/>
                    </a:lnTo>
                    <a:lnTo>
                      <a:pt x="56" y="60"/>
                    </a:lnTo>
                    <a:lnTo>
                      <a:pt x="78" y="50"/>
                    </a:lnTo>
                    <a:lnTo>
                      <a:pt x="78" y="5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3" name="Freeform 42"/>
              <p:cNvSpPr>
                <a:spLocks/>
              </p:cNvSpPr>
              <p:nvPr/>
            </p:nvSpPr>
            <p:spPr bwMode="auto">
              <a:xfrm>
                <a:off x="6841300" y="6100186"/>
                <a:ext cx="125340" cy="77591"/>
              </a:xfrm>
              <a:custGeom>
                <a:avLst/>
                <a:gdLst>
                  <a:gd name="T0" fmla="*/ 54 w 84"/>
                  <a:gd name="T1" fmla="*/ 36 h 52"/>
                  <a:gd name="T2" fmla="*/ 54 w 84"/>
                  <a:gd name="T3" fmla="*/ 36 h 52"/>
                  <a:gd name="T4" fmla="*/ 70 w 84"/>
                  <a:gd name="T5" fmla="*/ 30 h 52"/>
                  <a:gd name="T6" fmla="*/ 70 w 84"/>
                  <a:gd name="T7" fmla="*/ 30 h 52"/>
                  <a:gd name="T8" fmla="*/ 74 w 84"/>
                  <a:gd name="T9" fmla="*/ 26 h 52"/>
                  <a:gd name="T10" fmla="*/ 78 w 84"/>
                  <a:gd name="T11" fmla="*/ 22 h 52"/>
                  <a:gd name="T12" fmla="*/ 84 w 84"/>
                  <a:gd name="T13" fmla="*/ 14 h 52"/>
                  <a:gd name="T14" fmla="*/ 78 w 84"/>
                  <a:gd name="T15" fmla="*/ 0 h 52"/>
                  <a:gd name="T16" fmla="*/ 48 w 84"/>
                  <a:gd name="T17" fmla="*/ 14 h 52"/>
                  <a:gd name="T18" fmla="*/ 24 w 84"/>
                  <a:gd name="T19" fmla="*/ 18 h 52"/>
                  <a:gd name="T20" fmla="*/ 24 w 84"/>
                  <a:gd name="T21" fmla="*/ 18 h 52"/>
                  <a:gd name="T22" fmla="*/ 12 w 84"/>
                  <a:gd name="T23" fmla="*/ 26 h 52"/>
                  <a:gd name="T24" fmla="*/ 4 w 84"/>
                  <a:gd name="T25" fmla="*/ 34 h 52"/>
                  <a:gd name="T26" fmla="*/ 2 w 84"/>
                  <a:gd name="T27" fmla="*/ 36 h 52"/>
                  <a:gd name="T28" fmla="*/ 0 w 84"/>
                  <a:gd name="T29" fmla="*/ 40 h 52"/>
                  <a:gd name="T30" fmla="*/ 0 w 84"/>
                  <a:gd name="T31" fmla="*/ 40 h 52"/>
                  <a:gd name="T32" fmla="*/ 2 w 84"/>
                  <a:gd name="T33" fmla="*/ 44 h 52"/>
                  <a:gd name="T34" fmla="*/ 8 w 84"/>
                  <a:gd name="T35" fmla="*/ 48 h 52"/>
                  <a:gd name="T36" fmla="*/ 14 w 84"/>
                  <a:gd name="T37" fmla="*/ 50 h 52"/>
                  <a:gd name="T38" fmla="*/ 18 w 84"/>
                  <a:gd name="T39" fmla="*/ 52 h 52"/>
                  <a:gd name="T40" fmla="*/ 18 w 84"/>
                  <a:gd name="T41" fmla="*/ 52 h 52"/>
                  <a:gd name="T42" fmla="*/ 26 w 84"/>
                  <a:gd name="T43" fmla="*/ 48 h 52"/>
                  <a:gd name="T44" fmla="*/ 34 w 84"/>
                  <a:gd name="T45" fmla="*/ 44 h 52"/>
                  <a:gd name="T46" fmla="*/ 44 w 84"/>
                  <a:gd name="T47" fmla="*/ 38 h 52"/>
                  <a:gd name="T48" fmla="*/ 54 w 84"/>
                  <a:gd name="T49" fmla="*/ 36 h 52"/>
                  <a:gd name="T50" fmla="*/ 54 w 84"/>
                  <a:gd name="T51" fmla="*/ 3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4" h="52">
                    <a:moveTo>
                      <a:pt x="54" y="36"/>
                    </a:moveTo>
                    <a:lnTo>
                      <a:pt x="54" y="36"/>
                    </a:lnTo>
                    <a:lnTo>
                      <a:pt x="70" y="30"/>
                    </a:lnTo>
                    <a:lnTo>
                      <a:pt x="70" y="30"/>
                    </a:lnTo>
                    <a:lnTo>
                      <a:pt x="74" y="26"/>
                    </a:lnTo>
                    <a:lnTo>
                      <a:pt x="78" y="22"/>
                    </a:lnTo>
                    <a:lnTo>
                      <a:pt x="84" y="14"/>
                    </a:lnTo>
                    <a:lnTo>
                      <a:pt x="78" y="0"/>
                    </a:lnTo>
                    <a:lnTo>
                      <a:pt x="48" y="14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12" y="26"/>
                    </a:lnTo>
                    <a:lnTo>
                      <a:pt x="4" y="34"/>
                    </a:lnTo>
                    <a:lnTo>
                      <a:pt x="2" y="36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2" y="44"/>
                    </a:lnTo>
                    <a:lnTo>
                      <a:pt x="8" y="48"/>
                    </a:lnTo>
                    <a:lnTo>
                      <a:pt x="14" y="50"/>
                    </a:lnTo>
                    <a:lnTo>
                      <a:pt x="18" y="52"/>
                    </a:lnTo>
                    <a:lnTo>
                      <a:pt x="18" y="52"/>
                    </a:lnTo>
                    <a:lnTo>
                      <a:pt x="26" y="48"/>
                    </a:lnTo>
                    <a:lnTo>
                      <a:pt x="34" y="44"/>
                    </a:lnTo>
                    <a:lnTo>
                      <a:pt x="44" y="38"/>
                    </a:lnTo>
                    <a:lnTo>
                      <a:pt x="54" y="36"/>
                    </a:lnTo>
                    <a:lnTo>
                      <a:pt x="54" y="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Freeform 43"/>
              <p:cNvSpPr>
                <a:spLocks/>
              </p:cNvSpPr>
              <p:nvPr/>
            </p:nvSpPr>
            <p:spPr bwMode="auto">
              <a:xfrm>
                <a:off x="6739835" y="5921128"/>
                <a:ext cx="143246" cy="149214"/>
              </a:xfrm>
              <a:custGeom>
                <a:avLst/>
                <a:gdLst>
                  <a:gd name="T0" fmla="*/ 76 w 96"/>
                  <a:gd name="T1" fmla="*/ 50 h 100"/>
                  <a:gd name="T2" fmla="*/ 72 w 96"/>
                  <a:gd name="T3" fmla="*/ 36 h 100"/>
                  <a:gd name="T4" fmla="*/ 76 w 96"/>
                  <a:gd name="T5" fmla="*/ 34 h 100"/>
                  <a:gd name="T6" fmla="*/ 92 w 96"/>
                  <a:gd name="T7" fmla="*/ 34 h 100"/>
                  <a:gd name="T8" fmla="*/ 96 w 96"/>
                  <a:gd name="T9" fmla="*/ 30 h 100"/>
                  <a:gd name="T10" fmla="*/ 96 w 96"/>
                  <a:gd name="T11" fmla="*/ 24 h 100"/>
                  <a:gd name="T12" fmla="*/ 84 w 96"/>
                  <a:gd name="T13" fmla="*/ 6 h 100"/>
                  <a:gd name="T14" fmla="*/ 72 w 96"/>
                  <a:gd name="T15" fmla="*/ 0 h 100"/>
                  <a:gd name="T16" fmla="*/ 54 w 96"/>
                  <a:gd name="T17" fmla="*/ 2 h 100"/>
                  <a:gd name="T18" fmla="*/ 42 w 96"/>
                  <a:gd name="T19" fmla="*/ 4 h 100"/>
                  <a:gd name="T20" fmla="*/ 40 w 96"/>
                  <a:gd name="T21" fmla="*/ 8 h 100"/>
                  <a:gd name="T22" fmla="*/ 30 w 96"/>
                  <a:gd name="T23" fmla="*/ 14 h 100"/>
                  <a:gd name="T24" fmla="*/ 26 w 96"/>
                  <a:gd name="T25" fmla="*/ 18 h 100"/>
                  <a:gd name="T26" fmla="*/ 20 w 96"/>
                  <a:gd name="T27" fmla="*/ 28 h 100"/>
                  <a:gd name="T28" fmla="*/ 20 w 96"/>
                  <a:gd name="T29" fmla="*/ 40 h 100"/>
                  <a:gd name="T30" fmla="*/ 16 w 96"/>
                  <a:gd name="T31" fmla="*/ 46 h 100"/>
                  <a:gd name="T32" fmla="*/ 0 w 96"/>
                  <a:gd name="T33" fmla="*/ 52 h 100"/>
                  <a:gd name="T34" fmla="*/ 0 w 96"/>
                  <a:gd name="T35" fmla="*/ 58 h 100"/>
                  <a:gd name="T36" fmla="*/ 4 w 96"/>
                  <a:gd name="T37" fmla="*/ 62 h 100"/>
                  <a:gd name="T38" fmla="*/ 16 w 96"/>
                  <a:gd name="T39" fmla="*/ 62 h 100"/>
                  <a:gd name="T40" fmla="*/ 22 w 96"/>
                  <a:gd name="T41" fmla="*/ 66 h 100"/>
                  <a:gd name="T42" fmla="*/ 20 w 96"/>
                  <a:gd name="T43" fmla="*/ 76 h 100"/>
                  <a:gd name="T44" fmla="*/ 18 w 96"/>
                  <a:gd name="T45" fmla="*/ 84 h 100"/>
                  <a:gd name="T46" fmla="*/ 16 w 96"/>
                  <a:gd name="T47" fmla="*/ 92 h 100"/>
                  <a:gd name="T48" fmla="*/ 18 w 96"/>
                  <a:gd name="T49" fmla="*/ 96 h 100"/>
                  <a:gd name="T50" fmla="*/ 26 w 96"/>
                  <a:gd name="T51" fmla="*/ 100 h 100"/>
                  <a:gd name="T52" fmla="*/ 34 w 96"/>
                  <a:gd name="T53" fmla="*/ 96 h 100"/>
                  <a:gd name="T54" fmla="*/ 34 w 96"/>
                  <a:gd name="T55" fmla="*/ 92 h 100"/>
                  <a:gd name="T56" fmla="*/ 34 w 96"/>
                  <a:gd name="T57" fmla="*/ 86 h 100"/>
                  <a:gd name="T58" fmla="*/ 40 w 96"/>
                  <a:gd name="T59" fmla="*/ 84 h 100"/>
                  <a:gd name="T60" fmla="*/ 56 w 96"/>
                  <a:gd name="T61" fmla="*/ 82 h 100"/>
                  <a:gd name="T62" fmla="*/ 66 w 96"/>
                  <a:gd name="T63" fmla="*/ 80 h 100"/>
                  <a:gd name="T64" fmla="*/ 72 w 96"/>
                  <a:gd name="T65" fmla="*/ 76 h 100"/>
                  <a:gd name="T66" fmla="*/ 80 w 96"/>
                  <a:gd name="T67" fmla="*/ 66 h 100"/>
                  <a:gd name="T68" fmla="*/ 78 w 96"/>
                  <a:gd name="T69" fmla="*/ 56 h 100"/>
                  <a:gd name="T70" fmla="*/ 76 w 96"/>
                  <a:gd name="T71" fmla="*/ 5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" h="100">
                    <a:moveTo>
                      <a:pt x="76" y="50"/>
                    </a:moveTo>
                    <a:lnTo>
                      <a:pt x="76" y="50"/>
                    </a:lnTo>
                    <a:lnTo>
                      <a:pt x="72" y="42"/>
                    </a:lnTo>
                    <a:lnTo>
                      <a:pt x="72" y="36"/>
                    </a:lnTo>
                    <a:lnTo>
                      <a:pt x="74" y="34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92" y="34"/>
                    </a:lnTo>
                    <a:lnTo>
                      <a:pt x="94" y="32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92" y="14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4" y="2"/>
                    </a:lnTo>
                    <a:lnTo>
                      <a:pt x="46" y="2"/>
                    </a:lnTo>
                    <a:lnTo>
                      <a:pt x="42" y="4"/>
                    </a:lnTo>
                    <a:lnTo>
                      <a:pt x="42" y="4"/>
                    </a:lnTo>
                    <a:lnTo>
                      <a:pt x="40" y="8"/>
                    </a:lnTo>
                    <a:lnTo>
                      <a:pt x="36" y="12"/>
                    </a:lnTo>
                    <a:lnTo>
                      <a:pt x="30" y="14"/>
                    </a:lnTo>
                    <a:lnTo>
                      <a:pt x="30" y="14"/>
                    </a:lnTo>
                    <a:lnTo>
                      <a:pt x="26" y="18"/>
                    </a:lnTo>
                    <a:lnTo>
                      <a:pt x="22" y="22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0" y="40"/>
                    </a:lnTo>
                    <a:lnTo>
                      <a:pt x="20" y="42"/>
                    </a:lnTo>
                    <a:lnTo>
                      <a:pt x="16" y="46"/>
                    </a:lnTo>
                    <a:lnTo>
                      <a:pt x="16" y="46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8"/>
                    </a:lnTo>
                    <a:lnTo>
                      <a:pt x="2" y="60"/>
                    </a:lnTo>
                    <a:lnTo>
                      <a:pt x="4" y="62"/>
                    </a:lnTo>
                    <a:lnTo>
                      <a:pt x="4" y="62"/>
                    </a:lnTo>
                    <a:lnTo>
                      <a:pt x="16" y="62"/>
                    </a:lnTo>
                    <a:lnTo>
                      <a:pt x="20" y="64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0" y="76"/>
                    </a:lnTo>
                    <a:lnTo>
                      <a:pt x="18" y="84"/>
                    </a:lnTo>
                    <a:lnTo>
                      <a:pt x="18" y="84"/>
                    </a:lnTo>
                    <a:lnTo>
                      <a:pt x="16" y="88"/>
                    </a:lnTo>
                    <a:lnTo>
                      <a:pt x="16" y="92"/>
                    </a:lnTo>
                    <a:lnTo>
                      <a:pt x="18" y="96"/>
                    </a:lnTo>
                    <a:lnTo>
                      <a:pt x="18" y="96"/>
                    </a:lnTo>
                    <a:lnTo>
                      <a:pt x="22" y="98"/>
                    </a:lnTo>
                    <a:lnTo>
                      <a:pt x="26" y="100"/>
                    </a:lnTo>
                    <a:lnTo>
                      <a:pt x="30" y="100"/>
                    </a:lnTo>
                    <a:lnTo>
                      <a:pt x="34" y="96"/>
                    </a:lnTo>
                    <a:lnTo>
                      <a:pt x="34" y="96"/>
                    </a:lnTo>
                    <a:lnTo>
                      <a:pt x="34" y="92"/>
                    </a:lnTo>
                    <a:lnTo>
                      <a:pt x="32" y="90"/>
                    </a:lnTo>
                    <a:lnTo>
                      <a:pt x="34" y="86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50" y="82"/>
                    </a:lnTo>
                    <a:lnTo>
                      <a:pt x="56" y="82"/>
                    </a:lnTo>
                    <a:lnTo>
                      <a:pt x="60" y="82"/>
                    </a:lnTo>
                    <a:lnTo>
                      <a:pt x="66" y="80"/>
                    </a:lnTo>
                    <a:lnTo>
                      <a:pt x="66" y="80"/>
                    </a:lnTo>
                    <a:lnTo>
                      <a:pt x="72" y="76"/>
                    </a:lnTo>
                    <a:lnTo>
                      <a:pt x="78" y="68"/>
                    </a:lnTo>
                    <a:lnTo>
                      <a:pt x="80" y="66"/>
                    </a:lnTo>
                    <a:lnTo>
                      <a:pt x="80" y="60"/>
                    </a:lnTo>
                    <a:lnTo>
                      <a:pt x="78" y="56"/>
                    </a:lnTo>
                    <a:lnTo>
                      <a:pt x="76" y="50"/>
                    </a:lnTo>
                    <a:lnTo>
                      <a:pt x="76" y="5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5" name="Freeform 44"/>
              <p:cNvSpPr>
                <a:spLocks/>
              </p:cNvSpPr>
              <p:nvPr/>
            </p:nvSpPr>
            <p:spPr bwMode="auto">
              <a:xfrm>
                <a:off x="6533919" y="5655527"/>
                <a:ext cx="313350" cy="193979"/>
              </a:xfrm>
              <a:custGeom>
                <a:avLst/>
                <a:gdLst>
                  <a:gd name="T0" fmla="*/ 120 w 210"/>
                  <a:gd name="T1" fmla="*/ 70 h 130"/>
                  <a:gd name="T2" fmla="*/ 124 w 210"/>
                  <a:gd name="T3" fmla="*/ 68 h 130"/>
                  <a:gd name="T4" fmla="*/ 130 w 210"/>
                  <a:gd name="T5" fmla="*/ 68 h 130"/>
                  <a:gd name="T6" fmla="*/ 142 w 210"/>
                  <a:gd name="T7" fmla="*/ 74 h 130"/>
                  <a:gd name="T8" fmla="*/ 148 w 210"/>
                  <a:gd name="T9" fmla="*/ 80 h 130"/>
                  <a:gd name="T10" fmla="*/ 162 w 210"/>
                  <a:gd name="T11" fmla="*/ 84 h 130"/>
                  <a:gd name="T12" fmla="*/ 166 w 210"/>
                  <a:gd name="T13" fmla="*/ 80 h 130"/>
                  <a:gd name="T14" fmla="*/ 168 w 210"/>
                  <a:gd name="T15" fmla="*/ 74 h 130"/>
                  <a:gd name="T16" fmla="*/ 178 w 210"/>
                  <a:gd name="T17" fmla="*/ 70 h 130"/>
                  <a:gd name="T18" fmla="*/ 192 w 210"/>
                  <a:gd name="T19" fmla="*/ 70 h 130"/>
                  <a:gd name="T20" fmla="*/ 198 w 210"/>
                  <a:gd name="T21" fmla="*/ 68 h 130"/>
                  <a:gd name="T22" fmla="*/ 208 w 210"/>
                  <a:gd name="T23" fmla="*/ 60 h 130"/>
                  <a:gd name="T24" fmla="*/ 210 w 210"/>
                  <a:gd name="T25" fmla="*/ 56 h 130"/>
                  <a:gd name="T26" fmla="*/ 204 w 210"/>
                  <a:gd name="T27" fmla="*/ 46 h 130"/>
                  <a:gd name="T28" fmla="*/ 202 w 210"/>
                  <a:gd name="T29" fmla="*/ 40 h 130"/>
                  <a:gd name="T30" fmla="*/ 198 w 210"/>
                  <a:gd name="T31" fmla="*/ 34 h 130"/>
                  <a:gd name="T32" fmla="*/ 192 w 210"/>
                  <a:gd name="T33" fmla="*/ 30 h 130"/>
                  <a:gd name="T34" fmla="*/ 182 w 210"/>
                  <a:gd name="T35" fmla="*/ 14 h 130"/>
                  <a:gd name="T36" fmla="*/ 178 w 210"/>
                  <a:gd name="T37" fmla="*/ 12 h 130"/>
                  <a:gd name="T38" fmla="*/ 162 w 210"/>
                  <a:gd name="T39" fmla="*/ 2 h 130"/>
                  <a:gd name="T40" fmla="*/ 146 w 210"/>
                  <a:gd name="T41" fmla="*/ 0 h 130"/>
                  <a:gd name="T42" fmla="*/ 136 w 210"/>
                  <a:gd name="T43" fmla="*/ 0 h 130"/>
                  <a:gd name="T44" fmla="*/ 88 w 210"/>
                  <a:gd name="T45" fmla="*/ 14 h 130"/>
                  <a:gd name="T46" fmla="*/ 74 w 210"/>
                  <a:gd name="T47" fmla="*/ 24 h 130"/>
                  <a:gd name="T48" fmla="*/ 64 w 210"/>
                  <a:gd name="T49" fmla="*/ 30 h 130"/>
                  <a:gd name="T50" fmla="*/ 50 w 210"/>
                  <a:gd name="T51" fmla="*/ 26 h 130"/>
                  <a:gd name="T52" fmla="*/ 38 w 210"/>
                  <a:gd name="T53" fmla="*/ 20 h 130"/>
                  <a:gd name="T54" fmla="*/ 34 w 210"/>
                  <a:gd name="T55" fmla="*/ 16 h 130"/>
                  <a:gd name="T56" fmla="*/ 20 w 210"/>
                  <a:gd name="T57" fmla="*/ 8 h 130"/>
                  <a:gd name="T58" fmla="*/ 16 w 210"/>
                  <a:gd name="T59" fmla="*/ 12 h 130"/>
                  <a:gd name="T60" fmla="*/ 10 w 210"/>
                  <a:gd name="T61" fmla="*/ 20 h 130"/>
                  <a:gd name="T62" fmla="*/ 4 w 210"/>
                  <a:gd name="T63" fmla="*/ 32 h 130"/>
                  <a:gd name="T64" fmla="*/ 0 w 210"/>
                  <a:gd name="T65" fmla="*/ 42 h 130"/>
                  <a:gd name="T66" fmla="*/ 6 w 210"/>
                  <a:gd name="T67" fmla="*/ 46 h 130"/>
                  <a:gd name="T68" fmla="*/ 26 w 210"/>
                  <a:gd name="T69" fmla="*/ 58 h 130"/>
                  <a:gd name="T70" fmla="*/ 32 w 210"/>
                  <a:gd name="T71" fmla="*/ 62 h 130"/>
                  <a:gd name="T72" fmla="*/ 36 w 210"/>
                  <a:gd name="T73" fmla="*/ 94 h 130"/>
                  <a:gd name="T74" fmla="*/ 46 w 210"/>
                  <a:gd name="T75" fmla="*/ 114 h 130"/>
                  <a:gd name="T76" fmla="*/ 58 w 210"/>
                  <a:gd name="T77" fmla="*/ 120 h 130"/>
                  <a:gd name="T78" fmla="*/ 62 w 210"/>
                  <a:gd name="T79" fmla="*/ 120 h 130"/>
                  <a:gd name="T80" fmla="*/ 92 w 210"/>
                  <a:gd name="T81" fmla="*/ 116 h 130"/>
                  <a:gd name="T82" fmla="*/ 108 w 210"/>
                  <a:gd name="T83" fmla="*/ 124 h 130"/>
                  <a:gd name="T84" fmla="*/ 118 w 210"/>
                  <a:gd name="T85" fmla="*/ 128 h 130"/>
                  <a:gd name="T86" fmla="*/ 132 w 210"/>
                  <a:gd name="T87" fmla="*/ 128 h 130"/>
                  <a:gd name="T88" fmla="*/ 138 w 210"/>
                  <a:gd name="T89" fmla="*/ 126 h 130"/>
                  <a:gd name="T90" fmla="*/ 146 w 210"/>
                  <a:gd name="T91" fmla="*/ 112 h 130"/>
                  <a:gd name="T92" fmla="*/ 150 w 210"/>
                  <a:gd name="T93" fmla="*/ 102 h 130"/>
                  <a:gd name="T94" fmla="*/ 152 w 210"/>
                  <a:gd name="T95" fmla="*/ 98 h 130"/>
                  <a:gd name="T96" fmla="*/ 138 w 210"/>
                  <a:gd name="T97" fmla="*/ 92 h 130"/>
                  <a:gd name="T98" fmla="*/ 126 w 210"/>
                  <a:gd name="T99" fmla="*/ 88 h 130"/>
                  <a:gd name="T100" fmla="*/ 118 w 210"/>
                  <a:gd name="T101" fmla="*/ 78 h 130"/>
                  <a:gd name="T102" fmla="*/ 120 w 210"/>
                  <a:gd name="T103" fmla="*/ 7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10" h="130">
                    <a:moveTo>
                      <a:pt x="120" y="70"/>
                    </a:moveTo>
                    <a:lnTo>
                      <a:pt x="120" y="70"/>
                    </a:lnTo>
                    <a:lnTo>
                      <a:pt x="122" y="68"/>
                    </a:lnTo>
                    <a:lnTo>
                      <a:pt x="124" y="68"/>
                    </a:lnTo>
                    <a:lnTo>
                      <a:pt x="130" y="68"/>
                    </a:lnTo>
                    <a:lnTo>
                      <a:pt x="130" y="68"/>
                    </a:lnTo>
                    <a:lnTo>
                      <a:pt x="136" y="70"/>
                    </a:lnTo>
                    <a:lnTo>
                      <a:pt x="142" y="74"/>
                    </a:lnTo>
                    <a:lnTo>
                      <a:pt x="148" y="80"/>
                    </a:lnTo>
                    <a:lnTo>
                      <a:pt x="148" y="80"/>
                    </a:lnTo>
                    <a:lnTo>
                      <a:pt x="156" y="82"/>
                    </a:lnTo>
                    <a:lnTo>
                      <a:pt x="162" y="84"/>
                    </a:lnTo>
                    <a:lnTo>
                      <a:pt x="166" y="80"/>
                    </a:lnTo>
                    <a:lnTo>
                      <a:pt x="166" y="80"/>
                    </a:lnTo>
                    <a:lnTo>
                      <a:pt x="168" y="76"/>
                    </a:lnTo>
                    <a:lnTo>
                      <a:pt x="168" y="74"/>
                    </a:lnTo>
                    <a:lnTo>
                      <a:pt x="170" y="72"/>
                    </a:lnTo>
                    <a:lnTo>
                      <a:pt x="178" y="70"/>
                    </a:lnTo>
                    <a:lnTo>
                      <a:pt x="178" y="70"/>
                    </a:lnTo>
                    <a:lnTo>
                      <a:pt x="192" y="70"/>
                    </a:lnTo>
                    <a:lnTo>
                      <a:pt x="192" y="70"/>
                    </a:lnTo>
                    <a:lnTo>
                      <a:pt x="198" y="68"/>
                    </a:lnTo>
                    <a:lnTo>
                      <a:pt x="204" y="66"/>
                    </a:lnTo>
                    <a:lnTo>
                      <a:pt x="208" y="60"/>
                    </a:lnTo>
                    <a:lnTo>
                      <a:pt x="208" y="60"/>
                    </a:lnTo>
                    <a:lnTo>
                      <a:pt x="210" y="56"/>
                    </a:lnTo>
                    <a:lnTo>
                      <a:pt x="208" y="52"/>
                    </a:lnTo>
                    <a:lnTo>
                      <a:pt x="204" y="46"/>
                    </a:lnTo>
                    <a:lnTo>
                      <a:pt x="204" y="46"/>
                    </a:lnTo>
                    <a:lnTo>
                      <a:pt x="202" y="40"/>
                    </a:lnTo>
                    <a:lnTo>
                      <a:pt x="200" y="36"/>
                    </a:lnTo>
                    <a:lnTo>
                      <a:pt x="198" y="34"/>
                    </a:lnTo>
                    <a:lnTo>
                      <a:pt x="198" y="34"/>
                    </a:lnTo>
                    <a:lnTo>
                      <a:pt x="192" y="30"/>
                    </a:lnTo>
                    <a:lnTo>
                      <a:pt x="188" y="24"/>
                    </a:lnTo>
                    <a:lnTo>
                      <a:pt x="182" y="14"/>
                    </a:lnTo>
                    <a:lnTo>
                      <a:pt x="182" y="14"/>
                    </a:lnTo>
                    <a:lnTo>
                      <a:pt x="178" y="12"/>
                    </a:lnTo>
                    <a:lnTo>
                      <a:pt x="170" y="6"/>
                    </a:lnTo>
                    <a:lnTo>
                      <a:pt x="162" y="2"/>
                    </a:lnTo>
                    <a:lnTo>
                      <a:pt x="154" y="0"/>
                    </a:lnTo>
                    <a:lnTo>
                      <a:pt x="146" y="0"/>
                    </a:lnTo>
                    <a:lnTo>
                      <a:pt x="136" y="0"/>
                    </a:lnTo>
                    <a:lnTo>
                      <a:pt x="136" y="0"/>
                    </a:lnTo>
                    <a:lnTo>
                      <a:pt x="106" y="8"/>
                    </a:lnTo>
                    <a:lnTo>
                      <a:pt x="88" y="14"/>
                    </a:lnTo>
                    <a:lnTo>
                      <a:pt x="88" y="14"/>
                    </a:lnTo>
                    <a:lnTo>
                      <a:pt x="74" y="24"/>
                    </a:lnTo>
                    <a:lnTo>
                      <a:pt x="68" y="28"/>
                    </a:lnTo>
                    <a:lnTo>
                      <a:pt x="64" y="30"/>
                    </a:lnTo>
                    <a:lnTo>
                      <a:pt x="64" y="30"/>
                    </a:lnTo>
                    <a:lnTo>
                      <a:pt x="50" y="26"/>
                    </a:lnTo>
                    <a:lnTo>
                      <a:pt x="42" y="24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4" y="16"/>
                    </a:lnTo>
                    <a:lnTo>
                      <a:pt x="28" y="12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16" y="12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8" y="26"/>
                    </a:lnTo>
                    <a:lnTo>
                      <a:pt x="4" y="32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6" y="46"/>
                    </a:lnTo>
                    <a:lnTo>
                      <a:pt x="16" y="52"/>
                    </a:lnTo>
                    <a:lnTo>
                      <a:pt x="26" y="58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2" y="74"/>
                    </a:lnTo>
                    <a:lnTo>
                      <a:pt x="36" y="94"/>
                    </a:lnTo>
                    <a:lnTo>
                      <a:pt x="40" y="106"/>
                    </a:lnTo>
                    <a:lnTo>
                      <a:pt x="46" y="114"/>
                    </a:lnTo>
                    <a:lnTo>
                      <a:pt x="52" y="120"/>
                    </a:lnTo>
                    <a:lnTo>
                      <a:pt x="58" y="120"/>
                    </a:lnTo>
                    <a:lnTo>
                      <a:pt x="62" y="120"/>
                    </a:lnTo>
                    <a:lnTo>
                      <a:pt x="62" y="120"/>
                    </a:lnTo>
                    <a:lnTo>
                      <a:pt x="80" y="116"/>
                    </a:lnTo>
                    <a:lnTo>
                      <a:pt x="92" y="116"/>
                    </a:lnTo>
                    <a:lnTo>
                      <a:pt x="100" y="118"/>
                    </a:lnTo>
                    <a:lnTo>
                      <a:pt x="108" y="124"/>
                    </a:lnTo>
                    <a:lnTo>
                      <a:pt x="108" y="124"/>
                    </a:lnTo>
                    <a:lnTo>
                      <a:pt x="118" y="128"/>
                    </a:lnTo>
                    <a:lnTo>
                      <a:pt x="126" y="130"/>
                    </a:lnTo>
                    <a:lnTo>
                      <a:pt x="132" y="128"/>
                    </a:lnTo>
                    <a:lnTo>
                      <a:pt x="138" y="126"/>
                    </a:lnTo>
                    <a:lnTo>
                      <a:pt x="138" y="126"/>
                    </a:lnTo>
                    <a:lnTo>
                      <a:pt x="142" y="120"/>
                    </a:lnTo>
                    <a:lnTo>
                      <a:pt x="146" y="112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52" y="98"/>
                    </a:lnTo>
                    <a:lnTo>
                      <a:pt x="148" y="96"/>
                    </a:lnTo>
                    <a:lnTo>
                      <a:pt x="138" y="92"/>
                    </a:lnTo>
                    <a:lnTo>
                      <a:pt x="138" y="92"/>
                    </a:lnTo>
                    <a:lnTo>
                      <a:pt x="126" y="88"/>
                    </a:lnTo>
                    <a:lnTo>
                      <a:pt x="118" y="84"/>
                    </a:lnTo>
                    <a:lnTo>
                      <a:pt x="118" y="78"/>
                    </a:lnTo>
                    <a:lnTo>
                      <a:pt x="120" y="70"/>
                    </a:lnTo>
                    <a:lnTo>
                      <a:pt x="120" y="7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Freeform 45"/>
              <p:cNvSpPr>
                <a:spLocks/>
              </p:cNvSpPr>
              <p:nvPr/>
            </p:nvSpPr>
            <p:spPr bwMode="auto">
              <a:xfrm>
                <a:off x="8306585" y="6037516"/>
                <a:ext cx="232774" cy="44764"/>
              </a:xfrm>
              <a:custGeom>
                <a:avLst/>
                <a:gdLst>
                  <a:gd name="T0" fmla="*/ 0 w 156"/>
                  <a:gd name="T1" fmla="*/ 28 h 30"/>
                  <a:gd name="T2" fmla="*/ 0 w 156"/>
                  <a:gd name="T3" fmla="*/ 28 h 30"/>
                  <a:gd name="T4" fmla="*/ 8 w 156"/>
                  <a:gd name="T5" fmla="*/ 30 h 30"/>
                  <a:gd name="T6" fmla="*/ 16 w 156"/>
                  <a:gd name="T7" fmla="*/ 28 h 30"/>
                  <a:gd name="T8" fmla="*/ 24 w 156"/>
                  <a:gd name="T9" fmla="*/ 24 h 30"/>
                  <a:gd name="T10" fmla="*/ 24 w 156"/>
                  <a:gd name="T11" fmla="*/ 24 h 30"/>
                  <a:gd name="T12" fmla="*/ 32 w 156"/>
                  <a:gd name="T13" fmla="*/ 18 h 30"/>
                  <a:gd name="T14" fmla="*/ 38 w 156"/>
                  <a:gd name="T15" fmla="*/ 16 h 30"/>
                  <a:gd name="T16" fmla="*/ 50 w 156"/>
                  <a:gd name="T17" fmla="*/ 14 h 30"/>
                  <a:gd name="T18" fmla="*/ 50 w 156"/>
                  <a:gd name="T19" fmla="*/ 14 h 30"/>
                  <a:gd name="T20" fmla="*/ 62 w 156"/>
                  <a:gd name="T21" fmla="*/ 12 h 30"/>
                  <a:gd name="T22" fmla="*/ 70 w 156"/>
                  <a:gd name="T23" fmla="*/ 14 h 30"/>
                  <a:gd name="T24" fmla="*/ 70 w 156"/>
                  <a:gd name="T25" fmla="*/ 14 h 30"/>
                  <a:gd name="T26" fmla="*/ 88 w 156"/>
                  <a:gd name="T27" fmla="*/ 22 h 30"/>
                  <a:gd name="T28" fmla="*/ 104 w 156"/>
                  <a:gd name="T29" fmla="*/ 28 h 30"/>
                  <a:gd name="T30" fmla="*/ 104 w 156"/>
                  <a:gd name="T31" fmla="*/ 28 h 30"/>
                  <a:gd name="T32" fmla="*/ 112 w 156"/>
                  <a:gd name="T33" fmla="*/ 28 h 30"/>
                  <a:gd name="T34" fmla="*/ 120 w 156"/>
                  <a:gd name="T35" fmla="*/ 24 h 30"/>
                  <a:gd name="T36" fmla="*/ 120 w 156"/>
                  <a:gd name="T37" fmla="*/ 24 h 30"/>
                  <a:gd name="T38" fmla="*/ 136 w 156"/>
                  <a:gd name="T39" fmla="*/ 18 h 30"/>
                  <a:gd name="T40" fmla="*/ 156 w 156"/>
                  <a:gd name="T4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6" h="30">
                    <a:moveTo>
                      <a:pt x="0" y="28"/>
                    </a:moveTo>
                    <a:lnTo>
                      <a:pt x="0" y="28"/>
                    </a:lnTo>
                    <a:lnTo>
                      <a:pt x="8" y="30"/>
                    </a:lnTo>
                    <a:lnTo>
                      <a:pt x="16" y="28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32" y="18"/>
                    </a:lnTo>
                    <a:lnTo>
                      <a:pt x="38" y="16"/>
                    </a:lnTo>
                    <a:lnTo>
                      <a:pt x="50" y="14"/>
                    </a:lnTo>
                    <a:lnTo>
                      <a:pt x="50" y="14"/>
                    </a:lnTo>
                    <a:lnTo>
                      <a:pt x="62" y="12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88" y="22"/>
                    </a:lnTo>
                    <a:lnTo>
                      <a:pt x="104" y="28"/>
                    </a:lnTo>
                    <a:lnTo>
                      <a:pt x="104" y="28"/>
                    </a:lnTo>
                    <a:lnTo>
                      <a:pt x="112" y="28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36" y="18"/>
                    </a:lnTo>
                    <a:lnTo>
                      <a:pt x="156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7" name="Freeform 46"/>
              <p:cNvSpPr>
                <a:spLocks/>
              </p:cNvSpPr>
              <p:nvPr/>
            </p:nvSpPr>
            <p:spPr bwMode="auto">
              <a:xfrm>
                <a:off x="7312818" y="4336472"/>
                <a:ext cx="746072" cy="1137013"/>
              </a:xfrm>
              <a:custGeom>
                <a:avLst/>
                <a:gdLst>
                  <a:gd name="T0" fmla="*/ 196 w 500"/>
                  <a:gd name="T1" fmla="*/ 8 h 762"/>
                  <a:gd name="T2" fmla="*/ 232 w 500"/>
                  <a:gd name="T3" fmla="*/ 0 h 762"/>
                  <a:gd name="T4" fmla="*/ 250 w 500"/>
                  <a:gd name="T5" fmla="*/ 8 h 762"/>
                  <a:gd name="T6" fmla="*/ 270 w 500"/>
                  <a:gd name="T7" fmla="*/ 42 h 762"/>
                  <a:gd name="T8" fmla="*/ 350 w 500"/>
                  <a:gd name="T9" fmla="*/ 128 h 762"/>
                  <a:gd name="T10" fmla="*/ 398 w 500"/>
                  <a:gd name="T11" fmla="*/ 146 h 762"/>
                  <a:gd name="T12" fmla="*/ 410 w 500"/>
                  <a:gd name="T13" fmla="*/ 154 h 762"/>
                  <a:gd name="T14" fmla="*/ 410 w 500"/>
                  <a:gd name="T15" fmla="*/ 176 h 762"/>
                  <a:gd name="T16" fmla="*/ 432 w 500"/>
                  <a:gd name="T17" fmla="*/ 236 h 762"/>
                  <a:gd name="T18" fmla="*/ 456 w 500"/>
                  <a:gd name="T19" fmla="*/ 282 h 762"/>
                  <a:gd name="T20" fmla="*/ 450 w 500"/>
                  <a:gd name="T21" fmla="*/ 302 h 762"/>
                  <a:gd name="T22" fmla="*/ 430 w 500"/>
                  <a:gd name="T23" fmla="*/ 338 h 762"/>
                  <a:gd name="T24" fmla="*/ 444 w 500"/>
                  <a:gd name="T25" fmla="*/ 382 h 762"/>
                  <a:gd name="T26" fmla="*/ 456 w 500"/>
                  <a:gd name="T27" fmla="*/ 394 h 762"/>
                  <a:gd name="T28" fmla="*/ 452 w 500"/>
                  <a:gd name="T29" fmla="*/ 434 h 762"/>
                  <a:gd name="T30" fmla="*/ 444 w 500"/>
                  <a:gd name="T31" fmla="*/ 468 h 762"/>
                  <a:gd name="T32" fmla="*/ 452 w 500"/>
                  <a:gd name="T33" fmla="*/ 488 h 762"/>
                  <a:gd name="T34" fmla="*/ 478 w 500"/>
                  <a:gd name="T35" fmla="*/ 518 h 762"/>
                  <a:gd name="T36" fmla="*/ 484 w 500"/>
                  <a:gd name="T37" fmla="*/ 536 h 762"/>
                  <a:gd name="T38" fmla="*/ 460 w 500"/>
                  <a:gd name="T39" fmla="*/ 560 h 762"/>
                  <a:gd name="T40" fmla="*/ 456 w 500"/>
                  <a:gd name="T41" fmla="*/ 582 h 762"/>
                  <a:gd name="T42" fmla="*/ 460 w 500"/>
                  <a:gd name="T43" fmla="*/ 600 h 762"/>
                  <a:gd name="T44" fmla="*/ 492 w 500"/>
                  <a:gd name="T45" fmla="*/ 632 h 762"/>
                  <a:gd name="T46" fmla="*/ 500 w 500"/>
                  <a:gd name="T47" fmla="*/ 674 h 762"/>
                  <a:gd name="T48" fmla="*/ 500 w 500"/>
                  <a:gd name="T49" fmla="*/ 722 h 762"/>
                  <a:gd name="T50" fmla="*/ 494 w 500"/>
                  <a:gd name="T51" fmla="*/ 740 h 762"/>
                  <a:gd name="T52" fmla="*/ 482 w 500"/>
                  <a:gd name="T53" fmla="*/ 720 h 762"/>
                  <a:gd name="T54" fmla="*/ 460 w 500"/>
                  <a:gd name="T55" fmla="*/ 712 h 762"/>
                  <a:gd name="T56" fmla="*/ 444 w 500"/>
                  <a:gd name="T57" fmla="*/ 720 h 762"/>
                  <a:gd name="T58" fmla="*/ 442 w 500"/>
                  <a:gd name="T59" fmla="*/ 752 h 762"/>
                  <a:gd name="T60" fmla="*/ 410 w 500"/>
                  <a:gd name="T61" fmla="*/ 758 h 762"/>
                  <a:gd name="T62" fmla="*/ 402 w 500"/>
                  <a:gd name="T63" fmla="*/ 746 h 762"/>
                  <a:gd name="T64" fmla="*/ 388 w 500"/>
                  <a:gd name="T65" fmla="*/ 742 h 762"/>
                  <a:gd name="T66" fmla="*/ 370 w 500"/>
                  <a:gd name="T67" fmla="*/ 754 h 762"/>
                  <a:gd name="T68" fmla="*/ 350 w 500"/>
                  <a:gd name="T69" fmla="*/ 758 h 762"/>
                  <a:gd name="T70" fmla="*/ 324 w 500"/>
                  <a:gd name="T71" fmla="*/ 738 h 762"/>
                  <a:gd name="T72" fmla="*/ 306 w 500"/>
                  <a:gd name="T73" fmla="*/ 736 h 762"/>
                  <a:gd name="T74" fmla="*/ 288 w 500"/>
                  <a:gd name="T75" fmla="*/ 746 h 762"/>
                  <a:gd name="T76" fmla="*/ 90 w 500"/>
                  <a:gd name="T77" fmla="*/ 716 h 762"/>
                  <a:gd name="T78" fmla="*/ 52 w 500"/>
                  <a:gd name="T79" fmla="*/ 672 h 762"/>
                  <a:gd name="T80" fmla="*/ 68 w 500"/>
                  <a:gd name="T81" fmla="*/ 664 h 762"/>
                  <a:gd name="T82" fmla="*/ 60 w 500"/>
                  <a:gd name="T83" fmla="*/ 624 h 762"/>
                  <a:gd name="T84" fmla="*/ 50 w 500"/>
                  <a:gd name="T85" fmla="*/ 584 h 762"/>
                  <a:gd name="T86" fmla="*/ 94 w 500"/>
                  <a:gd name="T87" fmla="*/ 588 h 762"/>
                  <a:gd name="T88" fmla="*/ 130 w 500"/>
                  <a:gd name="T89" fmla="*/ 554 h 762"/>
                  <a:gd name="T90" fmla="*/ 124 w 500"/>
                  <a:gd name="T91" fmla="*/ 488 h 762"/>
                  <a:gd name="T92" fmla="*/ 46 w 500"/>
                  <a:gd name="T93" fmla="*/ 398 h 762"/>
                  <a:gd name="T94" fmla="*/ 6 w 500"/>
                  <a:gd name="T95" fmla="*/ 358 h 762"/>
                  <a:gd name="T96" fmla="*/ 4 w 500"/>
                  <a:gd name="T97" fmla="*/ 314 h 762"/>
                  <a:gd name="T98" fmla="*/ 26 w 500"/>
                  <a:gd name="T99" fmla="*/ 222 h 762"/>
                  <a:gd name="T100" fmla="*/ 42 w 500"/>
                  <a:gd name="T101" fmla="*/ 110 h 762"/>
                  <a:gd name="T102" fmla="*/ 106 w 500"/>
                  <a:gd name="T103" fmla="*/ 54 h 762"/>
                  <a:gd name="T104" fmla="*/ 140 w 500"/>
                  <a:gd name="T105" fmla="*/ 34 h 762"/>
                  <a:gd name="T106" fmla="*/ 178 w 500"/>
                  <a:gd name="T107" fmla="*/ 24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00" h="762">
                    <a:moveTo>
                      <a:pt x="186" y="22"/>
                    </a:moveTo>
                    <a:lnTo>
                      <a:pt x="186" y="22"/>
                    </a:lnTo>
                    <a:lnTo>
                      <a:pt x="192" y="14"/>
                    </a:lnTo>
                    <a:lnTo>
                      <a:pt x="196" y="8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20" y="0"/>
                    </a:lnTo>
                    <a:lnTo>
                      <a:pt x="232" y="0"/>
                    </a:lnTo>
                    <a:lnTo>
                      <a:pt x="240" y="2"/>
                    </a:lnTo>
                    <a:lnTo>
                      <a:pt x="240" y="2"/>
                    </a:lnTo>
                    <a:lnTo>
                      <a:pt x="246" y="6"/>
                    </a:lnTo>
                    <a:lnTo>
                      <a:pt x="250" y="8"/>
                    </a:lnTo>
                    <a:lnTo>
                      <a:pt x="252" y="16"/>
                    </a:lnTo>
                    <a:lnTo>
                      <a:pt x="252" y="16"/>
                    </a:lnTo>
                    <a:lnTo>
                      <a:pt x="260" y="28"/>
                    </a:lnTo>
                    <a:lnTo>
                      <a:pt x="270" y="42"/>
                    </a:lnTo>
                    <a:lnTo>
                      <a:pt x="284" y="60"/>
                    </a:lnTo>
                    <a:lnTo>
                      <a:pt x="328" y="110"/>
                    </a:lnTo>
                    <a:lnTo>
                      <a:pt x="328" y="110"/>
                    </a:lnTo>
                    <a:lnTo>
                      <a:pt x="350" y="128"/>
                    </a:lnTo>
                    <a:lnTo>
                      <a:pt x="366" y="142"/>
                    </a:lnTo>
                    <a:lnTo>
                      <a:pt x="376" y="148"/>
                    </a:lnTo>
                    <a:lnTo>
                      <a:pt x="376" y="148"/>
                    </a:lnTo>
                    <a:lnTo>
                      <a:pt x="398" y="146"/>
                    </a:lnTo>
                    <a:lnTo>
                      <a:pt x="398" y="146"/>
                    </a:lnTo>
                    <a:lnTo>
                      <a:pt x="402" y="148"/>
                    </a:lnTo>
                    <a:lnTo>
                      <a:pt x="406" y="150"/>
                    </a:lnTo>
                    <a:lnTo>
                      <a:pt x="410" y="154"/>
                    </a:lnTo>
                    <a:lnTo>
                      <a:pt x="410" y="154"/>
                    </a:lnTo>
                    <a:lnTo>
                      <a:pt x="410" y="164"/>
                    </a:lnTo>
                    <a:lnTo>
                      <a:pt x="410" y="176"/>
                    </a:lnTo>
                    <a:lnTo>
                      <a:pt x="410" y="176"/>
                    </a:lnTo>
                    <a:lnTo>
                      <a:pt x="412" y="200"/>
                    </a:lnTo>
                    <a:lnTo>
                      <a:pt x="414" y="218"/>
                    </a:lnTo>
                    <a:lnTo>
                      <a:pt x="432" y="236"/>
                    </a:lnTo>
                    <a:lnTo>
                      <a:pt x="432" y="236"/>
                    </a:lnTo>
                    <a:lnTo>
                      <a:pt x="444" y="254"/>
                    </a:lnTo>
                    <a:lnTo>
                      <a:pt x="452" y="270"/>
                    </a:lnTo>
                    <a:lnTo>
                      <a:pt x="456" y="276"/>
                    </a:lnTo>
                    <a:lnTo>
                      <a:pt x="456" y="282"/>
                    </a:lnTo>
                    <a:lnTo>
                      <a:pt x="456" y="282"/>
                    </a:lnTo>
                    <a:lnTo>
                      <a:pt x="456" y="292"/>
                    </a:lnTo>
                    <a:lnTo>
                      <a:pt x="450" y="302"/>
                    </a:lnTo>
                    <a:lnTo>
                      <a:pt x="450" y="302"/>
                    </a:lnTo>
                    <a:lnTo>
                      <a:pt x="440" y="316"/>
                    </a:lnTo>
                    <a:lnTo>
                      <a:pt x="436" y="328"/>
                    </a:lnTo>
                    <a:lnTo>
                      <a:pt x="436" y="328"/>
                    </a:lnTo>
                    <a:lnTo>
                      <a:pt x="430" y="338"/>
                    </a:lnTo>
                    <a:lnTo>
                      <a:pt x="428" y="348"/>
                    </a:lnTo>
                    <a:lnTo>
                      <a:pt x="428" y="348"/>
                    </a:lnTo>
                    <a:lnTo>
                      <a:pt x="430" y="370"/>
                    </a:lnTo>
                    <a:lnTo>
                      <a:pt x="444" y="382"/>
                    </a:lnTo>
                    <a:lnTo>
                      <a:pt x="444" y="382"/>
                    </a:lnTo>
                    <a:lnTo>
                      <a:pt x="450" y="386"/>
                    </a:lnTo>
                    <a:lnTo>
                      <a:pt x="454" y="390"/>
                    </a:lnTo>
                    <a:lnTo>
                      <a:pt x="456" y="394"/>
                    </a:lnTo>
                    <a:lnTo>
                      <a:pt x="456" y="394"/>
                    </a:lnTo>
                    <a:lnTo>
                      <a:pt x="456" y="422"/>
                    </a:lnTo>
                    <a:lnTo>
                      <a:pt x="456" y="422"/>
                    </a:lnTo>
                    <a:lnTo>
                      <a:pt x="452" y="434"/>
                    </a:lnTo>
                    <a:lnTo>
                      <a:pt x="448" y="446"/>
                    </a:lnTo>
                    <a:lnTo>
                      <a:pt x="448" y="446"/>
                    </a:lnTo>
                    <a:lnTo>
                      <a:pt x="446" y="458"/>
                    </a:lnTo>
                    <a:lnTo>
                      <a:pt x="444" y="468"/>
                    </a:lnTo>
                    <a:lnTo>
                      <a:pt x="446" y="476"/>
                    </a:lnTo>
                    <a:lnTo>
                      <a:pt x="446" y="476"/>
                    </a:lnTo>
                    <a:lnTo>
                      <a:pt x="448" y="482"/>
                    </a:lnTo>
                    <a:lnTo>
                      <a:pt x="452" y="488"/>
                    </a:lnTo>
                    <a:lnTo>
                      <a:pt x="458" y="494"/>
                    </a:lnTo>
                    <a:lnTo>
                      <a:pt x="458" y="494"/>
                    </a:lnTo>
                    <a:lnTo>
                      <a:pt x="470" y="508"/>
                    </a:lnTo>
                    <a:lnTo>
                      <a:pt x="478" y="518"/>
                    </a:lnTo>
                    <a:lnTo>
                      <a:pt x="482" y="528"/>
                    </a:lnTo>
                    <a:lnTo>
                      <a:pt x="482" y="528"/>
                    </a:lnTo>
                    <a:lnTo>
                      <a:pt x="484" y="532"/>
                    </a:lnTo>
                    <a:lnTo>
                      <a:pt x="484" y="536"/>
                    </a:lnTo>
                    <a:lnTo>
                      <a:pt x="480" y="542"/>
                    </a:lnTo>
                    <a:lnTo>
                      <a:pt x="474" y="548"/>
                    </a:lnTo>
                    <a:lnTo>
                      <a:pt x="474" y="548"/>
                    </a:lnTo>
                    <a:lnTo>
                      <a:pt x="460" y="560"/>
                    </a:lnTo>
                    <a:lnTo>
                      <a:pt x="458" y="562"/>
                    </a:lnTo>
                    <a:lnTo>
                      <a:pt x="456" y="566"/>
                    </a:lnTo>
                    <a:lnTo>
                      <a:pt x="456" y="566"/>
                    </a:lnTo>
                    <a:lnTo>
                      <a:pt x="456" y="582"/>
                    </a:lnTo>
                    <a:lnTo>
                      <a:pt x="458" y="594"/>
                    </a:lnTo>
                    <a:lnTo>
                      <a:pt x="458" y="598"/>
                    </a:lnTo>
                    <a:lnTo>
                      <a:pt x="460" y="600"/>
                    </a:lnTo>
                    <a:lnTo>
                      <a:pt x="460" y="600"/>
                    </a:lnTo>
                    <a:lnTo>
                      <a:pt x="470" y="612"/>
                    </a:lnTo>
                    <a:lnTo>
                      <a:pt x="480" y="622"/>
                    </a:lnTo>
                    <a:lnTo>
                      <a:pt x="480" y="622"/>
                    </a:lnTo>
                    <a:lnTo>
                      <a:pt x="492" y="632"/>
                    </a:lnTo>
                    <a:lnTo>
                      <a:pt x="496" y="638"/>
                    </a:lnTo>
                    <a:lnTo>
                      <a:pt x="498" y="642"/>
                    </a:lnTo>
                    <a:lnTo>
                      <a:pt x="498" y="642"/>
                    </a:lnTo>
                    <a:lnTo>
                      <a:pt x="500" y="674"/>
                    </a:lnTo>
                    <a:lnTo>
                      <a:pt x="500" y="674"/>
                    </a:lnTo>
                    <a:lnTo>
                      <a:pt x="500" y="708"/>
                    </a:lnTo>
                    <a:lnTo>
                      <a:pt x="500" y="708"/>
                    </a:lnTo>
                    <a:lnTo>
                      <a:pt x="500" y="722"/>
                    </a:lnTo>
                    <a:lnTo>
                      <a:pt x="500" y="736"/>
                    </a:lnTo>
                    <a:lnTo>
                      <a:pt x="500" y="736"/>
                    </a:lnTo>
                    <a:lnTo>
                      <a:pt x="498" y="738"/>
                    </a:lnTo>
                    <a:lnTo>
                      <a:pt x="494" y="740"/>
                    </a:lnTo>
                    <a:lnTo>
                      <a:pt x="490" y="740"/>
                    </a:lnTo>
                    <a:lnTo>
                      <a:pt x="486" y="728"/>
                    </a:lnTo>
                    <a:lnTo>
                      <a:pt x="486" y="728"/>
                    </a:lnTo>
                    <a:lnTo>
                      <a:pt x="482" y="720"/>
                    </a:lnTo>
                    <a:lnTo>
                      <a:pt x="478" y="714"/>
                    </a:lnTo>
                    <a:lnTo>
                      <a:pt x="476" y="712"/>
                    </a:lnTo>
                    <a:lnTo>
                      <a:pt x="476" y="712"/>
                    </a:lnTo>
                    <a:lnTo>
                      <a:pt x="460" y="712"/>
                    </a:lnTo>
                    <a:lnTo>
                      <a:pt x="460" y="712"/>
                    </a:lnTo>
                    <a:lnTo>
                      <a:pt x="452" y="714"/>
                    </a:lnTo>
                    <a:lnTo>
                      <a:pt x="446" y="718"/>
                    </a:lnTo>
                    <a:lnTo>
                      <a:pt x="444" y="720"/>
                    </a:lnTo>
                    <a:lnTo>
                      <a:pt x="444" y="720"/>
                    </a:lnTo>
                    <a:lnTo>
                      <a:pt x="446" y="734"/>
                    </a:lnTo>
                    <a:lnTo>
                      <a:pt x="448" y="740"/>
                    </a:lnTo>
                    <a:lnTo>
                      <a:pt x="442" y="752"/>
                    </a:lnTo>
                    <a:lnTo>
                      <a:pt x="424" y="762"/>
                    </a:lnTo>
                    <a:lnTo>
                      <a:pt x="424" y="762"/>
                    </a:lnTo>
                    <a:lnTo>
                      <a:pt x="416" y="760"/>
                    </a:lnTo>
                    <a:lnTo>
                      <a:pt x="410" y="758"/>
                    </a:lnTo>
                    <a:lnTo>
                      <a:pt x="408" y="756"/>
                    </a:lnTo>
                    <a:lnTo>
                      <a:pt x="408" y="756"/>
                    </a:lnTo>
                    <a:lnTo>
                      <a:pt x="406" y="752"/>
                    </a:lnTo>
                    <a:lnTo>
                      <a:pt x="402" y="746"/>
                    </a:lnTo>
                    <a:lnTo>
                      <a:pt x="396" y="742"/>
                    </a:lnTo>
                    <a:lnTo>
                      <a:pt x="392" y="740"/>
                    </a:lnTo>
                    <a:lnTo>
                      <a:pt x="392" y="740"/>
                    </a:lnTo>
                    <a:lnTo>
                      <a:pt x="388" y="742"/>
                    </a:lnTo>
                    <a:lnTo>
                      <a:pt x="384" y="744"/>
                    </a:lnTo>
                    <a:lnTo>
                      <a:pt x="380" y="748"/>
                    </a:lnTo>
                    <a:lnTo>
                      <a:pt x="380" y="748"/>
                    </a:lnTo>
                    <a:lnTo>
                      <a:pt x="370" y="754"/>
                    </a:lnTo>
                    <a:lnTo>
                      <a:pt x="360" y="758"/>
                    </a:lnTo>
                    <a:lnTo>
                      <a:pt x="356" y="758"/>
                    </a:lnTo>
                    <a:lnTo>
                      <a:pt x="350" y="758"/>
                    </a:lnTo>
                    <a:lnTo>
                      <a:pt x="350" y="758"/>
                    </a:lnTo>
                    <a:lnTo>
                      <a:pt x="346" y="756"/>
                    </a:lnTo>
                    <a:lnTo>
                      <a:pt x="340" y="754"/>
                    </a:lnTo>
                    <a:lnTo>
                      <a:pt x="332" y="746"/>
                    </a:lnTo>
                    <a:lnTo>
                      <a:pt x="324" y="738"/>
                    </a:lnTo>
                    <a:lnTo>
                      <a:pt x="318" y="736"/>
                    </a:lnTo>
                    <a:lnTo>
                      <a:pt x="314" y="736"/>
                    </a:lnTo>
                    <a:lnTo>
                      <a:pt x="314" y="736"/>
                    </a:lnTo>
                    <a:lnTo>
                      <a:pt x="306" y="736"/>
                    </a:lnTo>
                    <a:lnTo>
                      <a:pt x="298" y="740"/>
                    </a:lnTo>
                    <a:lnTo>
                      <a:pt x="292" y="744"/>
                    </a:lnTo>
                    <a:lnTo>
                      <a:pt x="288" y="746"/>
                    </a:lnTo>
                    <a:lnTo>
                      <a:pt x="288" y="746"/>
                    </a:lnTo>
                    <a:lnTo>
                      <a:pt x="262" y="750"/>
                    </a:lnTo>
                    <a:lnTo>
                      <a:pt x="160" y="744"/>
                    </a:lnTo>
                    <a:lnTo>
                      <a:pt x="136" y="738"/>
                    </a:lnTo>
                    <a:lnTo>
                      <a:pt x="90" y="716"/>
                    </a:lnTo>
                    <a:lnTo>
                      <a:pt x="54" y="688"/>
                    </a:lnTo>
                    <a:lnTo>
                      <a:pt x="54" y="688"/>
                    </a:lnTo>
                    <a:lnTo>
                      <a:pt x="52" y="678"/>
                    </a:lnTo>
                    <a:lnTo>
                      <a:pt x="52" y="672"/>
                    </a:lnTo>
                    <a:lnTo>
                      <a:pt x="54" y="670"/>
                    </a:lnTo>
                    <a:lnTo>
                      <a:pt x="54" y="668"/>
                    </a:lnTo>
                    <a:lnTo>
                      <a:pt x="54" y="668"/>
                    </a:lnTo>
                    <a:lnTo>
                      <a:pt x="68" y="664"/>
                    </a:lnTo>
                    <a:lnTo>
                      <a:pt x="70" y="642"/>
                    </a:lnTo>
                    <a:lnTo>
                      <a:pt x="70" y="642"/>
                    </a:lnTo>
                    <a:lnTo>
                      <a:pt x="64" y="632"/>
                    </a:lnTo>
                    <a:lnTo>
                      <a:pt x="60" y="624"/>
                    </a:lnTo>
                    <a:lnTo>
                      <a:pt x="56" y="614"/>
                    </a:lnTo>
                    <a:lnTo>
                      <a:pt x="56" y="614"/>
                    </a:lnTo>
                    <a:lnTo>
                      <a:pt x="52" y="594"/>
                    </a:lnTo>
                    <a:lnTo>
                      <a:pt x="50" y="584"/>
                    </a:lnTo>
                    <a:lnTo>
                      <a:pt x="50" y="584"/>
                    </a:lnTo>
                    <a:lnTo>
                      <a:pt x="58" y="584"/>
                    </a:lnTo>
                    <a:lnTo>
                      <a:pt x="58" y="584"/>
                    </a:lnTo>
                    <a:lnTo>
                      <a:pt x="94" y="588"/>
                    </a:lnTo>
                    <a:lnTo>
                      <a:pt x="118" y="592"/>
                    </a:lnTo>
                    <a:lnTo>
                      <a:pt x="136" y="568"/>
                    </a:lnTo>
                    <a:lnTo>
                      <a:pt x="136" y="568"/>
                    </a:lnTo>
                    <a:lnTo>
                      <a:pt x="130" y="554"/>
                    </a:lnTo>
                    <a:lnTo>
                      <a:pt x="130" y="554"/>
                    </a:lnTo>
                    <a:lnTo>
                      <a:pt x="124" y="516"/>
                    </a:lnTo>
                    <a:lnTo>
                      <a:pt x="124" y="516"/>
                    </a:lnTo>
                    <a:lnTo>
                      <a:pt x="124" y="488"/>
                    </a:lnTo>
                    <a:lnTo>
                      <a:pt x="126" y="446"/>
                    </a:lnTo>
                    <a:lnTo>
                      <a:pt x="90" y="408"/>
                    </a:lnTo>
                    <a:lnTo>
                      <a:pt x="46" y="398"/>
                    </a:lnTo>
                    <a:lnTo>
                      <a:pt x="46" y="398"/>
                    </a:lnTo>
                    <a:lnTo>
                      <a:pt x="38" y="392"/>
                    </a:lnTo>
                    <a:lnTo>
                      <a:pt x="22" y="378"/>
                    </a:lnTo>
                    <a:lnTo>
                      <a:pt x="14" y="368"/>
                    </a:lnTo>
                    <a:lnTo>
                      <a:pt x="6" y="358"/>
                    </a:lnTo>
                    <a:lnTo>
                      <a:pt x="2" y="348"/>
                    </a:lnTo>
                    <a:lnTo>
                      <a:pt x="2" y="338"/>
                    </a:lnTo>
                    <a:lnTo>
                      <a:pt x="2" y="338"/>
                    </a:lnTo>
                    <a:lnTo>
                      <a:pt x="4" y="314"/>
                    </a:lnTo>
                    <a:lnTo>
                      <a:pt x="2" y="288"/>
                    </a:lnTo>
                    <a:lnTo>
                      <a:pt x="0" y="258"/>
                    </a:lnTo>
                    <a:lnTo>
                      <a:pt x="24" y="254"/>
                    </a:lnTo>
                    <a:lnTo>
                      <a:pt x="26" y="222"/>
                    </a:lnTo>
                    <a:lnTo>
                      <a:pt x="26" y="190"/>
                    </a:lnTo>
                    <a:lnTo>
                      <a:pt x="8" y="170"/>
                    </a:lnTo>
                    <a:lnTo>
                      <a:pt x="8" y="152"/>
                    </a:lnTo>
                    <a:lnTo>
                      <a:pt x="42" y="110"/>
                    </a:lnTo>
                    <a:lnTo>
                      <a:pt x="80" y="74"/>
                    </a:lnTo>
                    <a:lnTo>
                      <a:pt x="104" y="60"/>
                    </a:lnTo>
                    <a:lnTo>
                      <a:pt x="104" y="60"/>
                    </a:lnTo>
                    <a:lnTo>
                      <a:pt x="106" y="54"/>
                    </a:lnTo>
                    <a:lnTo>
                      <a:pt x="114" y="46"/>
                    </a:lnTo>
                    <a:lnTo>
                      <a:pt x="126" y="38"/>
                    </a:lnTo>
                    <a:lnTo>
                      <a:pt x="132" y="34"/>
                    </a:lnTo>
                    <a:lnTo>
                      <a:pt x="140" y="34"/>
                    </a:lnTo>
                    <a:lnTo>
                      <a:pt x="140" y="34"/>
                    </a:lnTo>
                    <a:lnTo>
                      <a:pt x="154" y="32"/>
                    </a:lnTo>
                    <a:lnTo>
                      <a:pt x="166" y="28"/>
                    </a:lnTo>
                    <a:lnTo>
                      <a:pt x="178" y="24"/>
                    </a:lnTo>
                    <a:lnTo>
                      <a:pt x="186" y="22"/>
                    </a:lnTo>
                    <a:lnTo>
                      <a:pt x="186" y="2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8" name="Freeform 47"/>
              <p:cNvSpPr>
                <a:spLocks/>
              </p:cNvSpPr>
              <p:nvPr/>
            </p:nvSpPr>
            <p:spPr bwMode="auto">
              <a:xfrm>
                <a:off x="5739941" y="4750372"/>
                <a:ext cx="152199" cy="161151"/>
              </a:xfrm>
              <a:custGeom>
                <a:avLst/>
                <a:gdLst>
                  <a:gd name="T0" fmla="*/ 92 w 102"/>
                  <a:gd name="T1" fmla="*/ 92 h 108"/>
                  <a:gd name="T2" fmla="*/ 92 w 102"/>
                  <a:gd name="T3" fmla="*/ 92 h 108"/>
                  <a:gd name="T4" fmla="*/ 92 w 102"/>
                  <a:gd name="T5" fmla="*/ 52 h 108"/>
                  <a:gd name="T6" fmla="*/ 92 w 102"/>
                  <a:gd name="T7" fmla="*/ 52 h 108"/>
                  <a:gd name="T8" fmla="*/ 94 w 102"/>
                  <a:gd name="T9" fmla="*/ 46 h 108"/>
                  <a:gd name="T10" fmla="*/ 96 w 102"/>
                  <a:gd name="T11" fmla="*/ 38 h 108"/>
                  <a:gd name="T12" fmla="*/ 98 w 102"/>
                  <a:gd name="T13" fmla="*/ 32 h 108"/>
                  <a:gd name="T14" fmla="*/ 102 w 102"/>
                  <a:gd name="T15" fmla="*/ 0 h 108"/>
                  <a:gd name="T16" fmla="*/ 76 w 102"/>
                  <a:gd name="T17" fmla="*/ 0 h 108"/>
                  <a:gd name="T18" fmla="*/ 76 w 102"/>
                  <a:gd name="T19" fmla="*/ 0 h 108"/>
                  <a:gd name="T20" fmla="*/ 64 w 102"/>
                  <a:gd name="T21" fmla="*/ 0 h 108"/>
                  <a:gd name="T22" fmla="*/ 52 w 102"/>
                  <a:gd name="T23" fmla="*/ 2 h 108"/>
                  <a:gd name="T24" fmla="*/ 40 w 102"/>
                  <a:gd name="T25" fmla="*/ 6 h 108"/>
                  <a:gd name="T26" fmla="*/ 40 w 102"/>
                  <a:gd name="T27" fmla="*/ 6 h 108"/>
                  <a:gd name="T28" fmla="*/ 32 w 102"/>
                  <a:gd name="T29" fmla="*/ 10 h 108"/>
                  <a:gd name="T30" fmla="*/ 28 w 102"/>
                  <a:gd name="T31" fmla="*/ 14 h 108"/>
                  <a:gd name="T32" fmla="*/ 24 w 102"/>
                  <a:gd name="T33" fmla="*/ 18 h 108"/>
                  <a:gd name="T34" fmla="*/ 24 w 102"/>
                  <a:gd name="T35" fmla="*/ 26 h 108"/>
                  <a:gd name="T36" fmla="*/ 24 w 102"/>
                  <a:gd name="T37" fmla="*/ 26 h 108"/>
                  <a:gd name="T38" fmla="*/ 22 w 102"/>
                  <a:gd name="T39" fmla="*/ 30 h 108"/>
                  <a:gd name="T40" fmla="*/ 20 w 102"/>
                  <a:gd name="T41" fmla="*/ 34 h 108"/>
                  <a:gd name="T42" fmla="*/ 14 w 102"/>
                  <a:gd name="T43" fmla="*/ 42 h 108"/>
                  <a:gd name="T44" fmla="*/ 4 w 102"/>
                  <a:gd name="T45" fmla="*/ 50 h 108"/>
                  <a:gd name="T46" fmla="*/ 4 w 102"/>
                  <a:gd name="T47" fmla="*/ 50 h 108"/>
                  <a:gd name="T48" fmla="*/ 0 w 102"/>
                  <a:gd name="T49" fmla="*/ 58 h 108"/>
                  <a:gd name="T50" fmla="*/ 0 w 102"/>
                  <a:gd name="T51" fmla="*/ 64 h 108"/>
                  <a:gd name="T52" fmla="*/ 2 w 102"/>
                  <a:gd name="T53" fmla="*/ 68 h 108"/>
                  <a:gd name="T54" fmla="*/ 4 w 102"/>
                  <a:gd name="T55" fmla="*/ 70 h 108"/>
                  <a:gd name="T56" fmla="*/ 4 w 102"/>
                  <a:gd name="T57" fmla="*/ 70 h 108"/>
                  <a:gd name="T58" fmla="*/ 16 w 102"/>
                  <a:gd name="T59" fmla="*/ 76 h 108"/>
                  <a:gd name="T60" fmla="*/ 20 w 102"/>
                  <a:gd name="T61" fmla="*/ 78 h 108"/>
                  <a:gd name="T62" fmla="*/ 22 w 102"/>
                  <a:gd name="T63" fmla="*/ 84 h 108"/>
                  <a:gd name="T64" fmla="*/ 22 w 102"/>
                  <a:gd name="T65" fmla="*/ 84 h 108"/>
                  <a:gd name="T66" fmla="*/ 22 w 102"/>
                  <a:gd name="T67" fmla="*/ 100 h 108"/>
                  <a:gd name="T68" fmla="*/ 26 w 102"/>
                  <a:gd name="T69" fmla="*/ 106 h 108"/>
                  <a:gd name="T70" fmla="*/ 28 w 102"/>
                  <a:gd name="T71" fmla="*/ 108 h 108"/>
                  <a:gd name="T72" fmla="*/ 30 w 102"/>
                  <a:gd name="T73" fmla="*/ 106 h 108"/>
                  <a:gd name="T74" fmla="*/ 30 w 102"/>
                  <a:gd name="T75" fmla="*/ 106 h 108"/>
                  <a:gd name="T76" fmla="*/ 32 w 102"/>
                  <a:gd name="T77" fmla="*/ 104 h 108"/>
                  <a:gd name="T78" fmla="*/ 32 w 102"/>
                  <a:gd name="T79" fmla="*/ 102 h 108"/>
                  <a:gd name="T80" fmla="*/ 34 w 102"/>
                  <a:gd name="T81" fmla="*/ 96 h 108"/>
                  <a:gd name="T82" fmla="*/ 36 w 102"/>
                  <a:gd name="T83" fmla="*/ 92 h 108"/>
                  <a:gd name="T84" fmla="*/ 38 w 102"/>
                  <a:gd name="T85" fmla="*/ 90 h 108"/>
                  <a:gd name="T86" fmla="*/ 42 w 102"/>
                  <a:gd name="T87" fmla="*/ 88 h 108"/>
                  <a:gd name="T88" fmla="*/ 50 w 102"/>
                  <a:gd name="T89" fmla="*/ 88 h 108"/>
                  <a:gd name="T90" fmla="*/ 50 w 102"/>
                  <a:gd name="T91" fmla="*/ 88 h 108"/>
                  <a:gd name="T92" fmla="*/ 78 w 102"/>
                  <a:gd name="T93" fmla="*/ 90 h 108"/>
                  <a:gd name="T94" fmla="*/ 92 w 102"/>
                  <a:gd name="T95" fmla="*/ 92 h 108"/>
                  <a:gd name="T96" fmla="*/ 92 w 102"/>
                  <a:gd name="T97" fmla="*/ 9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2" h="108">
                    <a:moveTo>
                      <a:pt x="92" y="92"/>
                    </a:moveTo>
                    <a:lnTo>
                      <a:pt x="92" y="92"/>
                    </a:lnTo>
                    <a:lnTo>
                      <a:pt x="92" y="52"/>
                    </a:lnTo>
                    <a:lnTo>
                      <a:pt x="92" y="52"/>
                    </a:lnTo>
                    <a:lnTo>
                      <a:pt x="94" y="46"/>
                    </a:lnTo>
                    <a:lnTo>
                      <a:pt x="96" y="38"/>
                    </a:lnTo>
                    <a:lnTo>
                      <a:pt x="98" y="32"/>
                    </a:lnTo>
                    <a:lnTo>
                      <a:pt x="102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64" y="0"/>
                    </a:lnTo>
                    <a:lnTo>
                      <a:pt x="52" y="2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32" y="10"/>
                    </a:lnTo>
                    <a:lnTo>
                      <a:pt x="28" y="14"/>
                    </a:lnTo>
                    <a:lnTo>
                      <a:pt x="24" y="18"/>
                    </a:lnTo>
                    <a:lnTo>
                      <a:pt x="24" y="26"/>
                    </a:lnTo>
                    <a:lnTo>
                      <a:pt x="24" y="26"/>
                    </a:lnTo>
                    <a:lnTo>
                      <a:pt x="22" y="30"/>
                    </a:lnTo>
                    <a:lnTo>
                      <a:pt x="20" y="34"/>
                    </a:lnTo>
                    <a:lnTo>
                      <a:pt x="14" y="42"/>
                    </a:lnTo>
                    <a:lnTo>
                      <a:pt x="4" y="50"/>
                    </a:lnTo>
                    <a:lnTo>
                      <a:pt x="4" y="50"/>
                    </a:lnTo>
                    <a:lnTo>
                      <a:pt x="0" y="58"/>
                    </a:lnTo>
                    <a:lnTo>
                      <a:pt x="0" y="64"/>
                    </a:lnTo>
                    <a:lnTo>
                      <a:pt x="2" y="68"/>
                    </a:lnTo>
                    <a:lnTo>
                      <a:pt x="4" y="70"/>
                    </a:lnTo>
                    <a:lnTo>
                      <a:pt x="4" y="70"/>
                    </a:lnTo>
                    <a:lnTo>
                      <a:pt x="16" y="76"/>
                    </a:lnTo>
                    <a:lnTo>
                      <a:pt x="20" y="78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22" y="100"/>
                    </a:lnTo>
                    <a:lnTo>
                      <a:pt x="26" y="106"/>
                    </a:lnTo>
                    <a:lnTo>
                      <a:pt x="28" y="108"/>
                    </a:lnTo>
                    <a:lnTo>
                      <a:pt x="30" y="106"/>
                    </a:lnTo>
                    <a:lnTo>
                      <a:pt x="30" y="106"/>
                    </a:lnTo>
                    <a:lnTo>
                      <a:pt x="32" y="104"/>
                    </a:lnTo>
                    <a:lnTo>
                      <a:pt x="32" y="102"/>
                    </a:lnTo>
                    <a:lnTo>
                      <a:pt x="34" y="96"/>
                    </a:lnTo>
                    <a:lnTo>
                      <a:pt x="36" y="92"/>
                    </a:lnTo>
                    <a:lnTo>
                      <a:pt x="38" y="90"/>
                    </a:lnTo>
                    <a:lnTo>
                      <a:pt x="42" y="88"/>
                    </a:lnTo>
                    <a:lnTo>
                      <a:pt x="50" y="88"/>
                    </a:lnTo>
                    <a:lnTo>
                      <a:pt x="50" y="88"/>
                    </a:lnTo>
                    <a:lnTo>
                      <a:pt x="78" y="90"/>
                    </a:lnTo>
                    <a:lnTo>
                      <a:pt x="92" y="92"/>
                    </a:lnTo>
                    <a:lnTo>
                      <a:pt x="92" y="9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9" name="Freeform 48"/>
              <p:cNvSpPr>
                <a:spLocks/>
              </p:cNvSpPr>
              <p:nvPr/>
            </p:nvSpPr>
            <p:spPr bwMode="auto">
              <a:xfrm>
                <a:off x="5632507" y="4487755"/>
                <a:ext cx="322303" cy="214869"/>
              </a:xfrm>
              <a:custGeom>
                <a:avLst/>
                <a:gdLst>
                  <a:gd name="T0" fmla="*/ 134 w 216"/>
                  <a:gd name="T1" fmla="*/ 144 h 144"/>
                  <a:gd name="T2" fmla="*/ 144 w 216"/>
                  <a:gd name="T3" fmla="*/ 134 h 144"/>
                  <a:gd name="T4" fmla="*/ 162 w 216"/>
                  <a:gd name="T5" fmla="*/ 112 h 144"/>
                  <a:gd name="T6" fmla="*/ 182 w 216"/>
                  <a:gd name="T7" fmla="*/ 90 h 144"/>
                  <a:gd name="T8" fmla="*/ 198 w 216"/>
                  <a:gd name="T9" fmla="*/ 76 h 144"/>
                  <a:gd name="T10" fmla="*/ 216 w 216"/>
                  <a:gd name="T11" fmla="*/ 58 h 144"/>
                  <a:gd name="T12" fmla="*/ 214 w 216"/>
                  <a:gd name="T13" fmla="*/ 52 h 144"/>
                  <a:gd name="T14" fmla="*/ 206 w 216"/>
                  <a:gd name="T15" fmla="*/ 30 h 144"/>
                  <a:gd name="T16" fmla="*/ 198 w 216"/>
                  <a:gd name="T17" fmla="*/ 10 h 144"/>
                  <a:gd name="T18" fmla="*/ 194 w 216"/>
                  <a:gd name="T19" fmla="*/ 6 h 144"/>
                  <a:gd name="T20" fmla="*/ 176 w 216"/>
                  <a:gd name="T21" fmla="*/ 4 h 144"/>
                  <a:gd name="T22" fmla="*/ 164 w 216"/>
                  <a:gd name="T23" fmla="*/ 2 h 144"/>
                  <a:gd name="T24" fmla="*/ 146 w 216"/>
                  <a:gd name="T25" fmla="*/ 0 h 144"/>
                  <a:gd name="T26" fmla="*/ 134 w 216"/>
                  <a:gd name="T27" fmla="*/ 4 h 144"/>
                  <a:gd name="T28" fmla="*/ 124 w 216"/>
                  <a:gd name="T29" fmla="*/ 12 h 144"/>
                  <a:gd name="T30" fmla="*/ 108 w 216"/>
                  <a:gd name="T31" fmla="*/ 18 h 144"/>
                  <a:gd name="T32" fmla="*/ 94 w 216"/>
                  <a:gd name="T33" fmla="*/ 24 h 144"/>
                  <a:gd name="T34" fmla="*/ 74 w 216"/>
                  <a:gd name="T35" fmla="*/ 34 h 144"/>
                  <a:gd name="T36" fmla="*/ 64 w 216"/>
                  <a:gd name="T37" fmla="*/ 34 h 144"/>
                  <a:gd name="T38" fmla="*/ 42 w 216"/>
                  <a:gd name="T39" fmla="*/ 26 h 144"/>
                  <a:gd name="T40" fmla="*/ 22 w 216"/>
                  <a:gd name="T41" fmla="*/ 18 h 144"/>
                  <a:gd name="T42" fmla="*/ 18 w 216"/>
                  <a:gd name="T43" fmla="*/ 20 h 144"/>
                  <a:gd name="T44" fmla="*/ 8 w 216"/>
                  <a:gd name="T45" fmla="*/ 26 h 144"/>
                  <a:gd name="T46" fmla="*/ 2 w 216"/>
                  <a:gd name="T47" fmla="*/ 36 h 144"/>
                  <a:gd name="T48" fmla="*/ 0 w 216"/>
                  <a:gd name="T49" fmla="*/ 52 h 144"/>
                  <a:gd name="T50" fmla="*/ 2 w 216"/>
                  <a:gd name="T51" fmla="*/ 60 h 144"/>
                  <a:gd name="T52" fmla="*/ 10 w 216"/>
                  <a:gd name="T53" fmla="*/ 72 h 144"/>
                  <a:gd name="T54" fmla="*/ 20 w 216"/>
                  <a:gd name="T55" fmla="*/ 74 h 144"/>
                  <a:gd name="T56" fmla="*/ 30 w 216"/>
                  <a:gd name="T57" fmla="*/ 72 h 144"/>
                  <a:gd name="T58" fmla="*/ 28 w 216"/>
                  <a:gd name="T59" fmla="*/ 80 h 144"/>
                  <a:gd name="T60" fmla="*/ 26 w 216"/>
                  <a:gd name="T61" fmla="*/ 96 h 144"/>
                  <a:gd name="T62" fmla="*/ 28 w 216"/>
                  <a:gd name="T63" fmla="*/ 114 h 144"/>
                  <a:gd name="T64" fmla="*/ 36 w 216"/>
                  <a:gd name="T65" fmla="*/ 126 h 144"/>
                  <a:gd name="T66" fmla="*/ 42 w 216"/>
                  <a:gd name="T67" fmla="*/ 132 h 144"/>
                  <a:gd name="T68" fmla="*/ 48 w 216"/>
                  <a:gd name="T69" fmla="*/ 140 h 144"/>
                  <a:gd name="T70" fmla="*/ 56 w 216"/>
                  <a:gd name="T71" fmla="*/ 144 h 144"/>
                  <a:gd name="T72" fmla="*/ 64 w 216"/>
                  <a:gd name="T73" fmla="*/ 144 h 144"/>
                  <a:gd name="T74" fmla="*/ 96 w 216"/>
                  <a:gd name="T75" fmla="*/ 142 h 144"/>
                  <a:gd name="T76" fmla="*/ 120 w 216"/>
                  <a:gd name="T77" fmla="*/ 144 h 144"/>
                  <a:gd name="T78" fmla="*/ 134 w 216"/>
                  <a:gd name="T7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16" h="144">
                    <a:moveTo>
                      <a:pt x="134" y="144"/>
                    </a:moveTo>
                    <a:lnTo>
                      <a:pt x="134" y="144"/>
                    </a:lnTo>
                    <a:lnTo>
                      <a:pt x="140" y="138"/>
                    </a:lnTo>
                    <a:lnTo>
                      <a:pt x="144" y="134"/>
                    </a:lnTo>
                    <a:lnTo>
                      <a:pt x="148" y="126"/>
                    </a:lnTo>
                    <a:lnTo>
                      <a:pt x="162" y="112"/>
                    </a:lnTo>
                    <a:lnTo>
                      <a:pt x="162" y="112"/>
                    </a:lnTo>
                    <a:lnTo>
                      <a:pt x="182" y="90"/>
                    </a:lnTo>
                    <a:lnTo>
                      <a:pt x="198" y="76"/>
                    </a:lnTo>
                    <a:lnTo>
                      <a:pt x="198" y="76"/>
                    </a:lnTo>
                    <a:lnTo>
                      <a:pt x="214" y="62"/>
                    </a:lnTo>
                    <a:lnTo>
                      <a:pt x="216" y="58"/>
                    </a:lnTo>
                    <a:lnTo>
                      <a:pt x="214" y="52"/>
                    </a:lnTo>
                    <a:lnTo>
                      <a:pt x="214" y="52"/>
                    </a:lnTo>
                    <a:lnTo>
                      <a:pt x="210" y="42"/>
                    </a:lnTo>
                    <a:lnTo>
                      <a:pt x="206" y="30"/>
                    </a:lnTo>
                    <a:lnTo>
                      <a:pt x="202" y="18"/>
                    </a:lnTo>
                    <a:lnTo>
                      <a:pt x="198" y="10"/>
                    </a:lnTo>
                    <a:lnTo>
                      <a:pt x="198" y="10"/>
                    </a:lnTo>
                    <a:lnTo>
                      <a:pt x="194" y="6"/>
                    </a:lnTo>
                    <a:lnTo>
                      <a:pt x="190" y="4"/>
                    </a:lnTo>
                    <a:lnTo>
                      <a:pt x="176" y="4"/>
                    </a:lnTo>
                    <a:lnTo>
                      <a:pt x="176" y="4"/>
                    </a:lnTo>
                    <a:lnTo>
                      <a:pt x="164" y="2"/>
                    </a:lnTo>
                    <a:lnTo>
                      <a:pt x="154" y="0"/>
                    </a:lnTo>
                    <a:lnTo>
                      <a:pt x="146" y="0"/>
                    </a:lnTo>
                    <a:lnTo>
                      <a:pt x="134" y="4"/>
                    </a:lnTo>
                    <a:lnTo>
                      <a:pt x="134" y="4"/>
                    </a:lnTo>
                    <a:lnTo>
                      <a:pt x="128" y="8"/>
                    </a:lnTo>
                    <a:lnTo>
                      <a:pt x="124" y="12"/>
                    </a:lnTo>
                    <a:lnTo>
                      <a:pt x="118" y="14"/>
                    </a:lnTo>
                    <a:lnTo>
                      <a:pt x="108" y="18"/>
                    </a:lnTo>
                    <a:lnTo>
                      <a:pt x="108" y="18"/>
                    </a:lnTo>
                    <a:lnTo>
                      <a:pt x="94" y="24"/>
                    </a:lnTo>
                    <a:lnTo>
                      <a:pt x="82" y="30"/>
                    </a:lnTo>
                    <a:lnTo>
                      <a:pt x="74" y="34"/>
                    </a:lnTo>
                    <a:lnTo>
                      <a:pt x="68" y="36"/>
                    </a:lnTo>
                    <a:lnTo>
                      <a:pt x="64" y="34"/>
                    </a:lnTo>
                    <a:lnTo>
                      <a:pt x="64" y="34"/>
                    </a:lnTo>
                    <a:lnTo>
                      <a:pt x="42" y="26"/>
                    </a:lnTo>
                    <a:lnTo>
                      <a:pt x="32" y="20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18" y="20"/>
                    </a:lnTo>
                    <a:lnTo>
                      <a:pt x="12" y="22"/>
                    </a:lnTo>
                    <a:lnTo>
                      <a:pt x="8" y="26"/>
                    </a:lnTo>
                    <a:lnTo>
                      <a:pt x="4" y="30"/>
                    </a:lnTo>
                    <a:lnTo>
                      <a:pt x="2" y="36"/>
                    </a:lnTo>
                    <a:lnTo>
                      <a:pt x="0" y="44"/>
                    </a:lnTo>
                    <a:lnTo>
                      <a:pt x="0" y="52"/>
                    </a:lnTo>
                    <a:lnTo>
                      <a:pt x="2" y="60"/>
                    </a:lnTo>
                    <a:lnTo>
                      <a:pt x="2" y="60"/>
                    </a:lnTo>
                    <a:lnTo>
                      <a:pt x="6" y="66"/>
                    </a:lnTo>
                    <a:lnTo>
                      <a:pt x="10" y="72"/>
                    </a:lnTo>
                    <a:lnTo>
                      <a:pt x="16" y="74"/>
                    </a:lnTo>
                    <a:lnTo>
                      <a:pt x="20" y="74"/>
                    </a:lnTo>
                    <a:lnTo>
                      <a:pt x="28" y="74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28" y="80"/>
                    </a:lnTo>
                    <a:lnTo>
                      <a:pt x="26" y="96"/>
                    </a:lnTo>
                    <a:lnTo>
                      <a:pt x="26" y="96"/>
                    </a:lnTo>
                    <a:lnTo>
                      <a:pt x="26" y="104"/>
                    </a:lnTo>
                    <a:lnTo>
                      <a:pt x="28" y="114"/>
                    </a:lnTo>
                    <a:lnTo>
                      <a:pt x="32" y="122"/>
                    </a:lnTo>
                    <a:lnTo>
                      <a:pt x="36" y="126"/>
                    </a:lnTo>
                    <a:lnTo>
                      <a:pt x="36" y="126"/>
                    </a:lnTo>
                    <a:lnTo>
                      <a:pt x="42" y="132"/>
                    </a:lnTo>
                    <a:lnTo>
                      <a:pt x="44" y="138"/>
                    </a:lnTo>
                    <a:lnTo>
                      <a:pt x="48" y="140"/>
                    </a:lnTo>
                    <a:lnTo>
                      <a:pt x="52" y="142"/>
                    </a:lnTo>
                    <a:lnTo>
                      <a:pt x="56" y="144"/>
                    </a:lnTo>
                    <a:lnTo>
                      <a:pt x="64" y="144"/>
                    </a:lnTo>
                    <a:lnTo>
                      <a:pt x="64" y="144"/>
                    </a:lnTo>
                    <a:lnTo>
                      <a:pt x="80" y="142"/>
                    </a:lnTo>
                    <a:lnTo>
                      <a:pt x="96" y="142"/>
                    </a:lnTo>
                    <a:lnTo>
                      <a:pt x="120" y="144"/>
                    </a:lnTo>
                    <a:lnTo>
                      <a:pt x="120" y="144"/>
                    </a:lnTo>
                    <a:lnTo>
                      <a:pt x="134" y="144"/>
                    </a:lnTo>
                    <a:lnTo>
                      <a:pt x="134" y="14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0" name="Freeform 49"/>
              <p:cNvSpPr>
                <a:spLocks/>
              </p:cNvSpPr>
              <p:nvPr/>
            </p:nvSpPr>
            <p:spPr bwMode="auto">
              <a:xfrm>
                <a:off x="5814548" y="4944351"/>
                <a:ext cx="104450" cy="59686"/>
              </a:xfrm>
              <a:custGeom>
                <a:avLst/>
                <a:gdLst>
                  <a:gd name="T0" fmla="*/ 14 w 70"/>
                  <a:gd name="T1" fmla="*/ 38 h 40"/>
                  <a:gd name="T2" fmla="*/ 14 w 70"/>
                  <a:gd name="T3" fmla="*/ 38 h 40"/>
                  <a:gd name="T4" fmla="*/ 28 w 70"/>
                  <a:gd name="T5" fmla="*/ 28 h 40"/>
                  <a:gd name="T6" fmla="*/ 36 w 70"/>
                  <a:gd name="T7" fmla="*/ 22 h 40"/>
                  <a:gd name="T8" fmla="*/ 40 w 70"/>
                  <a:gd name="T9" fmla="*/ 18 h 40"/>
                  <a:gd name="T10" fmla="*/ 40 w 70"/>
                  <a:gd name="T11" fmla="*/ 18 h 40"/>
                  <a:gd name="T12" fmla="*/ 44 w 70"/>
                  <a:gd name="T13" fmla="*/ 18 h 40"/>
                  <a:gd name="T14" fmla="*/ 46 w 70"/>
                  <a:gd name="T15" fmla="*/ 20 h 40"/>
                  <a:gd name="T16" fmla="*/ 50 w 70"/>
                  <a:gd name="T17" fmla="*/ 24 h 40"/>
                  <a:gd name="T18" fmla="*/ 56 w 70"/>
                  <a:gd name="T19" fmla="*/ 28 h 40"/>
                  <a:gd name="T20" fmla="*/ 58 w 70"/>
                  <a:gd name="T21" fmla="*/ 28 h 40"/>
                  <a:gd name="T22" fmla="*/ 60 w 70"/>
                  <a:gd name="T23" fmla="*/ 28 h 40"/>
                  <a:gd name="T24" fmla="*/ 60 w 70"/>
                  <a:gd name="T25" fmla="*/ 28 h 40"/>
                  <a:gd name="T26" fmla="*/ 70 w 70"/>
                  <a:gd name="T27" fmla="*/ 26 h 40"/>
                  <a:gd name="T28" fmla="*/ 70 w 70"/>
                  <a:gd name="T29" fmla="*/ 24 h 40"/>
                  <a:gd name="T30" fmla="*/ 66 w 70"/>
                  <a:gd name="T31" fmla="*/ 18 h 40"/>
                  <a:gd name="T32" fmla="*/ 66 w 70"/>
                  <a:gd name="T33" fmla="*/ 18 h 40"/>
                  <a:gd name="T34" fmla="*/ 64 w 70"/>
                  <a:gd name="T35" fmla="*/ 12 h 40"/>
                  <a:gd name="T36" fmla="*/ 62 w 70"/>
                  <a:gd name="T37" fmla="*/ 6 h 40"/>
                  <a:gd name="T38" fmla="*/ 58 w 70"/>
                  <a:gd name="T39" fmla="*/ 2 h 40"/>
                  <a:gd name="T40" fmla="*/ 52 w 70"/>
                  <a:gd name="T41" fmla="*/ 0 h 40"/>
                  <a:gd name="T42" fmla="*/ 52 w 70"/>
                  <a:gd name="T43" fmla="*/ 0 h 40"/>
                  <a:gd name="T44" fmla="*/ 40 w 70"/>
                  <a:gd name="T45" fmla="*/ 0 h 40"/>
                  <a:gd name="T46" fmla="*/ 34 w 70"/>
                  <a:gd name="T47" fmla="*/ 2 h 40"/>
                  <a:gd name="T48" fmla="*/ 26 w 70"/>
                  <a:gd name="T49" fmla="*/ 6 h 40"/>
                  <a:gd name="T50" fmla="*/ 26 w 70"/>
                  <a:gd name="T51" fmla="*/ 6 h 40"/>
                  <a:gd name="T52" fmla="*/ 16 w 70"/>
                  <a:gd name="T53" fmla="*/ 10 h 40"/>
                  <a:gd name="T54" fmla="*/ 6 w 70"/>
                  <a:gd name="T55" fmla="*/ 12 h 40"/>
                  <a:gd name="T56" fmla="*/ 2 w 70"/>
                  <a:gd name="T57" fmla="*/ 14 h 40"/>
                  <a:gd name="T58" fmla="*/ 0 w 70"/>
                  <a:gd name="T59" fmla="*/ 16 h 40"/>
                  <a:gd name="T60" fmla="*/ 2 w 70"/>
                  <a:gd name="T61" fmla="*/ 20 h 40"/>
                  <a:gd name="T62" fmla="*/ 2 w 70"/>
                  <a:gd name="T63" fmla="*/ 20 h 40"/>
                  <a:gd name="T64" fmla="*/ 4 w 70"/>
                  <a:gd name="T65" fmla="*/ 36 h 40"/>
                  <a:gd name="T66" fmla="*/ 6 w 70"/>
                  <a:gd name="T67" fmla="*/ 38 h 40"/>
                  <a:gd name="T68" fmla="*/ 8 w 70"/>
                  <a:gd name="T69" fmla="*/ 40 h 40"/>
                  <a:gd name="T70" fmla="*/ 10 w 70"/>
                  <a:gd name="T71" fmla="*/ 40 h 40"/>
                  <a:gd name="T72" fmla="*/ 14 w 70"/>
                  <a:gd name="T73" fmla="*/ 38 h 40"/>
                  <a:gd name="T74" fmla="*/ 14 w 70"/>
                  <a:gd name="T75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0" h="40">
                    <a:moveTo>
                      <a:pt x="14" y="38"/>
                    </a:moveTo>
                    <a:lnTo>
                      <a:pt x="14" y="38"/>
                    </a:lnTo>
                    <a:lnTo>
                      <a:pt x="28" y="28"/>
                    </a:lnTo>
                    <a:lnTo>
                      <a:pt x="36" y="22"/>
                    </a:lnTo>
                    <a:lnTo>
                      <a:pt x="40" y="18"/>
                    </a:lnTo>
                    <a:lnTo>
                      <a:pt x="40" y="18"/>
                    </a:lnTo>
                    <a:lnTo>
                      <a:pt x="44" y="18"/>
                    </a:lnTo>
                    <a:lnTo>
                      <a:pt x="46" y="20"/>
                    </a:lnTo>
                    <a:lnTo>
                      <a:pt x="50" y="24"/>
                    </a:lnTo>
                    <a:lnTo>
                      <a:pt x="56" y="28"/>
                    </a:lnTo>
                    <a:lnTo>
                      <a:pt x="58" y="28"/>
                    </a:lnTo>
                    <a:lnTo>
                      <a:pt x="60" y="28"/>
                    </a:lnTo>
                    <a:lnTo>
                      <a:pt x="60" y="28"/>
                    </a:lnTo>
                    <a:lnTo>
                      <a:pt x="70" y="26"/>
                    </a:lnTo>
                    <a:lnTo>
                      <a:pt x="70" y="24"/>
                    </a:lnTo>
                    <a:lnTo>
                      <a:pt x="66" y="18"/>
                    </a:lnTo>
                    <a:lnTo>
                      <a:pt x="66" y="18"/>
                    </a:lnTo>
                    <a:lnTo>
                      <a:pt x="64" y="12"/>
                    </a:lnTo>
                    <a:lnTo>
                      <a:pt x="62" y="6"/>
                    </a:lnTo>
                    <a:lnTo>
                      <a:pt x="58" y="2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40" y="0"/>
                    </a:lnTo>
                    <a:lnTo>
                      <a:pt x="34" y="2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16" y="10"/>
                    </a:lnTo>
                    <a:lnTo>
                      <a:pt x="6" y="12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4" y="36"/>
                    </a:lnTo>
                    <a:lnTo>
                      <a:pt x="6" y="38"/>
                    </a:lnTo>
                    <a:lnTo>
                      <a:pt x="8" y="40"/>
                    </a:lnTo>
                    <a:lnTo>
                      <a:pt x="10" y="40"/>
                    </a:lnTo>
                    <a:lnTo>
                      <a:pt x="14" y="38"/>
                    </a:lnTo>
                    <a:lnTo>
                      <a:pt x="14" y="38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1" name="Freeform 50"/>
              <p:cNvSpPr>
                <a:spLocks/>
              </p:cNvSpPr>
              <p:nvPr/>
            </p:nvSpPr>
            <p:spPr bwMode="auto">
              <a:xfrm>
                <a:off x="5671303" y="5150266"/>
                <a:ext cx="143246" cy="188010"/>
              </a:xfrm>
              <a:custGeom>
                <a:avLst/>
                <a:gdLst>
                  <a:gd name="T0" fmla="*/ 68 w 96"/>
                  <a:gd name="T1" fmla="*/ 76 h 126"/>
                  <a:gd name="T2" fmla="*/ 60 w 96"/>
                  <a:gd name="T3" fmla="*/ 74 h 126"/>
                  <a:gd name="T4" fmla="*/ 48 w 96"/>
                  <a:gd name="T5" fmla="*/ 82 h 126"/>
                  <a:gd name="T6" fmla="*/ 44 w 96"/>
                  <a:gd name="T7" fmla="*/ 88 h 126"/>
                  <a:gd name="T8" fmla="*/ 36 w 96"/>
                  <a:gd name="T9" fmla="*/ 92 h 126"/>
                  <a:gd name="T10" fmla="*/ 30 w 96"/>
                  <a:gd name="T11" fmla="*/ 92 h 126"/>
                  <a:gd name="T12" fmla="*/ 22 w 96"/>
                  <a:gd name="T13" fmla="*/ 86 h 126"/>
                  <a:gd name="T14" fmla="*/ 16 w 96"/>
                  <a:gd name="T15" fmla="*/ 76 h 126"/>
                  <a:gd name="T16" fmla="*/ 18 w 96"/>
                  <a:gd name="T17" fmla="*/ 68 h 126"/>
                  <a:gd name="T18" fmla="*/ 20 w 96"/>
                  <a:gd name="T19" fmla="*/ 60 h 126"/>
                  <a:gd name="T20" fmla="*/ 12 w 96"/>
                  <a:gd name="T21" fmla="*/ 36 h 126"/>
                  <a:gd name="T22" fmla="*/ 2 w 96"/>
                  <a:gd name="T23" fmla="*/ 18 h 126"/>
                  <a:gd name="T24" fmla="*/ 0 w 96"/>
                  <a:gd name="T25" fmla="*/ 14 h 126"/>
                  <a:gd name="T26" fmla="*/ 6 w 96"/>
                  <a:gd name="T27" fmla="*/ 4 h 126"/>
                  <a:gd name="T28" fmla="*/ 24 w 96"/>
                  <a:gd name="T29" fmla="*/ 0 h 126"/>
                  <a:gd name="T30" fmla="*/ 30 w 96"/>
                  <a:gd name="T31" fmla="*/ 2 h 126"/>
                  <a:gd name="T32" fmla="*/ 40 w 96"/>
                  <a:gd name="T33" fmla="*/ 14 h 126"/>
                  <a:gd name="T34" fmla="*/ 46 w 96"/>
                  <a:gd name="T35" fmla="*/ 18 h 126"/>
                  <a:gd name="T36" fmla="*/ 56 w 96"/>
                  <a:gd name="T37" fmla="*/ 24 h 126"/>
                  <a:gd name="T38" fmla="*/ 68 w 96"/>
                  <a:gd name="T39" fmla="*/ 20 h 126"/>
                  <a:gd name="T40" fmla="*/ 74 w 96"/>
                  <a:gd name="T41" fmla="*/ 18 h 126"/>
                  <a:gd name="T42" fmla="*/ 80 w 96"/>
                  <a:gd name="T43" fmla="*/ 22 h 126"/>
                  <a:gd name="T44" fmla="*/ 82 w 96"/>
                  <a:gd name="T45" fmla="*/ 24 h 126"/>
                  <a:gd name="T46" fmla="*/ 92 w 96"/>
                  <a:gd name="T47" fmla="*/ 44 h 126"/>
                  <a:gd name="T48" fmla="*/ 92 w 96"/>
                  <a:gd name="T49" fmla="*/ 54 h 126"/>
                  <a:gd name="T50" fmla="*/ 90 w 96"/>
                  <a:gd name="T51" fmla="*/ 64 h 126"/>
                  <a:gd name="T52" fmla="*/ 82 w 96"/>
                  <a:gd name="T53" fmla="*/ 72 h 126"/>
                  <a:gd name="T54" fmla="*/ 80 w 96"/>
                  <a:gd name="T55" fmla="*/ 78 h 126"/>
                  <a:gd name="T56" fmla="*/ 84 w 96"/>
                  <a:gd name="T57" fmla="*/ 86 h 126"/>
                  <a:gd name="T58" fmla="*/ 86 w 96"/>
                  <a:gd name="T59" fmla="*/ 94 h 126"/>
                  <a:gd name="T60" fmla="*/ 88 w 96"/>
                  <a:gd name="T61" fmla="*/ 102 h 126"/>
                  <a:gd name="T62" fmla="*/ 96 w 96"/>
                  <a:gd name="T63" fmla="*/ 120 h 126"/>
                  <a:gd name="T64" fmla="*/ 90 w 96"/>
                  <a:gd name="T65" fmla="*/ 124 h 126"/>
                  <a:gd name="T66" fmla="*/ 84 w 96"/>
                  <a:gd name="T67" fmla="*/ 126 h 126"/>
                  <a:gd name="T68" fmla="*/ 82 w 96"/>
                  <a:gd name="T69" fmla="*/ 124 h 126"/>
                  <a:gd name="T70" fmla="*/ 84 w 96"/>
                  <a:gd name="T71" fmla="*/ 118 h 126"/>
                  <a:gd name="T72" fmla="*/ 82 w 96"/>
                  <a:gd name="T73" fmla="*/ 110 h 126"/>
                  <a:gd name="T74" fmla="*/ 80 w 96"/>
                  <a:gd name="T75" fmla="*/ 104 h 126"/>
                  <a:gd name="T76" fmla="*/ 76 w 96"/>
                  <a:gd name="T77" fmla="*/ 98 h 126"/>
                  <a:gd name="T78" fmla="*/ 74 w 96"/>
                  <a:gd name="T79" fmla="*/ 96 h 126"/>
                  <a:gd name="T80" fmla="*/ 68 w 96"/>
                  <a:gd name="T81" fmla="*/ 84 h 126"/>
                  <a:gd name="T82" fmla="*/ 68 w 96"/>
                  <a:gd name="T83" fmla="*/ 7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6" h="126">
                    <a:moveTo>
                      <a:pt x="68" y="76"/>
                    </a:moveTo>
                    <a:lnTo>
                      <a:pt x="68" y="76"/>
                    </a:lnTo>
                    <a:lnTo>
                      <a:pt x="64" y="74"/>
                    </a:lnTo>
                    <a:lnTo>
                      <a:pt x="60" y="74"/>
                    </a:lnTo>
                    <a:lnTo>
                      <a:pt x="54" y="76"/>
                    </a:lnTo>
                    <a:lnTo>
                      <a:pt x="48" y="8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0"/>
                    </a:lnTo>
                    <a:lnTo>
                      <a:pt x="36" y="92"/>
                    </a:lnTo>
                    <a:lnTo>
                      <a:pt x="30" y="92"/>
                    </a:lnTo>
                    <a:lnTo>
                      <a:pt x="30" y="92"/>
                    </a:lnTo>
                    <a:lnTo>
                      <a:pt x="26" y="90"/>
                    </a:lnTo>
                    <a:lnTo>
                      <a:pt x="22" y="86"/>
                    </a:lnTo>
                    <a:lnTo>
                      <a:pt x="16" y="76"/>
                    </a:lnTo>
                    <a:lnTo>
                      <a:pt x="16" y="76"/>
                    </a:lnTo>
                    <a:lnTo>
                      <a:pt x="16" y="72"/>
                    </a:lnTo>
                    <a:lnTo>
                      <a:pt x="18" y="68"/>
                    </a:lnTo>
                    <a:lnTo>
                      <a:pt x="20" y="60"/>
                    </a:lnTo>
                    <a:lnTo>
                      <a:pt x="20" y="60"/>
                    </a:lnTo>
                    <a:lnTo>
                      <a:pt x="18" y="48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4" y="0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30" y="2"/>
                    </a:lnTo>
                    <a:lnTo>
                      <a:pt x="36" y="8"/>
                    </a:lnTo>
                    <a:lnTo>
                      <a:pt x="40" y="14"/>
                    </a:lnTo>
                    <a:lnTo>
                      <a:pt x="46" y="18"/>
                    </a:lnTo>
                    <a:lnTo>
                      <a:pt x="46" y="18"/>
                    </a:lnTo>
                    <a:lnTo>
                      <a:pt x="50" y="22"/>
                    </a:lnTo>
                    <a:lnTo>
                      <a:pt x="56" y="24"/>
                    </a:lnTo>
                    <a:lnTo>
                      <a:pt x="62" y="24"/>
                    </a:lnTo>
                    <a:lnTo>
                      <a:pt x="68" y="20"/>
                    </a:lnTo>
                    <a:lnTo>
                      <a:pt x="68" y="20"/>
                    </a:lnTo>
                    <a:lnTo>
                      <a:pt x="74" y="18"/>
                    </a:lnTo>
                    <a:lnTo>
                      <a:pt x="78" y="20"/>
                    </a:lnTo>
                    <a:lnTo>
                      <a:pt x="80" y="22"/>
                    </a:lnTo>
                    <a:lnTo>
                      <a:pt x="82" y="24"/>
                    </a:lnTo>
                    <a:lnTo>
                      <a:pt x="82" y="24"/>
                    </a:lnTo>
                    <a:lnTo>
                      <a:pt x="88" y="34"/>
                    </a:lnTo>
                    <a:lnTo>
                      <a:pt x="92" y="44"/>
                    </a:lnTo>
                    <a:lnTo>
                      <a:pt x="92" y="54"/>
                    </a:lnTo>
                    <a:lnTo>
                      <a:pt x="92" y="54"/>
                    </a:lnTo>
                    <a:lnTo>
                      <a:pt x="92" y="62"/>
                    </a:lnTo>
                    <a:lnTo>
                      <a:pt x="90" y="64"/>
                    </a:lnTo>
                    <a:lnTo>
                      <a:pt x="88" y="68"/>
                    </a:lnTo>
                    <a:lnTo>
                      <a:pt x="82" y="72"/>
                    </a:lnTo>
                    <a:lnTo>
                      <a:pt x="82" y="72"/>
                    </a:lnTo>
                    <a:lnTo>
                      <a:pt x="80" y="78"/>
                    </a:lnTo>
                    <a:lnTo>
                      <a:pt x="82" y="82"/>
                    </a:lnTo>
                    <a:lnTo>
                      <a:pt x="84" y="86"/>
                    </a:lnTo>
                    <a:lnTo>
                      <a:pt x="86" y="90"/>
                    </a:lnTo>
                    <a:lnTo>
                      <a:pt x="86" y="94"/>
                    </a:lnTo>
                    <a:lnTo>
                      <a:pt x="86" y="94"/>
                    </a:lnTo>
                    <a:lnTo>
                      <a:pt x="88" y="102"/>
                    </a:lnTo>
                    <a:lnTo>
                      <a:pt x="92" y="112"/>
                    </a:lnTo>
                    <a:lnTo>
                      <a:pt x="96" y="120"/>
                    </a:lnTo>
                    <a:lnTo>
                      <a:pt x="96" y="120"/>
                    </a:lnTo>
                    <a:lnTo>
                      <a:pt x="90" y="124"/>
                    </a:lnTo>
                    <a:lnTo>
                      <a:pt x="86" y="126"/>
                    </a:lnTo>
                    <a:lnTo>
                      <a:pt x="84" y="126"/>
                    </a:lnTo>
                    <a:lnTo>
                      <a:pt x="82" y="124"/>
                    </a:lnTo>
                    <a:lnTo>
                      <a:pt x="82" y="124"/>
                    </a:lnTo>
                    <a:lnTo>
                      <a:pt x="82" y="122"/>
                    </a:lnTo>
                    <a:lnTo>
                      <a:pt x="84" y="118"/>
                    </a:lnTo>
                    <a:lnTo>
                      <a:pt x="84" y="114"/>
                    </a:lnTo>
                    <a:lnTo>
                      <a:pt x="82" y="110"/>
                    </a:lnTo>
                    <a:lnTo>
                      <a:pt x="82" y="110"/>
                    </a:lnTo>
                    <a:lnTo>
                      <a:pt x="80" y="104"/>
                    </a:lnTo>
                    <a:lnTo>
                      <a:pt x="78" y="102"/>
                    </a:lnTo>
                    <a:lnTo>
                      <a:pt x="76" y="98"/>
                    </a:lnTo>
                    <a:lnTo>
                      <a:pt x="74" y="96"/>
                    </a:lnTo>
                    <a:lnTo>
                      <a:pt x="74" y="96"/>
                    </a:lnTo>
                    <a:lnTo>
                      <a:pt x="70" y="90"/>
                    </a:lnTo>
                    <a:lnTo>
                      <a:pt x="68" y="84"/>
                    </a:lnTo>
                    <a:lnTo>
                      <a:pt x="68" y="76"/>
                    </a:lnTo>
                    <a:lnTo>
                      <a:pt x="68" y="7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2" name="Freeform 51"/>
              <p:cNvSpPr>
                <a:spLocks/>
              </p:cNvSpPr>
              <p:nvPr/>
            </p:nvSpPr>
            <p:spPr bwMode="auto">
              <a:xfrm>
                <a:off x="5769784" y="5350214"/>
                <a:ext cx="59686" cy="80576"/>
              </a:xfrm>
              <a:custGeom>
                <a:avLst/>
                <a:gdLst>
                  <a:gd name="T0" fmla="*/ 2 w 40"/>
                  <a:gd name="T1" fmla="*/ 30 h 54"/>
                  <a:gd name="T2" fmla="*/ 2 w 40"/>
                  <a:gd name="T3" fmla="*/ 30 h 54"/>
                  <a:gd name="T4" fmla="*/ 0 w 40"/>
                  <a:gd name="T5" fmla="*/ 24 h 54"/>
                  <a:gd name="T6" fmla="*/ 0 w 40"/>
                  <a:gd name="T7" fmla="*/ 18 h 54"/>
                  <a:gd name="T8" fmla="*/ 2 w 40"/>
                  <a:gd name="T9" fmla="*/ 12 h 54"/>
                  <a:gd name="T10" fmla="*/ 2 w 40"/>
                  <a:gd name="T11" fmla="*/ 12 h 54"/>
                  <a:gd name="T12" fmla="*/ 10 w 40"/>
                  <a:gd name="T13" fmla="*/ 4 h 54"/>
                  <a:gd name="T14" fmla="*/ 12 w 40"/>
                  <a:gd name="T15" fmla="*/ 0 h 54"/>
                  <a:gd name="T16" fmla="*/ 16 w 40"/>
                  <a:gd name="T17" fmla="*/ 0 h 54"/>
                  <a:gd name="T18" fmla="*/ 16 w 40"/>
                  <a:gd name="T19" fmla="*/ 0 h 54"/>
                  <a:gd name="T20" fmla="*/ 22 w 40"/>
                  <a:gd name="T21" fmla="*/ 2 h 54"/>
                  <a:gd name="T22" fmla="*/ 30 w 40"/>
                  <a:gd name="T23" fmla="*/ 8 h 54"/>
                  <a:gd name="T24" fmla="*/ 38 w 40"/>
                  <a:gd name="T25" fmla="*/ 14 h 54"/>
                  <a:gd name="T26" fmla="*/ 38 w 40"/>
                  <a:gd name="T27" fmla="*/ 14 h 54"/>
                  <a:gd name="T28" fmla="*/ 38 w 40"/>
                  <a:gd name="T29" fmla="*/ 14 h 54"/>
                  <a:gd name="T30" fmla="*/ 38 w 40"/>
                  <a:gd name="T31" fmla="*/ 24 h 54"/>
                  <a:gd name="T32" fmla="*/ 38 w 40"/>
                  <a:gd name="T33" fmla="*/ 24 h 54"/>
                  <a:gd name="T34" fmla="*/ 40 w 40"/>
                  <a:gd name="T35" fmla="*/ 30 h 54"/>
                  <a:gd name="T36" fmla="*/ 38 w 40"/>
                  <a:gd name="T37" fmla="*/ 34 h 54"/>
                  <a:gd name="T38" fmla="*/ 36 w 40"/>
                  <a:gd name="T39" fmla="*/ 38 h 54"/>
                  <a:gd name="T40" fmla="*/ 32 w 40"/>
                  <a:gd name="T41" fmla="*/ 40 h 54"/>
                  <a:gd name="T42" fmla="*/ 32 w 40"/>
                  <a:gd name="T43" fmla="*/ 40 h 54"/>
                  <a:gd name="T44" fmla="*/ 24 w 40"/>
                  <a:gd name="T45" fmla="*/ 46 h 54"/>
                  <a:gd name="T46" fmla="*/ 16 w 40"/>
                  <a:gd name="T47" fmla="*/ 50 h 54"/>
                  <a:gd name="T48" fmla="*/ 16 w 40"/>
                  <a:gd name="T49" fmla="*/ 50 h 54"/>
                  <a:gd name="T50" fmla="*/ 10 w 40"/>
                  <a:gd name="T51" fmla="*/ 54 h 54"/>
                  <a:gd name="T52" fmla="*/ 8 w 40"/>
                  <a:gd name="T53" fmla="*/ 52 h 54"/>
                  <a:gd name="T54" fmla="*/ 4 w 40"/>
                  <a:gd name="T55" fmla="*/ 50 h 54"/>
                  <a:gd name="T56" fmla="*/ 4 w 40"/>
                  <a:gd name="T57" fmla="*/ 50 h 54"/>
                  <a:gd name="T58" fmla="*/ 2 w 40"/>
                  <a:gd name="T59" fmla="*/ 44 h 54"/>
                  <a:gd name="T60" fmla="*/ 2 w 40"/>
                  <a:gd name="T61" fmla="*/ 38 h 54"/>
                  <a:gd name="T62" fmla="*/ 2 w 40"/>
                  <a:gd name="T63" fmla="*/ 30 h 54"/>
                  <a:gd name="T64" fmla="*/ 2 w 40"/>
                  <a:gd name="T65" fmla="*/ 3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0" h="54">
                    <a:moveTo>
                      <a:pt x="2" y="30"/>
                    </a:moveTo>
                    <a:lnTo>
                      <a:pt x="2" y="30"/>
                    </a:lnTo>
                    <a:lnTo>
                      <a:pt x="0" y="24"/>
                    </a:lnTo>
                    <a:lnTo>
                      <a:pt x="0" y="18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10" y="4"/>
                    </a:lnTo>
                    <a:lnTo>
                      <a:pt x="12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2" y="2"/>
                    </a:lnTo>
                    <a:lnTo>
                      <a:pt x="30" y="8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38" y="24"/>
                    </a:lnTo>
                    <a:lnTo>
                      <a:pt x="38" y="24"/>
                    </a:lnTo>
                    <a:lnTo>
                      <a:pt x="40" y="30"/>
                    </a:lnTo>
                    <a:lnTo>
                      <a:pt x="38" y="34"/>
                    </a:lnTo>
                    <a:lnTo>
                      <a:pt x="36" y="38"/>
                    </a:lnTo>
                    <a:lnTo>
                      <a:pt x="32" y="40"/>
                    </a:lnTo>
                    <a:lnTo>
                      <a:pt x="32" y="40"/>
                    </a:lnTo>
                    <a:lnTo>
                      <a:pt x="24" y="46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0" y="54"/>
                    </a:lnTo>
                    <a:lnTo>
                      <a:pt x="8" y="52"/>
                    </a:lnTo>
                    <a:lnTo>
                      <a:pt x="4" y="50"/>
                    </a:lnTo>
                    <a:lnTo>
                      <a:pt x="4" y="50"/>
                    </a:lnTo>
                    <a:lnTo>
                      <a:pt x="2" y="44"/>
                    </a:lnTo>
                    <a:lnTo>
                      <a:pt x="2" y="38"/>
                    </a:lnTo>
                    <a:lnTo>
                      <a:pt x="2" y="30"/>
                    </a:lnTo>
                    <a:lnTo>
                      <a:pt x="2" y="3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6" name="직사각형 15"/>
            <p:cNvSpPr/>
            <p:nvPr/>
          </p:nvSpPr>
          <p:spPr>
            <a:xfrm>
              <a:off x="7590004" y="4683250"/>
              <a:ext cx="312585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강화군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7557752" y="6099001"/>
              <a:ext cx="312585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옹진군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728604" y="5764752"/>
              <a:ext cx="416781" cy="2769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1800" dirty="0" smtClean="0">
                  <a:solidFill>
                    <a:srgbClr val="EC7A64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중구</a:t>
              </a:r>
              <a:endParaRPr lang="en-US" altLang="ko-KR" sz="1800" dirty="0">
                <a:solidFill>
                  <a:srgbClr val="EC7A64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8650781" y="6036098"/>
              <a:ext cx="312586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남동구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8254929" y="6065770"/>
              <a:ext cx="312586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연수구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8655998" y="5679472"/>
              <a:ext cx="312586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부평구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8679542" y="5385200"/>
              <a:ext cx="312586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계양구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8278204" y="5319515"/>
              <a:ext cx="208390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서구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278204" y="5714810"/>
              <a:ext cx="208390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동구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8408654" y="5914116"/>
              <a:ext cx="208390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남구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</p:grpSp>
      <p:graphicFrame>
        <p:nvGraphicFramePr>
          <p:cNvPr id="73" name="차트 72">
            <a:extLst>
              <a:ext uri="{FF2B5EF4-FFF2-40B4-BE49-F238E27FC236}">
                <a16:creationId xmlns="" xmlns:a16="http://schemas.microsoft.com/office/drawing/2014/main" id="{C07DF33D-41A4-48A4-94CD-9FC9E2423E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570126468"/>
              </p:ext>
            </p:extLst>
          </p:nvPr>
        </p:nvGraphicFramePr>
        <p:xfrm>
          <a:off x="175354" y="2850603"/>
          <a:ext cx="2444022" cy="2239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75" name="직사각형 74"/>
          <p:cNvSpPr/>
          <p:nvPr/>
        </p:nvSpPr>
        <p:spPr>
          <a:xfrm>
            <a:off x="1079599" y="3838144"/>
            <a:ext cx="62389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en-US" altLang="ko-KR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(N=338)</a:t>
            </a:r>
          </a:p>
        </p:txBody>
      </p:sp>
      <p:sp>
        <p:nvSpPr>
          <p:cNvPr id="76" name="직사각형 75"/>
          <p:cNvSpPr/>
          <p:nvPr/>
        </p:nvSpPr>
        <p:spPr>
          <a:xfrm>
            <a:off x="258862" y="2421682"/>
            <a:ext cx="226536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인천 외국인 관광객 </a:t>
            </a:r>
            <a:r>
              <a:rPr lang="ko-KR" altLang="en-US" sz="1400" kern="0" spc="-100" dirty="0" err="1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거주국별</a:t>
            </a: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구성비</a:t>
            </a:r>
            <a:endParaRPr lang="en-US" altLang="ko-KR" sz="1200" kern="0" spc="-100" dirty="0" smtClean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  <p:cxnSp>
        <p:nvCxnSpPr>
          <p:cNvPr id="77" name="직선 연결선 76"/>
          <p:cNvCxnSpPr>
            <a:stCxn id="7" idx="0"/>
          </p:cNvCxnSpPr>
          <p:nvPr/>
        </p:nvCxnSpPr>
        <p:spPr>
          <a:xfrm>
            <a:off x="295956" y="2781178"/>
            <a:ext cx="2288060" cy="3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8" name="표 7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98111782"/>
              </p:ext>
            </p:extLst>
          </p:nvPr>
        </p:nvGraphicFramePr>
        <p:xfrm>
          <a:off x="3135383" y="4562473"/>
          <a:ext cx="4208641" cy="17279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27029"/>
                <a:gridCol w="670403"/>
                <a:gridCol w="670403"/>
                <a:gridCol w="670403"/>
                <a:gridCol w="670403"/>
              </a:tblGrid>
              <a:tr h="19050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333399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전체</a:t>
                      </a:r>
                      <a:endParaRPr lang="ko-KR" altLang="en-US" sz="1100" b="0" i="0" u="none" strike="noStrike" dirty="0">
                        <a:solidFill>
                          <a:srgbClr val="333399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중국인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62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333399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(1,100)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</a:t>
                      </a:r>
                      <a:endParaRPr lang="en-US" altLang="ko-KR" sz="1000" b="0" i="0" u="none" strike="noStrike" dirty="0">
                        <a:solidFill>
                          <a:srgbClr val="99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(338)</a:t>
                      </a:r>
                      <a:endParaRPr lang="en-US" altLang="ko-KR" sz="1000" b="0" i="0" u="none" strike="noStrike" dirty="0">
                        <a:solidFill>
                          <a:srgbClr val="99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</a:t>
                      </a:r>
                      <a:endParaRPr lang="en-US" altLang="ko-KR" sz="1000" b="0" i="0" u="none" strike="noStrike" dirty="0">
                        <a:solidFill>
                          <a:srgbClr val="99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강화군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(DMZ, 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고인돌 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</a:t>
                      </a:r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135)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12.3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(3)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0.9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연수구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</a:t>
                      </a:r>
                      <a:r>
                        <a:rPr lang="ko-KR" altLang="en-US" sz="1100" kern="0" spc="-100" dirty="0" err="1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센트럴파크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 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(216)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19.6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(58)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17.2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중구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영종도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, 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파라다이스 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(278)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25.3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(36)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10.7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중구</a:t>
                      </a:r>
                      <a:r>
                        <a:rPr lang="en-US" altLang="ko-KR" sz="1100" kern="0" spc="-10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</a:t>
                      </a:r>
                      <a:r>
                        <a:rPr lang="ko-KR" altLang="en-US" sz="1100" kern="0" spc="-10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페루</a:t>
                      </a:r>
                      <a:r>
                        <a:rPr lang="en-US" altLang="ko-KR" sz="1100" kern="0" spc="-10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, 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개항장 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dkUpDiag">
                      <a:fgClr>
                        <a:srgbClr val="FFFF99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(397)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57862" rtl="0" eaLnBrk="1" fontAlgn="t" latinLnBrk="1" hangingPunct="1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36.1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(175)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dkUpDiag">
                      <a:fgClr>
                        <a:srgbClr val="FFFF99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51..8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dkUpDiag">
                      <a:fgClr>
                        <a:srgbClr val="FFFF99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중구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</a:t>
                      </a:r>
                      <a:r>
                        <a:rPr lang="ko-KR" altLang="en-US" sz="1100" kern="0" spc="-100" err="1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월미</a:t>
                      </a:r>
                      <a:r>
                        <a:rPr lang="ko-KR" altLang="en-US" sz="1100" kern="0" spc="-10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 </a:t>
                      </a:r>
                      <a:r>
                        <a:rPr lang="ko-KR" altLang="en-US" sz="1100" kern="0" spc="-10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문화의 거리 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(74)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57862" rtl="0" eaLnBrk="1" fontAlgn="t" latinLnBrk="1" hangingPunct="1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6,7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57862" rtl="0" eaLnBrk="1" fontAlgn="t" latinLnBrk="1" hangingPunct="1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(66)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57862" rtl="0" eaLnBrk="1" fontAlgn="t" latinLnBrk="1" hangingPunct="1"/>
                      <a:r>
                        <a:rPr lang="en-US" altLang="ko-KR" sz="1100" kern="0" spc="-100" dirty="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19.8</a:t>
                      </a:r>
                      <a:endParaRPr lang="en-US" altLang="ko-KR" sz="1100" kern="0" spc="-100" dirty="0">
                        <a:ln>
                          <a:solidFill>
                            <a:prstClr val="white">
                              <a:alpha val="0"/>
                            </a:prstClr>
                          </a:solidFill>
                        </a:ln>
                        <a:solidFill>
                          <a:prstClr val="black">
                            <a:lumMod val="65000"/>
                            <a:lumOff val="35000"/>
                          </a:prstClr>
                        </a:solidFill>
                        <a:latin typeface="Rix모던고딕 B"/>
                        <a:ea typeface="Rix모던고딕 B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79" name="그림 78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962" r="78621"/>
          <a:stretch/>
        </p:blipFill>
        <p:spPr>
          <a:xfrm>
            <a:off x="1561906" y="2953694"/>
            <a:ext cx="431008" cy="662989"/>
          </a:xfrm>
          <a:prstGeom prst="rect">
            <a:avLst/>
          </a:prstGeom>
        </p:spPr>
      </p:pic>
      <p:sp>
        <p:nvSpPr>
          <p:cNvPr id="81" name="직사각형 80"/>
          <p:cNvSpPr/>
          <p:nvPr/>
        </p:nvSpPr>
        <p:spPr>
          <a:xfrm>
            <a:off x="4304134" y="2545023"/>
            <a:ext cx="410416" cy="247215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직사각형 81"/>
          <p:cNvSpPr/>
          <p:nvPr/>
        </p:nvSpPr>
        <p:spPr>
          <a:xfrm>
            <a:off x="6742556" y="2953694"/>
            <a:ext cx="410416" cy="247215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직사각형 82"/>
          <p:cNvSpPr/>
          <p:nvPr/>
        </p:nvSpPr>
        <p:spPr>
          <a:xfrm>
            <a:off x="8984654" y="2246475"/>
            <a:ext cx="410416" cy="247215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4" name="직사각형 83"/>
          <p:cNvSpPr/>
          <p:nvPr/>
        </p:nvSpPr>
        <p:spPr>
          <a:xfrm>
            <a:off x="3096967" y="5767808"/>
            <a:ext cx="4207911" cy="247215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8031250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/>
          <p:cNvSpPr>
            <a:spLocks noGrp="1"/>
          </p:cNvSpPr>
          <p:nvPr>
            <p:ph type="title"/>
          </p:nvPr>
        </p:nvSpPr>
        <p:spPr>
          <a:xfrm>
            <a:off x="343694" y="240478"/>
            <a:ext cx="7993682" cy="369332"/>
          </a:xfrm>
        </p:spPr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중국 관광객 특성</a:t>
            </a:r>
            <a:r>
              <a:rPr lang="en-US" altLang="ko-KR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여행 전 준비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2170934" y="765498"/>
            <a:ext cx="5543505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중국 관광객의 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인천 여행 주된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이유는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쇼핑</a:t>
            </a:r>
            <a:r>
              <a:rPr lang="en-US" altLang="ko-KR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 </a:t>
            </a:r>
            <a:r>
              <a:rPr lang="en-US" altLang="ko-KR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+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적당한 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여행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경비 </a:t>
            </a:r>
            <a:r>
              <a:rPr lang="en-US" altLang="ko-KR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+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음식</a:t>
            </a:r>
            <a:endParaRPr lang="en-US" altLang="ko-KR" sz="1600" kern="0" spc="-100" smtClean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CC3300"/>
              </a:solidFill>
              <a:latin typeface="Rix모던고딕 B"/>
              <a:ea typeface="Rix모던고딕 B"/>
            </a:endParaRPr>
          </a:p>
          <a:p>
            <a:pPr lvl="0"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정보 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획득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시 여행사와 가족</a:t>
            </a:r>
            <a:r>
              <a:rPr lang="en-US" altLang="ko-KR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, 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친구</a:t>
            </a:r>
            <a:r>
              <a:rPr lang="en-US" altLang="ko-KR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, 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동료 등 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주변인의 영향력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이 높음 </a:t>
            </a:r>
            <a:endParaRPr lang="en-US" altLang="ko-KR" sz="16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  <p:sp>
        <p:nvSpPr>
          <p:cNvPr id="65" name="양쪽 모서리가 둥근 사각형 64"/>
          <p:cNvSpPr/>
          <p:nvPr/>
        </p:nvSpPr>
        <p:spPr>
          <a:xfrm>
            <a:off x="375400" y="1647804"/>
            <a:ext cx="4425787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인천여행 </a:t>
            </a:r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선택 이유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66" name="차트 65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65948486"/>
              </p:ext>
            </p:extLst>
          </p:nvPr>
        </p:nvGraphicFramePr>
        <p:xfrm>
          <a:off x="346575" y="1969211"/>
          <a:ext cx="4357727" cy="1699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7" name="표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20613120"/>
              </p:ext>
            </p:extLst>
          </p:nvPr>
        </p:nvGraphicFramePr>
        <p:xfrm>
          <a:off x="346572" y="3188747"/>
          <a:ext cx="435873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2676"/>
                <a:gridCol w="622676"/>
                <a:gridCol w="622676"/>
                <a:gridCol w="622676"/>
                <a:gridCol w="622676"/>
                <a:gridCol w="622676"/>
                <a:gridCol w="622676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여행지 지명도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풍부한 볼</a:t>
                      </a:r>
                      <a:r>
                        <a:rPr lang="en-US" altLang="ko-KR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spc="-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즐길거리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접근성</a:t>
                      </a:r>
                      <a:endParaRPr lang="en-US" altLang="ko-KR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경험자 추천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050" b="0" kern="1200" spc="-15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적당한 </a:t>
                      </a:r>
                      <a:endParaRPr lang="en-US" altLang="ko-KR" sz="1050" b="0" kern="1200" spc="-15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marL="0" algn="ctr" defTabSz="957862" rtl="0" eaLnBrk="1" fontAlgn="b" latinLnBrk="1" hangingPunct="1"/>
                      <a:r>
                        <a:rPr lang="ko-KR" altLang="en-US" sz="1050" b="0" kern="1200" spc="-15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여행경비</a:t>
                      </a:r>
                      <a:endParaRPr lang="ko-KR" altLang="en-US" sz="1050" b="0" kern="1200" spc="-15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음식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76" name="양쪽 모서리가 둥근 사각형 75"/>
          <p:cNvSpPr/>
          <p:nvPr/>
        </p:nvSpPr>
        <p:spPr>
          <a:xfrm>
            <a:off x="5228428" y="1647804"/>
            <a:ext cx="4371626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가장 많이 찾아본 정보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77" name="차트 76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426755525"/>
              </p:ext>
            </p:extLst>
          </p:nvPr>
        </p:nvGraphicFramePr>
        <p:xfrm>
          <a:off x="5181508" y="1969211"/>
          <a:ext cx="4418546" cy="17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8" name="표 7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5336015"/>
              </p:ext>
            </p:extLst>
          </p:nvPr>
        </p:nvGraphicFramePr>
        <p:xfrm>
          <a:off x="5166831" y="3237429"/>
          <a:ext cx="4382539" cy="461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077"/>
                <a:gridCol w="626077"/>
                <a:gridCol w="626077"/>
                <a:gridCol w="626077"/>
                <a:gridCol w="626077"/>
                <a:gridCol w="626077"/>
                <a:gridCol w="626077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음식</a:t>
                      </a:r>
                      <a:r>
                        <a:rPr lang="en-US" altLang="ko-KR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코스</a:t>
                      </a:r>
                      <a:endParaRPr lang="en-US" altLang="ko-KR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방문지</a:t>
                      </a:r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정보</a:t>
                      </a:r>
                      <a:endParaRPr lang="en-US" altLang="ko-KR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방문자 후기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교통 </a:t>
                      </a:r>
                      <a:endParaRPr lang="en-US" altLang="ko-KR" sz="1000" b="0" kern="1200" spc="-15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상황 </a:t>
                      </a:r>
                      <a:r>
                        <a:rPr lang="ko-KR" altLang="en-US" sz="1000" b="0" kern="1200" spc="-15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및 </a:t>
                      </a:r>
                      <a:endParaRPr lang="en-US" altLang="ko-KR" sz="1000" b="0" kern="1200" spc="-15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5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이동시간</a:t>
                      </a:r>
                      <a:endParaRPr lang="ko-KR" altLang="en-US" sz="1000" b="0" kern="1200" spc="-15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</a:t>
                      </a:r>
                      <a:endParaRPr lang="en-US" altLang="ko-KR" sz="105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marL="0" algn="ctr" defTabSz="957862" rtl="0" eaLnBrk="1" fontAlgn="b" latinLnBrk="1" hangingPunct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경비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79" name="직사각형 78"/>
          <p:cNvSpPr/>
          <p:nvPr/>
        </p:nvSpPr>
        <p:spPr>
          <a:xfrm>
            <a:off x="2184293" y="2202416"/>
            <a:ext cx="623310" cy="143743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직사각형 80"/>
          <p:cNvSpPr/>
          <p:nvPr/>
        </p:nvSpPr>
        <p:spPr>
          <a:xfrm>
            <a:off x="3480167" y="2202416"/>
            <a:ext cx="1241849" cy="143743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직사각형 81"/>
          <p:cNvSpPr/>
          <p:nvPr/>
        </p:nvSpPr>
        <p:spPr>
          <a:xfrm>
            <a:off x="6428488" y="2202415"/>
            <a:ext cx="626715" cy="149602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직사각형 82"/>
          <p:cNvSpPr/>
          <p:nvPr/>
        </p:nvSpPr>
        <p:spPr>
          <a:xfrm>
            <a:off x="8967422" y="2202415"/>
            <a:ext cx="626715" cy="149602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6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7512638" y="2058459"/>
            <a:ext cx="269822" cy="419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양쪽 모서리가 둥근 사각형 37"/>
          <p:cNvSpPr/>
          <p:nvPr/>
        </p:nvSpPr>
        <p:spPr>
          <a:xfrm>
            <a:off x="5185270" y="4018896"/>
            <a:ext cx="4440152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인천여행 정보획득 경로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41" name="차트 40">
            <a:extLst>
              <a:ext uri="{FF2B5EF4-FFF2-40B4-BE49-F238E27FC236}">
                <a16:creationId xmlns:a16="http://schemas.microsoft.com/office/drawing/2014/main" xmlns="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701817404"/>
              </p:ext>
            </p:extLst>
          </p:nvPr>
        </p:nvGraphicFramePr>
        <p:xfrm>
          <a:off x="416582" y="4553464"/>
          <a:ext cx="4326311" cy="17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46" name="차트 45">
            <a:extLst>
              <a:ext uri="{FF2B5EF4-FFF2-40B4-BE49-F238E27FC236}">
                <a16:creationId xmlns:a16="http://schemas.microsoft.com/office/drawing/2014/main" xmlns="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492449665"/>
              </p:ext>
            </p:extLst>
          </p:nvPr>
        </p:nvGraphicFramePr>
        <p:xfrm>
          <a:off x="5341745" y="4561499"/>
          <a:ext cx="4326311" cy="17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52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2372209" y="2058458"/>
            <a:ext cx="269822" cy="419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양쪽 모서리가 둥근 사각형 52"/>
          <p:cNvSpPr/>
          <p:nvPr/>
        </p:nvSpPr>
        <p:spPr>
          <a:xfrm>
            <a:off x="386404" y="4018895"/>
            <a:ext cx="4440152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인천을 </a:t>
            </a:r>
            <a:r>
              <a:rPr lang="ko-KR" altLang="en-US" sz="1400" dirty="0" err="1">
                <a:solidFill>
                  <a:prstClr val="white"/>
                </a:solidFill>
                <a:latin typeface="Rix모던고딕 EB"/>
                <a:ea typeface="Rix모던고딕 EB"/>
              </a:rPr>
              <a:t>알게된</a:t>
            </a:r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 경로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54" name="표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79890180"/>
              </p:ext>
            </p:extLst>
          </p:nvPr>
        </p:nvGraphicFramePr>
        <p:xfrm>
          <a:off x="400460" y="5829717"/>
          <a:ext cx="432920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5841"/>
                <a:gridCol w="865841"/>
                <a:gridCol w="865841"/>
                <a:gridCol w="865841"/>
                <a:gridCol w="865841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인터넷 </a:t>
                      </a:r>
                      <a:endParaRPr lang="en-US" altLang="ko-KR" sz="1000" b="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검색</a:t>
                      </a:r>
                      <a:r>
                        <a:rPr lang="en-US" altLang="ko-KR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추천</a:t>
                      </a:r>
                      <a:endParaRPr lang="ko-KR" altLang="en-US" sz="1000" b="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3600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가족</a:t>
                      </a:r>
                      <a:r>
                        <a:rPr lang="en-US" altLang="ko-KR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지인 </a:t>
                      </a:r>
                      <a:endParaRPr lang="en-US" altLang="ko-KR" sz="105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추천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TV,</a:t>
                      </a:r>
                      <a:r>
                        <a:rPr lang="ko-KR" altLang="en-US" sz="1000" b="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영화 등 </a:t>
                      </a:r>
                      <a:endParaRPr lang="en-US" altLang="ko-KR" sz="1000" b="0" spc="-100" baseline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b="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방송매체</a:t>
                      </a:r>
                      <a:endParaRPr lang="ko-KR" altLang="en-US" sz="1000" b="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여행사 </a:t>
                      </a:r>
                      <a:endParaRPr lang="en-US" altLang="ko-KR" sz="105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추천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가이드 북</a:t>
                      </a:r>
                      <a:r>
                        <a:rPr lang="en-US" altLang="ko-KR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, </a:t>
                      </a:r>
                    </a:p>
                    <a:p>
                      <a:pPr algn="ctr" latinLnBrk="1"/>
                      <a:r>
                        <a:rPr lang="ko-KR" altLang="en-US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잡지 등</a:t>
                      </a:r>
                      <a:endParaRPr lang="ko-KR" altLang="en-US" sz="1000" b="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55" name="직사각형 54"/>
          <p:cNvSpPr/>
          <p:nvPr/>
        </p:nvSpPr>
        <p:spPr>
          <a:xfrm>
            <a:off x="3003865" y="4553462"/>
            <a:ext cx="820832" cy="164709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59" name="표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18187472"/>
              </p:ext>
            </p:extLst>
          </p:nvPr>
        </p:nvGraphicFramePr>
        <p:xfrm>
          <a:off x="5301783" y="5829717"/>
          <a:ext cx="432920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5841"/>
                <a:gridCol w="865841"/>
                <a:gridCol w="865841"/>
                <a:gridCol w="865841"/>
                <a:gridCol w="865841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자국의 인터넷</a:t>
                      </a:r>
                      <a:endParaRPr lang="en-US" altLang="ko-KR" sz="1000" b="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사이트</a:t>
                      </a:r>
                      <a:r>
                        <a:rPr lang="en-US" altLang="ko-KR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1000" b="0" spc="-100" baseline="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앱</a:t>
                      </a:r>
                      <a:endParaRPr lang="ko-KR" altLang="en-US" sz="1000" b="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3600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주변인</a:t>
                      </a:r>
                      <a:endParaRPr lang="en-US" altLang="ko-KR" sz="110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가족</a:t>
                      </a:r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친구</a:t>
                      </a:r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동료 등</a:t>
                      </a:r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여행사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관광</a:t>
                      </a:r>
                      <a:endParaRPr lang="en-US" altLang="ko-KR" sz="1000" b="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안내서적</a:t>
                      </a:r>
                      <a:endParaRPr lang="ko-KR" altLang="en-US" sz="1000" b="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한국의 인터넷</a:t>
                      </a:r>
                      <a:endParaRPr lang="en-US" altLang="ko-KR" sz="1000" b="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사이트</a:t>
                      </a:r>
                      <a:r>
                        <a:rPr lang="en-US" altLang="ko-KR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1000" b="0" spc="-1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앱</a:t>
                      </a:r>
                      <a:endParaRPr lang="ko-KR" altLang="en-US" sz="1000" b="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" name="직사각형 60"/>
          <p:cNvSpPr/>
          <p:nvPr/>
        </p:nvSpPr>
        <p:spPr>
          <a:xfrm>
            <a:off x="6221793" y="4553465"/>
            <a:ext cx="1717556" cy="1647092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4" name="포인트가 5개인 별 63"/>
          <p:cNvSpPr/>
          <p:nvPr/>
        </p:nvSpPr>
        <p:spPr>
          <a:xfrm>
            <a:off x="1705335" y="4424876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8" name="포인트가 5개인 별 67"/>
          <p:cNvSpPr/>
          <p:nvPr/>
        </p:nvSpPr>
        <p:spPr>
          <a:xfrm>
            <a:off x="7482383" y="4553465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9" name="포인트가 5개인 별 68"/>
          <p:cNvSpPr/>
          <p:nvPr/>
        </p:nvSpPr>
        <p:spPr>
          <a:xfrm>
            <a:off x="3438809" y="4619547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0" name="포인트가 5개인 별 69"/>
          <p:cNvSpPr/>
          <p:nvPr/>
        </p:nvSpPr>
        <p:spPr>
          <a:xfrm>
            <a:off x="6619575" y="4424875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직사각형 70"/>
          <p:cNvSpPr/>
          <p:nvPr/>
        </p:nvSpPr>
        <p:spPr>
          <a:xfrm>
            <a:off x="1273287" y="4553465"/>
            <a:ext cx="820832" cy="164709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95534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/>
          <p:cNvSpPr>
            <a:spLocks noGrp="1"/>
          </p:cNvSpPr>
          <p:nvPr>
            <p:ph type="title"/>
          </p:nvPr>
        </p:nvSpPr>
        <p:spPr>
          <a:xfrm>
            <a:off x="343694" y="240478"/>
            <a:ext cx="7993682" cy="369332"/>
          </a:xfrm>
        </p:spPr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중국 관광객 특성</a:t>
            </a:r>
            <a:r>
              <a:rPr lang="en-US" altLang="ko-KR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여행 중 활동</a:t>
            </a:r>
            <a:endParaRPr lang="ko-KR" altLang="en-US" sz="11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37" name="차트 36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85631730"/>
              </p:ext>
            </p:extLst>
          </p:nvPr>
        </p:nvGraphicFramePr>
        <p:xfrm>
          <a:off x="639117" y="1897203"/>
          <a:ext cx="8705577" cy="17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3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2306712" y="-490781"/>
            <a:ext cx="269822" cy="419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양쪽 모서리가 둥근 사각형 43"/>
          <p:cNvSpPr/>
          <p:nvPr/>
        </p:nvSpPr>
        <p:spPr>
          <a:xfrm>
            <a:off x="346275" y="1469656"/>
            <a:ext cx="9213650" cy="27838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경험한 활동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56" name="표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26956755"/>
              </p:ext>
            </p:extLst>
          </p:nvPr>
        </p:nvGraphicFramePr>
        <p:xfrm>
          <a:off x="622995" y="3173456"/>
          <a:ext cx="871139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91945"/>
                <a:gridCol w="791945"/>
                <a:gridCol w="791945"/>
                <a:gridCol w="791945"/>
                <a:gridCol w="791945"/>
                <a:gridCol w="791945"/>
                <a:gridCol w="791945"/>
                <a:gridCol w="791945"/>
                <a:gridCol w="791945"/>
                <a:gridCol w="791945"/>
                <a:gridCol w="791945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자연</a:t>
                      </a:r>
                      <a:r>
                        <a:rPr lang="en-US" altLang="ko-KR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명승</a:t>
                      </a:r>
                      <a:r>
                        <a:rPr lang="en-US" altLang="ko-KR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경관 감상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</a:t>
                      </a:r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체험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전문 </a:t>
                      </a:r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쇼핑몰</a:t>
                      </a:r>
                      <a:endParaRPr lang="en-US" altLang="ko-KR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Dn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체험 관광지 방문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도보체험</a:t>
                      </a:r>
                      <a:r>
                        <a:rPr lang="en-US" altLang="ko-KR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걷기</a:t>
                      </a:r>
                      <a:r>
                        <a:rPr lang="en-US" altLang="ko-KR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거리</a:t>
                      </a:r>
                      <a:r>
                        <a:rPr lang="en-US" altLang="ko-KR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로드샵</a:t>
                      </a:r>
                      <a:r>
                        <a:rPr lang="en-US" altLang="ko-KR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)/</a:t>
                      </a:r>
                      <a:r>
                        <a:rPr lang="ko-KR" altLang="en-US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소규모 상점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카페 방문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 err="1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바베큐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문화시설 관람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휴양</a:t>
                      </a:r>
                      <a:r>
                        <a:rPr lang="en-US" altLang="ko-KR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휴식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전통시장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57" name="직사각형 56"/>
          <p:cNvSpPr/>
          <p:nvPr/>
        </p:nvSpPr>
        <p:spPr>
          <a:xfrm>
            <a:off x="622995" y="2020892"/>
            <a:ext cx="800819" cy="1516609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포인트가 5개인 별 59"/>
          <p:cNvSpPr/>
          <p:nvPr/>
        </p:nvSpPr>
        <p:spPr>
          <a:xfrm>
            <a:off x="6544505" y="2139490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3" name="포인트가 5개인 별 62"/>
          <p:cNvSpPr/>
          <p:nvPr/>
        </p:nvSpPr>
        <p:spPr>
          <a:xfrm>
            <a:off x="2600527" y="1939716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6" name="직사각형 35"/>
          <p:cNvSpPr/>
          <p:nvPr/>
        </p:nvSpPr>
        <p:spPr>
          <a:xfrm>
            <a:off x="2200118" y="1910302"/>
            <a:ext cx="800819" cy="1633994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/>
          <p:cNvSpPr/>
          <p:nvPr/>
        </p:nvSpPr>
        <p:spPr>
          <a:xfrm>
            <a:off x="5390976" y="2020893"/>
            <a:ext cx="1565472" cy="1527446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/>
          <p:cNvSpPr/>
          <p:nvPr/>
        </p:nvSpPr>
        <p:spPr>
          <a:xfrm>
            <a:off x="8533571" y="2265478"/>
            <a:ext cx="800819" cy="1291801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7" name="포인트가 5개인 별 46"/>
          <p:cNvSpPr/>
          <p:nvPr/>
        </p:nvSpPr>
        <p:spPr>
          <a:xfrm>
            <a:off x="1023404" y="1763717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포인트가 5개인 별 51"/>
          <p:cNvSpPr/>
          <p:nvPr/>
        </p:nvSpPr>
        <p:spPr>
          <a:xfrm>
            <a:off x="5713164" y="2008303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3" name="포인트가 5개인 별 52"/>
          <p:cNvSpPr/>
          <p:nvPr/>
        </p:nvSpPr>
        <p:spPr>
          <a:xfrm>
            <a:off x="8906934" y="2296817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/>
          <p:cNvSpPr/>
          <p:nvPr/>
        </p:nvSpPr>
        <p:spPr>
          <a:xfrm>
            <a:off x="2591733" y="785981"/>
            <a:ext cx="470192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8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경험한 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주요 활동</a:t>
            </a:r>
            <a:r>
              <a:rPr lang="en-US" altLang="ko-KR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: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 </a:t>
            </a:r>
            <a:r>
              <a:rPr lang="en-US" altLang="ko-KR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 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자연 관광 </a:t>
            </a:r>
            <a:r>
              <a:rPr lang="en-US" altLang="ko-KR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+ 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쇼핑 관광 </a:t>
            </a:r>
            <a:r>
              <a:rPr lang="en-US" altLang="ko-KR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+ 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음식관광</a:t>
            </a:r>
            <a:endParaRPr lang="en-US" altLang="ko-KR" sz="18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CC3300"/>
              </a:solidFill>
              <a:latin typeface="Rix모던고딕 B"/>
              <a:ea typeface="Rix모던고딕 B"/>
            </a:endParaRPr>
          </a:p>
        </p:txBody>
      </p:sp>
      <p:graphicFrame>
        <p:nvGraphicFramePr>
          <p:cNvPr id="61" name="표 6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9946954"/>
              </p:ext>
            </p:extLst>
          </p:nvPr>
        </p:nvGraphicFramePr>
        <p:xfrm>
          <a:off x="346277" y="4077866"/>
          <a:ext cx="9213649" cy="22308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958619"/>
                <a:gridCol w="344793"/>
                <a:gridCol w="1958619"/>
                <a:gridCol w="344793"/>
                <a:gridCol w="1958620"/>
                <a:gridCol w="344793"/>
                <a:gridCol w="1958619"/>
                <a:gridCol w="344793"/>
              </a:tblGrid>
              <a:tr h="446507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연수구</a:t>
                      </a:r>
                      <a:endParaRPr lang="en-US" altLang="ko-KR" sz="1200" b="0" u="none" strike="noStrike" spc="-100" baseline="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en-US" altLang="ko-KR" sz="105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1050" b="0" u="none" strike="noStrike" spc="-100" baseline="0" dirty="0" err="1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센트럴파크</a:t>
                      </a:r>
                      <a:r>
                        <a:rPr lang="en-US" altLang="ko-KR" sz="1050" b="0" u="none" strike="noStrike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, </a:t>
                      </a:r>
                      <a:r>
                        <a:rPr lang="ko-KR" altLang="en-US" sz="1050" b="0" u="none" strike="noStrike" spc="-100" baseline="0" dirty="0" err="1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컨벤시아</a:t>
                      </a:r>
                      <a:r>
                        <a:rPr lang="en-US" altLang="ko-KR" sz="1050" b="0" u="none" strike="noStrike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, </a:t>
                      </a:r>
                      <a:r>
                        <a:rPr lang="ko-KR" altLang="en-US" sz="1050" b="0" u="none" strike="noStrike" spc="-100" baseline="0" dirty="0" err="1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커넬워크</a:t>
                      </a:r>
                      <a:r>
                        <a:rPr lang="en-US" altLang="ko-KR" sz="1050" b="0" u="none" strike="noStrike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, </a:t>
                      </a:r>
                      <a:r>
                        <a:rPr lang="ko-KR" altLang="en-US" sz="1050" b="0" u="none" strike="noStrike" spc="-100" baseline="0" dirty="0" err="1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현대아울렛</a:t>
                      </a:r>
                      <a:r>
                        <a:rPr lang="ko-KR" altLang="en-US" sz="1050" b="0" u="none" strike="noStrike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</a:t>
                      </a:r>
                      <a:r>
                        <a:rPr lang="en-US" altLang="ko-KR" sz="1050" b="0" u="none" strike="noStrike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1050" b="0" i="0" u="none" strike="noStrike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6923" marR="6923" marT="6923" marB="0" anchor="b"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u="none" strike="noStrike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중구</a:t>
                      </a:r>
                      <a:endParaRPr lang="en-US" altLang="ko-KR" sz="1200" b="0" u="none" strike="noStrike" spc="-100" baseline="0" dirty="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en-US" altLang="ko-KR" sz="105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105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영종도</a:t>
                      </a:r>
                      <a:r>
                        <a:rPr lang="en-US" altLang="ko-KR" sz="105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</a:t>
                      </a:r>
                      <a:r>
                        <a:rPr lang="ko-KR" altLang="en-US" sz="105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마시안 해변</a:t>
                      </a:r>
                      <a:r>
                        <a:rPr lang="en-US" altLang="ko-KR" sz="105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, </a:t>
                      </a:r>
                      <a:r>
                        <a:rPr lang="ko-KR" altLang="en-US" sz="105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파라다이스 시티 </a:t>
                      </a:r>
                      <a:r>
                        <a:rPr lang="en-US" altLang="ko-KR" sz="1050" b="0" u="none" strike="noStrike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1050" b="0" i="0" u="none" strike="noStrike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6923" marR="6923" marT="6923" marB="0" anchor="b"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u="none" strike="noStrike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중구</a:t>
                      </a:r>
                      <a:endParaRPr lang="en-US" altLang="ko-KR" sz="1200" b="0" u="none" strike="noStrike" spc="-100" baseline="0" dirty="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en-US" altLang="ko-KR" sz="105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105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페루</a:t>
                      </a:r>
                      <a:r>
                        <a:rPr lang="en-US" altLang="ko-KR" sz="105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, </a:t>
                      </a:r>
                      <a:r>
                        <a:rPr lang="ko-KR" altLang="en-US" sz="1050" b="0" u="none" strike="noStrike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송월동 동화마을</a:t>
                      </a:r>
                      <a:r>
                        <a:rPr lang="en-US" altLang="ko-KR" sz="1050" b="0" u="none" strike="noStrike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,  </a:t>
                      </a:r>
                      <a:r>
                        <a:rPr lang="ko-KR" altLang="en-US" sz="1050" b="0" u="none" strike="noStrike" spc="-100" baseline="0" dirty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개항장 </a:t>
                      </a:r>
                      <a:r>
                        <a:rPr lang="ko-KR" altLang="en-US" sz="1050" b="0" u="none" strike="noStrike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거리</a:t>
                      </a:r>
                      <a:r>
                        <a:rPr lang="en-US" altLang="ko-KR" sz="1050" b="0" u="none" strike="noStrike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1050" b="0" i="0" u="none" strike="noStrike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6923" marR="6923" marT="6923" marB="0" anchor="b"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ko-KR" altLang="en-US" sz="120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중구</a:t>
                      </a:r>
                    </a:p>
                    <a:p>
                      <a:pPr algn="ctr" fontAlgn="t"/>
                      <a:r>
                        <a:rPr lang="en-US" altLang="ko-KR" sz="105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</a:t>
                      </a:r>
                      <a:r>
                        <a:rPr lang="ko-KR" altLang="en-US" sz="105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월미문화의거리</a:t>
                      </a:r>
                      <a:r>
                        <a:rPr lang="en-US" altLang="ko-KR" sz="1050" b="0" u="none" strike="noStrike" spc="-100" baseline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)</a:t>
                      </a:r>
                      <a:endParaRPr lang="en-US" altLang="ko-KR" sz="1050" b="0" i="0" u="none" strike="noStrike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ko-KR" altLang="en-US" sz="10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6923" marR="6923" marT="6923" marB="0" anchor="b"/>
                </a:tc>
              </a:tr>
              <a:tr h="211048"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전문 쇼핑몰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백화점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대형마트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아울렛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79.3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자연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명승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경관 감상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66.7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자연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명승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경관 감상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76.0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자연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명승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경관 감상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86.4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6283"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0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체험</a:t>
                      </a:r>
                    </a:p>
                  </a:txBody>
                  <a:tcPr marL="3810" marR="3810" marT="381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72.4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카페 방문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66.7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카페 방문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51.4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전문 쇼핑몰</a:t>
                      </a:r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백화점</a:t>
                      </a:r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대형마트</a:t>
                      </a:r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아울렛</a:t>
                      </a:r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75.8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6283"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자연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명승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경관 감상</a:t>
                      </a:r>
                    </a:p>
                  </a:txBody>
                  <a:tcPr marL="3810" marR="3810" marT="381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56.9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전문 쇼핑몰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백화점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대형마트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아울렛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63.9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거리</a:t>
                      </a:r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로드샵</a:t>
                      </a:r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)/</a:t>
                      </a:r>
                      <a:r>
                        <a:rPr lang="ko-KR" altLang="en-US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소규모 상점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50.9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체험 관광지 방문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71.2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6283"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도보체험</a:t>
                      </a:r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걷기</a:t>
                      </a:r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 gridSpan="2">
                  <a:txBody>
                    <a:bodyPr/>
                    <a:lstStyle/>
                    <a:p>
                      <a:pPr algn="ctr" fontAlgn="b"/>
                      <a:endParaRPr lang="en-US" altLang="ko-KR" sz="10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8" hMerge="1">
                  <a:txBody>
                    <a:bodyPr/>
                    <a:lstStyle/>
                    <a:p>
                      <a:pPr algn="ctr" fontAlgn="t"/>
                      <a:endParaRPr lang="en-US" altLang="ko-KR" sz="850" b="0" i="1" u="none" strike="noStrike" spc="-100" baseline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 체험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50.3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카페 방문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66.7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7153"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체험 관광지 방문</a:t>
                      </a:r>
                    </a:p>
                  </a:txBody>
                  <a:tcPr marL="3810" marR="3810" marT="381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48.3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 fontAlgn="b"/>
                      <a:endParaRPr lang="ko-KR" altLang="en-US" sz="850" b="0" i="1" u="none" strike="noStrike" spc="-100" baseline="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ctr" fontAlgn="t"/>
                      <a:endParaRPr lang="en-US" altLang="ko-KR" sz="850" b="0" i="1" u="none" strike="noStrike" spc="-100" baseline="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체험 관광지 방문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45.7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거리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로드샵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)/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소규모 상점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59.1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6283"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0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바베큐</a:t>
                      </a:r>
                      <a:endParaRPr lang="ko-KR" altLang="en-US" sz="10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48.3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 fontAlgn="b"/>
                      <a:endParaRPr lang="ko-KR" altLang="en-US" sz="850" b="0" i="1" u="none" strike="noStrike" spc="-100" baseline="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ctr" fontAlgn="t"/>
                      <a:endParaRPr lang="en-US" altLang="ko-KR" sz="850" b="0" i="1" u="none" strike="noStrike" spc="-100" baseline="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전문 쇼핑몰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백화점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대형마트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아울렛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44.0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바베큐</a:t>
                      </a:r>
                      <a:endParaRPr lang="ko-KR" altLang="en-US" sz="10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59.1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87153">
                <a:tc rowSpan="2"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카페 방문</a:t>
                      </a:r>
                    </a:p>
                  </a:txBody>
                  <a:tcPr marL="3810" marR="3810" marT="381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46.6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 fontAlgn="b"/>
                      <a:endParaRPr lang="ko-KR" altLang="en-US" sz="850" b="0" i="1" u="none" strike="noStrike" spc="-100" baseline="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ctr" fontAlgn="t"/>
                      <a:endParaRPr lang="en-US" altLang="ko-KR" sz="850" b="0" i="1" u="none" strike="noStrike" spc="-100" baseline="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바베큐</a:t>
                      </a:r>
                      <a:endParaRPr lang="ko-KR" altLang="en-US" sz="10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40.6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체험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56.1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996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"/>
                      <a:endParaRPr lang="ko-KR" altLang="en-US" sz="10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endParaRPr lang="en-US" altLang="ko-KR" sz="10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8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56722">
                <a:tc rowSpan="3" gridSpan="2">
                  <a:txBody>
                    <a:bodyPr/>
                    <a:lstStyle/>
                    <a:p>
                      <a:pPr algn="ctr" fontAlgn="b"/>
                      <a:endParaRPr lang="ko-KR" altLang="en-US" sz="10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6923" marR="6923" marT="69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3" hMerge="1">
                  <a:txBody>
                    <a:bodyPr/>
                    <a:lstStyle/>
                    <a:p>
                      <a:pPr algn="ctr" fontAlgn="t"/>
                      <a:endParaRPr lang="en-US" altLang="ko-KR" sz="850" b="0" i="1" u="none" strike="noStrike" spc="-100" baseline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 fontAlgn="b"/>
                      <a:endParaRPr lang="ko-KR" altLang="en-US" sz="850" b="0" i="1" u="none" strike="noStrike" spc="-100" baseline="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ctr" fontAlgn="t"/>
                      <a:endParaRPr lang="en-US" altLang="ko-KR" sz="850" b="0" i="1" u="none" strike="noStrike" spc="-100" baseline="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ko-KR" altLang="en-US" sz="1100" b="0" i="0" u="none" strike="noStrike" spc="-100" baseline="0" dirty="0">
                        <a:solidFill>
                          <a:srgbClr val="333399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t"/>
                      <a:endParaRPr lang="en-US" altLang="ko-KR" sz="900" b="0" i="0" u="none" strike="noStrike" spc="-100" baseline="0" dirty="0">
                        <a:solidFill>
                          <a:srgbClr val="99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역사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문화재 유적지 방문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45.5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996"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rowSpan="2">
                  <a:txBody>
                    <a:bodyPr/>
                    <a:lstStyle/>
                    <a:p>
                      <a:pPr algn="ctr" fontAlgn="b"/>
                      <a:endParaRPr lang="ko-KR" altLang="en-US" sz="10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b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pPr algn="ctr" fontAlgn="ctr"/>
                      <a:endParaRPr lang="en-US" altLang="ko-KR" sz="10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187153">
                <a:tc gridSpan="2" vMerge="1">
                  <a:txBody>
                    <a:bodyPr/>
                    <a:lstStyle/>
                    <a:p>
                      <a:pPr algn="ctr" fontAlgn="b"/>
                      <a:endParaRPr lang="ko-KR" altLang="en-US" sz="850" b="0" i="1" u="none" strike="noStrike" spc="-100" baseline="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ctr" fontAlgn="t"/>
                      <a:endParaRPr lang="en-US" altLang="ko-KR" sz="850" b="0" i="1" u="none" strike="noStrike" spc="-100" baseline="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gridSpan="2" vMerge="1">
                  <a:txBody>
                    <a:bodyPr/>
                    <a:lstStyle/>
                    <a:p>
                      <a:pPr algn="ctr" fontAlgn="b"/>
                      <a:endParaRPr lang="ko-KR" altLang="en-US" sz="850" b="0" i="1" u="none" strike="noStrike" spc="-100" baseline="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 vMerge="1">
                  <a:txBody>
                    <a:bodyPr/>
                    <a:lstStyle/>
                    <a:p>
                      <a:pPr algn="ctr" fontAlgn="t"/>
                      <a:endParaRPr lang="en-US" altLang="ko-KR" sz="850" b="0" i="1" u="none" strike="noStrike" spc="-100" baseline="0" dirty="0"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b"/>
                      <a:endParaRPr lang="en-US" altLang="ko-KR" sz="1100" b="0" i="0" u="none" strike="noStrike" spc="-100" baseline="0" dirty="0">
                        <a:solidFill>
                          <a:srgbClr val="333399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vMerge="1">
                  <a:txBody>
                    <a:bodyPr/>
                    <a:lstStyle/>
                    <a:p>
                      <a:pPr algn="ctr" fontAlgn="t"/>
                      <a:endParaRPr lang="en-US" altLang="ko-KR" sz="900" b="0" i="0" u="none" strike="noStrike" spc="-100" baseline="0" dirty="0">
                        <a:solidFill>
                          <a:srgbClr val="99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6923" marR="6923" marT="6923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도보체험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걷기</a:t>
                      </a:r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b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42.4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546609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/>
          <p:cNvSpPr>
            <a:spLocks noGrp="1"/>
          </p:cNvSpPr>
          <p:nvPr>
            <p:ph type="title"/>
          </p:nvPr>
        </p:nvSpPr>
        <p:spPr>
          <a:xfrm>
            <a:off x="343694" y="240478"/>
            <a:ext cx="7993682" cy="369332"/>
          </a:xfrm>
        </p:spPr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4.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중국 관광객 특성</a:t>
            </a:r>
            <a:r>
              <a:rPr lang="en-US" altLang="ko-KR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쇼핑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89085297"/>
              </p:ext>
            </p:extLst>
          </p:nvPr>
        </p:nvGraphicFramePr>
        <p:xfrm>
          <a:off x="342896" y="2015173"/>
          <a:ext cx="9086854" cy="576916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298122"/>
                <a:gridCol w="1298122"/>
                <a:gridCol w="1298122"/>
                <a:gridCol w="1298122"/>
                <a:gridCol w="1298122"/>
                <a:gridCol w="1298122"/>
                <a:gridCol w="1298122"/>
              </a:tblGrid>
              <a:tr h="226825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sz="900" u="none" strike="noStrike" dirty="0" smtClean="0"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안전</a:t>
                      </a:r>
                      <a:r>
                        <a:rPr lang="en-US" altLang="ko-KR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11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치안</a:t>
                      </a:r>
                    </a:p>
                  </a:txBody>
                  <a:tcPr marL="9525" marR="9525" marT="9525" marB="0" anchor="b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볼거리</a:t>
                      </a:r>
                      <a:r>
                        <a:rPr lang="en-US" altLang="ko-KR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즐길거리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식당 및 음식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 품목 가격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언어소통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 품목 다양성</a:t>
                      </a:r>
                    </a:p>
                  </a:txBody>
                  <a:tcPr marL="9525" marR="9525" marT="9525" marB="0" anchor="b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7292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50" b="0" i="0" u="none" strike="noStrike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전체</a:t>
                      </a:r>
                      <a:endParaRPr lang="ko-KR" altLang="en-US" sz="1050" b="0" i="0" u="none" strike="noStrike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27.6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42.4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42.6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16.7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19.6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15.1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7292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50" u="none" strike="noStrike" dirty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중국</a:t>
                      </a:r>
                      <a:endParaRPr lang="ko-KR" altLang="en-US" sz="1050" b="0" i="0" u="none" strike="noStrike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29.3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25.4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25.4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20.0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19.1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18.5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29" name="직사각형 28"/>
          <p:cNvSpPr/>
          <p:nvPr/>
        </p:nvSpPr>
        <p:spPr>
          <a:xfrm>
            <a:off x="325442" y="1738956"/>
            <a:ext cx="4458272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중국 관광객은 쇼핑에 대한 중요도가  다른 외국인 관광객 대비 상대적으로 높음</a:t>
            </a:r>
            <a:endParaRPr lang="en-US" altLang="ko-KR" sz="12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Rix모던고딕 B"/>
              <a:ea typeface="Rix모던고딕 B"/>
            </a:endParaRPr>
          </a:p>
        </p:txBody>
      </p:sp>
      <p:sp>
        <p:nvSpPr>
          <p:cNvPr id="30" name="양쪽 모서리가 둥근 사각형 29"/>
          <p:cNvSpPr/>
          <p:nvPr/>
        </p:nvSpPr>
        <p:spPr>
          <a:xfrm>
            <a:off x="351440" y="1459075"/>
            <a:ext cx="9208479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여행 </a:t>
            </a:r>
            <a:r>
              <a:rPr lang="ko-KR" altLang="en-US" sz="1400" err="1">
                <a:solidFill>
                  <a:prstClr val="white"/>
                </a:solidFill>
                <a:latin typeface="Rix모던고딕 EB"/>
                <a:ea typeface="Rix모던고딕 EB"/>
              </a:rPr>
              <a:t>요인별</a:t>
            </a:r>
            <a:r>
              <a:rPr lang="ko-KR" altLang="en-US" sz="1400">
                <a:solidFill>
                  <a:prstClr val="white"/>
                </a:solidFill>
                <a:latin typeface="Rix모던고딕 EB"/>
                <a:ea typeface="Rix모던고딕 EB"/>
              </a:rPr>
              <a:t> </a:t>
            </a:r>
            <a:r>
              <a:rPr lang="ko-KR" altLang="en-US" sz="1400" smtClean="0">
                <a:solidFill>
                  <a:prstClr val="white"/>
                </a:solidFill>
                <a:latin typeface="Rix모던고딕 EB"/>
                <a:ea typeface="Rix모던고딕 EB"/>
              </a:rPr>
              <a:t>중요도</a:t>
            </a:r>
            <a:r>
              <a:rPr lang="en-US" altLang="ko-KR" sz="1000" smtClean="0">
                <a:solidFill>
                  <a:prstClr val="white"/>
                </a:solidFill>
                <a:latin typeface="Rix모던고딕 EB"/>
                <a:ea typeface="Rix모던고딕 EB"/>
              </a:rPr>
              <a:t>(</a:t>
            </a:r>
            <a:r>
              <a:rPr lang="ko-KR" altLang="en-US" sz="1000" smtClean="0">
                <a:solidFill>
                  <a:prstClr val="white"/>
                </a:solidFill>
                <a:latin typeface="Rix모던고딕 EB"/>
                <a:ea typeface="Rix모던고딕 EB"/>
              </a:rPr>
              <a:t>복수응답</a:t>
            </a:r>
            <a:r>
              <a:rPr lang="en-US" altLang="ko-KR" sz="1000" smtClean="0">
                <a:solidFill>
                  <a:prstClr val="white"/>
                </a:solidFill>
                <a:latin typeface="Rix모던고딕 EB"/>
                <a:ea typeface="Rix모던고딕 EB"/>
              </a:rPr>
              <a:t>)</a:t>
            </a:r>
            <a:endParaRPr lang="ko-KR" altLang="en-US" sz="140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sp>
        <p:nvSpPr>
          <p:cNvPr id="31" name="양쪽 모서리가 둥근 사각형 30"/>
          <p:cNvSpPr/>
          <p:nvPr/>
        </p:nvSpPr>
        <p:spPr>
          <a:xfrm>
            <a:off x="376876" y="5026400"/>
            <a:ext cx="9208479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쇼핑 만족도</a:t>
            </a:r>
            <a:r>
              <a:rPr lang="en-US" altLang="ko-KR" sz="1200" dirty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200" dirty="0">
                <a:solidFill>
                  <a:prstClr val="white"/>
                </a:solidFill>
                <a:latin typeface="+mn-ea"/>
              </a:rPr>
              <a:t>만족한다</a:t>
            </a:r>
            <a:r>
              <a:rPr lang="en-US" altLang="ko-KR" sz="1200" dirty="0">
                <a:solidFill>
                  <a:prstClr val="white"/>
                </a:solidFill>
                <a:latin typeface="+mn-ea"/>
              </a:rPr>
              <a:t>+</a:t>
            </a:r>
            <a:r>
              <a:rPr lang="ko-KR" altLang="en-US" sz="1200" dirty="0" err="1">
                <a:solidFill>
                  <a:prstClr val="white"/>
                </a:solidFill>
                <a:latin typeface="+mn-ea"/>
              </a:rPr>
              <a:t>매우만족한다</a:t>
            </a:r>
            <a:r>
              <a:rPr lang="en-US" altLang="ko-KR" sz="1200" dirty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2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32889163"/>
              </p:ext>
            </p:extLst>
          </p:nvPr>
        </p:nvGraphicFramePr>
        <p:xfrm>
          <a:off x="344493" y="5577512"/>
          <a:ext cx="9217020" cy="888289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9126"/>
                <a:gridCol w="609810"/>
                <a:gridCol w="614468"/>
                <a:gridCol w="614468"/>
                <a:gridCol w="614468"/>
                <a:gridCol w="614468"/>
                <a:gridCol w="614468"/>
                <a:gridCol w="614468"/>
                <a:gridCol w="614468"/>
                <a:gridCol w="614468"/>
                <a:gridCol w="614468"/>
                <a:gridCol w="614468"/>
                <a:gridCol w="614468"/>
                <a:gridCol w="614468"/>
                <a:gridCol w="614468"/>
              </a:tblGrid>
              <a:tr h="34802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8254" marR="8254" marT="8254" marB="0" anchor="ctr">
                    <a:lnL w="12700" cmpd="sng">
                      <a:noFill/>
                    </a:lnL>
                    <a:lnR w="12700" cmpd="sng">
                      <a:noFill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볼거리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</a:p>
                    <a:p>
                      <a:pPr algn="ctr" fontAlgn="ctr"/>
                      <a:r>
                        <a:rPr lang="ko-KR" altLang="en-US" sz="100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즐길거리</a:t>
                      </a:r>
                      <a:endParaRPr lang="ko-KR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54" marR="8254" marT="8254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교통편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</a:p>
                    <a:p>
                      <a:pPr algn="ctr" fontAlgn="ctr"/>
                      <a:r>
                        <a:rPr lang="ko-KR" altLang="en-US" sz="100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접근성</a:t>
                      </a:r>
                      <a:endParaRPr lang="ko-KR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54" marR="8254" marT="825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식당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음식</a:t>
                      </a:r>
                    </a:p>
                  </a:txBody>
                  <a:tcPr marL="8254" marR="8254" marT="825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 품목 </a:t>
                      </a:r>
                      <a:endParaRPr lang="en-US" altLang="ko-KR" sz="1100" b="0" u="none" strike="noStrike" kern="1200" spc="-100" dirty="0" smtClean="0">
                        <a:solidFill>
                          <a:srgbClr val="FF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ctr"/>
                      <a:r>
                        <a:rPr lang="ko-KR" altLang="en-US" sz="1100" b="0" u="none" strike="noStrike" kern="1200" spc="-100" dirty="0" smtClean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다양성</a:t>
                      </a:r>
                      <a:endParaRPr lang="ko-KR" altLang="en-US" sz="1100" b="0" u="none" strike="noStrike" kern="1200" spc="-100" dirty="0">
                        <a:solidFill>
                          <a:srgbClr val="FF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8254" marR="8254" marT="825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 품목 </a:t>
                      </a:r>
                      <a:endParaRPr lang="en-US" altLang="ko-KR" sz="1100" b="0" u="none" strike="noStrike" kern="1200" spc="-100" dirty="0" smtClean="0">
                        <a:solidFill>
                          <a:srgbClr val="FF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ctr"/>
                      <a:r>
                        <a:rPr lang="ko-KR" altLang="en-US" sz="1100" b="0" u="none" strike="noStrike" kern="1200" spc="-100" dirty="0" smtClean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가격</a:t>
                      </a:r>
                      <a:endParaRPr lang="ko-KR" altLang="en-US" sz="1100" b="0" u="none" strike="noStrike" kern="1200" spc="-100" dirty="0">
                        <a:solidFill>
                          <a:srgbClr val="FF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8254" marR="8254" marT="825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숙박시설 </a:t>
                      </a:r>
                      <a:endParaRPr lang="en-US" altLang="ko-KR" sz="10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ctr"/>
                      <a:r>
                        <a:rPr lang="ko-KR" altLang="en-US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수준</a:t>
                      </a:r>
                      <a:endParaRPr lang="ko-KR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54" marR="8254" marT="825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숙박시설 </a:t>
                      </a:r>
                      <a:r>
                        <a:rPr lang="ko-KR" altLang="en-US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위치의 </a:t>
                      </a:r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편리성</a:t>
                      </a:r>
                    </a:p>
                  </a:txBody>
                  <a:tcPr marL="8254" marR="8254" marT="825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관광정보</a:t>
                      </a:r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</a:p>
                    <a:p>
                      <a:pPr algn="ctr" fontAlgn="ctr"/>
                      <a:r>
                        <a:rPr lang="ko-KR" altLang="en-US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안내시설</a:t>
                      </a:r>
                      <a:endParaRPr lang="ko-KR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54" marR="8254" marT="825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여행지 </a:t>
                      </a:r>
                      <a:endParaRPr lang="en-US" altLang="ko-KR" sz="10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ctr"/>
                      <a:r>
                        <a:rPr lang="ko-KR" altLang="en-US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편의시설</a:t>
                      </a:r>
                      <a:endParaRPr lang="ko-KR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54" marR="8254" marT="825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여행지 </a:t>
                      </a:r>
                      <a:endParaRPr lang="en-US" altLang="ko-KR" sz="10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ctr"/>
                      <a:r>
                        <a:rPr lang="ko-KR" altLang="en-US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청결도</a:t>
                      </a:r>
                      <a:endParaRPr lang="ko-KR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54" marR="8254" marT="825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관광 종사자 </a:t>
                      </a:r>
                      <a:r>
                        <a:rPr lang="ko-KR" altLang="en-US" sz="10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친절성</a:t>
                      </a:r>
                      <a:endParaRPr lang="ko-KR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8254" marR="8254" marT="825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환전</a:t>
                      </a:r>
                    </a:p>
                  </a:txBody>
                  <a:tcPr marL="8254" marR="8254" marT="825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언어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소통</a:t>
                      </a:r>
                    </a:p>
                  </a:txBody>
                  <a:tcPr marL="8254" marR="8254" marT="825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안전</a:t>
                      </a:r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치안</a:t>
                      </a:r>
                    </a:p>
                  </a:txBody>
                  <a:tcPr marL="8254" marR="8254" marT="8254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11554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전체</a:t>
                      </a:r>
                    </a:p>
                  </a:txBody>
                  <a:tcPr marL="8254" marR="8254" marT="8254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84.9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85.8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85.6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79.9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75.2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87.3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85.4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81.7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86.5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89.8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84.5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74.3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68.2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93.1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1281">
                <a:tc>
                  <a:txBody>
                    <a:bodyPr/>
                    <a:lstStyle/>
                    <a:p>
                      <a:pPr algn="ctr" rtl="0" fontAlgn="t"/>
                      <a:r>
                        <a:rPr lang="ko-KR" altLang="en-US" sz="105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중국</a:t>
                      </a:r>
                    </a:p>
                  </a:txBody>
                  <a:tcPr marL="8254" marR="8254" marT="8254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82.5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88.8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84.3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83.0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75.5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89.4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86.7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87.9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91.4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92.3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89.1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81.0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71.0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96.4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4" name="직사각형 33"/>
          <p:cNvSpPr/>
          <p:nvPr/>
        </p:nvSpPr>
        <p:spPr>
          <a:xfrm>
            <a:off x="367636" y="5290988"/>
            <a:ext cx="3611886" cy="276999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전체 외국인 관광객과 비교 시 높지만</a:t>
            </a:r>
            <a:r>
              <a:rPr lang="en-US" altLang="ko-KR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, </a:t>
            </a: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다른 영역 대비 낮은 수준</a:t>
            </a:r>
            <a:endParaRPr lang="en-US" altLang="ko-KR" sz="12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Rix모던고딕 B"/>
              <a:ea typeface="Rix모던고딕 B"/>
            </a:endParaRPr>
          </a:p>
        </p:txBody>
      </p:sp>
      <p:graphicFrame>
        <p:nvGraphicFramePr>
          <p:cNvPr id="36" name="표 3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87681923"/>
              </p:ext>
            </p:extLst>
          </p:nvPr>
        </p:nvGraphicFramePr>
        <p:xfrm>
          <a:off x="342900" y="3540436"/>
          <a:ext cx="4752497" cy="130707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89527"/>
                <a:gridCol w="462552"/>
                <a:gridCol w="462552"/>
                <a:gridCol w="462552"/>
                <a:gridCol w="462552"/>
                <a:gridCol w="488645"/>
                <a:gridCol w="436461"/>
                <a:gridCol w="462552"/>
                <a:gridCol w="462552"/>
                <a:gridCol w="462552"/>
              </a:tblGrid>
              <a:tr h="75600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264A6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화장품</a:t>
                      </a:r>
                      <a:r>
                        <a:rPr lang="en-US" altLang="ko-KR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향수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식료품</a:t>
                      </a:r>
                      <a:endParaRPr lang="en-US" altLang="ko-KR" sz="9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의류</a:t>
                      </a:r>
                      <a:r>
                        <a:rPr lang="en-US" altLang="ko-KR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algn="ctr" fontAlgn="b"/>
                      <a:r>
                        <a:rPr lang="ko-KR" altLang="en-US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신발</a:t>
                      </a:r>
                      <a:r>
                        <a:rPr lang="en-US" altLang="ko-KR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algn="ctr" fontAlgn="b"/>
                      <a:r>
                        <a:rPr lang="ko-KR" altLang="en-US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가방</a:t>
                      </a:r>
                      <a:endParaRPr lang="ko-KR" altLang="en-US" sz="9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전통 </a:t>
                      </a:r>
                      <a:endParaRPr lang="en-US" altLang="ko-KR" sz="900" u="none" strike="noStrike" kern="1200" spc="-100" baseline="0" dirty="0" smtClean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공예품</a:t>
                      </a:r>
                      <a:endParaRPr lang="ko-KR" altLang="en-US" sz="9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주류</a:t>
                      </a:r>
                      <a:r>
                        <a:rPr lang="en-US" altLang="ko-KR" sz="1100" b="0" u="none" strike="noStrike" kern="1200" spc="-100" dirty="0" smtClean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algn="ctr" fontAlgn="b"/>
                      <a:r>
                        <a:rPr lang="ko-KR" altLang="en-US" sz="1100" b="0" u="none" strike="noStrike" kern="1200" spc="-100" dirty="0" smtClean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담배</a:t>
                      </a:r>
                      <a:endParaRPr lang="ko-KR" altLang="en-US" sz="1100" b="0" u="none" strike="noStrike" kern="1200" spc="-100" dirty="0">
                        <a:solidFill>
                          <a:srgbClr val="FF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관광</a:t>
                      </a:r>
                      <a:endParaRPr lang="en-US" altLang="ko-KR" sz="900" u="none" strike="noStrike" kern="1200" spc="-100" baseline="0" dirty="0" smtClean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기념품</a:t>
                      </a:r>
                      <a:endParaRPr lang="en-US" altLang="ko-KR" sz="9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인삼</a:t>
                      </a:r>
                      <a:r>
                        <a:rPr lang="en-US" altLang="ko-KR" sz="1100" b="0" u="none" strike="noStrike" kern="1200" spc="-100" dirty="0" smtClean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algn="ctr" fontAlgn="b"/>
                      <a:r>
                        <a:rPr lang="ko-KR" altLang="en-US" sz="1100" b="0" u="none" strike="noStrike" kern="1200" spc="-100" dirty="0" smtClean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한약재</a:t>
                      </a:r>
                      <a:endParaRPr lang="ko-KR" altLang="en-US" sz="1100" b="0" u="none" strike="noStrike" kern="1200" spc="-100" dirty="0">
                        <a:solidFill>
                          <a:srgbClr val="FF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보석</a:t>
                      </a:r>
                      <a:r>
                        <a:rPr lang="en-US" altLang="ko-KR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algn="ctr" fontAlgn="b"/>
                      <a:r>
                        <a:rPr lang="ko-KR" altLang="en-US" sz="900" u="none" strike="noStrike" kern="1200" spc="-150" baseline="0" dirty="0" err="1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악세사리</a:t>
                      </a:r>
                      <a:endParaRPr lang="ko-KR" altLang="en-US" sz="900" u="none" strike="noStrike" kern="1200" spc="-15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spc="-100" baseline="0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한류</a:t>
                      </a:r>
                      <a:endParaRPr lang="en-US" altLang="ko-KR" sz="900" u="none" strike="noStrike" spc="-100" baseline="0" dirty="0" smtClean="0"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u="none" strike="noStrike" spc="-100" baseline="0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스타</a:t>
                      </a:r>
                      <a:endParaRPr lang="en-US" altLang="ko-KR" sz="900" u="none" strike="noStrike" spc="-100" baseline="0" dirty="0" smtClean="0"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u="none" strike="noStrike" spc="-100" baseline="0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관련 </a:t>
                      </a:r>
                      <a:endParaRPr lang="en-US" altLang="ko-KR" sz="900" u="none" strike="noStrike" spc="-100" baseline="0" dirty="0" smtClean="0"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u="none" strike="noStrike" spc="-100" baseline="0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상품</a:t>
                      </a:r>
                      <a:endParaRPr lang="en-US" altLang="ko-KR" sz="800" u="none" strike="noStrike" spc="-100" baseline="0" dirty="0" smtClean="0"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7553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5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전체</a:t>
                      </a:r>
                      <a:endParaRPr lang="ko-KR" altLang="en-US" sz="105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59.7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49.2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38.6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20.1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19.3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19.1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16.9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11.9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5535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5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중국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72.9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38.1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20.0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34.8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24.5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11.6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7" name="직사각형 36"/>
          <p:cNvSpPr/>
          <p:nvPr/>
        </p:nvSpPr>
        <p:spPr>
          <a:xfrm>
            <a:off x="847750" y="3218986"/>
            <a:ext cx="4009373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latinLnBrk="0">
              <a:defRPr/>
            </a:pP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일반공산품</a:t>
            </a:r>
            <a:r>
              <a:rPr lang="en-US" altLang="ko-KR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(</a:t>
            </a: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화장품</a:t>
            </a:r>
            <a:r>
              <a:rPr lang="en-US" altLang="ko-KR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/</a:t>
            </a: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향수</a:t>
            </a:r>
            <a:r>
              <a:rPr lang="en-US" altLang="ko-KR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, </a:t>
            </a: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주류</a:t>
            </a:r>
            <a:r>
              <a:rPr lang="en-US" altLang="ko-KR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/</a:t>
            </a: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담배</a:t>
            </a:r>
            <a:r>
              <a:rPr lang="en-US" altLang="ko-KR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, </a:t>
            </a: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인삼</a:t>
            </a:r>
            <a:r>
              <a:rPr lang="en-US" altLang="ko-KR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/</a:t>
            </a: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한약재</a:t>
            </a:r>
            <a:r>
              <a:rPr lang="en-US" altLang="ko-KR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)</a:t>
            </a: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의  구입비율이 높음</a:t>
            </a:r>
            <a:endParaRPr lang="en-US" altLang="ko-KR" sz="12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Rix모던고딕 B"/>
              <a:ea typeface="Rix모던고딕 B"/>
            </a:endParaRPr>
          </a:p>
        </p:txBody>
      </p:sp>
      <p:graphicFrame>
        <p:nvGraphicFramePr>
          <p:cNvPr id="38" name="표 3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99104364"/>
              </p:ext>
            </p:extLst>
          </p:nvPr>
        </p:nvGraphicFramePr>
        <p:xfrm>
          <a:off x="5579904" y="3540559"/>
          <a:ext cx="3974848" cy="1315412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12237"/>
                <a:gridCol w="480373"/>
                <a:gridCol w="480373"/>
                <a:gridCol w="480373"/>
                <a:gridCol w="480373"/>
                <a:gridCol w="480373"/>
                <a:gridCol w="480373"/>
                <a:gridCol w="480373"/>
              </a:tblGrid>
              <a:tr h="75600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　</a:t>
                      </a:r>
                      <a:endParaRPr lang="ko-KR" altLang="en-US" sz="900" b="0" i="0" u="none" strike="noStrike" dirty="0">
                        <a:solidFill>
                          <a:srgbClr val="264A6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12700" cmpd="sng">
                      <a:noFill/>
                    </a:lnR>
                    <a:lnT w="12700" cmpd="sng">
                      <a:noFill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면세점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kern="1200" spc="-100" baseline="0" dirty="0" err="1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대형마트</a:t>
                      </a:r>
                      <a:endParaRPr lang="en-US" altLang="ko-KR" sz="9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거리</a:t>
                      </a:r>
                      <a:endParaRPr lang="en-US" altLang="ko-KR" sz="900" u="none" strike="noStrike" kern="1200" spc="-100" baseline="0" dirty="0" smtClean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en-US" altLang="ko-KR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9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로드샵</a:t>
                      </a:r>
                      <a:r>
                        <a:rPr lang="en-US" altLang="ko-KR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)/</a:t>
                      </a:r>
                    </a:p>
                    <a:p>
                      <a:pPr algn="ctr" fontAlgn="b"/>
                      <a:r>
                        <a:rPr lang="ko-KR" altLang="en-US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소규모 </a:t>
                      </a:r>
                      <a:endParaRPr lang="en-US" altLang="ko-KR" sz="900" u="none" strike="noStrike" kern="1200" spc="-100" baseline="0" dirty="0" smtClean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상점</a:t>
                      </a:r>
                      <a:endParaRPr lang="ko-KR" altLang="en-US" sz="9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kern="1200" spc="-100" baseline="0" dirty="0" err="1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아울렛</a:t>
                      </a:r>
                      <a:r>
                        <a:rPr lang="ko-KR" altLang="en-US" sz="9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</a:t>
                      </a:r>
                      <a:endParaRPr lang="en-US" altLang="ko-KR" sz="900" u="none" strike="noStrike" kern="1200" spc="-100" baseline="0" dirty="0" smtClean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900" u="none" strike="noStrike" kern="1200" spc="-100" baseline="0" dirty="0" smtClean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쇼핑몰</a:t>
                      </a:r>
                      <a:endParaRPr lang="en-US" altLang="ko-KR" sz="900" u="none" strike="noStrike" kern="1200" spc="-100" baseline="0" dirty="0">
                        <a:solidFill>
                          <a:schemeClr val="dk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kern="1200" spc="-100" baseline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전통시장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백화점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u="none" strike="noStrike" kern="1200" spc="-100" baseline="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축제 및 행사 현장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9050" cap="flat" cmpd="sng" algn="ctr">
                      <a:solidFill>
                        <a:srgbClr val="EC7A64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7970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50" b="0" i="0" u="none" strike="noStrike" kern="12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전체</a:t>
                      </a:r>
                      <a:endParaRPr lang="ko-KR" altLang="en-US" sz="1050" b="0" i="0" u="none" strike="noStrike" kern="12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53.6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46.8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39.0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24.8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23.1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20.3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7970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50" b="0" i="0" u="none" strike="noStrike" kern="1200" dirty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중국</a:t>
                      </a:r>
                    </a:p>
                  </a:txBody>
                  <a:tcPr marL="9525" marR="9525" marT="9525" marB="0" anchor="ctr">
                    <a:lnL w="12700" cmpd="sng">
                      <a:noFill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71.6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43.2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23.9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20.6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30.3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>
                          <a:solidFill>
                            <a:schemeClr val="dk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4.5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39" name="직사각형 38"/>
          <p:cNvSpPr/>
          <p:nvPr/>
        </p:nvSpPr>
        <p:spPr>
          <a:xfrm>
            <a:off x="6104334" y="3223989"/>
            <a:ext cx="2534174" cy="2769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defTabSz="914400" latinLnBrk="0">
              <a:defRPr/>
            </a:pP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대형 쇼핑몰</a:t>
            </a:r>
            <a:r>
              <a:rPr lang="en-US" altLang="ko-KR" sz="12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(</a:t>
            </a:r>
            <a:r>
              <a:rPr lang="ko-KR" altLang="en-US" sz="12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면세점</a:t>
            </a:r>
            <a:r>
              <a:rPr lang="en-US" altLang="ko-KR" sz="12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)</a:t>
            </a:r>
            <a:r>
              <a:rPr lang="ko-KR" altLang="en-US" sz="12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 </a:t>
            </a: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/>
                <a:ea typeface="Rix모던고딕 B"/>
              </a:rPr>
              <a:t>이용률이 높음</a:t>
            </a:r>
            <a:endParaRPr lang="en-US" altLang="ko-KR" sz="12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tx1">
                  <a:lumMod val="75000"/>
                  <a:lumOff val="25000"/>
                </a:schemeClr>
              </a:solidFill>
              <a:latin typeface="Rix모던고딕 B"/>
              <a:ea typeface="Rix모던고딕 B"/>
            </a:endParaRPr>
          </a:p>
        </p:txBody>
      </p:sp>
      <p:sp>
        <p:nvSpPr>
          <p:cNvPr id="43" name="양쪽 모서리가 둥근 사각형 42"/>
          <p:cNvSpPr/>
          <p:nvPr/>
        </p:nvSpPr>
        <p:spPr>
          <a:xfrm>
            <a:off x="346276" y="2925738"/>
            <a:ext cx="9208479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쇼핑 </a:t>
            </a:r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행태</a:t>
            </a:r>
            <a:r>
              <a:rPr lang="en-US" altLang="ko-KR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 </a:t>
            </a:r>
            <a:r>
              <a:rPr lang="en-US" altLang="ko-KR" sz="10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(</a:t>
            </a:r>
            <a:r>
              <a:rPr lang="ko-KR" altLang="en-US" sz="1000" dirty="0">
                <a:solidFill>
                  <a:prstClr val="white"/>
                </a:solidFill>
                <a:latin typeface="Rix모던고딕 EB"/>
                <a:ea typeface="Rix모던고딕 EB"/>
              </a:rPr>
              <a:t>복수응답</a:t>
            </a:r>
            <a:r>
              <a:rPr lang="en-US" altLang="ko-KR" sz="1000" dirty="0">
                <a:solidFill>
                  <a:prstClr val="white"/>
                </a:solidFill>
                <a:latin typeface="Rix모던고딕 EB"/>
                <a:ea typeface="Rix모던고딕 EB"/>
              </a:rPr>
              <a:t>)</a:t>
            </a:r>
            <a:endParaRPr lang="ko-KR" altLang="en-US" sz="100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5579908" y="1982509"/>
            <a:ext cx="1223108" cy="622906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5" name="포인트가 5개인 별 54"/>
          <p:cNvSpPr/>
          <p:nvPr/>
        </p:nvSpPr>
        <p:spPr>
          <a:xfrm>
            <a:off x="5432270" y="1982508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6" name="직사각형 55"/>
          <p:cNvSpPr/>
          <p:nvPr/>
        </p:nvSpPr>
        <p:spPr>
          <a:xfrm>
            <a:off x="2787634" y="5578821"/>
            <a:ext cx="1223108" cy="886708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7" name="직사각형 56"/>
          <p:cNvSpPr/>
          <p:nvPr/>
        </p:nvSpPr>
        <p:spPr>
          <a:xfrm>
            <a:off x="2204508" y="713812"/>
            <a:ext cx="5493812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중국 관광객은 여행 시 </a:t>
            </a:r>
            <a:r>
              <a:rPr lang="ko-KR" altLang="en-US" sz="16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쇼핑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을 중요시하나</a:t>
            </a:r>
            <a:r>
              <a:rPr lang="en-US" altLang="ko-KR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, </a:t>
            </a:r>
          </a:p>
          <a:p>
            <a:pPr lvl="0"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쇼핑형태는 </a:t>
            </a:r>
            <a:r>
              <a:rPr lang="ko-KR" altLang="en-US" sz="16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대형 쇼핑몰에서 일반공산품을 구매</a:t>
            </a:r>
            <a:r>
              <a:rPr lang="en-US" altLang="ko-KR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, </a:t>
            </a:r>
            <a:r>
              <a:rPr lang="ko-KR" altLang="en-US" sz="16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CC3300"/>
                </a:solidFill>
                <a:latin typeface="Rix모던고딕 B"/>
                <a:ea typeface="Rix모던고딕 B"/>
              </a:rPr>
              <a:t>만족도는 낮은 </a:t>
            </a:r>
            <a:r>
              <a:rPr lang="ko-KR" altLang="en-US" sz="16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수준</a:t>
            </a:r>
            <a:endParaRPr lang="en-US" altLang="ko-KR" sz="16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  <p:sp>
        <p:nvSpPr>
          <p:cNvPr id="59" name="직사각형 58"/>
          <p:cNvSpPr/>
          <p:nvPr/>
        </p:nvSpPr>
        <p:spPr>
          <a:xfrm>
            <a:off x="8167360" y="1982509"/>
            <a:ext cx="1223108" cy="622906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포인트가 5개인 별 59"/>
          <p:cNvSpPr/>
          <p:nvPr/>
        </p:nvSpPr>
        <p:spPr>
          <a:xfrm>
            <a:off x="8019722" y="1982508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026" name="Picture 2" descr="C:\Users\sk.cho\Desktop\쇼핑품목.png"/>
          <p:cNvPicPr>
            <a:picLocks noChangeAspect="1" noChangeArrowheads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0309" y="3494334"/>
            <a:ext cx="613280" cy="8180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k.cho\Desktop\쇼핑장소.png"/>
          <p:cNvPicPr>
            <a:picLocks noChangeAspect="1" noChangeArrowheads="1"/>
          </p:cNvPicPr>
          <p:nvPr/>
        </p:nvPicPr>
        <p:blipFill>
          <a:blip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9907" y="3862050"/>
            <a:ext cx="614659" cy="4502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2" name="직사각형 21"/>
          <p:cNvSpPr/>
          <p:nvPr/>
        </p:nvSpPr>
        <p:spPr>
          <a:xfrm>
            <a:off x="5769649" y="2949339"/>
            <a:ext cx="1760418" cy="24622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fontAlgn="t"/>
            <a:r>
              <a:rPr lang="en-US" altLang="ko-KR" sz="10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bg1"/>
                </a:solidFill>
                <a:latin typeface="+mn-ea"/>
              </a:rPr>
              <a:t>(</a:t>
            </a:r>
            <a:r>
              <a:rPr lang="ko-KR" altLang="en-US" sz="10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bg1"/>
                </a:solidFill>
                <a:latin typeface="+mn-ea"/>
              </a:rPr>
              <a:t>분석단위</a:t>
            </a:r>
            <a:r>
              <a:rPr lang="en-US" altLang="ko-KR" sz="10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bg1"/>
                </a:solidFill>
                <a:latin typeface="+mn-ea"/>
              </a:rPr>
              <a:t>: </a:t>
            </a:r>
            <a:r>
              <a:rPr lang="ko-KR" altLang="en-US" sz="10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bg1"/>
                </a:solidFill>
                <a:latin typeface="+mn-ea"/>
              </a:rPr>
              <a:t>쇼핑경험자 </a:t>
            </a:r>
            <a:r>
              <a:rPr lang="en-US" altLang="ko-KR" sz="10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bg1"/>
                </a:solidFill>
                <a:latin typeface="+mn-ea"/>
              </a:rPr>
              <a:t>472</a:t>
            </a:r>
            <a:r>
              <a:rPr lang="ko-KR" altLang="en-US" sz="10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bg1"/>
                </a:solidFill>
                <a:latin typeface="+mn-ea"/>
              </a:rPr>
              <a:t>명</a:t>
            </a:r>
            <a:r>
              <a:rPr lang="en-US" altLang="ko-KR" sz="10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bg1"/>
                </a:solidFill>
                <a:latin typeface="+mn-ea"/>
              </a:rPr>
              <a:t>)</a:t>
            </a:r>
            <a:endParaRPr lang="en-US" altLang="ko-KR" sz="1000" kern="0" dirty="0">
              <a:ln>
                <a:solidFill>
                  <a:prstClr val="black">
                    <a:tint val="75000"/>
                    <a:alpha val="0"/>
                  </a:prstClr>
                </a:solidFill>
              </a:ln>
              <a:solidFill>
                <a:schemeClr val="bg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2352484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4" name="그룹 13"/>
          <p:cNvGrpSpPr/>
          <p:nvPr/>
        </p:nvGrpSpPr>
        <p:grpSpPr>
          <a:xfrm>
            <a:off x="6750695" y="4642865"/>
            <a:ext cx="2738015" cy="1702859"/>
            <a:chOff x="5510543" y="4192297"/>
            <a:chExt cx="3490914" cy="2209738"/>
          </a:xfrm>
        </p:grpSpPr>
        <p:grpSp>
          <p:nvGrpSpPr>
            <p:cNvPr id="15" name="그룹 14"/>
            <p:cNvGrpSpPr/>
            <p:nvPr/>
          </p:nvGrpSpPr>
          <p:grpSpPr>
            <a:xfrm>
              <a:off x="5510543" y="4192297"/>
              <a:ext cx="3490914" cy="2209738"/>
              <a:chOff x="5632507" y="4336472"/>
              <a:chExt cx="3253030" cy="2059158"/>
            </a:xfrm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8076795" y="5154167"/>
                <a:ext cx="808742" cy="1163872"/>
              </a:xfrm>
              <a:custGeom>
                <a:avLst/>
                <a:gdLst>
                  <a:gd name="T0" fmla="*/ 212 w 542"/>
                  <a:gd name="T1" fmla="*/ 0 h 780"/>
                  <a:gd name="T2" fmla="*/ 240 w 542"/>
                  <a:gd name="T3" fmla="*/ 14 h 780"/>
                  <a:gd name="T4" fmla="*/ 312 w 542"/>
                  <a:gd name="T5" fmla="*/ 66 h 780"/>
                  <a:gd name="T6" fmla="*/ 338 w 542"/>
                  <a:gd name="T7" fmla="*/ 106 h 780"/>
                  <a:gd name="T8" fmla="*/ 362 w 542"/>
                  <a:gd name="T9" fmla="*/ 114 h 780"/>
                  <a:gd name="T10" fmla="*/ 378 w 542"/>
                  <a:gd name="T11" fmla="*/ 140 h 780"/>
                  <a:gd name="T12" fmla="*/ 412 w 542"/>
                  <a:gd name="T13" fmla="*/ 132 h 780"/>
                  <a:gd name="T14" fmla="*/ 430 w 542"/>
                  <a:gd name="T15" fmla="*/ 150 h 780"/>
                  <a:gd name="T16" fmla="*/ 450 w 542"/>
                  <a:gd name="T17" fmla="*/ 168 h 780"/>
                  <a:gd name="T18" fmla="*/ 476 w 542"/>
                  <a:gd name="T19" fmla="*/ 152 h 780"/>
                  <a:gd name="T20" fmla="*/ 496 w 542"/>
                  <a:gd name="T21" fmla="*/ 162 h 780"/>
                  <a:gd name="T22" fmla="*/ 522 w 542"/>
                  <a:gd name="T23" fmla="*/ 158 h 780"/>
                  <a:gd name="T24" fmla="*/ 542 w 542"/>
                  <a:gd name="T25" fmla="*/ 182 h 780"/>
                  <a:gd name="T26" fmla="*/ 502 w 542"/>
                  <a:gd name="T27" fmla="*/ 212 h 780"/>
                  <a:gd name="T28" fmla="*/ 472 w 542"/>
                  <a:gd name="T29" fmla="*/ 248 h 780"/>
                  <a:gd name="T30" fmla="*/ 468 w 542"/>
                  <a:gd name="T31" fmla="*/ 300 h 780"/>
                  <a:gd name="T32" fmla="*/ 460 w 542"/>
                  <a:gd name="T33" fmla="*/ 350 h 780"/>
                  <a:gd name="T34" fmla="*/ 438 w 542"/>
                  <a:gd name="T35" fmla="*/ 380 h 780"/>
                  <a:gd name="T36" fmla="*/ 412 w 542"/>
                  <a:gd name="T37" fmla="*/ 460 h 780"/>
                  <a:gd name="T38" fmla="*/ 448 w 542"/>
                  <a:gd name="T39" fmla="*/ 460 h 780"/>
                  <a:gd name="T40" fmla="*/ 484 w 542"/>
                  <a:gd name="T41" fmla="*/ 500 h 780"/>
                  <a:gd name="T42" fmla="*/ 504 w 542"/>
                  <a:gd name="T43" fmla="*/ 528 h 780"/>
                  <a:gd name="T44" fmla="*/ 516 w 542"/>
                  <a:gd name="T45" fmla="*/ 564 h 780"/>
                  <a:gd name="T46" fmla="*/ 488 w 542"/>
                  <a:gd name="T47" fmla="*/ 586 h 780"/>
                  <a:gd name="T48" fmla="*/ 484 w 542"/>
                  <a:gd name="T49" fmla="*/ 636 h 780"/>
                  <a:gd name="T50" fmla="*/ 448 w 542"/>
                  <a:gd name="T51" fmla="*/ 662 h 780"/>
                  <a:gd name="T52" fmla="*/ 438 w 542"/>
                  <a:gd name="T53" fmla="*/ 702 h 780"/>
                  <a:gd name="T54" fmla="*/ 392 w 542"/>
                  <a:gd name="T55" fmla="*/ 742 h 780"/>
                  <a:gd name="T56" fmla="*/ 374 w 542"/>
                  <a:gd name="T57" fmla="*/ 764 h 780"/>
                  <a:gd name="T58" fmla="*/ 336 w 542"/>
                  <a:gd name="T59" fmla="*/ 776 h 780"/>
                  <a:gd name="T60" fmla="*/ 308 w 542"/>
                  <a:gd name="T61" fmla="*/ 760 h 780"/>
                  <a:gd name="T62" fmla="*/ 226 w 542"/>
                  <a:gd name="T63" fmla="*/ 732 h 780"/>
                  <a:gd name="T64" fmla="*/ 154 w 542"/>
                  <a:gd name="T65" fmla="*/ 626 h 780"/>
                  <a:gd name="T66" fmla="*/ 128 w 542"/>
                  <a:gd name="T67" fmla="*/ 616 h 780"/>
                  <a:gd name="T68" fmla="*/ 100 w 542"/>
                  <a:gd name="T69" fmla="*/ 602 h 780"/>
                  <a:gd name="T70" fmla="*/ 80 w 542"/>
                  <a:gd name="T71" fmla="*/ 478 h 780"/>
                  <a:gd name="T72" fmla="*/ 172 w 542"/>
                  <a:gd name="T73" fmla="*/ 432 h 780"/>
                  <a:gd name="T74" fmla="*/ 172 w 542"/>
                  <a:gd name="T75" fmla="*/ 396 h 780"/>
                  <a:gd name="T76" fmla="*/ 124 w 542"/>
                  <a:gd name="T77" fmla="*/ 400 h 780"/>
                  <a:gd name="T78" fmla="*/ 112 w 542"/>
                  <a:gd name="T79" fmla="*/ 358 h 780"/>
                  <a:gd name="T80" fmla="*/ 128 w 542"/>
                  <a:gd name="T81" fmla="*/ 340 h 780"/>
                  <a:gd name="T82" fmla="*/ 156 w 542"/>
                  <a:gd name="T83" fmla="*/ 358 h 780"/>
                  <a:gd name="T84" fmla="*/ 180 w 542"/>
                  <a:gd name="T85" fmla="*/ 340 h 780"/>
                  <a:gd name="T86" fmla="*/ 230 w 542"/>
                  <a:gd name="T87" fmla="*/ 302 h 780"/>
                  <a:gd name="T88" fmla="*/ 204 w 542"/>
                  <a:gd name="T89" fmla="*/ 294 h 780"/>
                  <a:gd name="T90" fmla="*/ 180 w 542"/>
                  <a:gd name="T91" fmla="*/ 320 h 780"/>
                  <a:gd name="T92" fmla="*/ 138 w 542"/>
                  <a:gd name="T93" fmla="*/ 322 h 780"/>
                  <a:gd name="T94" fmla="*/ 82 w 542"/>
                  <a:gd name="T95" fmla="*/ 316 h 780"/>
                  <a:gd name="T96" fmla="*/ 60 w 542"/>
                  <a:gd name="T97" fmla="*/ 300 h 780"/>
                  <a:gd name="T98" fmla="*/ 28 w 542"/>
                  <a:gd name="T99" fmla="*/ 314 h 780"/>
                  <a:gd name="T100" fmla="*/ 46 w 542"/>
                  <a:gd name="T101" fmla="*/ 340 h 780"/>
                  <a:gd name="T102" fmla="*/ 36 w 542"/>
                  <a:gd name="T103" fmla="*/ 364 h 780"/>
                  <a:gd name="T104" fmla="*/ 4 w 542"/>
                  <a:gd name="T105" fmla="*/ 336 h 780"/>
                  <a:gd name="T106" fmla="*/ 4 w 542"/>
                  <a:gd name="T107" fmla="*/ 270 h 780"/>
                  <a:gd name="T108" fmla="*/ 30 w 542"/>
                  <a:gd name="T109" fmla="*/ 256 h 780"/>
                  <a:gd name="T110" fmla="*/ 32 w 542"/>
                  <a:gd name="T111" fmla="*/ 192 h 780"/>
                  <a:gd name="T112" fmla="*/ 22 w 542"/>
                  <a:gd name="T113" fmla="*/ 154 h 780"/>
                  <a:gd name="T114" fmla="*/ 58 w 542"/>
                  <a:gd name="T115" fmla="*/ 132 h 780"/>
                  <a:gd name="T116" fmla="*/ 104 w 542"/>
                  <a:gd name="T117" fmla="*/ 110 h 780"/>
                  <a:gd name="T118" fmla="*/ 160 w 542"/>
                  <a:gd name="T119" fmla="*/ 74 h 780"/>
                  <a:gd name="T120" fmla="*/ 204 w 542"/>
                  <a:gd name="T121" fmla="*/ 24 h 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42" h="780">
                    <a:moveTo>
                      <a:pt x="204" y="24"/>
                    </a:moveTo>
                    <a:lnTo>
                      <a:pt x="204" y="24"/>
                    </a:lnTo>
                    <a:lnTo>
                      <a:pt x="204" y="12"/>
                    </a:lnTo>
                    <a:lnTo>
                      <a:pt x="206" y="2"/>
                    </a:lnTo>
                    <a:lnTo>
                      <a:pt x="208" y="0"/>
                    </a:lnTo>
                    <a:lnTo>
                      <a:pt x="212" y="0"/>
                    </a:lnTo>
                    <a:lnTo>
                      <a:pt x="212" y="0"/>
                    </a:lnTo>
                    <a:lnTo>
                      <a:pt x="220" y="2"/>
                    </a:lnTo>
                    <a:lnTo>
                      <a:pt x="228" y="6"/>
                    </a:lnTo>
                    <a:lnTo>
                      <a:pt x="234" y="12"/>
                    </a:lnTo>
                    <a:lnTo>
                      <a:pt x="240" y="14"/>
                    </a:lnTo>
                    <a:lnTo>
                      <a:pt x="240" y="14"/>
                    </a:lnTo>
                    <a:lnTo>
                      <a:pt x="246" y="14"/>
                    </a:lnTo>
                    <a:lnTo>
                      <a:pt x="252" y="18"/>
                    </a:lnTo>
                    <a:lnTo>
                      <a:pt x="258" y="20"/>
                    </a:lnTo>
                    <a:lnTo>
                      <a:pt x="258" y="20"/>
                    </a:lnTo>
                    <a:lnTo>
                      <a:pt x="312" y="66"/>
                    </a:lnTo>
                    <a:lnTo>
                      <a:pt x="312" y="66"/>
                    </a:lnTo>
                    <a:lnTo>
                      <a:pt x="326" y="76"/>
                    </a:lnTo>
                    <a:lnTo>
                      <a:pt x="332" y="80"/>
                    </a:lnTo>
                    <a:lnTo>
                      <a:pt x="334" y="86"/>
                    </a:lnTo>
                    <a:lnTo>
                      <a:pt x="334" y="86"/>
                    </a:lnTo>
                    <a:lnTo>
                      <a:pt x="334" y="98"/>
                    </a:lnTo>
                    <a:lnTo>
                      <a:pt x="338" y="106"/>
                    </a:lnTo>
                    <a:lnTo>
                      <a:pt x="340" y="108"/>
                    </a:lnTo>
                    <a:lnTo>
                      <a:pt x="344" y="108"/>
                    </a:lnTo>
                    <a:lnTo>
                      <a:pt x="344" y="108"/>
                    </a:lnTo>
                    <a:lnTo>
                      <a:pt x="350" y="110"/>
                    </a:lnTo>
                    <a:lnTo>
                      <a:pt x="356" y="112"/>
                    </a:lnTo>
                    <a:lnTo>
                      <a:pt x="362" y="114"/>
                    </a:lnTo>
                    <a:lnTo>
                      <a:pt x="366" y="132"/>
                    </a:lnTo>
                    <a:lnTo>
                      <a:pt x="366" y="132"/>
                    </a:lnTo>
                    <a:lnTo>
                      <a:pt x="368" y="136"/>
                    </a:lnTo>
                    <a:lnTo>
                      <a:pt x="372" y="138"/>
                    </a:lnTo>
                    <a:lnTo>
                      <a:pt x="378" y="140"/>
                    </a:lnTo>
                    <a:lnTo>
                      <a:pt x="378" y="140"/>
                    </a:lnTo>
                    <a:lnTo>
                      <a:pt x="390" y="140"/>
                    </a:lnTo>
                    <a:lnTo>
                      <a:pt x="396" y="140"/>
                    </a:lnTo>
                    <a:lnTo>
                      <a:pt x="400" y="136"/>
                    </a:lnTo>
                    <a:lnTo>
                      <a:pt x="400" y="136"/>
                    </a:lnTo>
                    <a:lnTo>
                      <a:pt x="406" y="134"/>
                    </a:lnTo>
                    <a:lnTo>
                      <a:pt x="412" y="132"/>
                    </a:lnTo>
                    <a:lnTo>
                      <a:pt x="418" y="132"/>
                    </a:lnTo>
                    <a:lnTo>
                      <a:pt x="422" y="134"/>
                    </a:lnTo>
                    <a:lnTo>
                      <a:pt x="422" y="134"/>
                    </a:lnTo>
                    <a:lnTo>
                      <a:pt x="426" y="140"/>
                    </a:lnTo>
                    <a:lnTo>
                      <a:pt x="430" y="150"/>
                    </a:lnTo>
                    <a:lnTo>
                      <a:pt x="430" y="150"/>
                    </a:lnTo>
                    <a:lnTo>
                      <a:pt x="434" y="160"/>
                    </a:lnTo>
                    <a:lnTo>
                      <a:pt x="436" y="164"/>
                    </a:lnTo>
                    <a:lnTo>
                      <a:pt x="438" y="166"/>
                    </a:lnTo>
                    <a:lnTo>
                      <a:pt x="438" y="166"/>
                    </a:lnTo>
                    <a:lnTo>
                      <a:pt x="446" y="168"/>
                    </a:lnTo>
                    <a:lnTo>
                      <a:pt x="450" y="168"/>
                    </a:lnTo>
                    <a:lnTo>
                      <a:pt x="452" y="166"/>
                    </a:lnTo>
                    <a:lnTo>
                      <a:pt x="452" y="166"/>
                    </a:lnTo>
                    <a:lnTo>
                      <a:pt x="458" y="158"/>
                    </a:lnTo>
                    <a:lnTo>
                      <a:pt x="462" y="152"/>
                    </a:lnTo>
                    <a:lnTo>
                      <a:pt x="462" y="152"/>
                    </a:lnTo>
                    <a:lnTo>
                      <a:pt x="476" y="152"/>
                    </a:lnTo>
                    <a:lnTo>
                      <a:pt x="484" y="152"/>
                    </a:lnTo>
                    <a:lnTo>
                      <a:pt x="486" y="152"/>
                    </a:lnTo>
                    <a:lnTo>
                      <a:pt x="488" y="154"/>
                    </a:lnTo>
                    <a:lnTo>
                      <a:pt x="488" y="154"/>
                    </a:lnTo>
                    <a:lnTo>
                      <a:pt x="490" y="158"/>
                    </a:lnTo>
                    <a:lnTo>
                      <a:pt x="496" y="162"/>
                    </a:lnTo>
                    <a:lnTo>
                      <a:pt x="502" y="164"/>
                    </a:lnTo>
                    <a:lnTo>
                      <a:pt x="506" y="164"/>
                    </a:lnTo>
                    <a:lnTo>
                      <a:pt x="510" y="162"/>
                    </a:lnTo>
                    <a:lnTo>
                      <a:pt x="510" y="162"/>
                    </a:lnTo>
                    <a:lnTo>
                      <a:pt x="516" y="160"/>
                    </a:lnTo>
                    <a:lnTo>
                      <a:pt x="522" y="158"/>
                    </a:lnTo>
                    <a:lnTo>
                      <a:pt x="526" y="160"/>
                    </a:lnTo>
                    <a:lnTo>
                      <a:pt x="532" y="164"/>
                    </a:lnTo>
                    <a:lnTo>
                      <a:pt x="532" y="164"/>
                    </a:lnTo>
                    <a:lnTo>
                      <a:pt x="538" y="170"/>
                    </a:lnTo>
                    <a:lnTo>
                      <a:pt x="542" y="176"/>
                    </a:lnTo>
                    <a:lnTo>
                      <a:pt x="542" y="182"/>
                    </a:lnTo>
                    <a:lnTo>
                      <a:pt x="540" y="186"/>
                    </a:lnTo>
                    <a:lnTo>
                      <a:pt x="540" y="186"/>
                    </a:lnTo>
                    <a:lnTo>
                      <a:pt x="524" y="194"/>
                    </a:lnTo>
                    <a:lnTo>
                      <a:pt x="514" y="200"/>
                    </a:lnTo>
                    <a:lnTo>
                      <a:pt x="514" y="200"/>
                    </a:lnTo>
                    <a:lnTo>
                      <a:pt x="502" y="212"/>
                    </a:lnTo>
                    <a:lnTo>
                      <a:pt x="492" y="220"/>
                    </a:lnTo>
                    <a:lnTo>
                      <a:pt x="488" y="228"/>
                    </a:lnTo>
                    <a:lnTo>
                      <a:pt x="488" y="228"/>
                    </a:lnTo>
                    <a:lnTo>
                      <a:pt x="484" y="232"/>
                    </a:lnTo>
                    <a:lnTo>
                      <a:pt x="478" y="240"/>
                    </a:lnTo>
                    <a:lnTo>
                      <a:pt x="472" y="248"/>
                    </a:lnTo>
                    <a:lnTo>
                      <a:pt x="470" y="254"/>
                    </a:lnTo>
                    <a:lnTo>
                      <a:pt x="468" y="258"/>
                    </a:lnTo>
                    <a:lnTo>
                      <a:pt x="468" y="258"/>
                    </a:lnTo>
                    <a:lnTo>
                      <a:pt x="470" y="280"/>
                    </a:lnTo>
                    <a:lnTo>
                      <a:pt x="470" y="292"/>
                    </a:lnTo>
                    <a:lnTo>
                      <a:pt x="468" y="300"/>
                    </a:lnTo>
                    <a:lnTo>
                      <a:pt x="468" y="300"/>
                    </a:lnTo>
                    <a:lnTo>
                      <a:pt x="464" y="312"/>
                    </a:lnTo>
                    <a:lnTo>
                      <a:pt x="462" y="324"/>
                    </a:lnTo>
                    <a:lnTo>
                      <a:pt x="462" y="324"/>
                    </a:lnTo>
                    <a:lnTo>
                      <a:pt x="460" y="336"/>
                    </a:lnTo>
                    <a:lnTo>
                      <a:pt x="460" y="350"/>
                    </a:lnTo>
                    <a:lnTo>
                      <a:pt x="460" y="350"/>
                    </a:lnTo>
                    <a:lnTo>
                      <a:pt x="458" y="364"/>
                    </a:lnTo>
                    <a:lnTo>
                      <a:pt x="456" y="370"/>
                    </a:lnTo>
                    <a:lnTo>
                      <a:pt x="452" y="374"/>
                    </a:lnTo>
                    <a:lnTo>
                      <a:pt x="452" y="374"/>
                    </a:lnTo>
                    <a:lnTo>
                      <a:pt x="438" y="380"/>
                    </a:lnTo>
                    <a:lnTo>
                      <a:pt x="432" y="382"/>
                    </a:lnTo>
                    <a:lnTo>
                      <a:pt x="424" y="378"/>
                    </a:lnTo>
                    <a:lnTo>
                      <a:pt x="422" y="416"/>
                    </a:lnTo>
                    <a:lnTo>
                      <a:pt x="422" y="436"/>
                    </a:lnTo>
                    <a:lnTo>
                      <a:pt x="416" y="444"/>
                    </a:lnTo>
                    <a:lnTo>
                      <a:pt x="412" y="460"/>
                    </a:lnTo>
                    <a:lnTo>
                      <a:pt x="412" y="460"/>
                    </a:lnTo>
                    <a:lnTo>
                      <a:pt x="420" y="462"/>
                    </a:lnTo>
                    <a:lnTo>
                      <a:pt x="432" y="462"/>
                    </a:lnTo>
                    <a:lnTo>
                      <a:pt x="432" y="462"/>
                    </a:lnTo>
                    <a:lnTo>
                      <a:pt x="440" y="460"/>
                    </a:lnTo>
                    <a:lnTo>
                      <a:pt x="448" y="460"/>
                    </a:lnTo>
                    <a:lnTo>
                      <a:pt x="448" y="460"/>
                    </a:lnTo>
                    <a:lnTo>
                      <a:pt x="454" y="466"/>
                    </a:lnTo>
                    <a:lnTo>
                      <a:pt x="466" y="480"/>
                    </a:lnTo>
                    <a:lnTo>
                      <a:pt x="476" y="494"/>
                    </a:lnTo>
                    <a:lnTo>
                      <a:pt x="484" y="500"/>
                    </a:lnTo>
                    <a:lnTo>
                      <a:pt x="484" y="500"/>
                    </a:lnTo>
                    <a:lnTo>
                      <a:pt x="494" y="498"/>
                    </a:lnTo>
                    <a:lnTo>
                      <a:pt x="498" y="500"/>
                    </a:lnTo>
                    <a:lnTo>
                      <a:pt x="500" y="500"/>
                    </a:lnTo>
                    <a:lnTo>
                      <a:pt x="502" y="504"/>
                    </a:lnTo>
                    <a:lnTo>
                      <a:pt x="502" y="504"/>
                    </a:lnTo>
                    <a:lnTo>
                      <a:pt x="504" y="528"/>
                    </a:lnTo>
                    <a:lnTo>
                      <a:pt x="518" y="548"/>
                    </a:lnTo>
                    <a:lnTo>
                      <a:pt x="518" y="548"/>
                    </a:lnTo>
                    <a:lnTo>
                      <a:pt x="518" y="554"/>
                    </a:lnTo>
                    <a:lnTo>
                      <a:pt x="518" y="560"/>
                    </a:lnTo>
                    <a:lnTo>
                      <a:pt x="516" y="564"/>
                    </a:lnTo>
                    <a:lnTo>
                      <a:pt x="516" y="564"/>
                    </a:lnTo>
                    <a:lnTo>
                      <a:pt x="510" y="568"/>
                    </a:lnTo>
                    <a:lnTo>
                      <a:pt x="502" y="570"/>
                    </a:lnTo>
                    <a:lnTo>
                      <a:pt x="494" y="572"/>
                    </a:lnTo>
                    <a:lnTo>
                      <a:pt x="494" y="572"/>
                    </a:lnTo>
                    <a:lnTo>
                      <a:pt x="490" y="578"/>
                    </a:lnTo>
                    <a:lnTo>
                      <a:pt x="488" y="586"/>
                    </a:lnTo>
                    <a:lnTo>
                      <a:pt x="488" y="586"/>
                    </a:lnTo>
                    <a:lnTo>
                      <a:pt x="488" y="616"/>
                    </a:lnTo>
                    <a:lnTo>
                      <a:pt x="488" y="616"/>
                    </a:lnTo>
                    <a:lnTo>
                      <a:pt x="488" y="626"/>
                    </a:lnTo>
                    <a:lnTo>
                      <a:pt x="486" y="630"/>
                    </a:lnTo>
                    <a:lnTo>
                      <a:pt x="484" y="636"/>
                    </a:lnTo>
                    <a:lnTo>
                      <a:pt x="484" y="636"/>
                    </a:lnTo>
                    <a:lnTo>
                      <a:pt x="468" y="644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454" y="654"/>
                    </a:lnTo>
                    <a:lnTo>
                      <a:pt x="448" y="662"/>
                    </a:lnTo>
                    <a:lnTo>
                      <a:pt x="448" y="662"/>
                    </a:lnTo>
                    <a:lnTo>
                      <a:pt x="446" y="674"/>
                    </a:lnTo>
                    <a:lnTo>
                      <a:pt x="446" y="688"/>
                    </a:lnTo>
                    <a:lnTo>
                      <a:pt x="446" y="688"/>
                    </a:lnTo>
                    <a:lnTo>
                      <a:pt x="444" y="694"/>
                    </a:lnTo>
                    <a:lnTo>
                      <a:pt x="438" y="702"/>
                    </a:lnTo>
                    <a:lnTo>
                      <a:pt x="438" y="702"/>
                    </a:lnTo>
                    <a:lnTo>
                      <a:pt x="424" y="712"/>
                    </a:lnTo>
                    <a:lnTo>
                      <a:pt x="412" y="722"/>
                    </a:lnTo>
                    <a:lnTo>
                      <a:pt x="412" y="722"/>
                    </a:lnTo>
                    <a:lnTo>
                      <a:pt x="402" y="732"/>
                    </a:lnTo>
                    <a:lnTo>
                      <a:pt x="392" y="742"/>
                    </a:lnTo>
                    <a:lnTo>
                      <a:pt x="392" y="742"/>
                    </a:lnTo>
                    <a:lnTo>
                      <a:pt x="384" y="748"/>
                    </a:lnTo>
                    <a:lnTo>
                      <a:pt x="380" y="752"/>
                    </a:lnTo>
                    <a:lnTo>
                      <a:pt x="376" y="758"/>
                    </a:lnTo>
                    <a:lnTo>
                      <a:pt x="376" y="758"/>
                    </a:lnTo>
                    <a:lnTo>
                      <a:pt x="374" y="764"/>
                    </a:lnTo>
                    <a:lnTo>
                      <a:pt x="368" y="770"/>
                    </a:lnTo>
                    <a:lnTo>
                      <a:pt x="362" y="776"/>
                    </a:lnTo>
                    <a:lnTo>
                      <a:pt x="356" y="780"/>
                    </a:lnTo>
                    <a:lnTo>
                      <a:pt x="356" y="780"/>
                    </a:lnTo>
                    <a:lnTo>
                      <a:pt x="348" y="780"/>
                    </a:lnTo>
                    <a:lnTo>
                      <a:pt x="336" y="776"/>
                    </a:lnTo>
                    <a:lnTo>
                      <a:pt x="326" y="770"/>
                    </a:lnTo>
                    <a:lnTo>
                      <a:pt x="320" y="764"/>
                    </a:lnTo>
                    <a:lnTo>
                      <a:pt x="320" y="764"/>
                    </a:lnTo>
                    <a:lnTo>
                      <a:pt x="318" y="762"/>
                    </a:lnTo>
                    <a:lnTo>
                      <a:pt x="316" y="760"/>
                    </a:lnTo>
                    <a:lnTo>
                      <a:pt x="308" y="760"/>
                    </a:lnTo>
                    <a:lnTo>
                      <a:pt x="300" y="760"/>
                    </a:lnTo>
                    <a:lnTo>
                      <a:pt x="300" y="760"/>
                    </a:lnTo>
                    <a:lnTo>
                      <a:pt x="252" y="750"/>
                    </a:lnTo>
                    <a:lnTo>
                      <a:pt x="252" y="750"/>
                    </a:lnTo>
                    <a:lnTo>
                      <a:pt x="240" y="744"/>
                    </a:lnTo>
                    <a:lnTo>
                      <a:pt x="226" y="732"/>
                    </a:lnTo>
                    <a:lnTo>
                      <a:pt x="208" y="716"/>
                    </a:lnTo>
                    <a:lnTo>
                      <a:pt x="174" y="684"/>
                    </a:lnTo>
                    <a:lnTo>
                      <a:pt x="150" y="664"/>
                    </a:lnTo>
                    <a:lnTo>
                      <a:pt x="152" y="640"/>
                    </a:lnTo>
                    <a:lnTo>
                      <a:pt x="152" y="640"/>
                    </a:lnTo>
                    <a:lnTo>
                      <a:pt x="154" y="626"/>
                    </a:lnTo>
                    <a:lnTo>
                      <a:pt x="154" y="626"/>
                    </a:lnTo>
                    <a:lnTo>
                      <a:pt x="154" y="600"/>
                    </a:lnTo>
                    <a:lnTo>
                      <a:pt x="142" y="606"/>
                    </a:lnTo>
                    <a:lnTo>
                      <a:pt x="132" y="616"/>
                    </a:lnTo>
                    <a:lnTo>
                      <a:pt x="132" y="616"/>
                    </a:lnTo>
                    <a:lnTo>
                      <a:pt x="128" y="616"/>
                    </a:lnTo>
                    <a:lnTo>
                      <a:pt x="124" y="616"/>
                    </a:lnTo>
                    <a:lnTo>
                      <a:pt x="120" y="616"/>
                    </a:lnTo>
                    <a:lnTo>
                      <a:pt x="120" y="616"/>
                    </a:lnTo>
                    <a:lnTo>
                      <a:pt x="116" y="612"/>
                    </a:lnTo>
                    <a:lnTo>
                      <a:pt x="108" y="608"/>
                    </a:lnTo>
                    <a:lnTo>
                      <a:pt x="100" y="602"/>
                    </a:lnTo>
                    <a:lnTo>
                      <a:pt x="84" y="600"/>
                    </a:lnTo>
                    <a:lnTo>
                      <a:pt x="64" y="594"/>
                    </a:lnTo>
                    <a:lnTo>
                      <a:pt x="60" y="550"/>
                    </a:lnTo>
                    <a:lnTo>
                      <a:pt x="60" y="504"/>
                    </a:lnTo>
                    <a:lnTo>
                      <a:pt x="60" y="504"/>
                    </a:lnTo>
                    <a:lnTo>
                      <a:pt x="80" y="478"/>
                    </a:lnTo>
                    <a:lnTo>
                      <a:pt x="94" y="460"/>
                    </a:lnTo>
                    <a:lnTo>
                      <a:pt x="104" y="452"/>
                    </a:lnTo>
                    <a:lnTo>
                      <a:pt x="104" y="452"/>
                    </a:lnTo>
                    <a:lnTo>
                      <a:pt x="124" y="446"/>
                    </a:lnTo>
                    <a:lnTo>
                      <a:pt x="140" y="442"/>
                    </a:lnTo>
                    <a:lnTo>
                      <a:pt x="172" y="432"/>
                    </a:lnTo>
                    <a:lnTo>
                      <a:pt x="182" y="424"/>
                    </a:lnTo>
                    <a:lnTo>
                      <a:pt x="182" y="402"/>
                    </a:lnTo>
                    <a:lnTo>
                      <a:pt x="182" y="402"/>
                    </a:lnTo>
                    <a:lnTo>
                      <a:pt x="178" y="400"/>
                    </a:lnTo>
                    <a:lnTo>
                      <a:pt x="172" y="396"/>
                    </a:lnTo>
                    <a:lnTo>
                      <a:pt x="172" y="396"/>
                    </a:lnTo>
                    <a:lnTo>
                      <a:pt x="166" y="398"/>
                    </a:lnTo>
                    <a:lnTo>
                      <a:pt x="166" y="400"/>
                    </a:lnTo>
                    <a:lnTo>
                      <a:pt x="158" y="410"/>
                    </a:lnTo>
                    <a:lnTo>
                      <a:pt x="136" y="404"/>
                    </a:lnTo>
                    <a:lnTo>
                      <a:pt x="136" y="404"/>
                    </a:lnTo>
                    <a:lnTo>
                      <a:pt x="124" y="400"/>
                    </a:lnTo>
                    <a:lnTo>
                      <a:pt x="118" y="396"/>
                    </a:lnTo>
                    <a:lnTo>
                      <a:pt x="114" y="392"/>
                    </a:lnTo>
                    <a:lnTo>
                      <a:pt x="114" y="392"/>
                    </a:lnTo>
                    <a:lnTo>
                      <a:pt x="112" y="374"/>
                    </a:lnTo>
                    <a:lnTo>
                      <a:pt x="110" y="362"/>
                    </a:lnTo>
                    <a:lnTo>
                      <a:pt x="112" y="358"/>
                    </a:lnTo>
                    <a:lnTo>
                      <a:pt x="112" y="354"/>
                    </a:lnTo>
                    <a:lnTo>
                      <a:pt x="112" y="354"/>
                    </a:lnTo>
                    <a:lnTo>
                      <a:pt x="122" y="344"/>
                    </a:lnTo>
                    <a:lnTo>
                      <a:pt x="124" y="340"/>
                    </a:lnTo>
                    <a:lnTo>
                      <a:pt x="128" y="340"/>
                    </a:lnTo>
                    <a:lnTo>
                      <a:pt x="128" y="340"/>
                    </a:lnTo>
                    <a:lnTo>
                      <a:pt x="132" y="342"/>
                    </a:lnTo>
                    <a:lnTo>
                      <a:pt x="136" y="348"/>
                    </a:lnTo>
                    <a:lnTo>
                      <a:pt x="142" y="352"/>
                    </a:lnTo>
                    <a:lnTo>
                      <a:pt x="148" y="356"/>
                    </a:lnTo>
                    <a:lnTo>
                      <a:pt x="148" y="356"/>
                    </a:lnTo>
                    <a:lnTo>
                      <a:pt x="156" y="358"/>
                    </a:lnTo>
                    <a:lnTo>
                      <a:pt x="160" y="358"/>
                    </a:lnTo>
                    <a:lnTo>
                      <a:pt x="162" y="356"/>
                    </a:lnTo>
                    <a:lnTo>
                      <a:pt x="162" y="356"/>
                    </a:lnTo>
                    <a:lnTo>
                      <a:pt x="172" y="346"/>
                    </a:lnTo>
                    <a:lnTo>
                      <a:pt x="180" y="340"/>
                    </a:lnTo>
                    <a:lnTo>
                      <a:pt x="180" y="340"/>
                    </a:lnTo>
                    <a:lnTo>
                      <a:pt x="194" y="338"/>
                    </a:lnTo>
                    <a:lnTo>
                      <a:pt x="206" y="338"/>
                    </a:lnTo>
                    <a:lnTo>
                      <a:pt x="218" y="334"/>
                    </a:lnTo>
                    <a:lnTo>
                      <a:pt x="224" y="316"/>
                    </a:lnTo>
                    <a:lnTo>
                      <a:pt x="230" y="302"/>
                    </a:lnTo>
                    <a:lnTo>
                      <a:pt x="230" y="302"/>
                    </a:lnTo>
                    <a:lnTo>
                      <a:pt x="232" y="296"/>
                    </a:lnTo>
                    <a:lnTo>
                      <a:pt x="230" y="290"/>
                    </a:lnTo>
                    <a:lnTo>
                      <a:pt x="228" y="290"/>
                    </a:lnTo>
                    <a:lnTo>
                      <a:pt x="224" y="290"/>
                    </a:lnTo>
                    <a:lnTo>
                      <a:pt x="224" y="290"/>
                    </a:lnTo>
                    <a:lnTo>
                      <a:pt x="204" y="294"/>
                    </a:lnTo>
                    <a:lnTo>
                      <a:pt x="192" y="298"/>
                    </a:lnTo>
                    <a:lnTo>
                      <a:pt x="188" y="310"/>
                    </a:lnTo>
                    <a:lnTo>
                      <a:pt x="188" y="310"/>
                    </a:lnTo>
                    <a:lnTo>
                      <a:pt x="186" y="316"/>
                    </a:lnTo>
                    <a:lnTo>
                      <a:pt x="184" y="318"/>
                    </a:lnTo>
                    <a:lnTo>
                      <a:pt x="180" y="320"/>
                    </a:lnTo>
                    <a:lnTo>
                      <a:pt x="180" y="320"/>
                    </a:lnTo>
                    <a:lnTo>
                      <a:pt x="168" y="322"/>
                    </a:lnTo>
                    <a:lnTo>
                      <a:pt x="160" y="322"/>
                    </a:lnTo>
                    <a:lnTo>
                      <a:pt x="160" y="322"/>
                    </a:lnTo>
                    <a:lnTo>
                      <a:pt x="138" y="322"/>
                    </a:lnTo>
                    <a:lnTo>
                      <a:pt x="138" y="322"/>
                    </a:lnTo>
                    <a:lnTo>
                      <a:pt x="98" y="322"/>
                    </a:lnTo>
                    <a:lnTo>
                      <a:pt x="98" y="322"/>
                    </a:lnTo>
                    <a:lnTo>
                      <a:pt x="90" y="322"/>
                    </a:lnTo>
                    <a:lnTo>
                      <a:pt x="84" y="320"/>
                    </a:lnTo>
                    <a:lnTo>
                      <a:pt x="84" y="318"/>
                    </a:lnTo>
                    <a:lnTo>
                      <a:pt x="82" y="316"/>
                    </a:lnTo>
                    <a:lnTo>
                      <a:pt x="82" y="316"/>
                    </a:lnTo>
                    <a:lnTo>
                      <a:pt x="82" y="312"/>
                    </a:lnTo>
                    <a:lnTo>
                      <a:pt x="80" y="308"/>
                    </a:lnTo>
                    <a:lnTo>
                      <a:pt x="74" y="302"/>
                    </a:lnTo>
                    <a:lnTo>
                      <a:pt x="66" y="300"/>
                    </a:lnTo>
                    <a:lnTo>
                      <a:pt x="60" y="300"/>
                    </a:lnTo>
                    <a:lnTo>
                      <a:pt x="60" y="300"/>
                    </a:lnTo>
                    <a:lnTo>
                      <a:pt x="46" y="304"/>
                    </a:lnTo>
                    <a:lnTo>
                      <a:pt x="38" y="306"/>
                    </a:lnTo>
                    <a:lnTo>
                      <a:pt x="38" y="306"/>
                    </a:lnTo>
                    <a:lnTo>
                      <a:pt x="32" y="310"/>
                    </a:lnTo>
                    <a:lnTo>
                      <a:pt x="28" y="314"/>
                    </a:lnTo>
                    <a:lnTo>
                      <a:pt x="26" y="318"/>
                    </a:lnTo>
                    <a:lnTo>
                      <a:pt x="26" y="318"/>
                    </a:lnTo>
                    <a:lnTo>
                      <a:pt x="30" y="322"/>
                    </a:lnTo>
                    <a:lnTo>
                      <a:pt x="34" y="326"/>
                    </a:lnTo>
                    <a:lnTo>
                      <a:pt x="40" y="330"/>
                    </a:lnTo>
                    <a:lnTo>
                      <a:pt x="46" y="340"/>
                    </a:lnTo>
                    <a:lnTo>
                      <a:pt x="46" y="356"/>
                    </a:lnTo>
                    <a:lnTo>
                      <a:pt x="46" y="356"/>
                    </a:lnTo>
                    <a:lnTo>
                      <a:pt x="42" y="360"/>
                    </a:lnTo>
                    <a:lnTo>
                      <a:pt x="38" y="362"/>
                    </a:lnTo>
                    <a:lnTo>
                      <a:pt x="36" y="364"/>
                    </a:lnTo>
                    <a:lnTo>
                      <a:pt x="36" y="364"/>
                    </a:lnTo>
                    <a:lnTo>
                      <a:pt x="28" y="360"/>
                    </a:lnTo>
                    <a:lnTo>
                      <a:pt x="18" y="354"/>
                    </a:lnTo>
                    <a:lnTo>
                      <a:pt x="8" y="344"/>
                    </a:lnTo>
                    <a:lnTo>
                      <a:pt x="6" y="340"/>
                    </a:lnTo>
                    <a:lnTo>
                      <a:pt x="4" y="336"/>
                    </a:lnTo>
                    <a:lnTo>
                      <a:pt x="4" y="336"/>
                    </a:lnTo>
                    <a:lnTo>
                      <a:pt x="2" y="316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0" y="284"/>
                    </a:lnTo>
                    <a:lnTo>
                      <a:pt x="2" y="276"/>
                    </a:lnTo>
                    <a:lnTo>
                      <a:pt x="4" y="270"/>
                    </a:lnTo>
                    <a:lnTo>
                      <a:pt x="4" y="270"/>
                    </a:lnTo>
                    <a:lnTo>
                      <a:pt x="16" y="260"/>
                    </a:lnTo>
                    <a:lnTo>
                      <a:pt x="22" y="256"/>
                    </a:lnTo>
                    <a:lnTo>
                      <a:pt x="22" y="256"/>
                    </a:lnTo>
                    <a:lnTo>
                      <a:pt x="26" y="256"/>
                    </a:lnTo>
                    <a:lnTo>
                      <a:pt x="30" y="256"/>
                    </a:lnTo>
                    <a:lnTo>
                      <a:pt x="32" y="254"/>
                    </a:lnTo>
                    <a:lnTo>
                      <a:pt x="32" y="254"/>
                    </a:lnTo>
                    <a:lnTo>
                      <a:pt x="38" y="236"/>
                    </a:lnTo>
                    <a:lnTo>
                      <a:pt x="42" y="224"/>
                    </a:lnTo>
                    <a:lnTo>
                      <a:pt x="42" y="224"/>
                    </a:lnTo>
                    <a:lnTo>
                      <a:pt x="32" y="192"/>
                    </a:lnTo>
                    <a:lnTo>
                      <a:pt x="32" y="192"/>
                    </a:lnTo>
                    <a:lnTo>
                      <a:pt x="30" y="178"/>
                    </a:lnTo>
                    <a:lnTo>
                      <a:pt x="28" y="170"/>
                    </a:lnTo>
                    <a:lnTo>
                      <a:pt x="26" y="164"/>
                    </a:lnTo>
                    <a:lnTo>
                      <a:pt x="26" y="164"/>
                    </a:lnTo>
                    <a:lnTo>
                      <a:pt x="22" y="154"/>
                    </a:lnTo>
                    <a:lnTo>
                      <a:pt x="22" y="150"/>
                    </a:lnTo>
                    <a:lnTo>
                      <a:pt x="24" y="146"/>
                    </a:lnTo>
                    <a:lnTo>
                      <a:pt x="24" y="146"/>
                    </a:lnTo>
                    <a:lnTo>
                      <a:pt x="44" y="132"/>
                    </a:lnTo>
                    <a:lnTo>
                      <a:pt x="44" y="132"/>
                    </a:lnTo>
                    <a:lnTo>
                      <a:pt x="58" y="132"/>
                    </a:lnTo>
                    <a:lnTo>
                      <a:pt x="76" y="130"/>
                    </a:lnTo>
                    <a:lnTo>
                      <a:pt x="76" y="130"/>
                    </a:lnTo>
                    <a:lnTo>
                      <a:pt x="88" y="122"/>
                    </a:lnTo>
                    <a:lnTo>
                      <a:pt x="98" y="116"/>
                    </a:lnTo>
                    <a:lnTo>
                      <a:pt x="98" y="116"/>
                    </a:lnTo>
                    <a:lnTo>
                      <a:pt x="104" y="110"/>
                    </a:lnTo>
                    <a:lnTo>
                      <a:pt x="110" y="106"/>
                    </a:lnTo>
                    <a:lnTo>
                      <a:pt x="114" y="102"/>
                    </a:lnTo>
                    <a:lnTo>
                      <a:pt x="114" y="102"/>
                    </a:lnTo>
                    <a:lnTo>
                      <a:pt x="128" y="100"/>
                    </a:lnTo>
                    <a:lnTo>
                      <a:pt x="128" y="100"/>
                    </a:lnTo>
                    <a:lnTo>
                      <a:pt x="160" y="74"/>
                    </a:lnTo>
                    <a:lnTo>
                      <a:pt x="160" y="74"/>
                    </a:lnTo>
                    <a:lnTo>
                      <a:pt x="164" y="68"/>
                    </a:lnTo>
                    <a:lnTo>
                      <a:pt x="166" y="62"/>
                    </a:lnTo>
                    <a:lnTo>
                      <a:pt x="170" y="52"/>
                    </a:lnTo>
                    <a:lnTo>
                      <a:pt x="174" y="30"/>
                    </a:lnTo>
                    <a:lnTo>
                      <a:pt x="204" y="2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7300881" y="5533171"/>
                <a:ext cx="802773" cy="516282"/>
              </a:xfrm>
              <a:custGeom>
                <a:avLst/>
                <a:gdLst>
                  <a:gd name="T0" fmla="*/ 534 w 538"/>
                  <a:gd name="T1" fmla="*/ 148 h 346"/>
                  <a:gd name="T2" fmla="*/ 538 w 538"/>
                  <a:gd name="T3" fmla="*/ 138 h 346"/>
                  <a:gd name="T4" fmla="*/ 518 w 538"/>
                  <a:gd name="T5" fmla="*/ 86 h 346"/>
                  <a:gd name="T6" fmla="*/ 504 w 538"/>
                  <a:gd name="T7" fmla="*/ 74 h 346"/>
                  <a:gd name="T8" fmla="*/ 430 w 538"/>
                  <a:gd name="T9" fmla="*/ 40 h 346"/>
                  <a:gd name="T10" fmla="*/ 372 w 538"/>
                  <a:gd name="T11" fmla="*/ 0 h 346"/>
                  <a:gd name="T12" fmla="*/ 340 w 538"/>
                  <a:gd name="T13" fmla="*/ 6 h 346"/>
                  <a:gd name="T14" fmla="*/ 326 w 538"/>
                  <a:gd name="T15" fmla="*/ 22 h 346"/>
                  <a:gd name="T16" fmla="*/ 312 w 538"/>
                  <a:gd name="T17" fmla="*/ 36 h 346"/>
                  <a:gd name="T18" fmla="*/ 312 w 538"/>
                  <a:gd name="T19" fmla="*/ 50 h 346"/>
                  <a:gd name="T20" fmla="*/ 324 w 538"/>
                  <a:gd name="T21" fmla="*/ 72 h 346"/>
                  <a:gd name="T22" fmla="*/ 324 w 538"/>
                  <a:gd name="T23" fmla="*/ 80 h 346"/>
                  <a:gd name="T24" fmla="*/ 310 w 538"/>
                  <a:gd name="T25" fmla="*/ 84 h 346"/>
                  <a:gd name="T26" fmla="*/ 270 w 538"/>
                  <a:gd name="T27" fmla="*/ 104 h 346"/>
                  <a:gd name="T28" fmla="*/ 238 w 538"/>
                  <a:gd name="T29" fmla="*/ 106 h 346"/>
                  <a:gd name="T30" fmla="*/ 190 w 538"/>
                  <a:gd name="T31" fmla="*/ 94 h 346"/>
                  <a:gd name="T32" fmla="*/ 182 w 538"/>
                  <a:gd name="T33" fmla="*/ 94 h 346"/>
                  <a:gd name="T34" fmla="*/ 174 w 538"/>
                  <a:gd name="T35" fmla="*/ 108 h 346"/>
                  <a:gd name="T36" fmla="*/ 184 w 538"/>
                  <a:gd name="T37" fmla="*/ 126 h 346"/>
                  <a:gd name="T38" fmla="*/ 182 w 538"/>
                  <a:gd name="T39" fmla="*/ 140 h 346"/>
                  <a:gd name="T40" fmla="*/ 148 w 538"/>
                  <a:gd name="T41" fmla="*/ 170 h 346"/>
                  <a:gd name="T42" fmla="*/ 120 w 538"/>
                  <a:gd name="T43" fmla="*/ 192 h 346"/>
                  <a:gd name="T44" fmla="*/ 102 w 538"/>
                  <a:gd name="T45" fmla="*/ 206 h 346"/>
                  <a:gd name="T46" fmla="*/ 88 w 538"/>
                  <a:gd name="T47" fmla="*/ 214 h 346"/>
                  <a:gd name="T48" fmla="*/ 26 w 538"/>
                  <a:gd name="T49" fmla="*/ 178 h 346"/>
                  <a:gd name="T50" fmla="*/ 0 w 538"/>
                  <a:gd name="T51" fmla="*/ 208 h 346"/>
                  <a:gd name="T52" fmla="*/ 4 w 538"/>
                  <a:gd name="T53" fmla="*/ 224 h 346"/>
                  <a:gd name="T54" fmla="*/ 6 w 538"/>
                  <a:gd name="T55" fmla="*/ 246 h 346"/>
                  <a:gd name="T56" fmla="*/ 10 w 538"/>
                  <a:gd name="T57" fmla="*/ 272 h 346"/>
                  <a:gd name="T58" fmla="*/ 6 w 538"/>
                  <a:gd name="T59" fmla="*/ 280 h 346"/>
                  <a:gd name="T60" fmla="*/ 8 w 538"/>
                  <a:gd name="T61" fmla="*/ 290 h 346"/>
                  <a:gd name="T62" fmla="*/ 32 w 538"/>
                  <a:gd name="T63" fmla="*/ 298 h 346"/>
                  <a:gd name="T64" fmla="*/ 46 w 538"/>
                  <a:gd name="T65" fmla="*/ 306 h 346"/>
                  <a:gd name="T66" fmla="*/ 56 w 538"/>
                  <a:gd name="T67" fmla="*/ 310 h 346"/>
                  <a:gd name="T68" fmla="*/ 112 w 538"/>
                  <a:gd name="T69" fmla="*/ 310 h 346"/>
                  <a:gd name="T70" fmla="*/ 122 w 538"/>
                  <a:gd name="T71" fmla="*/ 322 h 346"/>
                  <a:gd name="T72" fmla="*/ 142 w 538"/>
                  <a:gd name="T73" fmla="*/ 342 h 346"/>
                  <a:gd name="T74" fmla="*/ 160 w 538"/>
                  <a:gd name="T75" fmla="*/ 344 h 346"/>
                  <a:gd name="T76" fmla="*/ 176 w 538"/>
                  <a:gd name="T77" fmla="*/ 324 h 346"/>
                  <a:gd name="T78" fmla="*/ 198 w 538"/>
                  <a:gd name="T79" fmla="*/ 300 h 346"/>
                  <a:gd name="T80" fmla="*/ 242 w 538"/>
                  <a:gd name="T81" fmla="*/ 298 h 346"/>
                  <a:gd name="T82" fmla="*/ 270 w 538"/>
                  <a:gd name="T83" fmla="*/ 294 h 346"/>
                  <a:gd name="T84" fmla="*/ 328 w 538"/>
                  <a:gd name="T85" fmla="*/ 272 h 346"/>
                  <a:gd name="T86" fmla="*/ 336 w 538"/>
                  <a:gd name="T87" fmla="*/ 258 h 346"/>
                  <a:gd name="T88" fmla="*/ 340 w 538"/>
                  <a:gd name="T89" fmla="*/ 242 h 346"/>
                  <a:gd name="T90" fmla="*/ 360 w 538"/>
                  <a:gd name="T91" fmla="*/ 224 h 346"/>
                  <a:gd name="T92" fmla="*/ 416 w 538"/>
                  <a:gd name="T93" fmla="*/ 200 h 346"/>
                  <a:gd name="T94" fmla="*/ 428 w 538"/>
                  <a:gd name="T95" fmla="*/ 192 h 346"/>
                  <a:gd name="T96" fmla="*/ 470 w 538"/>
                  <a:gd name="T97" fmla="*/ 186 h 346"/>
                  <a:gd name="T98" fmla="*/ 504 w 538"/>
                  <a:gd name="T99" fmla="*/ 178 h 346"/>
                  <a:gd name="T100" fmla="*/ 530 w 538"/>
                  <a:gd name="T101" fmla="*/ 152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38" h="346">
                    <a:moveTo>
                      <a:pt x="530" y="152"/>
                    </a:moveTo>
                    <a:lnTo>
                      <a:pt x="530" y="152"/>
                    </a:lnTo>
                    <a:lnTo>
                      <a:pt x="534" y="148"/>
                    </a:lnTo>
                    <a:lnTo>
                      <a:pt x="538" y="142"/>
                    </a:lnTo>
                    <a:lnTo>
                      <a:pt x="538" y="138"/>
                    </a:lnTo>
                    <a:lnTo>
                      <a:pt x="538" y="138"/>
                    </a:lnTo>
                    <a:lnTo>
                      <a:pt x="532" y="114"/>
                    </a:lnTo>
                    <a:lnTo>
                      <a:pt x="526" y="98"/>
                    </a:lnTo>
                    <a:lnTo>
                      <a:pt x="518" y="86"/>
                    </a:lnTo>
                    <a:lnTo>
                      <a:pt x="518" y="86"/>
                    </a:lnTo>
                    <a:lnTo>
                      <a:pt x="512" y="80"/>
                    </a:lnTo>
                    <a:lnTo>
                      <a:pt x="504" y="74"/>
                    </a:lnTo>
                    <a:lnTo>
                      <a:pt x="484" y="64"/>
                    </a:lnTo>
                    <a:lnTo>
                      <a:pt x="462" y="52"/>
                    </a:lnTo>
                    <a:lnTo>
                      <a:pt x="430" y="40"/>
                    </a:lnTo>
                    <a:lnTo>
                      <a:pt x="392" y="8"/>
                    </a:lnTo>
                    <a:lnTo>
                      <a:pt x="372" y="0"/>
                    </a:lnTo>
                    <a:lnTo>
                      <a:pt x="372" y="0"/>
                    </a:lnTo>
                    <a:lnTo>
                      <a:pt x="358" y="2"/>
                    </a:lnTo>
                    <a:lnTo>
                      <a:pt x="346" y="4"/>
                    </a:lnTo>
                    <a:lnTo>
                      <a:pt x="340" y="6"/>
                    </a:lnTo>
                    <a:lnTo>
                      <a:pt x="340" y="6"/>
                    </a:lnTo>
                    <a:lnTo>
                      <a:pt x="330" y="16"/>
                    </a:lnTo>
                    <a:lnTo>
                      <a:pt x="326" y="22"/>
                    </a:lnTo>
                    <a:lnTo>
                      <a:pt x="314" y="36"/>
                    </a:lnTo>
                    <a:lnTo>
                      <a:pt x="314" y="36"/>
                    </a:lnTo>
                    <a:lnTo>
                      <a:pt x="312" y="36"/>
                    </a:lnTo>
                    <a:lnTo>
                      <a:pt x="310" y="38"/>
                    </a:lnTo>
                    <a:lnTo>
                      <a:pt x="310" y="42"/>
                    </a:lnTo>
                    <a:lnTo>
                      <a:pt x="312" y="50"/>
                    </a:lnTo>
                    <a:lnTo>
                      <a:pt x="312" y="50"/>
                    </a:lnTo>
                    <a:lnTo>
                      <a:pt x="324" y="72"/>
                    </a:lnTo>
                    <a:lnTo>
                      <a:pt x="324" y="72"/>
                    </a:lnTo>
                    <a:lnTo>
                      <a:pt x="326" y="76"/>
                    </a:lnTo>
                    <a:lnTo>
                      <a:pt x="326" y="78"/>
                    </a:lnTo>
                    <a:lnTo>
                      <a:pt x="324" y="80"/>
                    </a:lnTo>
                    <a:lnTo>
                      <a:pt x="324" y="80"/>
                    </a:lnTo>
                    <a:lnTo>
                      <a:pt x="314" y="82"/>
                    </a:lnTo>
                    <a:lnTo>
                      <a:pt x="310" y="84"/>
                    </a:lnTo>
                    <a:lnTo>
                      <a:pt x="280" y="102"/>
                    </a:lnTo>
                    <a:lnTo>
                      <a:pt x="280" y="102"/>
                    </a:lnTo>
                    <a:lnTo>
                      <a:pt x="270" y="104"/>
                    </a:lnTo>
                    <a:lnTo>
                      <a:pt x="256" y="106"/>
                    </a:lnTo>
                    <a:lnTo>
                      <a:pt x="238" y="106"/>
                    </a:lnTo>
                    <a:lnTo>
                      <a:pt x="238" y="106"/>
                    </a:lnTo>
                    <a:lnTo>
                      <a:pt x="218" y="102"/>
                    </a:lnTo>
                    <a:lnTo>
                      <a:pt x="202" y="98"/>
                    </a:lnTo>
                    <a:lnTo>
                      <a:pt x="190" y="94"/>
                    </a:lnTo>
                    <a:lnTo>
                      <a:pt x="186" y="94"/>
                    </a:lnTo>
                    <a:lnTo>
                      <a:pt x="182" y="94"/>
                    </a:lnTo>
                    <a:lnTo>
                      <a:pt x="182" y="94"/>
                    </a:lnTo>
                    <a:lnTo>
                      <a:pt x="172" y="100"/>
                    </a:lnTo>
                    <a:lnTo>
                      <a:pt x="172" y="104"/>
                    </a:lnTo>
                    <a:lnTo>
                      <a:pt x="174" y="108"/>
                    </a:lnTo>
                    <a:lnTo>
                      <a:pt x="174" y="108"/>
                    </a:lnTo>
                    <a:lnTo>
                      <a:pt x="182" y="120"/>
                    </a:lnTo>
                    <a:lnTo>
                      <a:pt x="184" y="126"/>
                    </a:lnTo>
                    <a:lnTo>
                      <a:pt x="184" y="132"/>
                    </a:lnTo>
                    <a:lnTo>
                      <a:pt x="184" y="132"/>
                    </a:lnTo>
                    <a:lnTo>
                      <a:pt x="182" y="140"/>
                    </a:lnTo>
                    <a:lnTo>
                      <a:pt x="176" y="148"/>
                    </a:lnTo>
                    <a:lnTo>
                      <a:pt x="166" y="158"/>
                    </a:lnTo>
                    <a:lnTo>
                      <a:pt x="148" y="170"/>
                    </a:lnTo>
                    <a:lnTo>
                      <a:pt x="148" y="170"/>
                    </a:lnTo>
                    <a:lnTo>
                      <a:pt x="132" y="182"/>
                    </a:lnTo>
                    <a:lnTo>
                      <a:pt x="120" y="192"/>
                    </a:lnTo>
                    <a:lnTo>
                      <a:pt x="112" y="200"/>
                    </a:lnTo>
                    <a:lnTo>
                      <a:pt x="112" y="200"/>
                    </a:lnTo>
                    <a:lnTo>
                      <a:pt x="102" y="206"/>
                    </a:lnTo>
                    <a:lnTo>
                      <a:pt x="94" y="212"/>
                    </a:lnTo>
                    <a:lnTo>
                      <a:pt x="88" y="214"/>
                    </a:lnTo>
                    <a:lnTo>
                      <a:pt x="88" y="214"/>
                    </a:lnTo>
                    <a:lnTo>
                      <a:pt x="66" y="214"/>
                    </a:lnTo>
                    <a:lnTo>
                      <a:pt x="42" y="190"/>
                    </a:lnTo>
                    <a:lnTo>
                      <a:pt x="26" y="178"/>
                    </a:lnTo>
                    <a:lnTo>
                      <a:pt x="6" y="188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2" y="214"/>
                    </a:lnTo>
                    <a:lnTo>
                      <a:pt x="4" y="224"/>
                    </a:lnTo>
                    <a:lnTo>
                      <a:pt x="4" y="224"/>
                    </a:lnTo>
                    <a:lnTo>
                      <a:pt x="2" y="236"/>
                    </a:lnTo>
                    <a:lnTo>
                      <a:pt x="4" y="240"/>
                    </a:lnTo>
                    <a:lnTo>
                      <a:pt x="6" y="246"/>
                    </a:lnTo>
                    <a:lnTo>
                      <a:pt x="6" y="246"/>
                    </a:lnTo>
                    <a:lnTo>
                      <a:pt x="20" y="262"/>
                    </a:lnTo>
                    <a:lnTo>
                      <a:pt x="10" y="272"/>
                    </a:lnTo>
                    <a:lnTo>
                      <a:pt x="10" y="272"/>
                    </a:lnTo>
                    <a:lnTo>
                      <a:pt x="8" y="276"/>
                    </a:lnTo>
                    <a:lnTo>
                      <a:pt x="6" y="280"/>
                    </a:lnTo>
                    <a:lnTo>
                      <a:pt x="6" y="284"/>
                    </a:lnTo>
                    <a:lnTo>
                      <a:pt x="6" y="284"/>
                    </a:lnTo>
                    <a:lnTo>
                      <a:pt x="8" y="290"/>
                    </a:lnTo>
                    <a:lnTo>
                      <a:pt x="10" y="292"/>
                    </a:lnTo>
                    <a:lnTo>
                      <a:pt x="10" y="292"/>
                    </a:lnTo>
                    <a:lnTo>
                      <a:pt x="32" y="298"/>
                    </a:lnTo>
                    <a:lnTo>
                      <a:pt x="32" y="298"/>
                    </a:lnTo>
                    <a:lnTo>
                      <a:pt x="40" y="302"/>
                    </a:lnTo>
                    <a:lnTo>
                      <a:pt x="46" y="306"/>
                    </a:lnTo>
                    <a:lnTo>
                      <a:pt x="46" y="306"/>
                    </a:lnTo>
                    <a:lnTo>
                      <a:pt x="48" y="308"/>
                    </a:lnTo>
                    <a:lnTo>
                      <a:pt x="56" y="310"/>
                    </a:lnTo>
                    <a:lnTo>
                      <a:pt x="56" y="310"/>
                    </a:lnTo>
                    <a:lnTo>
                      <a:pt x="74" y="310"/>
                    </a:lnTo>
                    <a:lnTo>
                      <a:pt x="112" y="310"/>
                    </a:lnTo>
                    <a:lnTo>
                      <a:pt x="112" y="310"/>
                    </a:lnTo>
                    <a:lnTo>
                      <a:pt x="114" y="312"/>
                    </a:lnTo>
                    <a:lnTo>
                      <a:pt x="122" y="322"/>
                    </a:lnTo>
                    <a:lnTo>
                      <a:pt x="122" y="322"/>
                    </a:lnTo>
                    <a:lnTo>
                      <a:pt x="130" y="332"/>
                    </a:lnTo>
                    <a:lnTo>
                      <a:pt x="142" y="342"/>
                    </a:lnTo>
                    <a:lnTo>
                      <a:pt x="148" y="344"/>
                    </a:lnTo>
                    <a:lnTo>
                      <a:pt x="154" y="346"/>
                    </a:lnTo>
                    <a:lnTo>
                      <a:pt x="160" y="344"/>
                    </a:lnTo>
                    <a:lnTo>
                      <a:pt x="166" y="338"/>
                    </a:lnTo>
                    <a:lnTo>
                      <a:pt x="166" y="338"/>
                    </a:lnTo>
                    <a:lnTo>
                      <a:pt x="176" y="324"/>
                    </a:lnTo>
                    <a:lnTo>
                      <a:pt x="188" y="312"/>
                    </a:lnTo>
                    <a:lnTo>
                      <a:pt x="198" y="300"/>
                    </a:lnTo>
                    <a:lnTo>
                      <a:pt x="198" y="300"/>
                    </a:lnTo>
                    <a:lnTo>
                      <a:pt x="218" y="298"/>
                    </a:lnTo>
                    <a:lnTo>
                      <a:pt x="218" y="298"/>
                    </a:lnTo>
                    <a:lnTo>
                      <a:pt x="242" y="298"/>
                    </a:lnTo>
                    <a:lnTo>
                      <a:pt x="260" y="296"/>
                    </a:lnTo>
                    <a:lnTo>
                      <a:pt x="270" y="294"/>
                    </a:lnTo>
                    <a:lnTo>
                      <a:pt x="270" y="294"/>
                    </a:lnTo>
                    <a:lnTo>
                      <a:pt x="298" y="284"/>
                    </a:lnTo>
                    <a:lnTo>
                      <a:pt x="316" y="278"/>
                    </a:lnTo>
                    <a:lnTo>
                      <a:pt x="328" y="272"/>
                    </a:lnTo>
                    <a:lnTo>
                      <a:pt x="328" y="272"/>
                    </a:lnTo>
                    <a:lnTo>
                      <a:pt x="334" y="266"/>
                    </a:lnTo>
                    <a:lnTo>
                      <a:pt x="336" y="258"/>
                    </a:lnTo>
                    <a:lnTo>
                      <a:pt x="336" y="248"/>
                    </a:lnTo>
                    <a:lnTo>
                      <a:pt x="336" y="248"/>
                    </a:lnTo>
                    <a:lnTo>
                      <a:pt x="340" y="242"/>
                    </a:lnTo>
                    <a:lnTo>
                      <a:pt x="348" y="234"/>
                    </a:lnTo>
                    <a:lnTo>
                      <a:pt x="360" y="224"/>
                    </a:lnTo>
                    <a:lnTo>
                      <a:pt x="360" y="224"/>
                    </a:lnTo>
                    <a:lnTo>
                      <a:pt x="386" y="214"/>
                    </a:lnTo>
                    <a:lnTo>
                      <a:pt x="404" y="208"/>
                    </a:lnTo>
                    <a:lnTo>
                      <a:pt x="416" y="200"/>
                    </a:lnTo>
                    <a:lnTo>
                      <a:pt x="416" y="200"/>
                    </a:lnTo>
                    <a:lnTo>
                      <a:pt x="422" y="196"/>
                    </a:lnTo>
                    <a:lnTo>
                      <a:pt x="428" y="192"/>
                    </a:lnTo>
                    <a:lnTo>
                      <a:pt x="438" y="188"/>
                    </a:lnTo>
                    <a:lnTo>
                      <a:pt x="438" y="188"/>
                    </a:lnTo>
                    <a:lnTo>
                      <a:pt x="470" y="186"/>
                    </a:lnTo>
                    <a:lnTo>
                      <a:pt x="490" y="182"/>
                    </a:lnTo>
                    <a:lnTo>
                      <a:pt x="498" y="180"/>
                    </a:lnTo>
                    <a:lnTo>
                      <a:pt x="504" y="178"/>
                    </a:lnTo>
                    <a:lnTo>
                      <a:pt x="504" y="178"/>
                    </a:lnTo>
                    <a:lnTo>
                      <a:pt x="520" y="162"/>
                    </a:lnTo>
                    <a:lnTo>
                      <a:pt x="530" y="152"/>
                    </a:lnTo>
                    <a:lnTo>
                      <a:pt x="530" y="15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8" name="Freeform 7"/>
              <p:cNvSpPr>
                <a:spLocks/>
              </p:cNvSpPr>
              <p:nvPr/>
            </p:nvSpPr>
            <p:spPr bwMode="auto">
              <a:xfrm>
                <a:off x="7491875" y="6186730"/>
                <a:ext cx="182042" cy="208900"/>
              </a:xfrm>
              <a:custGeom>
                <a:avLst/>
                <a:gdLst>
                  <a:gd name="T0" fmla="*/ 122 w 122"/>
                  <a:gd name="T1" fmla="*/ 82 h 140"/>
                  <a:gd name="T2" fmla="*/ 110 w 122"/>
                  <a:gd name="T3" fmla="*/ 44 h 140"/>
                  <a:gd name="T4" fmla="*/ 110 w 122"/>
                  <a:gd name="T5" fmla="*/ 44 h 140"/>
                  <a:gd name="T6" fmla="*/ 106 w 122"/>
                  <a:gd name="T7" fmla="*/ 38 h 140"/>
                  <a:gd name="T8" fmla="*/ 100 w 122"/>
                  <a:gd name="T9" fmla="*/ 34 h 140"/>
                  <a:gd name="T10" fmla="*/ 94 w 122"/>
                  <a:gd name="T11" fmla="*/ 32 h 140"/>
                  <a:gd name="T12" fmla="*/ 94 w 122"/>
                  <a:gd name="T13" fmla="*/ 32 h 140"/>
                  <a:gd name="T14" fmla="*/ 86 w 122"/>
                  <a:gd name="T15" fmla="*/ 32 h 140"/>
                  <a:gd name="T16" fmla="*/ 76 w 122"/>
                  <a:gd name="T17" fmla="*/ 28 h 140"/>
                  <a:gd name="T18" fmla="*/ 66 w 122"/>
                  <a:gd name="T19" fmla="*/ 20 h 140"/>
                  <a:gd name="T20" fmla="*/ 50 w 122"/>
                  <a:gd name="T21" fmla="*/ 6 h 140"/>
                  <a:gd name="T22" fmla="*/ 38 w 122"/>
                  <a:gd name="T23" fmla="*/ 0 h 140"/>
                  <a:gd name="T24" fmla="*/ 14 w 122"/>
                  <a:gd name="T25" fmla="*/ 16 h 140"/>
                  <a:gd name="T26" fmla="*/ 14 w 122"/>
                  <a:gd name="T27" fmla="*/ 16 h 140"/>
                  <a:gd name="T28" fmla="*/ 16 w 122"/>
                  <a:gd name="T29" fmla="*/ 24 h 140"/>
                  <a:gd name="T30" fmla="*/ 20 w 122"/>
                  <a:gd name="T31" fmla="*/ 30 h 140"/>
                  <a:gd name="T32" fmla="*/ 22 w 122"/>
                  <a:gd name="T33" fmla="*/ 34 h 140"/>
                  <a:gd name="T34" fmla="*/ 22 w 122"/>
                  <a:gd name="T35" fmla="*/ 34 h 140"/>
                  <a:gd name="T36" fmla="*/ 26 w 122"/>
                  <a:gd name="T37" fmla="*/ 36 h 140"/>
                  <a:gd name="T38" fmla="*/ 28 w 122"/>
                  <a:gd name="T39" fmla="*/ 40 h 140"/>
                  <a:gd name="T40" fmla="*/ 32 w 122"/>
                  <a:gd name="T41" fmla="*/ 52 h 140"/>
                  <a:gd name="T42" fmla="*/ 32 w 122"/>
                  <a:gd name="T43" fmla="*/ 52 h 140"/>
                  <a:gd name="T44" fmla="*/ 34 w 122"/>
                  <a:gd name="T45" fmla="*/ 62 h 140"/>
                  <a:gd name="T46" fmla="*/ 34 w 122"/>
                  <a:gd name="T47" fmla="*/ 66 h 140"/>
                  <a:gd name="T48" fmla="*/ 32 w 122"/>
                  <a:gd name="T49" fmla="*/ 70 h 140"/>
                  <a:gd name="T50" fmla="*/ 32 w 122"/>
                  <a:gd name="T51" fmla="*/ 70 h 140"/>
                  <a:gd name="T52" fmla="*/ 30 w 122"/>
                  <a:gd name="T53" fmla="*/ 72 h 140"/>
                  <a:gd name="T54" fmla="*/ 32 w 122"/>
                  <a:gd name="T55" fmla="*/ 74 h 140"/>
                  <a:gd name="T56" fmla="*/ 26 w 122"/>
                  <a:gd name="T57" fmla="*/ 78 h 140"/>
                  <a:gd name="T58" fmla="*/ 26 w 122"/>
                  <a:gd name="T59" fmla="*/ 78 h 140"/>
                  <a:gd name="T60" fmla="*/ 16 w 122"/>
                  <a:gd name="T61" fmla="*/ 82 h 140"/>
                  <a:gd name="T62" fmla="*/ 8 w 122"/>
                  <a:gd name="T63" fmla="*/ 84 h 140"/>
                  <a:gd name="T64" fmla="*/ 2 w 122"/>
                  <a:gd name="T65" fmla="*/ 86 h 140"/>
                  <a:gd name="T66" fmla="*/ 0 w 122"/>
                  <a:gd name="T67" fmla="*/ 86 h 140"/>
                  <a:gd name="T68" fmla="*/ 0 w 122"/>
                  <a:gd name="T69" fmla="*/ 90 h 140"/>
                  <a:gd name="T70" fmla="*/ 0 w 122"/>
                  <a:gd name="T71" fmla="*/ 90 h 140"/>
                  <a:gd name="T72" fmla="*/ 2 w 122"/>
                  <a:gd name="T73" fmla="*/ 98 h 140"/>
                  <a:gd name="T74" fmla="*/ 6 w 122"/>
                  <a:gd name="T75" fmla="*/ 106 h 140"/>
                  <a:gd name="T76" fmla="*/ 14 w 122"/>
                  <a:gd name="T77" fmla="*/ 114 h 140"/>
                  <a:gd name="T78" fmla="*/ 24 w 122"/>
                  <a:gd name="T79" fmla="*/ 136 h 140"/>
                  <a:gd name="T80" fmla="*/ 24 w 122"/>
                  <a:gd name="T81" fmla="*/ 136 h 140"/>
                  <a:gd name="T82" fmla="*/ 28 w 122"/>
                  <a:gd name="T83" fmla="*/ 140 h 140"/>
                  <a:gd name="T84" fmla="*/ 34 w 122"/>
                  <a:gd name="T85" fmla="*/ 140 h 140"/>
                  <a:gd name="T86" fmla="*/ 40 w 122"/>
                  <a:gd name="T87" fmla="*/ 138 h 140"/>
                  <a:gd name="T88" fmla="*/ 40 w 122"/>
                  <a:gd name="T89" fmla="*/ 138 h 140"/>
                  <a:gd name="T90" fmla="*/ 52 w 122"/>
                  <a:gd name="T91" fmla="*/ 126 h 140"/>
                  <a:gd name="T92" fmla="*/ 58 w 122"/>
                  <a:gd name="T93" fmla="*/ 120 h 140"/>
                  <a:gd name="T94" fmla="*/ 64 w 122"/>
                  <a:gd name="T95" fmla="*/ 118 h 140"/>
                  <a:gd name="T96" fmla="*/ 64 w 122"/>
                  <a:gd name="T97" fmla="*/ 118 h 140"/>
                  <a:gd name="T98" fmla="*/ 86 w 122"/>
                  <a:gd name="T99" fmla="*/ 118 h 140"/>
                  <a:gd name="T100" fmla="*/ 86 w 122"/>
                  <a:gd name="T101" fmla="*/ 118 h 140"/>
                  <a:gd name="T102" fmla="*/ 88 w 122"/>
                  <a:gd name="T103" fmla="*/ 112 h 140"/>
                  <a:gd name="T104" fmla="*/ 92 w 122"/>
                  <a:gd name="T105" fmla="*/ 108 h 140"/>
                  <a:gd name="T106" fmla="*/ 96 w 122"/>
                  <a:gd name="T107" fmla="*/ 106 h 140"/>
                  <a:gd name="T108" fmla="*/ 96 w 122"/>
                  <a:gd name="T109" fmla="*/ 106 h 140"/>
                  <a:gd name="T110" fmla="*/ 104 w 122"/>
                  <a:gd name="T111" fmla="*/ 102 h 140"/>
                  <a:gd name="T112" fmla="*/ 112 w 122"/>
                  <a:gd name="T113" fmla="*/ 98 h 140"/>
                  <a:gd name="T114" fmla="*/ 118 w 122"/>
                  <a:gd name="T115" fmla="*/ 92 h 140"/>
                  <a:gd name="T116" fmla="*/ 120 w 122"/>
                  <a:gd name="T117" fmla="*/ 88 h 140"/>
                  <a:gd name="T118" fmla="*/ 122 w 122"/>
                  <a:gd name="T119" fmla="*/ 82 h 140"/>
                  <a:gd name="T120" fmla="*/ 122 w 122"/>
                  <a:gd name="T121" fmla="*/ 8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2" h="140">
                    <a:moveTo>
                      <a:pt x="122" y="82"/>
                    </a:moveTo>
                    <a:lnTo>
                      <a:pt x="110" y="44"/>
                    </a:lnTo>
                    <a:lnTo>
                      <a:pt x="110" y="44"/>
                    </a:lnTo>
                    <a:lnTo>
                      <a:pt x="106" y="38"/>
                    </a:lnTo>
                    <a:lnTo>
                      <a:pt x="100" y="34"/>
                    </a:lnTo>
                    <a:lnTo>
                      <a:pt x="94" y="32"/>
                    </a:lnTo>
                    <a:lnTo>
                      <a:pt x="94" y="32"/>
                    </a:lnTo>
                    <a:lnTo>
                      <a:pt x="86" y="32"/>
                    </a:lnTo>
                    <a:lnTo>
                      <a:pt x="76" y="28"/>
                    </a:lnTo>
                    <a:lnTo>
                      <a:pt x="66" y="20"/>
                    </a:lnTo>
                    <a:lnTo>
                      <a:pt x="50" y="6"/>
                    </a:lnTo>
                    <a:lnTo>
                      <a:pt x="38" y="0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6" y="24"/>
                    </a:lnTo>
                    <a:lnTo>
                      <a:pt x="20" y="30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26" y="36"/>
                    </a:lnTo>
                    <a:lnTo>
                      <a:pt x="28" y="4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4" y="62"/>
                    </a:lnTo>
                    <a:lnTo>
                      <a:pt x="34" y="66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0" y="72"/>
                    </a:lnTo>
                    <a:lnTo>
                      <a:pt x="32" y="74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16" y="82"/>
                    </a:lnTo>
                    <a:lnTo>
                      <a:pt x="8" y="84"/>
                    </a:lnTo>
                    <a:lnTo>
                      <a:pt x="2" y="86"/>
                    </a:lnTo>
                    <a:lnTo>
                      <a:pt x="0" y="86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2" y="98"/>
                    </a:lnTo>
                    <a:lnTo>
                      <a:pt x="6" y="106"/>
                    </a:lnTo>
                    <a:lnTo>
                      <a:pt x="14" y="114"/>
                    </a:lnTo>
                    <a:lnTo>
                      <a:pt x="24" y="136"/>
                    </a:lnTo>
                    <a:lnTo>
                      <a:pt x="24" y="136"/>
                    </a:lnTo>
                    <a:lnTo>
                      <a:pt x="28" y="140"/>
                    </a:lnTo>
                    <a:lnTo>
                      <a:pt x="34" y="140"/>
                    </a:lnTo>
                    <a:lnTo>
                      <a:pt x="40" y="138"/>
                    </a:lnTo>
                    <a:lnTo>
                      <a:pt x="40" y="138"/>
                    </a:lnTo>
                    <a:lnTo>
                      <a:pt x="52" y="126"/>
                    </a:lnTo>
                    <a:lnTo>
                      <a:pt x="58" y="120"/>
                    </a:lnTo>
                    <a:lnTo>
                      <a:pt x="64" y="118"/>
                    </a:lnTo>
                    <a:lnTo>
                      <a:pt x="64" y="118"/>
                    </a:lnTo>
                    <a:lnTo>
                      <a:pt x="86" y="118"/>
                    </a:lnTo>
                    <a:lnTo>
                      <a:pt x="86" y="118"/>
                    </a:lnTo>
                    <a:lnTo>
                      <a:pt x="88" y="112"/>
                    </a:lnTo>
                    <a:lnTo>
                      <a:pt x="92" y="108"/>
                    </a:lnTo>
                    <a:lnTo>
                      <a:pt x="96" y="106"/>
                    </a:lnTo>
                    <a:lnTo>
                      <a:pt x="96" y="106"/>
                    </a:lnTo>
                    <a:lnTo>
                      <a:pt x="104" y="102"/>
                    </a:lnTo>
                    <a:lnTo>
                      <a:pt x="112" y="98"/>
                    </a:lnTo>
                    <a:lnTo>
                      <a:pt x="118" y="92"/>
                    </a:lnTo>
                    <a:lnTo>
                      <a:pt x="120" y="88"/>
                    </a:lnTo>
                    <a:lnTo>
                      <a:pt x="122" y="82"/>
                    </a:lnTo>
                    <a:lnTo>
                      <a:pt x="122" y="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Freeform 8"/>
              <p:cNvSpPr>
                <a:spLocks/>
              </p:cNvSpPr>
              <p:nvPr/>
            </p:nvSpPr>
            <p:spPr bwMode="auto">
              <a:xfrm>
                <a:off x="7330723" y="6201651"/>
                <a:ext cx="131309" cy="116387"/>
              </a:xfrm>
              <a:custGeom>
                <a:avLst/>
                <a:gdLst>
                  <a:gd name="T0" fmla="*/ 48 w 88"/>
                  <a:gd name="T1" fmla="*/ 76 h 78"/>
                  <a:gd name="T2" fmla="*/ 82 w 88"/>
                  <a:gd name="T3" fmla="*/ 46 h 78"/>
                  <a:gd name="T4" fmla="*/ 88 w 88"/>
                  <a:gd name="T5" fmla="*/ 22 h 78"/>
                  <a:gd name="T6" fmla="*/ 62 w 88"/>
                  <a:gd name="T7" fmla="*/ 0 h 78"/>
                  <a:gd name="T8" fmla="*/ 62 w 88"/>
                  <a:gd name="T9" fmla="*/ 0 h 78"/>
                  <a:gd name="T10" fmla="*/ 52 w 88"/>
                  <a:gd name="T11" fmla="*/ 0 h 78"/>
                  <a:gd name="T12" fmla="*/ 44 w 88"/>
                  <a:gd name="T13" fmla="*/ 2 h 78"/>
                  <a:gd name="T14" fmla="*/ 40 w 88"/>
                  <a:gd name="T15" fmla="*/ 4 h 78"/>
                  <a:gd name="T16" fmla="*/ 40 w 88"/>
                  <a:gd name="T17" fmla="*/ 4 h 78"/>
                  <a:gd name="T18" fmla="*/ 36 w 88"/>
                  <a:gd name="T19" fmla="*/ 8 h 78"/>
                  <a:gd name="T20" fmla="*/ 30 w 88"/>
                  <a:gd name="T21" fmla="*/ 10 h 78"/>
                  <a:gd name="T22" fmla="*/ 20 w 88"/>
                  <a:gd name="T23" fmla="*/ 16 h 78"/>
                  <a:gd name="T24" fmla="*/ 12 w 88"/>
                  <a:gd name="T25" fmla="*/ 30 h 78"/>
                  <a:gd name="T26" fmla="*/ 12 w 88"/>
                  <a:gd name="T27" fmla="*/ 30 h 78"/>
                  <a:gd name="T28" fmla="*/ 10 w 88"/>
                  <a:gd name="T29" fmla="*/ 34 h 78"/>
                  <a:gd name="T30" fmla="*/ 8 w 88"/>
                  <a:gd name="T31" fmla="*/ 42 h 78"/>
                  <a:gd name="T32" fmla="*/ 8 w 88"/>
                  <a:gd name="T33" fmla="*/ 42 h 78"/>
                  <a:gd name="T34" fmla="*/ 2 w 88"/>
                  <a:gd name="T35" fmla="*/ 48 h 78"/>
                  <a:gd name="T36" fmla="*/ 0 w 88"/>
                  <a:gd name="T37" fmla="*/ 50 h 78"/>
                  <a:gd name="T38" fmla="*/ 0 w 88"/>
                  <a:gd name="T39" fmla="*/ 54 h 78"/>
                  <a:gd name="T40" fmla="*/ 0 w 88"/>
                  <a:gd name="T41" fmla="*/ 54 h 78"/>
                  <a:gd name="T42" fmla="*/ 2 w 88"/>
                  <a:gd name="T43" fmla="*/ 56 h 78"/>
                  <a:gd name="T44" fmla="*/ 6 w 88"/>
                  <a:gd name="T45" fmla="*/ 58 h 78"/>
                  <a:gd name="T46" fmla="*/ 10 w 88"/>
                  <a:gd name="T47" fmla="*/ 58 h 78"/>
                  <a:gd name="T48" fmla="*/ 14 w 88"/>
                  <a:gd name="T49" fmla="*/ 60 h 78"/>
                  <a:gd name="T50" fmla="*/ 14 w 88"/>
                  <a:gd name="T51" fmla="*/ 60 h 78"/>
                  <a:gd name="T52" fmla="*/ 24 w 88"/>
                  <a:gd name="T53" fmla="*/ 62 h 78"/>
                  <a:gd name="T54" fmla="*/ 28 w 88"/>
                  <a:gd name="T55" fmla="*/ 62 h 78"/>
                  <a:gd name="T56" fmla="*/ 32 w 88"/>
                  <a:gd name="T57" fmla="*/ 66 h 78"/>
                  <a:gd name="T58" fmla="*/ 32 w 88"/>
                  <a:gd name="T59" fmla="*/ 66 h 78"/>
                  <a:gd name="T60" fmla="*/ 38 w 88"/>
                  <a:gd name="T61" fmla="*/ 76 h 78"/>
                  <a:gd name="T62" fmla="*/ 44 w 88"/>
                  <a:gd name="T63" fmla="*/ 78 h 78"/>
                  <a:gd name="T64" fmla="*/ 46 w 88"/>
                  <a:gd name="T65" fmla="*/ 78 h 78"/>
                  <a:gd name="T66" fmla="*/ 48 w 88"/>
                  <a:gd name="T67" fmla="*/ 76 h 78"/>
                  <a:gd name="T68" fmla="*/ 48 w 88"/>
                  <a:gd name="T69" fmla="*/ 7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78">
                    <a:moveTo>
                      <a:pt x="48" y="76"/>
                    </a:moveTo>
                    <a:lnTo>
                      <a:pt x="82" y="46"/>
                    </a:lnTo>
                    <a:lnTo>
                      <a:pt x="88" y="22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52" y="0"/>
                    </a:lnTo>
                    <a:lnTo>
                      <a:pt x="44" y="2"/>
                    </a:lnTo>
                    <a:lnTo>
                      <a:pt x="40" y="4"/>
                    </a:lnTo>
                    <a:lnTo>
                      <a:pt x="40" y="4"/>
                    </a:lnTo>
                    <a:lnTo>
                      <a:pt x="36" y="8"/>
                    </a:lnTo>
                    <a:lnTo>
                      <a:pt x="30" y="10"/>
                    </a:lnTo>
                    <a:lnTo>
                      <a:pt x="20" y="16"/>
                    </a:lnTo>
                    <a:lnTo>
                      <a:pt x="12" y="30"/>
                    </a:lnTo>
                    <a:lnTo>
                      <a:pt x="12" y="30"/>
                    </a:lnTo>
                    <a:lnTo>
                      <a:pt x="10" y="34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2" y="48"/>
                    </a:lnTo>
                    <a:lnTo>
                      <a:pt x="0" y="50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56"/>
                    </a:lnTo>
                    <a:lnTo>
                      <a:pt x="6" y="58"/>
                    </a:lnTo>
                    <a:lnTo>
                      <a:pt x="10" y="58"/>
                    </a:lnTo>
                    <a:lnTo>
                      <a:pt x="14" y="60"/>
                    </a:lnTo>
                    <a:lnTo>
                      <a:pt x="14" y="60"/>
                    </a:lnTo>
                    <a:lnTo>
                      <a:pt x="24" y="62"/>
                    </a:lnTo>
                    <a:lnTo>
                      <a:pt x="28" y="62"/>
                    </a:lnTo>
                    <a:lnTo>
                      <a:pt x="32" y="66"/>
                    </a:lnTo>
                    <a:lnTo>
                      <a:pt x="32" y="66"/>
                    </a:lnTo>
                    <a:lnTo>
                      <a:pt x="38" y="76"/>
                    </a:lnTo>
                    <a:lnTo>
                      <a:pt x="44" y="78"/>
                    </a:lnTo>
                    <a:lnTo>
                      <a:pt x="46" y="78"/>
                    </a:lnTo>
                    <a:lnTo>
                      <a:pt x="48" y="76"/>
                    </a:lnTo>
                    <a:lnTo>
                      <a:pt x="48" y="7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Freeform 9"/>
              <p:cNvSpPr>
                <a:spLocks/>
              </p:cNvSpPr>
              <p:nvPr/>
            </p:nvSpPr>
            <p:spPr bwMode="auto">
              <a:xfrm>
                <a:off x="7551561" y="5494376"/>
                <a:ext cx="182042" cy="149214"/>
              </a:xfrm>
              <a:custGeom>
                <a:avLst/>
                <a:gdLst>
                  <a:gd name="T0" fmla="*/ 118 w 122"/>
                  <a:gd name="T1" fmla="*/ 82 h 100"/>
                  <a:gd name="T2" fmla="*/ 122 w 122"/>
                  <a:gd name="T3" fmla="*/ 40 h 100"/>
                  <a:gd name="T4" fmla="*/ 122 w 122"/>
                  <a:gd name="T5" fmla="*/ 40 h 100"/>
                  <a:gd name="T6" fmla="*/ 122 w 122"/>
                  <a:gd name="T7" fmla="*/ 34 h 100"/>
                  <a:gd name="T8" fmla="*/ 122 w 122"/>
                  <a:gd name="T9" fmla="*/ 26 h 100"/>
                  <a:gd name="T10" fmla="*/ 122 w 122"/>
                  <a:gd name="T11" fmla="*/ 26 h 100"/>
                  <a:gd name="T12" fmla="*/ 114 w 122"/>
                  <a:gd name="T13" fmla="*/ 16 h 100"/>
                  <a:gd name="T14" fmla="*/ 108 w 122"/>
                  <a:gd name="T15" fmla="*/ 6 h 100"/>
                  <a:gd name="T16" fmla="*/ 92 w 122"/>
                  <a:gd name="T17" fmla="*/ 0 h 100"/>
                  <a:gd name="T18" fmla="*/ 70 w 122"/>
                  <a:gd name="T19" fmla="*/ 0 h 100"/>
                  <a:gd name="T20" fmla="*/ 70 w 122"/>
                  <a:gd name="T21" fmla="*/ 0 h 100"/>
                  <a:gd name="T22" fmla="*/ 66 w 122"/>
                  <a:gd name="T23" fmla="*/ 2 h 100"/>
                  <a:gd name="T24" fmla="*/ 62 w 122"/>
                  <a:gd name="T25" fmla="*/ 8 h 100"/>
                  <a:gd name="T26" fmla="*/ 62 w 122"/>
                  <a:gd name="T27" fmla="*/ 8 h 100"/>
                  <a:gd name="T28" fmla="*/ 54 w 122"/>
                  <a:gd name="T29" fmla="*/ 16 h 100"/>
                  <a:gd name="T30" fmla="*/ 46 w 122"/>
                  <a:gd name="T31" fmla="*/ 24 h 100"/>
                  <a:gd name="T32" fmla="*/ 46 w 122"/>
                  <a:gd name="T33" fmla="*/ 24 h 100"/>
                  <a:gd name="T34" fmla="*/ 32 w 122"/>
                  <a:gd name="T35" fmla="*/ 34 h 100"/>
                  <a:gd name="T36" fmla="*/ 24 w 122"/>
                  <a:gd name="T37" fmla="*/ 56 h 100"/>
                  <a:gd name="T38" fmla="*/ 24 w 122"/>
                  <a:gd name="T39" fmla="*/ 56 h 100"/>
                  <a:gd name="T40" fmla="*/ 22 w 122"/>
                  <a:gd name="T41" fmla="*/ 58 h 100"/>
                  <a:gd name="T42" fmla="*/ 18 w 122"/>
                  <a:gd name="T43" fmla="*/ 64 h 100"/>
                  <a:gd name="T44" fmla="*/ 18 w 122"/>
                  <a:gd name="T45" fmla="*/ 64 h 100"/>
                  <a:gd name="T46" fmla="*/ 14 w 122"/>
                  <a:gd name="T47" fmla="*/ 74 h 100"/>
                  <a:gd name="T48" fmla="*/ 10 w 122"/>
                  <a:gd name="T49" fmla="*/ 80 h 100"/>
                  <a:gd name="T50" fmla="*/ 10 w 122"/>
                  <a:gd name="T51" fmla="*/ 80 h 100"/>
                  <a:gd name="T52" fmla="*/ 4 w 122"/>
                  <a:gd name="T53" fmla="*/ 84 h 100"/>
                  <a:gd name="T54" fmla="*/ 0 w 122"/>
                  <a:gd name="T55" fmla="*/ 88 h 100"/>
                  <a:gd name="T56" fmla="*/ 0 w 122"/>
                  <a:gd name="T57" fmla="*/ 90 h 100"/>
                  <a:gd name="T58" fmla="*/ 0 w 122"/>
                  <a:gd name="T59" fmla="*/ 92 h 100"/>
                  <a:gd name="T60" fmla="*/ 0 w 122"/>
                  <a:gd name="T61" fmla="*/ 92 h 100"/>
                  <a:gd name="T62" fmla="*/ 2 w 122"/>
                  <a:gd name="T63" fmla="*/ 94 h 100"/>
                  <a:gd name="T64" fmla="*/ 6 w 122"/>
                  <a:gd name="T65" fmla="*/ 98 h 100"/>
                  <a:gd name="T66" fmla="*/ 12 w 122"/>
                  <a:gd name="T67" fmla="*/ 100 h 100"/>
                  <a:gd name="T68" fmla="*/ 12 w 122"/>
                  <a:gd name="T69" fmla="*/ 100 h 100"/>
                  <a:gd name="T70" fmla="*/ 24 w 122"/>
                  <a:gd name="T71" fmla="*/ 98 h 100"/>
                  <a:gd name="T72" fmla="*/ 44 w 122"/>
                  <a:gd name="T73" fmla="*/ 98 h 100"/>
                  <a:gd name="T74" fmla="*/ 44 w 122"/>
                  <a:gd name="T75" fmla="*/ 98 h 100"/>
                  <a:gd name="T76" fmla="*/ 96 w 122"/>
                  <a:gd name="T77" fmla="*/ 96 h 100"/>
                  <a:gd name="T78" fmla="*/ 118 w 122"/>
                  <a:gd name="T79" fmla="*/ 8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2" h="100">
                    <a:moveTo>
                      <a:pt x="118" y="82"/>
                    </a:moveTo>
                    <a:lnTo>
                      <a:pt x="122" y="40"/>
                    </a:lnTo>
                    <a:lnTo>
                      <a:pt x="122" y="40"/>
                    </a:lnTo>
                    <a:lnTo>
                      <a:pt x="122" y="34"/>
                    </a:lnTo>
                    <a:lnTo>
                      <a:pt x="122" y="26"/>
                    </a:lnTo>
                    <a:lnTo>
                      <a:pt x="122" y="26"/>
                    </a:lnTo>
                    <a:lnTo>
                      <a:pt x="114" y="16"/>
                    </a:lnTo>
                    <a:lnTo>
                      <a:pt x="108" y="6"/>
                    </a:lnTo>
                    <a:lnTo>
                      <a:pt x="9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6" y="2"/>
                    </a:lnTo>
                    <a:lnTo>
                      <a:pt x="62" y="8"/>
                    </a:lnTo>
                    <a:lnTo>
                      <a:pt x="62" y="8"/>
                    </a:lnTo>
                    <a:lnTo>
                      <a:pt x="54" y="1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32" y="34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2" y="58"/>
                    </a:lnTo>
                    <a:lnTo>
                      <a:pt x="18" y="64"/>
                    </a:lnTo>
                    <a:lnTo>
                      <a:pt x="18" y="64"/>
                    </a:lnTo>
                    <a:lnTo>
                      <a:pt x="14" y="74"/>
                    </a:lnTo>
                    <a:lnTo>
                      <a:pt x="10" y="80"/>
                    </a:lnTo>
                    <a:lnTo>
                      <a:pt x="10" y="80"/>
                    </a:lnTo>
                    <a:lnTo>
                      <a:pt x="4" y="84"/>
                    </a:lnTo>
                    <a:lnTo>
                      <a:pt x="0" y="88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2" y="94"/>
                    </a:lnTo>
                    <a:lnTo>
                      <a:pt x="6" y="98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24" y="98"/>
                    </a:lnTo>
                    <a:lnTo>
                      <a:pt x="44" y="98"/>
                    </a:lnTo>
                    <a:lnTo>
                      <a:pt x="44" y="98"/>
                    </a:lnTo>
                    <a:lnTo>
                      <a:pt x="96" y="96"/>
                    </a:lnTo>
                    <a:lnTo>
                      <a:pt x="118" y="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Freeform 10"/>
              <p:cNvSpPr>
                <a:spLocks/>
              </p:cNvSpPr>
              <p:nvPr/>
            </p:nvSpPr>
            <p:spPr bwMode="auto">
              <a:xfrm>
                <a:off x="7450095" y="5479454"/>
                <a:ext cx="146230" cy="131309"/>
              </a:xfrm>
              <a:custGeom>
                <a:avLst/>
                <a:gdLst>
                  <a:gd name="T0" fmla="*/ 58 w 98"/>
                  <a:gd name="T1" fmla="*/ 84 h 88"/>
                  <a:gd name="T2" fmla="*/ 84 w 98"/>
                  <a:gd name="T3" fmla="*/ 36 h 88"/>
                  <a:gd name="T4" fmla="*/ 98 w 98"/>
                  <a:gd name="T5" fmla="*/ 16 h 88"/>
                  <a:gd name="T6" fmla="*/ 98 w 98"/>
                  <a:gd name="T7" fmla="*/ 6 h 88"/>
                  <a:gd name="T8" fmla="*/ 98 w 98"/>
                  <a:gd name="T9" fmla="*/ 6 h 88"/>
                  <a:gd name="T10" fmla="*/ 92 w 98"/>
                  <a:gd name="T11" fmla="*/ 4 h 88"/>
                  <a:gd name="T12" fmla="*/ 82 w 98"/>
                  <a:gd name="T13" fmla="*/ 0 h 88"/>
                  <a:gd name="T14" fmla="*/ 82 w 98"/>
                  <a:gd name="T15" fmla="*/ 0 h 88"/>
                  <a:gd name="T16" fmla="*/ 48 w 98"/>
                  <a:gd name="T17" fmla="*/ 2 h 88"/>
                  <a:gd name="T18" fmla="*/ 36 w 98"/>
                  <a:gd name="T19" fmla="*/ 8 h 88"/>
                  <a:gd name="T20" fmla="*/ 14 w 98"/>
                  <a:gd name="T21" fmla="*/ 26 h 88"/>
                  <a:gd name="T22" fmla="*/ 14 w 98"/>
                  <a:gd name="T23" fmla="*/ 26 h 88"/>
                  <a:gd name="T24" fmla="*/ 8 w 98"/>
                  <a:gd name="T25" fmla="*/ 28 h 88"/>
                  <a:gd name="T26" fmla="*/ 4 w 98"/>
                  <a:gd name="T27" fmla="*/ 32 h 88"/>
                  <a:gd name="T28" fmla="*/ 2 w 98"/>
                  <a:gd name="T29" fmla="*/ 36 h 88"/>
                  <a:gd name="T30" fmla="*/ 2 w 98"/>
                  <a:gd name="T31" fmla="*/ 36 h 88"/>
                  <a:gd name="T32" fmla="*/ 2 w 98"/>
                  <a:gd name="T33" fmla="*/ 58 h 88"/>
                  <a:gd name="T34" fmla="*/ 2 w 98"/>
                  <a:gd name="T35" fmla="*/ 58 h 88"/>
                  <a:gd name="T36" fmla="*/ 0 w 98"/>
                  <a:gd name="T37" fmla="*/ 66 h 88"/>
                  <a:gd name="T38" fmla="*/ 0 w 98"/>
                  <a:gd name="T39" fmla="*/ 70 h 88"/>
                  <a:gd name="T40" fmla="*/ 2 w 98"/>
                  <a:gd name="T41" fmla="*/ 72 h 88"/>
                  <a:gd name="T42" fmla="*/ 2 w 98"/>
                  <a:gd name="T43" fmla="*/ 72 h 88"/>
                  <a:gd name="T44" fmla="*/ 22 w 98"/>
                  <a:gd name="T45" fmla="*/ 80 h 88"/>
                  <a:gd name="T46" fmla="*/ 38 w 98"/>
                  <a:gd name="T47" fmla="*/ 86 h 88"/>
                  <a:gd name="T48" fmla="*/ 38 w 98"/>
                  <a:gd name="T49" fmla="*/ 86 h 88"/>
                  <a:gd name="T50" fmla="*/ 44 w 98"/>
                  <a:gd name="T51" fmla="*/ 88 h 88"/>
                  <a:gd name="T52" fmla="*/ 52 w 98"/>
                  <a:gd name="T53" fmla="*/ 86 h 88"/>
                  <a:gd name="T54" fmla="*/ 58 w 98"/>
                  <a:gd name="T55" fmla="*/ 84 h 88"/>
                  <a:gd name="T56" fmla="*/ 58 w 98"/>
                  <a:gd name="T57" fmla="*/ 8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98" h="88">
                    <a:moveTo>
                      <a:pt x="58" y="84"/>
                    </a:moveTo>
                    <a:lnTo>
                      <a:pt x="84" y="36"/>
                    </a:lnTo>
                    <a:lnTo>
                      <a:pt x="98" y="16"/>
                    </a:lnTo>
                    <a:lnTo>
                      <a:pt x="98" y="6"/>
                    </a:lnTo>
                    <a:lnTo>
                      <a:pt x="98" y="6"/>
                    </a:lnTo>
                    <a:lnTo>
                      <a:pt x="92" y="4"/>
                    </a:lnTo>
                    <a:lnTo>
                      <a:pt x="82" y="0"/>
                    </a:lnTo>
                    <a:lnTo>
                      <a:pt x="82" y="0"/>
                    </a:lnTo>
                    <a:lnTo>
                      <a:pt x="48" y="2"/>
                    </a:lnTo>
                    <a:lnTo>
                      <a:pt x="36" y="8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8" y="28"/>
                    </a:lnTo>
                    <a:lnTo>
                      <a:pt x="4" y="32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2" y="58"/>
                    </a:lnTo>
                    <a:lnTo>
                      <a:pt x="2" y="58"/>
                    </a:lnTo>
                    <a:lnTo>
                      <a:pt x="0" y="66"/>
                    </a:lnTo>
                    <a:lnTo>
                      <a:pt x="0" y="70"/>
                    </a:lnTo>
                    <a:lnTo>
                      <a:pt x="2" y="72"/>
                    </a:lnTo>
                    <a:lnTo>
                      <a:pt x="2" y="72"/>
                    </a:lnTo>
                    <a:lnTo>
                      <a:pt x="22" y="80"/>
                    </a:lnTo>
                    <a:lnTo>
                      <a:pt x="38" y="86"/>
                    </a:lnTo>
                    <a:lnTo>
                      <a:pt x="38" y="86"/>
                    </a:lnTo>
                    <a:lnTo>
                      <a:pt x="44" y="88"/>
                    </a:lnTo>
                    <a:lnTo>
                      <a:pt x="52" y="86"/>
                    </a:lnTo>
                    <a:lnTo>
                      <a:pt x="58" y="84"/>
                    </a:lnTo>
                    <a:lnTo>
                      <a:pt x="58" y="8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11"/>
              <p:cNvSpPr>
                <a:spLocks/>
              </p:cNvSpPr>
              <p:nvPr/>
            </p:nvSpPr>
            <p:spPr bwMode="auto">
              <a:xfrm>
                <a:off x="7127792" y="5479454"/>
                <a:ext cx="298429" cy="185026"/>
              </a:xfrm>
              <a:custGeom>
                <a:avLst/>
                <a:gdLst>
                  <a:gd name="T0" fmla="*/ 192 w 200"/>
                  <a:gd name="T1" fmla="*/ 90 h 124"/>
                  <a:gd name="T2" fmla="*/ 200 w 200"/>
                  <a:gd name="T3" fmla="*/ 76 h 124"/>
                  <a:gd name="T4" fmla="*/ 198 w 200"/>
                  <a:gd name="T5" fmla="*/ 64 h 124"/>
                  <a:gd name="T6" fmla="*/ 194 w 200"/>
                  <a:gd name="T7" fmla="*/ 62 h 124"/>
                  <a:gd name="T8" fmla="*/ 158 w 200"/>
                  <a:gd name="T9" fmla="*/ 66 h 124"/>
                  <a:gd name="T10" fmla="*/ 124 w 200"/>
                  <a:gd name="T11" fmla="*/ 66 h 124"/>
                  <a:gd name="T12" fmla="*/ 106 w 200"/>
                  <a:gd name="T13" fmla="*/ 58 h 124"/>
                  <a:gd name="T14" fmla="*/ 102 w 200"/>
                  <a:gd name="T15" fmla="*/ 54 h 124"/>
                  <a:gd name="T16" fmla="*/ 94 w 200"/>
                  <a:gd name="T17" fmla="*/ 42 h 124"/>
                  <a:gd name="T18" fmla="*/ 94 w 200"/>
                  <a:gd name="T19" fmla="*/ 38 h 124"/>
                  <a:gd name="T20" fmla="*/ 96 w 200"/>
                  <a:gd name="T21" fmla="*/ 30 h 124"/>
                  <a:gd name="T22" fmla="*/ 102 w 200"/>
                  <a:gd name="T23" fmla="*/ 22 h 124"/>
                  <a:gd name="T24" fmla="*/ 104 w 200"/>
                  <a:gd name="T25" fmla="*/ 6 h 124"/>
                  <a:gd name="T26" fmla="*/ 70 w 200"/>
                  <a:gd name="T27" fmla="*/ 18 h 124"/>
                  <a:gd name="T28" fmla="*/ 26 w 200"/>
                  <a:gd name="T29" fmla="*/ 6 h 124"/>
                  <a:gd name="T30" fmla="*/ 18 w 200"/>
                  <a:gd name="T31" fmla="*/ 2 h 124"/>
                  <a:gd name="T32" fmla="*/ 8 w 200"/>
                  <a:gd name="T33" fmla="*/ 2 h 124"/>
                  <a:gd name="T34" fmla="*/ 6 w 200"/>
                  <a:gd name="T35" fmla="*/ 2 h 124"/>
                  <a:gd name="T36" fmla="*/ 0 w 200"/>
                  <a:gd name="T37" fmla="*/ 24 h 124"/>
                  <a:gd name="T38" fmla="*/ 48 w 200"/>
                  <a:gd name="T39" fmla="*/ 48 h 124"/>
                  <a:gd name="T40" fmla="*/ 50 w 200"/>
                  <a:gd name="T41" fmla="*/ 64 h 124"/>
                  <a:gd name="T42" fmla="*/ 48 w 200"/>
                  <a:gd name="T43" fmla="*/ 76 h 124"/>
                  <a:gd name="T44" fmla="*/ 42 w 200"/>
                  <a:gd name="T45" fmla="*/ 88 h 124"/>
                  <a:gd name="T46" fmla="*/ 36 w 200"/>
                  <a:gd name="T47" fmla="*/ 98 h 124"/>
                  <a:gd name="T48" fmla="*/ 32 w 200"/>
                  <a:gd name="T49" fmla="*/ 108 h 124"/>
                  <a:gd name="T50" fmla="*/ 32 w 200"/>
                  <a:gd name="T51" fmla="*/ 112 h 124"/>
                  <a:gd name="T52" fmla="*/ 42 w 200"/>
                  <a:gd name="T53" fmla="*/ 122 h 124"/>
                  <a:gd name="T54" fmla="*/ 54 w 200"/>
                  <a:gd name="T55" fmla="*/ 124 h 124"/>
                  <a:gd name="T56" fmla="*/ 68 w 200"/>
                  <a:gd name="T57" fmla="*/ 122 h 124"/>
                  <a:gd name="T58" fmla="*/ 80 w 200"/>
                  <a:gd name="T59" fmla="*/ 118 h 124"/>
                  <a:gd name="T60" fmla="*/ 98 w 200"/>
                  <a:gd name="T61" fmla="*/ 102 h 124"/>
                  <a:gd name="T62" fmla="*/ 106 w 200"/>
                  <a:gd name="T63" fmla="*/ 98 h 124"/>
                  <a:gd name="T64" fmla="*/ 132 w 200"/>
                  <a:gd name="T65" fmla="*/ 94 h 124"/>
                  <a:gd name="T66" fmla="*/ 142 w 200"/>
                  <a:gd name="T67" fmla="*/ 96 h 124"/>
                  <a:gd name="T68" fmla="*/ 172 w 200"/>
                  <a:gd name="T69" fmla="*/ 104 h 124"/>
                  <a:gd name="T70" fmla="*/ 184 w 200"/>
                  <a:gd name="T71" fmla="*/ 10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00" h="124">
                    <a:moveTo>
                      <a:pt x="184" y="102"/>
                    </a:moveTo>
                    <a:lnTo>
                      <a:pt x="192" y="90"/>
                    </a:lnTo>
                    <a:lnTo>
                      <a:pt x="200" y="76"/>
                    </a:lnTo>
                    <a:lnTo>
                      <a:pt x="200" y="76"/>
                    </a:lnTo>
                    <a:lnTo>
                      <a:pt x="198" y="68"/>
                    </a:lnTo>
                    <a:lnTo>
                      <a:pt x="198" y="64"/>
                    </a:lnTo>
                    <a:lnTo>
                      <a:pt x="194" y="62"/>
                    </a:lnTo>
                    <a:lnTo>
                      <a:pt x="194" y="62"/>
                    </a:lnTo>
                    <a:lnTo>
                      <a:pt x="158" y="66"/>
                    </a:lnTo>
                    <a:lnTo>
                      <a:pt x="158" y="66"/>
                    </a:lnTo>
                    <a:lnTo>
                      <a:pt x="140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06" y="58"/>
                    </a:lnTo>
                    <a:lnTo>
                      <a:pt x="106" y="58"/>
                    </a:lnTo>
                    <a:lnTo>
                      <a:pt x="102" y="54"/>
                    </a:lnTo>
                    <a:lnTo>
                      <a:pt x="98" y="48"/>
                    </a:lnTo>
                    <a:lnTo>
                      <a:pt x="94" y="42"/>
                    </a:lnTo>
                    <a:lnTo>
                      <a:pt x="94" y="42"/>
                    </a:lnTo>
                    <a:lnTo>
                      <a:pt x="94" y="38"/>
                    </a:lnTo>
                    <a:lnTo>
                      <a:pt x="94" y="34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102" y="22"/>
                    </a:lnTo>
                    <a:lnTo>
                      <a:pt x="104" y="18"/>
                    </a:lnTo>
                    <a:lnTo>
                      <a:pt x="104" y="6"/>
                    </a:lnTo>
                    <a:lnTo>
                      <a:pt x="96" y="6"/>
                    </a:lnTo>
                    <a:lnTo>
                      <a:pt x="70" y="18"/>
                    </a:lnTo>
                    <a:lnTo>
                      <a:pt x="58" y="20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18" y="2"/>
                    </a:lnTo>
                    <a:lnTo>
                      <a:pt x="10" y="0"/>
                    </a:lnTo>
                    <a:lnTo>
                      <a:pt x="8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2" y="14"/>
                    </a:lnTo>
                    <a:lnTo>
                      <a:pt x="0" y="24"/>
                    </a:lnTo>
                    <a:lnTo>
                      <a:pt x="24" y="36"/>
                    </a:lnTo>
                    <a:lnTo>
                      <a:pt x="48" y="48"/>
                    </a:lnTo>
                    <a:lnTo>
                      <a:pt x="48" y="48"/>
                    </a:lnTo>
                    <a:lnTo>
                      <a:pt x="50" y="64"/>
                    </a:lnTo>
                    <a:lnTo>
                      <a:pt x="50" y="64"/>
                    </a:lnTo>
                    <a:lnTo>
                      <a:pt x="48" y="76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40" y="92"/>
                    </a:lnTo>
                    <a:lnTo>
                      <a:pt x="36" y="98"/>
                    </a:lnTo>
                    <a:lnTo>
                      <a:pt x="32" y="104"/>
                    </a:lnTo>
                    <a:lnTo>
                      <a:pt x="32" y="108"/>
                    </a:lnTo>
                    <a:lnTo>
                      <a:pt x="32" y="112"/>
                    </a:lnTo>
                    <a:lnTo>
                      <a:pt x="32" y="112"/>
                    </a:lnTo>
                    <a:lnTo>
                      <a:pt x="36" y="118"/>
                    </a:lnTo>
                    <a:lnTo>
                      <a:pt x="42" y="122"/>
                    </a:lnTo>
                    <a:lnTo>
                      <a:pt x="54" y="124"/>
                    </a:lnTo>
                    <a:lnTo>
                      <a:pt x="54" y="124"/>
                    </a:lnTo>
                    <a:lnTo>
                      <a:pt x="60" y="124"/>
                    </a:lnTo>
                    <a:lnTo>
                      <a:pt x="68" y="122"/>
                    </a:lnTo>
                    <a:lnTo>
                      <a:pt x="80" y="118"/>
                    </a:lnTo>
                    <a:lnTo>
                      <a:pt x="80" y="118"/>
                    </a:lnTo>
                    <a:lnTo>
                      <a:pt x="90" y="108"/>
                    </a:lnTo>
                    <a:lnTo>
                      <a:pt x="98" y="102"/>
                    </a:lnTo>
                    <a:lnTo>
                      <a:pt x="106" y="98"/>
                    </a:lnTo>
                    <a:lnTo>
                      <a:pt x="106" y="98"/>
                    </a:lnTo>
                    <a:lnTo>
                      <a:pt x="118" y="96"/>
                    </a:lnTo>
                    <a:lnTo>
                      <a:pt x="132" y="94"/>
                    </a:lnTo>
                    <a:lnTo>
                      <a:pt x="132" y="94"/>
                    </a:lnTo>
                    <a:lnTo>
                      <a:pt x="142" y="96"/>
                    </a:lnTo>
                    <a:lnTo>
                      <a:pt x="156" y="100"/>
                    </a:lnTo>
                    <a:lnTo>
                      <a:pt x="172" y="104"/>
                    </a:lnTo>
                    <a:lnTo>
                      <a:pt x="178" y="104"/>
                    </a:lnTo>
                    <a:lnTo>
                      <a:pt x="184" y="102"/>
                    </a:lnTo>
                    <a:lnTo>
                      <a:pt x="184" y="10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12"/>
              <p:cNvSpPr>
                <a:spLocks/>
              </p:cNvSpPr>
              <p:nvPr/>
            </p:nvSpPr>
            <p:spPr bwMode="auto">
              <a:xfrm>
                <a:off x="7005436" y="4694587"/>
                <a:ext cx="453612" cy="519266"/>
              </a:xfrm>
              <a:custGeom>
                <a:avLst/>
                <a:gdLst>
                  <a:gd name="T0" fmla="*/ 240 w 304"/>
                  <a:gd name="T1" fmla="*/ 336 h 348"/>
                  <a:gd name="T2" fmla="*/ 242 w 304"/>
                  <a:gd name="T3" fmla="*/ 322 h 348"/>
                  <a:gd name="T4" fmla="*/ 252 w 304"/>
                  <a:gd name="T5" fmla="*/ 310 h 348"/>
                  <a:gd name="T6" fmla="*/ 270 w 304"/>
                  <a:gd name="T7" fmla="*/ 294 h 348"/>
                  <a:gd name="T8" fmla="*/ 280 w 304"/>
                  <a:gd name="T9" fmla="*/ 286 h 348"/>
                  <a:gd name="T10" fmla="*/ 298 w 304"/>
                  <a:gd name="T11" fmla="*/ 268 h 348"/>
                  <a:gd name="T12" fmla="*/ 302 w 304"/>
                  <a:gd name="T13" fmla="*/ 256 h 348"/>
                  <a:gd name="T14" fmla="*/ 290 w 304"/>
                  <a:gd name="T15" fmla="*/ 186 h 348"/>
                  <a:gd name="T16" fmla="*/ 260 w 304"/>
                  <a:gd name="T17" fmla="*/ 184 h 348"/>
                  <a:gd name="T18" fmla="*/ 220 w 304"/>
                  <a:gd name="T19" fmla="*/ 168 h 348"/>
                  <a:gd name="T20" fmla="*/ 212 w 304"/>
                  <a:gd name="T21" fmla="*/ 160 h 348"/>
                  <a:gd name="T22" fmla="*/ 208 w 304"/>
                  <a:gd name="T23" fmla="*/ 154 h 348"/>
                  <a:gd name="T24" fmla="*/ 198 w 304"/>
                  <a:gd name="T25" fmla="*/ 140 h 348"/>
                  <a:gd name="T26" fmla="*/ 196 w 304"/>
                  <a:gd name="T27" fmla="*/ 134 h 348"/>
                  <a:gd name="T28" fmla="*/ 188 w 304"/>
                  <a:gd name="T29" fmla="*/ 108 h 348"/>
                  <a:gd name="T30" fmla="*/ 176 w 304"/>
                  <a:gd name="T31" fmla="*/ 108 h 348"/>
                  <a:gd name="T32" fmla="*/ 160 w 304"/>
                  <a:gd name="T33" fmla="*/ 108 h 348"/>
                  <a:gd name="T34" fmla="*/ 152 w 304"/>
                  <a:gd name="T35" fmla="*/ 104 h 348"/>
                  <a:gd name="T36" fmla="*/ 158 w 304"/>
                  <a:gd name="T37" fmla="*/ 96 h 348"/>
                  <a:gd name="T38" fmla="*/ 168 w 304"/>
                  <a:gd name="T39" fmla="*/ 84 h 348"/>
                  <a:gd name="T40" fmla="*/ 180 w 304"/>
                  <a:gd name="T41" fmla="*/ 56 h 348"/>
                  <a:gd name="T42" fmla="*/ 184 w 304"/>
                  <a:gd name="T43" fmla="*/ 44 h 348"/>
                  <a:gd name="T44" fmla="*/ 182 w 304"/>
                  <a:gd name="T45" fmla="*/ 14 h 348"/>
                  <a:gd name="T46" fmla="*/ 178 w 304"/>
                  <a:gd name="T47" fmla="*/ 10 h 348"/>
                  <a:gd name="T48" fmla="*/ 158 w 304"/>
                  <a:gd name="T49" fmla="*/ 0 h 348"/>
                  <a:gd name="T50" fmla="*/ 114 w 304"/>
                  <a:gd name="T51" fmla="*/ 22 h 348"/>
                  <a:gd name="T52" fmla="*/ 72 w 304"/>
                  <a:gd name="T53" fmla="*/ 2 h 348"/>
                  <a:gd name="T54" fmla="*/ 58 w 304"/>
                  <a:gd name="T55" fmla="*/ 12 h 348"/>
                  <a:gd name="T56" fmla="*/ 48 w 304"/>
                  <a:gd name="T57" fmla="*/ 18 h 348"/>
                  <a:gd name="T58" fmla="*/ 46 w 304"/>
                  <a:gd name="T59" fmla="*/ 22 h 348"/>
                  <a:gd name="T60" fmla="*/ 46 w 304"/>
                  <a:gd name="T61" fmla="*/ 40 h 348"/>
                  <a:gd name="T62" fmla="*/ 44 w 304"/>
                  <a:gd name="T63" fmla="*/ 42 h 348"/>
                  <a:gd name="T64" fmla="*/ 32 w 304"/>
                  <a:gd name="T65" fmla="*/ 46 h 348"/>
                  <a:gd name="T66" fmla="*/ 16 w 304"/>
                  <a:gd name="T67" fmla="*/ 48 h 348"/>
                  <a:gd name="T68" fmla="*/ 8 w 304"/>
                  <a:gd name="T69" fmla="*/ 52 h 348"/>
                  <a:gd name="T70" fmla="*/ 0 w 304"/>
                  <a:gd name="T71" fmla="*/ 62 h 348"/>
                  <a:gd name="T72" fmla="*/ 0 w 304"/>
                  <a:gd name="T73" fmla="*/ 70 h 348"/>
                  <a:gd name="T74" fmla="*/ 8 w 304"/>
                  <a:gd name="T75" fmla="*/ 104 h 348"/>
                  <a:gd name="T76" fmla="*/ 30 w 304"/>
                  <a:gd name="T77" fmla="*/ 140 h 348"/>
                  <a:gd name="T78" fmla="*/ 56 w 304"/>
                  <a:gd name="T79" fmla="*/ 184 h 348"/>
                  <a:gd name="T80" fmla="*/ 90 w 304"/>
                  <a:gd name="T81" fmla="*/ 202 h 348"/>
                  <a:gd name="T82" fmla="*/ 126 w 304"/>
                  <a:gd name="T83" fmla="*/ 220 h 348"/>
                  <a:gd name="T84" fmla="*/ 180 w 304"/>
                  <a:gd name="T85" fmla="*/ 260 h 348"/>
                  <a:gd name="T86" fmla="*/ 176 w 304"/>
                  <a:gd name="T87" fmla="*/ 268 h 348"/>
                  <a:gd name="T88" fmla="*/ 174 w 304"/>
                  <a:gd name="T89" fmla="*/ 270 h 348"/>
                  <a:gd name="T90" fmla="*/ 158 w 304"/>
                  <a:gd name="T91" fmla="*/ 276 h 348"/>
                  <a:gd name="T92" fmla="*/ 156 w 304"/>
                  <a:gd name="T93" fmla="*/ 282 h 348"/>
                  <a:gd name="T94" fmla="*/ 156 w 304"/>
                  <a:gd name="T95" fmla="*/ 320 h 348"/>
                  <a:gd name="T96" fmla="*/ 144 w 304"/>
                  <a:gd name="T97" fmla="*/ 330 h 348"/>
                  <a:gd name="T98" fmla="*/ 142 w 304"/>
                  <a:gd name="T99" fmla="*/ 336 h 348"/>
                  <a:gd name="T100" fmla="*/ 146 w 304"/>
                  <a:gd name="T101" fmla="*/ 340 h 348"/>
                  <a:gd name="T102" fmla="*/ 156 w 304"/>
                  <a:gd name="T103" fmla="*/ 346 h 348"/>
                  <a:gd name="T104" fmla="*/ 184 w 304"/>
                  <a:gd name="T105" fmla="*/ 344 h 348"/>
                  <a:gd name="T106" fmla="*/ 210 w 304"/>
                  <a:gd name="T107" fmla="*/ 348 h 348"/>
                  <a:gd name="T108" fmla="*/ 230 w 304"/>
                  <a:gd name="T109" fmla="*/ 346 h 348"/>
                  <a:gd name="T110" fmla="*/ 238 w 304"/>
                  <a:gd name="T111" fmla="*/ 340 h 348"/>
                  <a:gd name="T112" fmla="*/ 240 w 304"/>
                  <a:gd name="T113" fmla="*/ 336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4" h="348">
                    <a:moveTo>
                      <a:pt x="240" y="336"/>
                    </a:moveTo>
                    <a:lnTo>
                      <a:pt x="240" y="336"/>
                    </a:lnTo>
                    <a:lnTo>
                      <a:pt x="240" y="332"/>
                    </a:lnTo>
                    <a:lnTo>
                      <a:pt x="242" y="322"/>
                    </a:lnTo>
                    <a:lnTo>
                      <a:pt x="246" y="316"/>
                    </a:lnTo>
                    <a:lnTo>
                      <a:pt x="252" y="310"/>
                    </a:lnTo>
                    <a:lnTo>
                      <a:pt x="258" y="302"/>
                    </a:lnTo>
                    <a:lnTo>
                      <a:pt x="270" y="294"/>
                    </a:lnTo>
                    <a:lnTo>
                      <a:pt x="270" y="294"/>
                    </a:lnTo>
                    <a:lnTo>
                      <a:pt x="280" y="286"/>
                    </a:lnTo>
                    <a:lnTo>
                      <a:pt x="288" y="280"/>
                    </a:lnTo>
                    <a:lnTo>
                      <a:pt x="298" y="268"/>
                    </a:lnTo>
                    <a:lnTo>
                      <a:pt x="302" y="260"/>
                    </a:lnTo>
                    <a:lnTo>
                      <a:pt x="302" y="256"/>
                    </a:lnTo>
                    <a:lnTo>
                      <a:pt x="304" y="210"/>
                    </a:lnTo>
                    <a:lnTo>
                      <a:pt x="290" y="186"/>
                    </a:lnTo>
                    <a:lnTo>
                      <a:pt x="260" y="184"/>
                    </a:lnTo>
                    <a:lnTo>
                      <a:pt x="260" y="184"/>
                    </a:lnTo>
                    <a:lnTo>
                      <a:pt x="236" y="174"/>
                    </a:lnTo>
                    <a:lnTo>
                      <a:pt x="220" y="168"/>
                    </a:lnTo>
                    <a:lnTo>
                      <a:pt x="214" y="164"/>
                    </a:lnTo>
                    <a:lnTo>
                      <a:pt x="212" y="160"/>
                    </a:lnTo>
                    <a:lnTo>
                      <a:pt x="212" y="160"/>
                    </a:lnTo>
                    <a:lnTo>
                      <a:pt x="208" y="154"/>
                    </a:lnTo>
                    <a:lnTo>
                      <a:pt x="204" y="146"/>
                    </a:lnTo>
                    <a:lnTo>
                      <a:pt x="198" y="140"/>
                    </a:lnTo>
                    <a:lnTo>
                      <a:pt x="196" y="134"/>
                    </a:lnTo>
                    <a:lnTo>
                      <a:pt x="196" y="134"/>
                    </a:lnTo>
                    <a:lnTo>
                      <a:pt x="192" y="118"/>
                    </a:lnTo>
                    <a:lnTo>
                      <a:pt x="188" y="108"/>
                    </a:lnTo>
                    <a:lnTo>
                      <a:pt x="176" y="108"/>
                    </a:lnTo>
                    <a:lnTo>
                      <a:pt x="176" y="108"/>
                    </a:lnTo>
                    <a:lnTo>
                      <a:pt x="170" y="108"/>
                    </a:lnTo>
                    <a:lnTo>
                      <a:pt x="160" y="108"/>
                    </a:lnTo>
                    <a:lnTo>
                      <a:pt x="156" y="106"/>
                    </a:lnTo>
                    <a:lnTo>
                      <a:pt x="152" y="104"/>
                    </a:lnTo>
                    <a:lnTo>
                      <a:pt x="154" y="102"/>
                    </a:lnTo>
                    <a:lnTo>
                      <a:pt x="158" y="96"/>
                    </a:lnTo>
                    <a:lnTo>
                      <a:pt x="158" y="96"/>
                    </a:lnTo>
                    <a:lnTo>
                      <a:pt x="168" y="84"/>
                    </a:lnTo>
                    <a:lnTo>
                      <a:pt x="176" y="70"/>
                    </a:lnTo>
                    <a:lnTo>
                      <a:pt x="180" y="56"/>
                    </a:lnTo>
                    <a:lnTo>
                      <a:pt x="184" y="44"/>
                    </a:lnTo>
                    <a:lnTo>
                      <a:pt x="184" y="44"/>
                    </a:lnTo>
                    <a:lnTo>
                      <a:pt x="182" y="26"/>
                    </a:lnTo>
                    <a:lnTo>
                      <a:pt x="182" y="14"/>
                    </a:lnTo>
                    <a:lnTo>
                      <a:pt x="182" y="14"/>
                    </a:lnTo>
                    <a:lnTo>
                      <a:pt x="178" y="10"/>
                    </a:lnTo>
                    <a:lnTo>
                      <a:pt x="170" y="6"/>
                    </a:lnTo>
                    <a:lnTo>
                      <a:pt x="158" y="0"/>
                    </a:lnTo>
                    <a:lnTo>
                      <a:pt x="134" y="12"/>
                    </a:lnTo>
                    <a:lnTo>
                      <a:pt x="114" y="22"/>
                    </a:lnTo>
                    <a:lnTo>
                      <a:pt x="92" y="20"/>
                    </a:lnTo>
                    <a:lnTo>
                      <a:pt x="72" y="2"/>
                    </a:lnTo>
                    <a:lnTo>
                      <a:pt x="58" y="12"/>
                    </a:lnTo>
                    <a:lnTo>
                      <a:pt x="58" y="12"/>
                    </a:lnTo>
                    <a:lnTo>
                      <a:pt x="52" y="14"/>
                    </a:lnTo>
                    <a:lnTo>
                      <a:pt x="48" y="18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8" y="32"/>
                    </a:lnTo>
                    <a:lnTo>
                      <a:pt x="46" y="40"/>
                    </a:lnTo>
                    <a:lnTo>
                      <a:pt x="46" y="40"/>
                    </a:lnTo>
                    <a:lnTo>
                      <a:pt x="44" y="42"/>
                    </a:lnTo>
                    <a:lnTo>
                      <a:pt x="40" y="44"/>
                    </a:lnTo>
                    <a:lnTo>
                      <a:pt x="32" y="46"/>
                    </a:lnTo>
                    <a:lnTo>
                      <a:pt x="32" y="46"/>
                    </a:lnTo>
                    <a:lnTo>
                      <a:pt x="16" y="48"/>
                    </a:lnTo>
                    <a:lnTo>
                      <a:pt x="16" y="48"/>
                    </a:lnTo>
                    <a:lnTo>
                      <a:pt x="8" y="52"/>
                    </a:lnTo>
                    <a:lnTo>
                      <a:pt x="2" y="56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70"/>
                    </a:lnTo>
                    <a:lnTo>
                      <a:pt x="4" y="84"/>
                    </a:lnTo>
                    <a:lnTo>
                      <a:pt x="8" y="104"/>
                    </a:lnTo>
                    <a:lnTo>
                      <a:pt x="8" y="104"/>
                    </a:lnTo>
                    <a:lnTo>
                      <a:pt x="30" y="140"/>
                    </a:lnTo>
                    <a:lnTo>
                      <a:pt x="56" y="184"/>
                    </a:lnTo>
                    <a:lnTo>
                      <a:pt x="56" y="184"/>
                    </a:lnTo>
                    <a:lnTo>
                      <a:pt x="68" y="192"/>
                    </a:lnTo>
                    <a:lnTo>
                      <a:pt x="90" y="202"/>
                    </a:lnTo>
                    <a:lnTo>
                      <a:pt x="126" y="220"/>
                    </a:lnTo>
                    <a:lnTo>
                      <a:pt x="126" y="220"/>
                    </a:lnTo>
                    <a:lnTo>
                      <a:pt x="180" y="260"/>
                    </a:lnTo>
                    <a:lnTo>
                      <a:pt x="180" y="260"/>
                    </a:lnTo>
                    <a:lnTo>
                      <a:pt x="178" y="264"/>
                    </a:lnTo>
                    <a:lnTo>
                      <a:pt x="176" y="268"/>
                    </a:lnTo>
                    <a:lnTo>
                      <a:pt x="174" y="270"/>
                    </a:lnTo>
                    <a:lnTo>
                      <a:pt x="174" y="270"/>
                    </a:lnTo>
                    <a:lnTo>
                      <a:pt x="162" y="272"/>
                    </a:lnTo>
                    <a:lnTo>
                      <a:pt x="158" y="276"/>
                    </a:lnTo>
                    <a:lnTo>
                      <a:pt x="156" y="282"/>
                    </a:lnTo>
                    <a:lnTo>
                      <a:pt x="156" y="282"/>
                    </a:lnTo>
                    <a:lnTo>
                      <a:pt x="156" y="320"/>
                    </a:lnTo>
                    <a:lnTo>
                      <a:pt x="156" y="320"/>
                    </a:lnTo>
                    <a:lnTo>
                      <a:pt x="148" y="326"/>
                    </a:lnTo>
                    <a:lnTo>
                      <a:pt x="144" y="330"/>
                    </a:lnTo>
                    <a:lnTo>
                      <a:pt x="142" y="334"/>
                    </a:lnTo>
                    <a:lnTo>
                      <a:pt x="142" y="336"/>
                    </a:lnTo>
                    <a:lnTo>
                      <a:pt x="142" y="336"/>
                    </a:lnTo>
                    <a:lnTo>
                      <a:pt x="146" y="340"/>
                    </a:lnTo>
                    <a:lnTo>
                      <a:pt x="150" y="344"/>
                    </a:lnTo>
                    <a:lnTo>
                      <a:pt x="156" y="346"/>
                    </a:lnTo>
                    <a:lnTo>
                      <a:pt x="184" y="344"/>
                    </a:lnTo>
                    <a:lnTo>
                      <a:pt x="184" y="344"/>
                    </a:lnTo>
                    <a:lnTo>
                      <a:pt x="192" y="346"/>
                    </a:lnTo>
                    <a:lnTo>
                      <a:pt x="210" y="348"/>
                    </a:lnTo>
                    <a:lnTo>
                      <a:pt x="220" y="346"/>
                    </a:lnTo>
                    <a:lnTo>
                      <a:pt x="230" y="346"/>
                    </a:lnTo>
                    <a:lnTo>
                      <a:pt x="236" y="342"/>
                    </a:lnTo>
                    <a:lnTo>
                      <a:pt x="238" y="340"/>
                    </a:lnTo>
                    <a:lnTo>
                      <a:pt x="240" y="336"/>
                    </a:lnTo>
                    <a:lnTo>
                      <a:pt x="240" y="3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13"/>
              <p:cNvSpPr>
                <a:spLocks/>
              </p:cNvSpPr>
              <p:nvPr/>
            </p:nvSpPr>
            <p:spPr bwMode="auto">
              <a:xfrm>
                <a:off x="6820410" y="4402127"/>
                <a:ext cx="492407" cy="310366"/>
              </a:xfrm>
              <a:custGeom>
                <a:avLst/>
                <a:gdLst>
                  <a:gd name="T0" fmla="*/ 286 w 330"/>
                  <a:gd name="T1" fmla="*/ 142 h 208"/>
                  <a:gd name="T2" fmla="*/ 290 w 330"/>
                  <a:gd name="T3" fmla="*/ 122 h 208"/>
                  <a:gd name="T4" fmla="*/ 298 w 330"/>
                  <a:gd name="T5" fmla="*/ 112 h 208"/>
                  <a:gd name="T6" fmla="*/ 320 w 330"/>
                  <a:gd name="T7" fmla="*/ 92 h 208"/>
                  <a:gd name="T8" fmla="*/ 328 w 330"/>
                  <a:gd name="T9" fmla="*/ 82 h 208"/>
                  <a:gd name="T10" fmla="*/ 328 w 330"/>
                  <a:gd name="T11" fmla="*/ 72 h 208"/>
                  <a:gd name="T12" fmla="*/ 324 w 330"/>
                  <a:gd name="T13" fmla="*/ 60 h 208"/>
                  <a:gd name="T14" fmla="*/ 308 w 330"/>
                  <a:gd name="T15" fmla="*/ 42 h 208"/>
                  <a:gd name="T16" fmla="*/ 296 w 330"/>
                  <a:gd name="T17" fmla="*/ 36 h 208"/>
                  <a:gd name="T18" fmla="*/ 284 w 330"/>
                  <a:gd name="T19" fmla="*/ 32 h 208"/>
                  <a:gd name="T20" fmla="*/ 280 w 330"/>
                  <a:gd name="T21" fmla="*/ 34 h 208"/>
                  <a:gd name="T22" fmla="*/ 254 w 330"/>
                  <a:gd name="T23" fmla="*/ 46 h 208"/>
                  <a:gd name="T24" fmla="*/ 224 w 330"/>
                  <a:gd name="T25" fmla="*/ 42 h 208"/>
                  <a:gd name="T26" fmla="*/ 214 w 330"/>
                  <a:gd name="T27" fmla="*/ 38 h 208"/>
                  <a:gd name="T28" fmla="*/ 188 w 330"/>
                  <a:gd name="T29" fmla="*/ 20 h 208"/>
                  <a:gd name="T30" fmla="*/ 96 w 330"/>
                  <a:gd name="T31" fmla="*/ 0 h 208"/>
                  <a:gd name="T32" fmla="*/ 42 w 330"/>
                  <a:gd name="T33" fmla="*/ 30 h 208"/>
                  <a:gd name="T34" fmla="*/ 22 w 330"/>
                  <a:gd name="T35" fmla="*/ 118 h 208"/>
                  <a:gd name="T36" fmla="*/ 2 w 330"/>
                  <a:gd name="T37" fmla="*/ 138 h 208"/>
                  <a:gd name="T38" fmla="*/ 2 w 330"/>
                  <a:gd name="T39" fmla="*/ 154 h 208"/>
                  <a:gd name="T40" fmla="*/ 6 w 330"/>
                  <a:gd name="T41" fmla="*/ 162 h 208"/>
                  <a:gd name="T42" fmla="*/ 32 w 330"/>
                  <a:gd name="T43" fmla="*/ 188 h 208"/>
                  <a:gd name="T44" fmla="*/ 54 w 330"/>
                  <a:gd name="T45" fmla="*/ 206 h 208"/>
                  <a:gd name="T46" fmla="*/ 76 w 330"/>
                  <a:gd name="T47" fmla="*/ 208 h 208"/>
                  <a:gd name="T48" fmla="*/ 90 w 330"/>
                  <a:gd name="T49" fmla="*/ 208 h 208"/>
                  <a:gd name="T50" fmla="*/ 100 w 330"/>
                  <a:gd name="T51" fmla="*/ 198 h 208"/>
                  <a:gd name="T52" fmla="*/ 106 w 330"/>
                  <a:gd name="T53" fmla="*/ 188 h 208"/>
                  <a:gd name="T54" fmla="*/ 118 w 330"/>
                  <a:gd name="T55" fmla="*/ 172 h 208"/>
                  <a:gd name="T56" fmla="*/ 124 w 330"/>
                  <a:gd name="T57" fmla="*/ 170 h 208"/>
                  <a:gd name="T58" fmla="*/ 156 w 330"/>
                  <a:gd name="T59" fmla="*/ 168 h 208"/>
                  <a:gd name="T60" fmla="*/ 166 w 330"/>
                  <a:gd name="T61" fmla="*/ 168 h 208"/>
                  <a:gd name="T62" fmla="*/ 184 w 330"/>
                  <a:gd name="T63" fmla="*/ 178 h 208"/>
                  <a:gd name="T64" fmla="*/ 198 w 330"/>
                  <a:gd name="T65" fmla="*/ 180 h 208"/>
                  <a:gd name="T66" fmla="*/ 216 w 330"/>
                  <a:gd name="T67" fmla="*/ 178 h 208"/>
                  <a:gd name="T68" fmla="*/ 232 w 330"/>
                  <a:gd name="T69" fmla="*/ 170 h 208"/>
                  <a:gd name="T70" fmla="*/ 258 w 330"/>
                  <a:gd name="T71" fmla="*/ 158 h 208"/>
                  <a:gd name="T72" fmla="*/ 272 w 330"/>
                  <a:gd name="T73" fmla="*/ 152 h 208"/>
                  <a:gd name="T74" fmla="*/ 286 w 330"/>
                  <a:gd name="T75" fmla="*/ 142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30" h="208">
                    <a:moveTo>
                      <a:pt x="286" y="142"/>
                    </a:moveTo>
                    <a:lnTo>
                      <a:pt x="286" y="142"/>
                    </a:lnTo>
                    <a:lnTo>
                      <a:pt x="288" y="132"/>
                    </a:lnTo>
                    <a:lnTo>
                      <a:pt x="290" y="122"/>
                    </a:lnTo>
                    <a:lnTo>
                      <a:pt x="292" y="118"/>
                    </a:lnTo>
                    <a:lnTo>
                      <a:pt x="298" y="112"/>
                    </a:lnTo>
                    <a:lnTo>
                      <a:pt x="298" y="112"/>
                    </a:lnTo>
                    <a:lnTo>
                      <a:pt x="320" y="92"/>
                    </a:lnTo>
                    <a:lnTo>
                      <a:pt x="324" y="88"/>
                    </a:lnTo>
                    <a:lnTo>
                      <a:pt x="328" y="82"/>
                    </a:lnTo>
                    <a:lnTo>
                      <a:pt x="330" y="76"/>
                    </a:lnTo>
                    <a:lnTo>
                      <a:pt x="328" y="72"/>
                    </a:lnTo>
                    <a:lnTo>
                      <a:pt x="328" y="72"/>
                    </a:lnTo>
                    <a:lnTo>
                      <a:pt x="324" y="60"/>
                    </a:lnTo>
                    <a:lnTo>
                      <a:pt x="316" y="50"/>
                    </a:lnTo>
                    <a:lnTo>
                      <a:pt x="308" y="42"/>
                    </a:lnTo>
                    <a:lnTo>
                      <a:pt x="308" y="42"/>
                    </a:lnTo>
                    <a:lnTo>
                      <a:pt x="296" y="36"/>
                    </a:lnTo>
                    <a:lnTo>
                      <a:pt x="288" y="32"/>
                    </a:lnTo>
                    <a:lnTo>
                      <a:pt x="284" y="32"/>
                    </a:lnTo>
                    <a:lnTo>
                      <a:pt x="280" y="34"/>
                    </a:lnTo>
                    <a:lnTo>
                      <a:pt x="280" y="34"/>
                    </a:lnTo>
                    <a:lnTo>
                      <a:pt x="266" y="42"/>
                    </a:lnTo>
                    <a:lnTo>
                      <a:pt x="254" y="46"/>
                    </a:lnTo>
                    <a:lnTo>
                      <a:pt x="254" y="46"/>
                    </a:lnTo>
                    <a:lnTo>
                      <a:pt x="224" y="42"/>
                    </a:lnTo>
                    <a:lnTo>
                      <a:pt x="224" y="42"/>
                    </a:lnTo>
                    <a:lnTo>
                      <a:pt x="214" y="38"/>
                    </a:lnTo>
                    <a:lnTo>
                      <a:pt x="202" y="30"/>
                    </a:lnTo>
                    <a:lnTo>
                      <a:pt x="188" y="20"/>
                    </a:lnTo>
                    <a:lnTo>
                      <a:pt x="144" y="4"/>
                    </a:lnTo>
                    <a:lnTo>
                      <a:pt x="96" y="0"/>
                    </a:lnTo>
                    <a:lnTo>
                      <a:pt x="64" y="24"/>
                    </a:lnTo>
                    <a:lnTo>
                      <a:pt x="42" y="30"/>
                    </a:lnTo>
                    <a:lnTo>
                      <a:pt x="38" y="96"/>
                    </a:lnTo>
                    <a:lnTo>
                      <a:pt x="22" y="118"/>
                    </a:lnTo>
                    <a:lnTo>
                      <a:pt x="2" y="138"/>
                    </a:lnTo>
                    <a:lnTo>
                      <a:pt x="2" y="138"/>
                    </a:lnTo>
                    <a:lnTo>
                      <a:pt x="0" y="146"/>
                    </a:lnTo>
                    <a:lnTo>
                      <a:pt x="2" y="154"/>
                    </a:lnTo>
                    <a:lnTo>
                      <a:pt x="6" y="162"/>
                    </a:lnTo>
                    <a:lnTo>
                      <a:pt x="6" y="162"/>
                    </a:lnTo>
                    <a:lnTo>
                      <a:pt x="16" y="172"/>
                    </a:lnTo>
                    <a:lnTo>
                      <a:pt x="32" y="188"/>
                    </a:lnTo>
                    <a:lnTo>
                      <a:pt x="54" y="206"/>
                    </a:lnTo>
                    <a:lnTo>
                      <a:pt x="54" y="206"/>
                    </a:lnTo>
                    <a:lnTo>
                      <a:pt x="60" y="208"/>
                    </a:lnTo>
                    <a:lnTo>
                      <a:pt x="76" y="208"/>
                    </a:lnTo>
                    <a:lnTo>
                      <a:pt x="84" y="208"/>
                    </a:lnTo>
                    <a:lnTo>
                      <a:pt x="90" y="208"/>
                    </a:lnTo>
                    <a:lnTo>
                      <a:pt x="96" y="204"/>
                    </a:lnTo>
                    <a:lnTo>
                      <a:pt x="100" y="198"/>
                    </a:lnTo>
                    <a:lnTo>
                      <a:pt x="100" y="198"/>
                    </a:lnTo>
                    <a:lnTo>
                      <a:pt x="106" y="188"/>
                    </a:lnTo>
                    <a:lnTo>
                      <a:pt x="112" y="178"/>
                    </a:lnTo>
                    <a:lnTo>
                      <a:pt x="118" y="172"/>
                    </a:lnTo>
                    <a:lnTo>
                      <a:pt x="124" y="170"/>
                    </a:lnTo>
                    <a:lnTo>
                      <a:pt x="124" y="170"/>
                    </a:lnTo>
                    <a:lnTo>
                      <a:pt x="144" y="168"/>
                    </a:lnTo>
                    <a:lnTo>
                      <a:pt x="156" y="168"/>
                    </a:lnTo>
                    <a:lnTo>
                      <a:pt x="166" y="168"/>
                    </a:lnTo>
                    <a:lnTo>
                      <a:pt x="166" y="168"/>
                    </a:lnTo>
                    <a:lnTo>
                      <a:pt x="174" y="174"/>
                    </a:lnTo>
                    <a:lnTo>
                      <a:pt x="184" y="178"/>
                    </a:lnTo>
                    <a:lnTo>
                      <a:pt x="190" y="180"/>
                    </a:lnTo>
                    <a:lnTo>
                      <a:pt x="198" y="180"/>
                    </a:lnTo>
                    <a:lnTo>
                      <a:pt x="206" y="180"/>
                    </a:lnTo>
                    <a:lnTo>
                      <a:pt x="216" y="178"/>
                    </a:lnTo>
                    <a:lnTo>
                      <a:pt x="216" y="178"/>
                    </a:lnTo>
                    <a:lnTo>
                      <a:pt x="232" y="170"/>
                    </a:lnTo>
                    <a:lnTo>
                      <a:pt x="246" y="164"/>
                    </a:lnTo>
                    <a:lnTo>
                      <a:pt x="258" y="158"/>
                    </a:lnTo>
                    <a:lnTo>
                      <a:pt x="258" y="158"/>
                    </a:lnTo>
                    <a:lnTo>
                      <a:pt x="272" y="152"/>
                    </a:lnTo>
                    <a:lnTo>
                      <a:pt x="286" y="142"/>
                    </a:lnTo>
                    <a:lnTo>
                      <a:pt x="286" y="14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14"/>
              <p:cNvSpPr>
                <a:spLocks/>
              </p:cNvSpPr>
              <p:nvPr/>
            </p:nvSpPr>
            <p:spPr bwMode="auto">
              <a:xfrm>
                <a:off x="6838316" y="4775163"/>
                <a:ext cx="164136" cy="116387"/>
              </a:xfrm>
              <a:custGeom>
                <a:avLst/>
                <a:gdLst>
                  <a:gd name="T0" fmla="*/ 60 w 110"/>
                  <a:gd name="T1" fmla="*/ 0 h 78"/>
                  <a:gd name="T2" fmla="*/ 60 w 110"/>
                  <a:gd name="T3" fmla="*/ 0 h 78"/>
                  <a:gd name="T4" fmla="*/ 66 w 110"/>
                  <a:gd name="T5" fmla="*/ 2 h 78"/>
                  <a:gd name="T6" fmla="*/ 74 w 110"/>
                  <a:gd name="T7" fmla="*/ 6 h 78"/>
                  <a:gd name="T8" fmla="*/ 82 w 110"/>
                  <a:gd name="T9" fmla="*/ 10 h 78"/>
                  <a:gd name="T10" fmla="*/ 88 w 110"/>
                  <a:gd name="T11" fmla="*/ 18 h 78"/>
                  <a:gd name="T12" fmla="*/ 88 w 110"/>
                  <a:gd name="T13" fmla="*/ 18 h 78"/>
                  <a:gd name="T14" fmla="*/ 94 w 110"/>
                  <a:gd name="T15" fmla="*/ 32 h 78"/>
                  <a:gd name="T16" fmla="*/ 98 w 110"/>
                  <a:gd name="T17" fmla="*/ 44 h 78"/>
                  <a:gd name="T18" fmla="*/ 98 w 110"/>
                  <a:gd name="T19" fmla="*/ 44 h 78"/>
                  <a:gd name="T20" fmla="*/ 102 w 110"/>
                  <a:gd name="T21" fmla="*/ 48 h 78"/>
                  <a:gd name="T22" fmla="*/ 106 w 110"/>
                  <a:gd name="T23" fmla="*/ 50 h 78"/>
                  <a:gd name="T24" fmla="*/ 108 w 110"/>
                  <a:gd name="T25" fmla="*/ 54 h 78"/>
                  <a:gd name="T26" fmla="*/ 110 w 110"/>
                  <a:gd name="T27" fmla="*/ 58 h 78"/>
                  <a:gd name="T28" fmla="*/ 110 w 110"/>
                  <a:gd name="T29" fmla="*/ 58 h 78"/>
                  <a:gd name="T30" fmla="*/ 110 w 110"/>
                  <a:gd name="T31" fmla="*/ 64 h 78"/>
                  <a:gd name="T32" fmla="*/ 110 w 110"/>
                  <a:gd name="T33" fmla="*/ 66 h 78"/>
                  <a:gd name="T34" fmla="*/ 110 w 110"/>
                  <a:gd name="T35" fmla="*/ 66 h 78"/>
                  <a:gd name="T36" fmla="*/ 104 w 110"/>
                  <a:gd name="T37" fmla="*/ 72 h 78"/>
                  <a:gd name="T38" fmla="*/ 100 w 110"/>
                  <a:gd name="T39" fmla="*/ 76 h 78"/>
                  <a:gd name="T40" fmla="*/ 96 w 110"/>
                  <a:gd name="T41" fmla="*/ 78 h 78"/>
                  <a:gd name="T42" fmla="*/ 96 w 110"/>
                  <a:gd name="T43" fmla="*/ 78 h 78"/>
                  <a:gd name="T44" fmla="*/ 72 w 110"/>
                  <a:gd name="T45" fmla="*/ 78 h 78"/>
                  <a:gd name="T46" fmla="*/ 46 w 110"/>
                  <a:gd name="T47" fmla="*/ 76 h 78"/>
                  <a:gd name="T48" fmla="*/ 46 w 110"/>
                  <a:gd name="T49" fmla="*/ 76 h 78"/>
                  <a:gd name="T50" fmla="*/ 26 w 110"/>
                  <a:gd name="T51" fmla="*/ 76 h 78"/>
                  <a:gd name="T52" fmla="*/ 10 w 110"/>
                  <a:gd name="T53" fmla="*/ 76 h 78"/>
                  <a:gd name="T54" fmla="*/ 10 w 110"/>
                  <a:gd name="T55" fmla="*/ 76 h 78"/>
                  <a:gd name="T56" fmla="*/ 2 w 110"/>
                  <a:gd name="T57" fmla="*/ 68 h 78"/>
                  <a:gd name="T58" fmla="*/ 0 w 110"/>
                  <a:gd name="T59" fmla="*/ 58 h 78"/>
                  <a:gd name="T60" fmla="*/ 0 w 110"/>
                  <a:gd name="T61" fmla="*/ 54 h 78"/>
                  <a:gd name="T62" fmla="*/ 0 w 110"/>
                  <a:gd name="T63" fmla="*/ 50 h 78"/>
                  <a:gd name="T64" fmla="*/ 0 w 110"/>
                  <a:gd name="T65" fmla="*/ 50 h 78"/>
                  <a:gd name="T66" fmla="*/ 6 w 110"/>
                  <a:gd name="T67" fmla="*/ 42 h 78"/>
                  <a:gd name="T68" fmla="*/ 10 w 110"/>
                  <a:gd name="T69" fmla="*/ 38 h 78"/>
                  <a:gd name="T70" fmla="*/ 18 w 110"/>
                  <a:gd name="T71" fmla="*/ 34 h 78"/>
                  <a:gd name="T72" fmla="*/ 18 w 110"/>
                  <a:gd name="T73" fmla="*/ 34 h 78"/>
                  <a:gd name="T74" fmla="*/ 30 w 110"/>
                  <a:gd name="T75" fmla="*/ 26 h 78"/>
                  <a:gd name="T76" fmla="*/ 40 w 110"/>
                  <a:gd name="T77" fmla="*/ 18 h 78"/>
                  <a:gd name="T78" fmla="*/ 40 w 110"/>
                  <a:gd name="T79" fmla="*/ 18 h 78"/>
                  <a:gd name="T80" fmla="*/ 44 w 110"/>
                  <a:gd name="T81" fmla="*/ 10 h 78"/>
                  <a:gd name="T82" fmla="*/ 50 w 110"/>
                  <a:gd name="T83" fmla="*/ 4 h 78"/>
                  <a:gd name="T84" fmla="*/ 60 w 110"/>
                  <a:gd name="T85" fmla="*/ 0 h 78"/>
                  <a:gd name="T86" fmla="*/ 60 w 110"/>
                  <a:gd name="T8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0" h="78">
                    <a:moveTo>
                      <a:pt x="60" y="0"/>
                    </a:moveTo>
                    <a:lnTo>
                      <a:pt x="60" y="0"/>
                    </a:lnTo>
                    <a:lnTo>
                      <a:pt x="66" y="2"/>
                    </a:lnTo>
                    <a:lnTo>
                      <a:pt x="74" y="6"/>
                    </a:lnTo>
                    <a:lnTo>
                      <a:pt x="82" y="10"/>
                    </a:lnTo>
                    <a:lnTo>
                      <a:pt x="88" y="18"/>
                    </a:lnTo>
                    <a:lnTo>
                      <a:pt x="88" y="18"/>
                    </a:lnTo>
                    <a:lnTo>
                      <a:pt x="94" y="32"/>
                    </a:lnTo>
                    <a:lnTo>
                      <a:pt x="98" y="44"/>
                    </a:lnTo>
                    <a:lnTo>
                      <a:pt x="98" y="44"/>
                    </a:lnTo>
                    <a:lnTo>
                      <a:pt x="102" y="48"/>
                    </a:lnTo>
                    <a:lnTo>
                      <a:pt x="106" y="50"/>
                    </a:lnTo>
                    <a:lnTo>
                      <a:pt x="108" y="54"/>
                    </a:lnTo>
                    <a:lnTo>
                      <a:pt x="110" y="58"/>
                    </a:lnTo>
                    <a:lnTo>
                      <a:pt x="110" y="58"/>
                    </a:lnTo>
                    <a:lnTo>
                      <a:pt x="110" y="64"/>
                    </a:lnTo>
                    <a:lnTo>
                      <a:pt x="110" y="66"/>
                    </a:lnTo>
                    <a:lnTo>
                      <a:pt x="110" y="66"/>
                    </a:lnTo>
                    <a:lnTo>
                      <a:pt x="104" y="72"/>
                    </a:lnTo>
                    <a:lnTo>
                      <a:pt x="100" y="76"/>
                    </a:lnTo>
                    <a:lnTo>
                      <a:pt x="96" y="78"/>
                    </a:lnTo>
                    <a:lnTo>
                      <a:pt x="96" y="78"/>
                    </a:lnTo>
                    <a:lnTo>
                      <a:pt x="72" y="78"/>
                    </a:lnTo>
                    <a:lnTo>
                      <a:pt x="46" y="76"/>
                    </a:lnTo>
                    <a:lnTo>
                      <a:pt x="46" y="76"/>
                    </a:lnTo>
                    <a:lnTo>
                      <a:pt x="26" y="76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4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6" y="42"/>
                    </a:lnTo>
                    <a:lnTo>
                      <a:pt x="10" y="38"/>
                    </a:lnTo>
                    <a:lnTo>
                      <a:pt x="18" y="34"/>
                    </a:lnTo>
                    <a:lnTo>
                      <a:pt x="18" y="34"/>
                    </a:lnTo>
                    <a:lnTo>
                      <a:pt x="30" y="26"/>
                    </a:lnTo>
                    <a:lnTo>
                      <a:pt x="40" y="18"/>
                    </a:lnTo>
                    <a:lnTo>
                      <a:pt x="40" y="18"/>
                    </a:lnTo>
                    <a:lnTo>
                      <a:pt x="44" y="10"/>
                    </a:lnTo>
                    <a:lnTo>
                      <a:pt x="50" y="4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Freeform 15"/>
              <p:cNvSpPr>
                <a:spLocks/>
              </p:cNvSpPr>
              <p:nvPr/>
            </p:nvSpPr>
            <p:spPr bwMode="auto">
              <a:xfrm>
                <a:off x="6883080" y="5124324"/>
                <a:ext cx="223822" cy="188010"/>
              </a:xfrm>
              <a:custGeom>
                <a:avLst/>
                <a:gdLst>
                  <a:gd name="T0" fmla="*/ 108 w 150"/>
                  <a:gd name="T1" fmla="*/ 2 h 126"/>
                  <a:gd name="T2" fmla="*/ 142 w 150"/>
                  <a:gd name="T3" fmla="*/ 10 h 126"/>
                  <a:gd name="T4" fmla="*/ 142 w 150"/>
                  <a:gd name="T5" fmla="*/ 10 h 126"/>
                  <a:gd name="T6" fmla="*/ 144 w 150"/>
                  <a:gd name="T7" fmla="*/ 16 h 126"/>
                  <a:gd name="T8" fmla="*/ 148 w 150"/>
                  <a:gd name="T9" fmla="*/ 28 h 126"/>
                  <a:gd name="T10" fmla="*/ 148 w 150"/>
                  <a:gd name="T11" fmla="*/ 28 h 126"/>
                  <a:gd name="T12" fmla="*/ 150 w 150"/>
                  <a:gd name="T13" fmla="*/ 36 h 126"/>
                  <a:gd name="T14" fmla="*/ 150 w 150"/>
                  <a:gd name="T15" fmla="*/ 40 h 126"/>
                  <a:gd name="T16" fmla="*/ 146 w 150"/>
                  <a:gd name="T17" fmla="*/ 46 h 126"/>
                  <a:gd name="T18" fmla="*/ 146 w 150"/>
                  <a:gd name="T19" fmla="*/ 46 h 126"/>
                  <a:gd name="T20" fmla="*/ 138 w 150"/>
                  <a:gd name="T21" fmla="*/ 58 h 126"/>
                  <a:gd name="T22" fmla="*/ 136 w 150"/>
                  <a:gd name="T23" fmla="*/ 64 h 126"/>
                  <a:gd name="T24" fmla="*/ 134 w 150"/>
                  <a:gd name="T25" fmla="*/ 70 h 126"/>
                  <a:gd name="T26" fmla="*/ 134 w 150"/>
                  <a:gd name="T27" fmla="*/ 70 h 126"/>
                  <a:gd name="T28" fmla="*/ 136 w 150"/>
                  <a:gd name="T29" fmla="*/ 82 h 126"/>
                  <a:gd name="T30" fmla="*/ 138 w 150"/>
                  <a:gd name="T31" fmla="*/ 98 h 126"/>
                  <a:gd name="T32" fmla="*/ 138 w 150"/>
                  <a:gd name="T33" fmla="*/ 98 h 126"/>
                  <a:gd name="T34" fmla="*/ 138 w 150"/>
                  <a:gd name="T35" fmla="*/ 122 h 126"/>
                  <a:gd name="T36" fmla="*/ 138 w 150"/>
                  <a:gd name="T37" fmla="*/ 122 h 126"/>
                  <a:gd name="T38" fmla="*/ 138 w 150"/>
                  <a:gd name="T39" fmla="*/ 126 h 126"/>
                  <a:gd name="T40" fmla="*/ 136 w 150"/>
                  <a:gd name="T41" fmla="*/ 126 h 126"/>
                  <a:gd name="T42" fmla="*/ 132 w 150"/>
                  <a:gd name="T43" fmla="*/ 126 h 126"/>
                  <a:gd name="T44" fmla="*/ 132 w 150"/>
                  <a:gd name="T45" fmla="*/ 126 h 126"/>
                  <a:gd name="T46" fmla="*/ 122 w 150"/>
                  <a:gd name="T47" fmla="*/ 122 h 126"/>
                  <a:gd name="T48" fmla="*/ 110 w 150"/>
                  <a:gd name="T49" fmla="*/ 114 h 126"/>
                  <a:gd name="T50" fmla="*/ 96 w 150"/>
                  <a:gd name="T51" fmla="*/ 102 h 126"/>
                  <a:gd name="T52" fmla="*/ 56 w 150"/>
                  <a:gd name="T53" fmla="*/ 82 h 126"/>
                  <a:gd name="T54" fmla="*/ 56 w 150"/>
                  <a:gd name="T55" fmla="*/ 82 h 126"/>
                  <a:gd name="T56" fmla="*/ 46 w 150"/>
                  <a:gd name="T57" fmla="*/ 80 h 126"/>
                  <a:gd name="T58" fmla="*/ 32 w 150"/>
                  <a:gd name="T59" fmla="*/ 76 h 126"/>
                  <a:gd name="T60" fmla="*/ 32 w 150"/>
                  <a:gd name="T61" fmla="*/ 76 h 126"/>
                  <a:gd name="T62" fmla="*/ 18 w 150"/>
                  <a:gd name="T63" fmla="*/ 64 h 126"/>
                  <a:gd name="T64" fmla="*/ 12 w 150"/>
                  <a:gd name="T65" fmla="*/ 58 h 126"/>
                  <a:gd name="T66" fmla="*/ 8 w 150"/>
                  <a:gd name="T67" fmla="*/ 52 h 126"/>
                  <a:gd name="T68" fmla="*/ 8 w 150"/>
                  <a:gd name="T69" fmla="*/ 52 h 126"/>
                  <a:gd name="T70" fmla="*/ 6 w 150"/>
                  <a:gd name="T71" fmla="*/ 40 h 126"/>
                  <a:gd name="T72" fmla="*/ 2 w 150"/>
                  <a:gd name="T73" fmla="*/ 30 h 126"/>
                  <a:gd name="T74" fmla="*/ 2 w 150"/>
                  <a:gd name="T75" fmla="*/ 30 h 126"/>
                  <a:gd name="T76" fmla="*/ 0 w 150"/>
                  <a:gd name="T77" fmla="*/ 10 h 126"/>
                  <a:gd name="T78" fmla="*/ 26 w 150"/>
                  <a:gd name="T79" fmla="*/ 0 h 126"/>
                  <a:gd name="T80" fmla="*/ 108 w 150"/>
                  <a:gd name="T81" fmla="*/ 2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0" h="126">
                    <a:moveTo>
                      <a:pt x="108" y="2"/>
                    </a:moveTo>
                    <a:lnTo>
                      <a:pt x="142" y="10"/>
                    </a:lnTo>
                    <a:lnTo>
                      <a:pt x="142" y="10"/>
                    </a:lnTo>
                    <a:lnTo>
                      <a:pt x="144" y="16"/>
                    </a:lnTo>
                    <a:lnTo>
                      <a:pt x="148" y="28"/>
                    </a:lnTo>
                    <a:lnTo>
                      <a:pt x="148" y="28"/>
                    </a:lnTo>
                    <a:lnTo>
                      <a:pt x="150" y="36"/>
                    </a:lnTo>
                    <a:lnTo>
                      <a:pt x="150" y="40"/>
                    </a:lnTo>
                    <a:lnTo>
                      <a:pt x="146" y="46"/>
                    </a:lnTo>
                    <a:lnTo>
                      <a:pt x="146" y="46"/>
                    </a:lnTo>
                    <a:lnTo>
                      <a:pt x="138" y="58"/>
                    </a:lnTo>
                    <a:lnTo>
                      <a:pt x="136" y="64"/>
                    </a:lnTo>
                    <a:lnTo>
                      <a:pt x="134" y="70"/>
                    </a:lnTo>
                    <a:lnTo>
                      <a:pt x="134" y="70"/>
                    </a:lnTo>
                    <a:lnTo>
                      <a:pt x="136" y="82"/>
                    </a:lnTo>
                    <a:lnTo>
                      <a:pt x="138" y="98"/>
                    </a:lnTo>
                    <a:lnTo>
                      <a:pt x="138" y="98"/>
                    </a:lnTo>
                    <a:lnTo>
                      <a:pt x="138" y="122"/>
                    </a:lnTo>
                    <a:lnTo>
                      <a:pt x="138" y="122"/>
                    </a:lnTo>
                    <a:lnTo>
                      <a:pt x="138" y="126"/>
                    </a:lnTo>
                    <a:lnTo>
                      <a:pt x="136" y="126"/>
                    </a:lnTo>
                    <a:lnTo>
                      <a:pt x="132" y="126"/>
                    </a:lnTo>
                    <a:lnTo>
                      <a:pt x="132" y="126"/>
                    </a:lnTo>
                    <a:lnTo>
                      <a:pt x="122" y="122"/>
                    </a:lnTo>
                    <a:lnTo>
                      <a:pt x="110" y="114"/>
                    </a:lnTo>
                    <a:lnTo>
                      <a:pt x="96" y="102"/>
                    </a:lnTo>
                    <a:lnTo>
                      <a:pt x="56" y="82"/>
                    </a:lnTo>
                    <a:lnTo>
                      <a:pt x="56" y="82"/>
                    </a:lnTo>
                    <a:lnTo>
                      <a:pt x="46" y="80"/>
                    </a:lnTo>
                    <a:lnTo>
                      <a:pt x="32" y="76"/>
                    </a:lnTo>
                    <a:lnTo>
                      <a:pt x="32" y="76"/>
                    </a:lnTo>
                    <a:lnTo>
                      <a:pt x="18" y="64"/>
                    </a:lnTo>
                    <a:lnTo>
                      <a:pt x="12" y="58"/>
                    </a:lnTo>
                    <a:lnTo>
                      <a:pt x="8" y="52"/>
                    </a:lnTo>
                    <a:lnTo>
                      <a:pt x="8" y="52"/>
                    </a:lnTo>
                    <a:lnTo>
                      <a:pt x="6" y="40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0" y="10"/>
                    </a:lnTo>
                    <a:lnTo>
                      <a:pt x="26" y="0"/>
                    </a:lnTo>
                    <a:lnTo>
                      <a:pt x="108" y="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16"/>
              <p:cNvSpPr>
                <a:spLocks/>
              </p:cNvSpPr>
              <p:nvPr/>
            </p:nvSpPr>
            <p:spPr bwMode="auto">
              <a:xfrm>
                <a:off x="6647322" y="4957204"/>
                <a:ext cx="211884" cy="202931"/>
              </a:xfrm>
              <a:custGeom>
                <a:avLst/>
                <a:gdLst>
                  <a:gd name="T0" fmla="*/ 138 w 142"/>
                  <a:gd name="T1" fmla="*/ 86 h 136"/>
                  <a:gd name="T2" fmla="*/ 142 w 142"/>
                  <a:gd name="T3" fmla="*/ 80 h 136"/>
                  <a:gd name="T4" fmla="*/ 140 w 142"/>
                  <a:gd name="T5" fmla="*/ 70 h 136"/>
                  <a:gd name="T6" fmla="*/ 132 w 142"/>
                  <a:gd name="T7" fmla="*/ 62 h 136"/>
                  <a:gd name="T8" fmla="*/ 126 w 142"/>
                  <a:gd name="T9" fmla="*/ 56 h 136"/>
                  <a:gd name="T10" fmla="*/ 122 w 142"/>
                  <a:gd name="T11" fmla="*/ 50 h 136"/>
                  <a:gd name="T12" fmla="*/ 122 w 142"/>
                  <a:gd name="T13" fmla="*/ 44 h 136"/>
                  <a:gd name="T14" fmla="*/ 122 w 142"/>
                  <a:gd name="T15" fmla="*/ 30 h 136"/>
                  <a:gd name="T16" fmla="*/ 118 w 142"/>
                  <a:gd name="T17" fmla="*/ 20 h 136"/>
                  <a:gd name="T18" fmla="*/ 102 w 142"/>
                  <a:gd name="T19" fmla="*/ 0 h 136"/>
                  <a:gd name="T20" fmla="*/ 100 w 142"/>
                  <a:gd name="T21" fmla="*/ 0 h 136"/>
                  <a:gd name="T22" fmla="*/ 90 w 142"/>
                  <a:gd name="T23" fmla="*/ 0 h 136"/>
                  <a:gd name="T24" fmla="*/ 82 w 142"/>
                  <a:gd name="T25" fmla="*/ 6 h 136"/>
                  <a:gd name="T26" fmla="*/ 62 w 142"/>
                  <a:gd name="T27" fmla="*/ 26 h 136"/>
                  <a:gd name="T28" fmla="*/ 52 w 142"/>
                  <a:gd name="T29" fmla="*/ 32 h 136"/>
                  <a:gd name="T30" fmla="*/ 48 w 142"/>
                  <a:gd name="T31" fmla="*/ 34 h 136"/>
                  <a:gd name="T32" fmla="*/ 34 w 142"/>
                  <a:gd name="T33" fmla="*/ 34 h 136"/>
                  <a:gd name="T34" fmla="*/ 26 w 142"/>
                  <a:gd name="T35" fmla="*/ 36 h 136"/>
                  <a:gd name="T36" fmla="*/ 16 w 142"/>
                  <a:gd name="T37" fmla="*/ 40 h 136"/>
                  <a:gd name="T38" fmla="*/ 6 w 142"/>
                  <a:gd name="T39" fmla="*/ 48 h 136"/>
                  <a:gd name="T40" fmla="*/ 0 w 142"/>
                  <a:gd name="T41" fmla="*/ 58 h 136"/>
                  <a:gd name="T42" fmla="*/ 2 w 142"/>
                  <a:gd name="T43" fmla="*/ 66 h 136"/>
                  <a:gd name="T44" fmla="*/ 14 w 142"/>
                  <a:gd name="T45" fmla="*/ 86 h 136"/>
                  <a:gd name="T46" fmla="*/ 18 w 142"/>
                  <a:gd name="T47" fmla="*/ 90 h 136"/>
                  <a:gd name="T48" fmla="*/ 42 w 142"/>
                  <a:gd name="T49" fmla="*/ 100 h 136"/>
                  <a:gd name="T50" fmla="*/ 58 w 142"/>
                  <a:gd name="T51" fmla="*/ 112 h 136"/>
                  <a:gd name="T52" fmla="*/ 64 w 142"/>
                  <a:gd name="T53" fmla="*/ 114 h 136"/>
                  <a:gd name="T54" fmla="*/ 80 w 142"/>
                  <a:gd name="T55" fmla="*/ 118 h 136"/>
                  <a:gd name="T56" fmla="*/ 94 w 142"/>
                  <a:gd name="T57" fmla="*/ 126 h 136"/>
                  <a:gd name="T58" fmla="*/ 98 w 142"/>
                  <a:gd name="T59" fmla="*/ 130 h 136"/>
                  <a:gd name="T60" fmla="*/ 118 w 142"/>
                  <a:gd name="T61" fmla="*/ 136 h 136"/>
                  <a:gd name="T62" fmla="*/ 128 w 142"/>
                  <a:gd name="T63" fmla="*/ 134 h 136"/>
                  <a:gd name="T64" fmla="*/ 138 w 142"/>
                  <a:gd name="T65" fmla="*/ 12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42" h="136">
                    <a:moveTo>
                      <a:pt x="138" y="126"/>
                    </a:moveTo>
                    <a:lnTo>
                      <a:pt x="138" y="86"/>
                    </a:lnTo>
                    <a:lnTo>
                      <a:pt x="138" y="86"/>
                    </a:lnTo>
                    <a:lnTo>
                      <a:pt x="142" y="80"/>
                    </a:lnTo>
                    <a:lnTo>
                      <a:pt x="142" y="74"/>
                    </a:lnTo>
                    <a:lnTo>
                      <a:pt x="140" y="70"/>
                    </a:lnTo>
                    <a:lnTo>
                      <a:pt x="140" y="70"/>
                    </a:lnTo>
                    <a:lnTo>
                      <a:pt x="132" y="62"/>
                    </a:lnTo>
                    <a:lnTo>
                      <a:pt x="126" y="56"/>
                    </a:lnTo>
                    <a:lnTo>
                      <a:pt x="126" y="56"/>
                    </a:lnTo>
                    <a:lnTo>
                      <a:pt x="124" y="54"/>
                    </a:lnTo>
                    <a:lnTo>
                      <a:pt x="122" y="50"/>
                    </a:lnTo>
                    <a:lnTo>
                      <a:pt x="122" y="44"/>
                    </a:lnTo>
                    <a:lnTo>
                      <a:pt x="122" y="44"/>
                    </a:lnTo>
                    <a:lnTo>
                      <a:pt x="124" y="36"/>
                    </a:lnTo>
                    <a:lnTo>
                      <a:pt x="122" y="30"/>
                    </a:lnTo>
                    <a:lnTo>
                      <a:pt x="118" y="20"/>
                    </a:lnTo>
                    <a:lnTo>
                      <a:pt x="118" y="20"/>
                    </a:lnTo>
                    <a:lnTo>
                      <a:pt x="108" y="8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100" y="0"/>
                    </a:lnTo>
                    <a:lnTo>
                      <a:pt x="96" y="0"/>
                    </a:lnTo>
                    <a:lnTo>
                      <a:pt x="90" y="0"/>
                    </a:lnTo>
                    <a:lnTo>
                      <a:pt x="82" y="6"/>
                    </a:lnTo>
                    <a:lnTo>
                      <a:pt x="82" y="6"/>
                    </a:lnTo>
                    <a:lnTo>
                      <a:pt x="70" y="20"/>
                    </a:lnTo>
                    <a:lnTo>
                      <a:pt x="62" y="26"/>
                    </a:lnTo>
                    <a:lnTo>
                      <a:pt x="62" y="26"/>
                    </a:lnTo>
                    <a:lnTo>
                      <a:pt x="52" y="32"/>
                    </a:lnTo>
                    <a:lnTo>
                      <a:pt x="52" y="32"/>
                    </a:lnTo>
                    <a:lnTo>
                      <a:pt x="48" y="34"/>
                    </a:lnTo>
                    <a:lnTo>
                      <a:pt x="42" y="34"/>
                    </a:lnTo>
                    <a:lnTo>
                      <a:pt x="34" y="34"/>
                    </a:lnTo>
                    <a:lnTo>
                      <a:pt x="34" y="34"/>
                    </a:lnTo>
                    <a:lnTo>
                      <a:pt x="26" y="36"/>
                    </a:lnTo>
                    <a:lnTo>
                      <a:pt x="20" y="38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6" y="48"/>
                    </a:lnTo>
                    <a:lnTo>
                      <a:pt x="2" y="52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66"/>
                    </a:lnTo>
                    <a:lnTo>
                      <a:pt x="8" y="76"/>
                    </a:lnTo>
                    <a:lnTo>
                      <a:pt x="14" y="86"/>
                    </a:lnTo>
                    <a:lnTo>
                      <a:pt x="18" y="90"/>
                    </a:lnTo>
                    <a:lnTo>
                      <a:pt x="18" y="90"/>
                    </a:lnTo>
                    <a:lnTo>
                      <a:pt x="42" y="100"/>
                    </a:lnTo>
                    <a:lnTo>
                      <a:pt x="42" y="100"/>
                    </a:lnTo>
                    <a:lnTo>
                      <a:pt x="52" y="108"/>
                    </a:lnTo>
                    <a:lnTo>
                      <a:pt x="58" y="112"/>
                    </a:lnTo>
                    <a:lnTo>
                      <a:pt x="64" y="114"/>
                    </a:lnTo>
                    <a:lnTo>
                      <a:pt x="64" y="114"/>
                    </a:lnTo>
                    <a:lnTo>
                      <a:pt x="70" y="116"/>
                    </a:lnTo>
                    <a:lnTo>
                      <a:pt x="80" y="118"/>
                    </a:lnTo>
                    <a:lnTo>
                      <a:pt x="90" y="122"/>
                    </a:lnTo>
                    <a:lnTo>
                      <a:pt x="94" y="126"/>
                    </a:lnTo>
                    <a:lnTo>
                      <a:pt x="94" y="126"/>
                    </a:lnTo>
                    <a:lnTo>
                      <a:pt x="98" y="130"/>
                    </a:lnTo>
                    <a:lnTo>
                      <a:pt x="106" y="132"/>
                    </a:lnTo>
                    <a:lnTo>
                      <a:pt x="118" y="136"/>
                    </a:lnTo>
                    <a:lnTo>
                      <a:pt x="118" y="136"/>
                    </a:lnTo>
                    <a:lnTo>
                      <a:pt x="128" y="134"/>
                    </a:lnTo>
                    <a:lnTo>
                      <a:pt x="134" y="130"/>
                    </a:lnTo>
                    <a:lnTo>
                      <a:pt x="138" y="126"/>
                    </a:lnTo>
                    <a:lnTo>
                      <a:pt x="138" y="12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8" name="Freeform 17"/>
              <p:cNvSpPr>
                <a:spLocks/>
              </p:cNvSpPr>
              <p:nvPr/>
            </p:nvSpPr>
            <p:spPr bwMode="auto">
              <a:xfrm>
                <a:off x="6501092" y="4948251"/>
                <a:ext cx="137277" cy="89529"/>
              </a:xfrm>
              <a:custGeom>
                <a:avLst/>
                <a:gdLst>
                  <a:gd name="T0" fmla="*/ 78 w 92"/>
                  <a:gd name="T1" fmla="*/ 50 h 60"/>
                  <a:gd name="T2" fmla="*/ 78 w 92"/>
                  <a:gd name="T3" fmla="*/ 50 h 60"/>
                  <a:gd name="T4" fmla="*/ 82 w 92"/>
                  <a:gd name="T5" fmla="*/ 46 h 60"/>
                  <a:gd name="T6" fmla="*/ 88 w 92"/>
                  <a:gd name="T7" fmla="*/ 40 h 60"/>
                  <a:gd name="T8" fmla="*/ 88 w 92"/>
                  <a:gd name="T9" fmla="*/ 40 h 60"/>
                  <a:gd name="T10" fmla="*/ 92 w 92"/>
                  <a:gd name="T11" fmla="*/ 28 h 60"/>
                  <a:gd name="T12" fmla="*/ 92 w 92"/>
                  <a:gd name="T13" fmla="*/ 22 h 60"/>
                  <a:gd name="T14" fmla="*/ 92 w 92"/>
                  <a:gd name="T15" fmla="*/ 20 h 60"/>
                  <a:gd name="T16" fmla="*/ 90 w 92"/>
                  <a:gd name="T17" fmla="*/ 20 h 60"/>
                  <a:gd name="T18" fmla="*/ 90 w 92"/>
                  <a:gd name="T19" fmla="*/ 20 h 60"/>
                  <a:gd name="T20" fmla="*/ 84 w 92"/>
                  <a:gd name="T21" fmla="*/ 18 h 60"/>
                  <a:gd name="T22" fmla="*/ 78 w 92"/>
                  <a:gd name="T23" fmla="*/ 12 h 60"/>
                  <a:gd name="T24" fmla="*/ 68 w 92"/>
                  <a:gd name="T25" fmla="*/ 6 h 60"/>
                  <a:gd name="T26" fmla="*/ 32 w 92"/>
                  <a:gd name="T27" fmla="*/ 0 h 60"/>
                  <a:gd name="T28" fmla="*/ 32 w 92"/>
                  <a:gd name="T29" fmla="*/ 0 h 60"/>
                  <a:gd name="T30" fmla="*/ 32 w 92"/>
                  <a:gd name="T31" fmla="*/ 4 h 60"/>
                  <a:gd name="T32" fmla="*/ 28 w 92"/>
                  <a:gd name="T33" fmla="*/ 6 h 60"/>
                  <a:gd name="T34" fmla="*/ 28 w 92"/>
                  <a:gd name="T35" fmla="*/ 6 h 60"/>
                  <a:gd name="T36" fmla="*/ 16 w 92"/>
                  <a:gd name="T37" fmla="*/ 12 h 60"/>
                  <a:gd name="T38" fmla="*/ 10 w 92"/>
                  <a:gd name="T39" fmla="*/ 16 h 60"/>
                  <a:gd name="T40" fmla="*/ 10 w 92"/>
                  <a:gd name="T41" fmla="*/ 16 h 60"/>
                  <a:gd name="T42" fmla="*/ 2 w 92"/>
                  <a:gd name="T43" fmla="*/ 24 h 60"/>
                  <a:gd name="T44" fmla="*/ 0 w 92"/>
                  <a:gd name="T45" fmla="*/ 32 h 60"/>
                  <a:gd name="T46" fmla="*/ 0 w 92"/>
                  <a:gd name="T47" fmla="*/ 34 h 60"/>
                  <a:gd name="T48" fmla="*/ 2 w 92"/>
                  <a:gd name="T49" fmla="*/ 36 h 60"/>
                  <a:gd name="T50" fmla="*/ 2 w 92"/>
                  <a:gd name="T51" fmla="*/ 36 h 60"/>
                  <a:gd name="T52" fmla="*/ 8 w 92"/>
                  <a:gd name="T53" fmla="*/ 42 h 60"/>
                  <a:gd name="T54" fmla="*/ 12 w 92"/>
                  <a:gd name="T55" fmla="*/ 50 h 60"/>
                  <a:gd name="T56" fmla="*/ 16 w 92"/>
                  <a:gd name="T57" fmla="*/ 56 h 60"/>
                  <a:gd name="T58" fmla="*/ 20 w 92"/>
                  <a:gd name="T59" fmla="*/ 58 h 60"/>
                  <a:gd name="T60" fmla="*/ 20 w 92"/>
                  <a:gd name="T61" fmla="*/ 58 h 60"/>
                  <a:gd name="T62" fmla="*/ 38 w 92"/>
                  <a:gd name="T63" fmla="*/ 60 h 60"/>
                  <a:gd name="T64" fmla="*/ 56 w 92"/>
                  <a:gd name="T65" fmla="*/ 60 h 60"/>
                  <a:gd name="T66" fmla="*/ 56 w 92"/>
                  <a:gd name="T67" fmla="*/ 60 h 60"/>
                  <a:gd name="T68" fmla="*/ 78 w 92"/>
                  <a:gd name="T69" fmla="*/ 50 h 60"/>
                  <a:gd name="T70" fmla="*/ 78 w 92"/>
                  <a:gd name="T71" fmla="*/ 5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2" h="60">
                    <a:moveTo>
                      <a:pt x="78" y="50"/>
                    </a:moveTo>
                    <a:lnTo>
                      <a:pt x="78" y="50"/>
                    </a:lnTo>
                    <a:lnTo>
                      <a:pt x="82" y="46"/>
                    </a:lnTo>
                    <a:lnTo>
                      <a:pt x="88" y="40"/>
                    </a:lnTo>
                    <a:lnTo>
                      <a:pt x="88" y="40"/>
                    </a:lnTo>
                    <a:lnTo>
                      <a:pt x="92" y="28"/>
                    </a:lnTo>
                    <a:lnTo>
                      <a:pt x="92" y="22"/>
                    </a:lnTo>
                    <a:lnTo>
                      <a:pt x="92" y="20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84" y="18"/>
                    </a:lnTo>
                    <a:lnTo>
                      <a:pt x="78" y="12"/>
                    </a:lnTo>
                    <a:lnTo>
                      <a:pt x="68" y="6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16" y="12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2" y="24"/>
                    </a:lnTo>
                    <a:lnTo>
                      <a:pt x="0" y="32"/>
                    </a:lnTo>
                    <a:lnTo>
                      <a:pt x="0" y="34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8" y="42"/>
                    </a:lnTo>
                    <a:lnTo>
                      <a:pt x="12" y="50"/>
                    </a:lnTo>
                    <a:lnTo>
                      <a:pt x="16" y="56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38" y="60"/>
                    </a:lnTo>
                    <a:lnTo>
                      <a:pt x="56" y="60"/>
                    </a:lnTo>
                    <a:lnTo>
                      <a:pt x="56" y="60"/>
                    </a:lnTo>
                    <a:lnTo>
                      <a:pt x="78" y="50"/>
                    </a:lnTo>
                    <a:lnTo>
                      <a:pt x="78" y="5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6841300" y="6100186"/>
                <a:ext cx="125340" cy="77591"/>
              </a:xfrm>
              <a:custGeom>
                <a:avLst/>
                <a:gdLst>
                  <a:gd name="T0" fmla="*/ 54 w 84"/>
                  <a:gd name="T1" fmla="*/ 36 h 52"/>
                  <a:gd name="T2" fmla="*/ 54 w 84"/>
                  <a:gd name="T3" fmla="*/ 36 h 52"/>
                  <a:gd name="T4" fmla="*/ 70 w 84"/>
                  <a:gd name="T5" fmla="*/ 30 h 52"/>
                  <a:gd name="T6" fmla="*/ 70 w 84"/>
                  <a:gd name="T7" fmla="*/ 30 h 52"/>
                  <a:gd name="T8" fmla="*/ 74 w 84"/>
                  <a:gd name="T9" fmla="*/ 26 h 52"/>
                  <a:gd name="T10" fmla="*/ 78 w 84"/>
                  <a:gd name="T11" fmla="*/ 22 h 52"/>
                  <a:gd name="T12" fmla="*/ 84 w 84"/>
                  <a:gd name="T13" fmla="*/ 14 h 52"/>
                  <a:gd name="T14" fmla="*/ 78 w 84"/>
                  <a:gd name="T15" fmla="*/ 0 h 52"/>
                  <a:gd name="T16" fmla="*/ 48 w 84"/>
                  <a:gd name="T17" fmla="*/ 14 h 52"/>
                  <a:gd name="T18" fmla="*/ 24 w 84"/>
                  <a:gd name="T19" fmla="*/ 18 h 52"/>
                  <a:gd name="T20" fmla="*/ 24 w 84"/>
                  <a:gd name="T21" fmla="*/ 18 h 52"/>
                  <a:gd name="T22" fmla="*/ 12 w 84"/>
                  <a:gd name="T23" fmla="*/ 26 h 52"/>
                  <a:gd name="T24" fmla="*/ 4 w 84"/>
                  <a:gd name="T25" fmla="*/ 34 h 52"/>
                  <a:gd name="T26" fmla="*/ 2 w 84"/>
                  <a:gd name="T27" fmla="*/ 36 h 52"/>
                  <a:gd name="T28" fmla="*/ 0 w 84"/>
                  <a:gd name="T29" fmla="*/ 40 h 52"/>
                  <a:gd name="T30" fmla="*/ 0 w 84"/>
                  <a:gd name="T31" fmla="*/ 40 h 52"/>
                  <a:gd name="T32" fmla="*/ 2 w 84"/>
                  <a:gd name="T33" fmla="*/ 44 h 52"/>
                  <a:gd name="T34" fmla="*/ 8 w 84"/>
                  <a:gd name="T35" fmla="*/ 48 h 52"/>
                  <a:gd name="T36" fmla="*/ 14 w 84"/>
                  <a:gd name="T37" fmla="*/ 50 h 52"/>
                  <a:gd name="T38" fmla="*/ 18 w 84"/>
                  <a:gd name="T39" fmla="*/ 52 h 52"/>
                  <a:gd name="T40" fmla="*/ 18 w 84"/>
                  <a:gd name="T41" fmla="*/ 52 h 52"/>
                  <a:gd name="T42" fmla="*/ 26 w 84"/>
                  <a:gd name="T43" fmla="*/ 48 h 52"/>
                  <a:gd name="T44" fmla="*/ 34 w 84"/>
                  <a:gd name="T45" fmla="*/ 44 h 52"/>
                  <a:gd name="T46" fmla="*/ 44 w 84"/>
                  <a:gd name="T47" fmla="*/ 38 h 52"/>
                  <a:gd name="T48" fmla="*/ 54 w 84"/>
                  <a:gd name="T49" fmla="*/ 36 h 52"/>
                  <a:gd name="T50" fmla="*/ 54 w 84"/>
                  <a:gd name="T51" fmla="*/ 3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4" h="52">
                    <a:moveTo>
                      <a:pt x="54" y="36"/>
                    </a:moveTo>
                    <a:lnTo>
                      <a:pt x="54" y="36"/>
                    </a:lnTo>
                    <a:lnTo>
                      <a:pt x="70" y="30"/>
                    </a:lnTo>
                    <a:lnTo>
                      <a:pt x="70" y="30"/>
                    </a:lnTo>
                    <a:lnTo>
                      <a:pt x="74" y="26"/>
                    </a:lnTo>
                    <a:lnTo>
                      <a:pt x="78" y="22"/>
                    </a:lnTo>
                    <a:lnTo>
                      <a:pt x="84" y="14"/>
                    </a:lnTo>
                    <a:lnTo>
                      <a:pt x="78" y="0"/>
                    </a:lnTo>
                    <a:lnTo>
                      <a:pt x="48" y="14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12" y="26"/>
                    </a:lnTo>
                    <a:lnTo>
                      <a:pt x="4" y="34"/>
                    </a:lnTo>
                    <a:lnTo>
                      <a:pt x="2" y="36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2" y="44"/>
                    </a:lnTo>
                    <a:lnTo>
                      <a:pt x="8" y="48"/>
                    </a:lnTo>
                    <a:lnTo>
                      <a:pt x="14" y="50"/>
                    </a:lnTo>
                    <a:lnTo>
                      <a:pt x="18" y="52"/>
                    </a:lnTo>
                    <a:lnTo>
                      <a:pt x="18" y="52"/>
                    </a:lnTo>
                    <a:lnTo>
                      <a:pt x="26" y="48"/>
                    </a:lnTo>
                    <a:lnTo>
                      <a:pt x="34" y="44"/>
                    </a:lnTo>
                    <a:lnTo>
                      <a:pt x="44" y="38"/>
                    </a:lnTo>
                    <a:lnTo>
                      <a:pt x="54" y="36"/>
                    </a:lnTo>
                    <a:lnTo>
                      <a:pt x="54" y="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" name="Freeform 19"/>
              <p:cNvSpPr>
                <a:spLocks/>
              </p:cNvSpPr>
              <p:nvPr/>
            </p:nvSpPr>
            <p:spPr bwMode="auto">
              <a:xfrm>
                <a:off x="6739835" y="5921128"/>
                <a:ext cx="143246" cy="149214"/>
              </a:xfrm>
              <a:custGeom>
                <a:avLst/>
                <a:gdLst>
                  <a:gd name="T0" fmla="*/ 76 w 96"/>
                  <a:gd name="T1" fmla="*/ 50 h 100"/>
                  <a:gd name="T2" fmla="*/ 72 w 96"/>
                  <a:gd name="T3" fmla="*/ 36 h 100"/>
                  <a:gd name="T4" fmla="*/ 76 w 96"/>
                  <a:gd name="T5" fmla="*/ 34 h 100"/>
                  <a:gd name="T6" fmla="*/ 92 w 96"/>
                  <a:gd name="T7" fmla="*/ 34 h 100"/>
                  <a:gd name="T8" fmla="*/ 96 w 96"/>
                  <a:gd name="T9" fmla="*/ 30 h 100"/>
                  <a:gd name="T10" fmla="*/ 96 w 96"/>
                  <a:gd name="T11" fmla="*/ 24 h 100"/>
                  <a:gd name="T12" fmla="*/ 84 w 96"/>
                  <a:gd name="T13" fmla="*/ 6 h 100"/>
                  <a:gd name="T14" fmla="*/ 72 w 96"/>
                  <a:gd name="T15" fmla="*/ 0 h 100"/>
                  <a:gd name="T16" fmla="*/ 54 w 96"/>
                  <a:gd name="T17" fmla="*/ 2 h 100"/>
                  <a:gd name="T18" fmla="*/ 42 w 96"/>
                  <a:gd name="T19" fmla="*/ 4 h 100"/>
                  <a:gd name="T20" fmla="*/ 40 w 96"/>
                  <a:gd name="T21" fmla="*/ 8 h 100"/>
                  <a:gd name="T22" fmla="*/ 30 w 96"/>
                  <a:gd name="T23" fmla="*/ 14 h 100"/>
                  <a:gd name="T24" fmla="*/ 26 w 96"/>
                  <a:gd name="T25" fmla="*/ 18 h 100"/>
                  <a:gd name="T26" fmla="*/ 20 w 96"/>
                  <a:gd name="T27" fmla="*/ 28 h 100"/>
                  <a:gd name="T28" fmla="*/ 20 w 96"/>
                  <a:gd name="T29" fmla="*/ 40 h 100"/>
                  <a:gd name="T30" fmla="*/ 16 w 96"/>
                  <a:gd name="T31" fmla="*/ 46 h 100"/>
                  <a:gd name="T32" fmla="*/ 0 w 96"/>
                  <a:gd name="T33" fmla="*/ 52 h 100"/>
                  <a:gd name="T34" fmla="*/ 0 w 96"/>
                  <a:gd name="T35" fmla="*/ 58 h 100"/>
                  <a:gd name="T36" fmla="*/ 4 w 96"/>
                  <a:gd name="T37" fmla="*/ 62 h 100"/>
                  <a:gd name="T38" fmla="*/ 16 w 96"/>
                  <a:gd name="T39" fmla="*/ 62 h 100"/>
                  <a:gd name="T40" fmla="*/ 22 w 96"/>
                  <a:gd name="T41" fmla="*/ 66 h 100"/>
                  <a:gd name="T42" fmla="*/ 20 w 96"/>
                  <a:gd name="T43" fmla="*/ 76 h 100"/>
                  <a:gd name="T44" fmla="*/ 18 w 96"/>
                  <a:gd name="T45" fmla="*/ 84 h 100"/>
                  <a:gd name="T46" fmla="*/ 16 w 96"/>
                  <a:gd name="T47" fmla="*/ 92 h 100"/>
                  <a:gd name="T48" fmla="*/ 18 w 96"/>
                  <a:gd name="T49" fmla="*/ 96 h 100"/>
                  <a:gd name="T50" fmla="*/ 26 w 96"/>
                  <a:gd name="T51" fmla="*/ 100 h 100"/>
                  <a:gd name="T52" fmla="*/ 34 w 96"/>
                  <a:gd name="T53" fmla="*/ 96 h 100"/>
                  <a:gd name="T54" fmla="*/ 34 w 96"/>
                  <a:gd name="T55" fmla="*/ 92 h 100"/>
                  <a:gd name="T56" fmla="*/ 34 w 96"/>
                  <a:gd name="T57" fmla="*/ 86 h 100"/>
                  <a:gd name="T58" fmla="*/ 40 w 96"/>
                  <a:gd name="T59" fmla="*/ 84 h 100"/>
                  <a:gd name="T60" fmla="*/ 56 w 96"/>
                  <a:gd name="T61" fmla="*/ 82 h 100"/>
                  <a:gd name="T62" fmla="*/ 66 w 96"/>
                  <a:gd name="T63" fmla="*/ 80 h 100"/>
                  <a:gd name="T64" fmla="*/ 72 w 96"/>
                  <a:gd name="T65" fmla="*/ 76 h 100"/>
                  <a:gd name="T66" fmla="*/ 80 w 96"/>
                  <a:gd name="T67" fmla="*/ 66 h 100"/>
                  <a:gd name="T68" fmla="*/ 78 w 96"/>
                  <a:gd name="T69" fmla="*/ 56 h 100"/>
                  <a:gd name="T70" fmla="*/ 76 w 96"/>
                  <a:gd name="T71" fmla="*/ 5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" h="100">
                    <a:moveTo>
                      <a:pt x="76" y="50"/>
                    </a:moveTo>
                    <a:lnTo>
                      <a:pt x="76" y="50"/>
                    </a:lnTo>
                    <a:lnTo>
                      <a:pt x="72" y="42"/>
                    </a:lnTo>
                    <a:lnTo>
                      <a:pt x="72" y="36"/>
                    </a:lnTo>
                    <a:lnTo>
                      <a:pt x="74" y="34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92" y="34"/>
                    </a:lnTo>
                    <a:lnTo>
                      <a:pt x="94" y="32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92" y="14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4" y="2"/>
                    </a:lnTo>
                    <a:lnTo>
                      <a:pt x="46" y="2"/>
                    </a:lnTo>
                    <a:lnTo>
                      <a:pt x="42" y="4"/>
                    </a:lnTo>
                    <a:lnTo>
                      <a:pt x="42" y="4"/>
                    </a:lnTo>
                    <a:lnTo>
                      <a:pt x="40" y="8"/>
                    </a:lnTo>
                    <a:lnTo>
                      <a:pt x="36" y="12"/>
                    </a:lnTo>
                    <a:lnTo>
                      <a:pt x="30" y="14"/>
                    </a:lnTo>
                    <a:lnTo>
                      <a:pt x="30" y="14"/>
                    </a:lnTo>
                    <a:lnTo>
                      <a:pt x="26" y="18"/>
                    </a:lnTo>
                    <a:lnTo>
                      <a:pt x="22" y="22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0" y="40"/>
                    </a:lnTo>
                    <a:lnTo>
                      <a:pt x="20" y="42"/>
                    </a:lnTo>
                    <a:lnTo>
                      <a:pt x="16" y="46"/>
                    </a:lnTo>
                    <a:lnTo>
                      <a:pt x="16" y="46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8"/>
                    </a:lnTo>
                    <a:lnTo>
                      <a:pt x="2" y="60"/>
                    </a:lnTo>
                    <a:lnTo>
                      <a:pt x="4" y="62"/>
                    </a:lnTo>
                    <a:lnTo>
                      <a:pt x="4" y="62"/>
                    </a:lnTo>
                    <a:lnTo>
                      <a:pt x="16" y="62"/>
                    </a:lnTo>
                    <a:lnTo>
                      <a:pt x="20" y="64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0" y="76"/>
                    </a:lnTo>
                    <a:lnTo>
                      <a:pt x="18" y="84"/>
                    </a:lnTo>
                    <a:lnTo>
                      <a:pt x="18" y="84"/>
                    </a:lnTo>
                    <a:lnTo>
                      <a:pt x="16" y="88"/>
                    </a:lnTo>
                    <a:lnTo>
                      <a:pt x="16" y="92"/>
                    </a:lnTo>
                    <a:lnTo>
                      <a:pt x="18" y="96"/>
                    </a:lnTo>
                    <a:lnTo>
                      <a:pt x="18" y="96"/>
                    </a:lnTo>
                    <a:lnTo>
                      <a:pt x="22" y="98"/>
                    </a:lnTo>
                    <a:lnTo>
                      <a:pt x="26" y="100"/>
                    </a:lnTo>
                    <a:lnTo>
                      <a:pt x="30" y="100"/>
                    </a:lnTo>
                    <a:lnTo>
                      <a:pt x="34" y="96"/>
                    </a:lnTo>
                    <a:lnTo>
                      <a:pt x="34" y="96"/>
                    </a:lnTo>
                    <a:lnTo>
                      <a:pt x="34" y="92"/>
                    </a:lnTo>
                    <a:lnTo>
                      <a:pt x="32" y="90"/>
                    </a:lnTo>
                    <a:lnTo>
                      <a:pt x="34" y="86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50" y="82"/>
                    </a:lnTo>
                    <a:lnTo>
                      <a:pt x="56" y="82"/>
                    </a:lnTo>
                    <a:lnTo>
                      <a:pt x="60" y="82"/>
                    </a:lnTo>
                    <a:lnTo>
                      <a:pt x="66" y="80"/>
                    </a:lnTo>
                    <a:lnTo>
                      <a:pt x="66" y="80"/>
                    </a:lnTo>
                    <a:lnTo>
                      <a:pt x="72" y="76"/>
                    </a:lnTo>
                    <a:lnTo>
                      <a:pt x="78" y="68"/>
                    </a:lnTo>
                    <a:lnTo>
                      <a:pt x="80" y="66"/>
                    </a:lnTo>
                    <a:lnTo>
                      <a:pt x="80" y="60"/>
                    </a:lnTo>
                    <a:lnTo>
                      <a:pt x="78" y="56"/>
                    </a:lnTo>
                    <a:lnTo>
                      <a:pt x="76" y="50"/>
                    </a:lnTo>
                    <a:lnTo>
                      <a:pt x="76" y="5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6533919" y="5655527"/>
                <a:ext cx="313350" cy="193979"/>
              </a:xfrm>
              <a:custGeom>
                <a:avLst/>
                <a:gdLst>
                  <a:gd name="T0" fmla="*/ 120 w 210"/>
                  <a:gd name="T1" fmla="*/ 70 h 130"/>
                  <a:gd name="T2" fmla="*/ 124 w 210"/>
                  <a:gd name="T3" fmla="*/ 68 h 130"/>
                  <a:gd name="T4" fmla="*/ 130 w 210"/>
                  <a:gd name="T5" fmla="*/ 68 h 130"/>
                  <a:gd name="T6" fmla="*/ 142 w 210"/>
                  <a:gd name="T7" fmla="*/ 74 h 130"/>
                  <a:gd name="T8" fmla="*/ 148 w 210"/>
                  <a:gd name="T9" fmla="*/ 80 h 130"/>
                  <a:gd name="T10" fmla="*/ 162 w 210"/>
                  <a:gd name="T11" fmla="*/ 84 h 130"/>
                  <a:gd name="T12" fmla="*/ 166 w 210"/>
                  <a:gd name="T13" fmla="*/ 80 h 130"/>
                  <a:gd name="T14" fmla="*/ 168 w 210"/>
                  <a:gd name="T15" fmla="*/ 74 h 130"/>
                  <a:gd name="T16" fmla="*/ 178 w 210"/>
                  <a:gd name="T17" fmla="*/ 70 h 130"/>
                  <a:gd name="T18" fmla="*/ 192 w 210"/>
                  <a:gd name="T19" fmla="*/ 70 h 130"/>
                  <a:gd name="T20" fmla="*/ 198 w 210"/>
                  <a:gd name="T21" fmla="*/ 68 h 130"/>
                  <a:gd name="T22" fmla="*/ 208 w 210"/>
                  <a:gd name="T23" fmla="*/ 60 h 130"/>
                  <a:gd name="T24" fmla="*/ 210 w 210"/>
                  <a:gd name="T25" fmla="*/ 56 h 130"/>
                  <a:gd name="T26" fmla="*/ 204 w 210"/>
                  <a:gd name="T27" fmla="*/ 46 h 130"/>
                  <a:gd name="T28" fmla="*/ 202 w 210"/>
                  <a:gd name="T29" fmla="*/ 40 h 130"/>
                  <a:gd name="T30" fmla="*/ 198 w 210"/>
                  <a:gd name="T31" fmla="*/ 34 h 130"/>
                  <a:gd name="T32" fmla="*/ 192 w 210"/>
                  <a:gd name="T33" fmla="*/ 30 h 130"/>
                  <a:gd name="T34" fmla="*/ 182 w 210"/>
                  <a:gd name="T35" fmla="*/ 14 h 130"/>
                  <a:gd name="T36" fmla="*/ 178 w 210"/>
                  <a:gd name="T37" fmla="*/ 12 h 130"/>
                  <a:gd name="T38" fmla="*/ 162 w 210"/>
                  <a:gd name="T39" fmla="*/ 2 h 130"/>
                  <a:gd name="T40" fmla="*/ 146 w 210"/>
                  <a:gd name="T41" fmla="*/ 0 h 130"/>
                  <a:gd name="T42" fmla="*/ 136 w 210"/>
                  <a:gd name="T43" fmla="*/ 0 h 130"/>
                  <a:gd name="T44" fmla="*/ 88 w 210"/>
                  <a:gd name="T45" fmla="*/ 14 h 130"/>
                  <a:gd name="T46" fmla="*/ 74 w 210"/>
                  <a:gd name="T47" fmla="*/ 24 h 130"/>
                  <a:gd name="T48" fmla="*/ 64 w 210"/>
                  <a:gd name="T49" fmla="*/ 30 h 130"/>
                  <a:gd name="T50" fmla="*/ 50 w 210"/>
                  <a:gd name="T51" fmla="*/ 26 h 130"/>
                  <a:gd name="T52" fmla="*/ 38 w 210"/>
                  <a:gd name="T53" fmla="*/ 20 h 130"/>
                  <a:gd name="T54" fmla="*/ 34 w 210"/>
                  <a:gd name="T55" fmla="*/ 16 h 130"/>
                  <a:gd name="T56" fmla="*/ 20 w 210"/>
                  <a:gd name="T57" fmla="*/ 8 h 130"/>
                  <a:gd name="T58" fmla="*/ 16 w 210"/>
                  <a:gd name="T59" fmla="*/ 12 h 130"/>
                  <a:gd name="T60" fmla="*/ 10 w 210"/>
                  <a:gd name="T61" fmla="*/ 20 h 130"/>
                  <a:gd name="T62" fmla="*/ 4 w 210"/>
                  <a:gd name="T63" fmla="*/ 32 h 130"/>
                  <a:gd name="T64" fmla="*/ 0 w 210"/>
                  <a:gd name="T65" fmla="*/ 42 h 130"/>
                  <a:gd name="T66" fmla="*/ 6 w 210"/>
                  <a:gd name="T67" fmla="*/ 46 h 130"/>
                  <a:gd name="T68" fmla="*/ 26 w 210"/>
                  <a:gd name="T69" fmla="*/ 58 h 130"/>
                  <a:gd name="T70" fmla="*/ 32 w 210"/>
                  <a:gd name="T71" fmla="*/ 62 h 130"/>
                  <a:gd name="T72" fmla="*/ 36 w 210"/>
                  <a:gd name="T73" fmla="*/ 94 h 130"/>
                  <a:gd name="T74" fmla="*/ 46 w 210"/>
                  <a:gd name="T75" fmla="*/ 114 h 130"/>
                  <a:gd name="T76" fmla="*/ 58 w 210"/>
                  <a:gd name="T77" fmla="*/ 120 h 130"/>
                  <a:gd name="T78" fmla="*/ 62 w 210"/>
                  <a:gd name="T79" fmla="*/ 120 h 130"/>
                  <a:gd name="T80" fmla="*/ 92 w 210"/>
                  <a:gd name="T81" fmla="*/ 116 h 130"/>
                  <a:gd name="T82" fmla="*/ 108 w 210"/>
                  <a:gd name="T83" fmla="*/ 124 h 130"/>
                  <a:gd name="T84" fmla="*/ 118 w 210"/>
                  <a:gd name="T85" fmla="*/ 128 h 130"/>
                  <a:gd name="T86" fmla="*/ 132 w 210"/>
                  <a:gd name="T87" fmla="*/ 128 h 130"/>
                  <a:gd name="T88" fmla="*/ 138 w 210"/>
                  <a:gd name="T89" fmla="*/ 126 h 130"/>
                  <a:gd name="T90" fmla="*/ 146 w 210"/>
                  <a:gd name="T91" fmla="*/ 112 h 130"/>
                  <a:gd name="T92" fmla="*/ 150 w 210"/>
                  <a:gd name="T93" fmla="*/ 102 h 130"/>
                  <a:gd name="T94" fmla="*/ 152 w 210"/>
                  <a:gd name="T95" fmla="*/ 98 h 130"/>
                  <a:gd name="T96" fmla="*/ 138 w 210"/>
                  <a:gd name="T97" fmla="*/ 92 h 130"/>
                  <a:gd name="T98" fmla="*/ 126 w 210"/>
                  <a:gd name="T99" fmla="*/ 88 h 130"/>
                  <a:gd name="T100" fmla="*/ 118 w 210"/>
                  <a:gd name="T101" fmla="*/ 78 h 130"/>
                  <a:gd name="T102" fmla="*/ 120 w 210"/>
                  <a:gd name="T103" fmla="*/ 7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10" h="130">
                    <a:moveTo>
                      <a:pt x="120" y="70"/>
                    </a:moveTo>
                    <a:lnTo>
                      <a:pt x="120" y="70"/>
                    </a:lnTo>
                    <a:lnTo>
                      <a:pt x="122" y="68"/>
                    </a:lnTo>
                    <a:lnTo>
                      <a:pt x="124" y="68"/>
                    </a:lnTo>
                    <a:lnTo>
                      <a:pt x="130" y="68"/>
                    </a:lnTo>
                    <a:lnTo>
                      <a:pt x="130" y="68"/>
                    </a:lnTo>
                    <a:lnTo>
                      <a:pt x="136" y="70"/>
                    </a:lnTo>
                    <a:lnTo>
                      <a:pt x="142" y="74"/>
                    </a:lnTo>
                    <a:lnTo>
                      <a:pt x="148" y="80"/>
                    </a:lnTo>
                    <a:lnTo>
                      <a:pt x="148" y="80"/>
                    </a:lnTo>
                    <a:lnTo>
                      <a:pt x="156" y="82"/>
                    </a:lnTo>
                    <a:lnTo>
                      <a:pt x="162" y="84"/>
                    </a:lnTo>
                    <a:lnTo>
                      <a:pt x="166" y="80"/>
                    </a:lnTo>
                    <a:lnTo>
                      <a:pt x="166" y="80"/>
                    </a:lnTo>
                    <a:lnTo>
                      <a:pt x="168" y="76"/>
                    </a:lnTo>
                    <a:lnTo>
                      <a:pt x="168" y="74"/>
                    </a:lnTo>
                    <a:lnTo>
                      <a:pt x="170" y="72"/>
                    </a:lnTo>
                    <a:lnTo>
                      <a:pt x="178" y="70"/>
                    </a:lnTo>
                    <a:lnTo>
                      <a:pt x="178" y="70"/>
                    </a:lnTo>
                    <a:lnTo>
                      <a:pt x="192" y="70"/>
                    </a:lnTo>
                    <a:lnTo>
                      <a:pt x="192" y="70"/>
                    </a:lnTo>
                    <a:lnTo>
                      <a:pt x="198" y="68"/>
                    </a:lnTo>
                    <a:lnTo>
                      <a:pt x="204" y="66"/>
                    </a:lnTo>
                    <a:lnTo>
                      <a:pt x="208" y="60"/>
                    </a:lnTo>
                    <a:lnTo>
                      <a:pt x="208" y="60"/>
                    </a:lnTo>
                    <a:lnTo>
                      <a:pt x="210" y="56"/>
                    </a:lnTo>
                    <a:lnTo>
                      <a:pt x="208" y="52"/>
                    </a:lnTo>
                    <a:lnTo>
                      <a:pt x="204" y="46"/>
                    </a:lnTo>
                    <a:lnTo>
                      <a:pt x="204" y="46"/>
                    </a:lnTo>
                    <a:lnTo>
                      <a:pt x="202" y="40"/>
                    </a:lnTo>
                    <a:lnTo>
                      <a:pt x="200" y="36"/>
                    </a:lnTo>
                    <a:lnTo>
                      <a:pt x="198" y="34"/>
                    </a:lnTo>
                    <a:lnTo>
                      <a:pt x="198" y="34"/>
                    </a:lnTo>
                    <a:lnTo>
                      <a:pt x="192" y="30"/>
                    </a:lnTo>
                    <a:lnTo>
                      <a:pt x="188" y="24"/>
                    </a:lnTo>
                    <a:lnTo>
                      <a:pt x="182" y="14"/>
                    </a:lnTo>
                    <a:lnTo>
                      <a:pt x="182" y="14"/>
                    </a:lnTo>
                    <a:lnTo>
                      <a:pt x="178" y="12"/>
                    </a:lnTo>
                    <a:lnTo>
                      <a:pt x="170" y="6"/>
                    </a:lnTo>
                    <a:lnTo>
                      <a:pt x="162" y="2"/>
                    </a:lnTo>
                    <a:lnTo>
                      <a:pt x="154" y="0"/>
                    </a:lnTo>
                    <a:lnTo>
                      <a:pt x="146" y="0"/>
                    </a:lnTo>
                    <a:lnTo>
                      <a:pt x="136" y="0"/>
                    </a:lnTo>
                    <a:lnTo>
                      <a:pt x="136" y="0"/>
                    </a:lnTo>
                    <a:lnTo>
                      <a:pt x="106" y="8"/>
                    </a:lnTo>
                    <a:lnTo>
                      <a:pt x="88" y="14"/>
                    </a:lnTo>
                    <a:lnTo>
                      <a:pt x="88" y="14"/>
                    </a:lnTo>
                    <a:lnTo>
                      <a:pt x="74" y="24"/>
                    </a:lnTo>
                    <a:lnTo>
                      <a:pt x="68" y="28"/>
                    </a:lnTo>
                    <a:lnTo>
                      <a:pt x="64" y="30"/>
                    </a:lnTo>
                    <a:lnTo>
                      <a:pt x="64" y="30"/>
                    </a:lnTo>
                    <a:lnTo>
                      <a:pt x="50" y="26"/>
                    </a:lnTo>
                    <a:lnTo>
                      <a:pt x="42" y="24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4" y="16"/>
                    </a:lnTo>
                    <a:lnTo>
                      <a:pt x="28" y="12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16" y="12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8" y="26"/>
                    </a:lnTo>
                    <a:lnTo>
                      <a:pt x="4" y="32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6" y="46"/>
                    </a:lnTo>
                    <a:lnTo>
                      <a:pt x="16" y="52"/>
                    </a:lnTo>
                    <a:lnTo>
                      <a:pt x="26" y="58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2" y="74"/>
                    </a:lnTo>
                    <a:lnTo>
                      <a:pt x="36" y="94"/>
                    </a:lnTo>
                    <a:lnTo>
                      <a:pt x="40" y="106"/>
                    </a:lnTo>
                    <a:lnTo>
                      <a:pt x="46" y="114"/>
                    </a:lnTo>
                    <a:lnTo>
                      <a:pt x="52" y="120"/>
                    </a:lnTo>
                    <a:lnTo>
                      <a:pt x="58" y="120"/>
                    </a:lnTo>
                    <a:lnTo>
                      <a:pt x="62" y="120"/>
                    </a:lnTo>
                    <a:lnTo>
                      <a:pt x="62" y="120"/>
                    </a:lnTo>
                    <a:lnTo>
                      <a:pt x="80" y="116"/>
                    </a:lnTo>
                    <a:lnTo>
                      <a:pt x="92" y="116"/>
                    </a:lnTo>
                    <a:lnTo>
                      <a:pt x="100" y="118"/>
                    </a:lnTo>
                    <a:lnTo>
                      <a:pt x="108" y="124"/>
                    </a:lnTo>
                    <a:lnTo>
                      <a:pt x="108" y="124"/>
                    </a:lnTo>
                    <a:lnTo>
                      <a:pt x="118" y="128"/>
                    </a:lnTo>
                    <a:lnTo>
                      <a:pt x="126" y="130"/>
                    </a:lnTo>
                    <a:lnTo>
                      <a:pt x="132" y="128"/>
                    </a:lnTo>
                    <a:lnTo>
                      <a:pt x="138" y="126"/>
                    </a:lnTo>
                    <a:lnTo>
                      <a:pt x="138" y="126"/>
                    </a:lnTo>
                    <a:lnTo>
                      <a:pt x="142" y="120"/>
                    </a:lnTo>
                    <a:lnTo>
                      <a:pt x="146" y="112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52" y="98"/>
                    </a:lnTo>
                    <a:lnTo>
                      <a:pt x="148" y="96"/>
                    </a:lnTo>
                    <a:lnTo>
                      <a:pt x="138" y="92"/>
                    </a:lnTo>
                    <a:lnTo>
                      <a:pt x="138" y="92"/>
                    </a:lnTo>
                    <a:lnTo>
                      <a:pt x="126" y="88"/>
                    </a:lnTo>
                    <a:lnTo>
                      <a:pt x="118" y="84"/>
                    </a:lnTo>
                    <a:lnTo>
                      <a:pt x="118" y="78"/>
                    </a:lnTo>
                    <a:lnTo>
                      <a:pt x="120" y="70"/>
                    </a:lnTo>
                    <a:lnTo>
                      <a:pt x="120" y="7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" name="Freeform 21"/>
              <p:cNvSpPr>
                <a:spLocks/>
              </p:cNvSpPr>
              <p:nvPr/>
            </p:nvSpPr>
            <p:spPr bwMode="auto">
              <a:xfrm>
                <a:off x="8348365" y="5786836"/>
                <a:ext cx="211884" cy="474502"/>
              </a:xfrm>
              <a:custGeom>
                <a:avLst/>
                <a:gdLst>
                  <a:gd name="T0" fmla="*/ 0 w 142"/>
                  <a:gd name="T1" fmla="*/ 0 h 318"/>
                  <a:gd name="T2" fmla="*/ 26 w 142"/>
                  <a:gd name="T3" fmla="*/ 34 h 318"/>
                  <a:gd name="T4" fmla="*/ 26 w 142"/>
                  <a:gd name="T5" fmla="*/ 34 h 318"/>
                  <a:gd name="T6" fmla="*/ 34 w 142"/>
                  <a:gd name="T7" fmla="*/ 36 h 318"/>
                  <a:gd name="T8" fmla="*/ 44 w 142"/>
                  <a:gd name="T9" fmla="*/ 38 h 318"/>
                  <a:gd name="T10" fmla="*/ 44 w 142"/>
                  <a:gd name="T11" fmla="*/ 38 h 318"/>
                  <a:gd name="T12" fmla="*/ 48 w 142"/>
                  <a:gd name="T13" fmla="*/ 40 h 318"/>
                  <a:gd name="T14" fmla="*/ 54 w 142"/>
                  <a:gd name="T15" fmla="*/ 44 h 318"/>
                  <a:gd name="T16" fmla="*/ 64 w 142"/>
                  <a:gd name="T17" fmla="*/ 52 h 318"/>
                  <a:gd name="T18" fmla="*/ 64 w 142"/>
                  <a:gd name="T19" fmla="*/ 52 h 318"/>
                  <a:gd name="T20" fmla="*/ 86 w 142"/>
                  <a:gd name="T21" fmla="*/ 68 h 318"/>
                  <a:gd name="T22" fmla="*/ 106 w 142"/>
                  <a:gd name="T23" fmla="*/ 84 h 318"/>
                  <a:gd name="T24" fmla="*/ 106 w 142"/>
                  <a:gd name="T25" fmla="*/ 84 h 318"/>
                  <a:gd name="T26" fmla="*/ 116 w 142"/>
                  <a:gd name="T27" fmla="*/ 86 h 318"/>
                  <a:gd name="T28" fmla="*/ 122 w 142"/>
                  <a:gd name="T29" fmla="*/ 88 h 318"/>
                  <a:gd name="T30" fmla="*/ 124 w 142"/>
                  <a:gd name="T31" fmla="*/ 92 h 318"/>
                  <a:gd name="T32" fmla="*/ 124 w 142"/>
                  <a:gd name="T33" fmla="*/ 92 h 318"/>
                  <a:gd name="T34" fmla="*/ 126 w 142"/>
                  <a:gd name="T35" fmla="*/ 100 h 318"/>
                  <a:gd name="T36" fmla="*/ 126 w 142"/>
                  <a:gd name="T37" fmla="*/ 110 h 318"/>
                  <a:gd name="T38" fmla="*/ 126 w 142"/>
                  <a:gd name="T39" fmla="*/ 110 h 318"/>
                  <a:gd name="T40" fmla="*/ 124 w 142"/>
                  <a:gd name="T41" fmla="*/ 116 h 318"/>
                  <a:gd name="T42" fmla="*/ 120 w 142"/>
                  <a:gd name="T43" fmla="*/ 124 h 318"/>
                  <a:gd name="T44" fmla="*/ 116 w 142"/>
                  <a:gd name="T45" fmla="*/ 130 h 318"/>
                  <a:gd name="T46" fmla="*/ 114 w 142"/>
                  <a:gd name="T47" fmla="*/ 134 h 318"/>
                  <a:gd name="T48" fmla="*/ 114 w 142"/>
                  <a:gd name="T49" fmla="*/ 134 h 318"/>
                  <a:gd name="T50" fmla="*/ 116 w 142"/>
                  <a:gd name="T51" fmla="*/ 140 h 318"/>
                  <a:gd name="T52" fmla="*/ 122 w 142"/>
                  <a:gd name="T53" fmla="*/ 152 h 318"/>
                  <a:gd name="T54" fmla="*/ 122 w 142"/>
                  <a:gd name="T55" fmla="*/ 152 h 318"/>
                  <a:gd name="T56" fmla="*/ 128 w 142"/>
                  <a:gd name="T57" fmla="*/ 164 h 318"/>
                  <a:gd name="T58" fmla="*/ 134 w 142"/>
                  <a:gd name="T59" fmla="*/ 170 h 318"/>
                  <a:gd name="T60" fmla="*/ 134 w 142"/>
                  <a:gd name="T61" fmla="*/ 170 h 318"/>
                  <a:gd name="T62" fmla="*/ 140 w 142"/>
                  <a:gd name="T63" fmla="*/ 178 h 318"/>
                  <a:gd name="T64" fmla="*/ 142 w 142"/>
                  <a:gd name="T65" fmla="*/ 184 h 318"/>
                  <a:gd name="T66" fmla="*/ 142 w 142"/>
                  <a:gd name="T67" fmla="*/ 192 h 318"/>
                  <a:gd name="T68" fmla="*/ 142 w 142"/>
                  <a:gd name="T69" fmla="*/ 192 h 318"/>
                  <a:gd name="T70" fmla="*/ 142 w 142"/>
                  <a:gd name="T71" fmla="*/ 200 h 318"/>
                  <a:gd name="T72" fmla="*/ 142 w 142"/>
                  <a:gd name="T73" fmla="*/ 212 h 318"/>
                  <a:gd name="T74" fmla="*/ 142 w 142"/>
                  <a:gd name="T75" fmla="*/ 218 h 318"/>
                  <a:gd name="T76" fmla="*/ 140 w 142"/>
                  <a:gd name="T77" fmla="*/ 224 h 318"/>
                  <a:gd name="T78" fmla="*/ 136 w 142"/>
                  <a:gd name="T79" fmla="*/ 230 h 318"/>
                  <a:gd name="T80" fmla="*/ 130 w 142"/>
                  <a:gd name="T81" fmla="*/ 236 h 318"/>
                  <a:gd name="T82" fmla="*/ 130 w 142"/>
                  <a:gd name="T83" fmla="*/ 236 h 318"/>
                  <a:gd name="T84" fmla="*/ 118 w 142"/>
                  <a:gd name="T85" fmla="*/ 250 h 318"/>
                  <a:gd name="T86" fmla="*/ 108 w 142"/>
                  <a:gd name="T87" fmla="*/ 264 h 318"/>
                  <a:gd name="T88" fmla="*/ 98 w 142"/>
                  <a:gd name="T89" fmla="*/ 282 h 318"/>
                  <a:gd name="T90" fmla="*/ 60 w 142"/>
                  <a:gd name="T91" fmla="*/ 318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2" h="318">
                    <a:moveTo>
                      <a:pt x="0" y="0"/>
                    </a:moveTo>
                    <a:lnTo>
                      <a:pt x="26" y="34"/>
                    </a:lnTo>
                    <a:lnTo>
                      <a:pt x="26" y="34"/>
                    </a:lnTo>
                    <a:lnTo>
                      <a:pt x="34" y="36"/>
                    </a:lnTo>
                    <a:lnTo>
                      <a:pt x="44" y="38"/>
                    </a:lnTo>
                    <a:lnTo>
                      <a:pt x="44" y="38"/>
                    </a:lnTo>
                    <a:lnTo>
                      <a:pt x="48" y="40"/>
                    </a:lnTo>
                    <a:lnTo>
                      <a:pt x="54" y="44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86" y="68"/>
                    </a:lnTo>
                    <a:lnTo>
                      <a:pt x="106" y="84"/>
                    </a:lnTo>
                    <a:lnTo>
                      <a:pt x="106" y="84"/>
                    </a:lnTo>
                    <a:lnTo>
                      <a:pt x="116" y="86"/>
                    </a:lnTo>
                    <a:lnTo>
                      <a:pt x="122" y="88"/>
                    </a:lnTo>
                    <a:lnTo>
                      <a:pt x="124" y="92"/>
                    </a:lnTo>
                    <a:lnTo>
                      <a:pt x="124" y="92"/>
                    </a:lnTo>
                    <a:lnTo>
                      <a:pt x="126" y="100"/>
                    </a:lnTo>
                    <a:lnTo>
                      <a:pt x="126" y="110"/>
                    </a:lnTo>
                    <a:lnTo>
                      <a:pt x="126" y="110"/>
                    </a:lnTo>
                    <a:lnTo>
                      <a:pt x="124" y="116"/>
                    </a:lnTo>
                    <a:lnTo>
                      <a:pt x="120" y="124"/>
                    </a:lnTo>
                    <a:lnTo>
                      <a:pt x="116" y="130"/>
                    </a:lnTo>
                    <a:lnTo>
                      <a:pt x="114" y="134"/>
                    </a:lnTo>
                    <a:lnTo>
                      <a:pt x="114" y="134"/>
                    </a:lnTo>
                    <a:lnTo>
                      <a:pt x="116" y="140"/>
                    </a:lnTo>
                    <a:lnTo>
                      <a:pt x="122" y="152"/>
                    </a:lnTo>
                    <a:lnTo>
                      <a:pt x="122" y="152"/>
                    </a:lnTo>
                    <a:lnTo>
                      <a:pt x="128" y="164"/>
                    </a:lnTo>
                    <a:lnTo>
                      <a:pt x="134" y="170"/>
                    </a:lnTo>
                    <a:lnTo>
                      <a:pt x="134" y="170"/>
                    </a:lnTo>
                    <a:lnTo>
                      <a:pt x="140" y="178"/>
                    </a:lnTo>
                    <a:lnTo>
                      <a:pt x="142" y="184"/>
                    </a:lnTo>
                    <a:lnTo>
                      <a:pt x="142" y="192"/>
                    </a:lnTo>
                    <a:lnTo>
                      <a:pt x="142" y="192"/>
                    </a:lnTo>
                    <a:lnTo>
                      <a:pt x="142" y="200"/>
                    </a:lnTo>
                    <a:lnTo>
                      <a:pt x="142" y="212"/>
                    </a:lnTo>
                    <a:lnTo>
                      <a:pt x="142" y="218"/>
                    </a:lnTo>
                    <a:lnTo>
                      <a:pt x="140" y="224"/>
                    </a:lnTo>
                    <a:lnTo>
                      <a:pt x="136" y="230"/>
                    </a:lnTo>
                    <a:lnTo>
                      <a:pt x="130" y="236"/>
                    </a:lnTo>
                    <a:lnTo>
                      <a:pt x="130" y="236"/>
                    </a:lnTo>
                    <a:lnTo>
                      <a:pt x="118" y="250"/>
                    </a:lnTo>
                    <a:lnTo>
                      <a:pt x="108" y="264"/>
                    </a:lnTo>
                    <a:lnTo>
                      <a:pt x="98" y="282"/>
                    </a:lnTo>
                    <a:lnTo>
                      <a:pt x="60" y="318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22"/>
              <p:cNvSpPr>
                <a:spLocks/>
              </p:cNvSpPr>
              <p:nvPr/>
            </p:nvSpPr>
            <p:spPr bwMode="auto">
              <a:xfrm>
                <a:off x="8533391" y="5888301"/>
                <a:ext cx="253664" cy="44764"/>
              </a:xfrm>
              <a:custGeom>
                <a:avLst/>
                <a:gdLst>
                  <a:gd name="T0" fmla="*/ 0 w 170"/>
                  <a:gd name="T1" fmla="*/ 24 h 30"/>
                  <a:gd name="T2" fmla="*/ 0 w 170"/>
                  <a:gd name="T3" fmla="*/ 24 h 30"/>
                  <a:gd name="T4" fmla="*/ 8 w 170"/>
                  <a:gd name="T5" fmla="*/ 20 h 30"/>
                  <a:gd name="T6" fmla="*/ 16 w 170"/>
                  <a:gd name="T7" fmla="*/ 16 h 30"/>
                  <a:gd name="T8" fmla="*/ 24 w 170"/>
                  <a:gd name="T9" fmla="*/ 10 h 30"/>
                  <a:gd name="T10" fmla="*/ 24 w 170"/>
                  <a:gd name="T11" fmla="*/ 10 h 30"/>
                  <a:gd name="T12" fmla="*/ 32 w 170"/>
                  <a:gd name="T13" fmla="*/ 4 h 30"/>
                  <a:gd name="T14" fmla="*/ 42 w 170"/>
                  <a:gd name="T15" fmla="*/ 0 h 30"/>
                  <a:gd name="T16" fmla="*/ 52 w 170"/>
                  <a:gd name="T17" fmla="*/ 0 h 30"/>
                  <a:gd name="T18" fmla="*/ 60 w 170"/>
                  <a:gd name="T19" fmla="*/ 2 h 30"/>
                  <a:gd name="T20" fmla="*/ 60 w 170"/>
                  <a:gd name="T21" fmla="*/ 2 h 30"/>
                  <a:gd name="T22" fmla="*/ 86 w 170"/>
                  <a:gd name="T23" fmla="*/ 14 h 30"/>
                  <a:gd name="T24" fmla="*/ 106 w 170"/>
                  <a:gd name="T25" fmla="*/ 26 h 30"/>
                  <a:gd name="T26" fmla="*/ 106 w 170"/>
                  <a:gd name="T27" fmla="*/ 26 h 30"/>
                  <a:gd name="T28" fmla="*/ 108 w 170"/>
                  <a:gd name="T29" fmla="*/ 28 h 30"/>
                  <a:gd name="T30" fmla="*/ 116 w 170"/>
                  <a:gd name="T31" fmla="*/ 30 h 30"/>
                  <a:gd name="T32" fmla="*/ 120 w 170"/>
                  <a:gd name="T33" fmla="*/ 30 h 30"/>
                  <a:gd name="T34" fmla="*/ 128 w 170"/>
                  <a:gd name="T35" fmla="*/ 30 h 30"/>
                  <a:gd name="T36" fmla="*/ 134 w 170"/>
                  <a:gd name="T37" fmla="*/ 26 h 30"/>
                  <a:gd name="T38" fmla="*/ 142 w 170"/>
                  <a:gd name="T39" fmla="*/ 22 h 30"/>
                  <a:gd name="T40" fmla="*/ 142 w 170"/>
                  <a:gd name="T41" fmla="*/ 22 h 30"/>
                  <a:gd name="T42" fmla="*/ 164 w 170"/>
                  <a:gd name="T43" fmla="*/ 4 h 30"/>
                  <a:gd name="T44" fmla="*/ 170 w 170"/>
                  <a:gd name="T4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0" h="30">
                    <a:moveTo>
                      <a:pt x="0" y="24"/>
                    </a:moveTo>
                    <a:lnTo>
                      <a:pt x="0" y="24"/>
                    </a:lnTo>
                    <a:lnTo>
                      <a:pt x="8" y="20"/>
                    </a:lnTo>
                    <a:lnTo>
                      <a:pt x="16" y="16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32" y="4"/>
                    </a:lnTo>
                    <a:lnTo>
                      <a:pt x="42" y="0"/>
                    </a:lnTo>
                    <a:lnTo>
                      <a:pt x="52" y="0"/>
                    </a:lnTo>
                    <a:lnTo>
                      <a:pt x="60" y="2"/>
                    </a:lnTo>
                    <a:lnTo>
                      <a:pt x="60" y="2"/>
                    </a:lnTo>
                    <a:lnTo>
                      <a:pt x="86" y="14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08" y="28"/>
                    </a:lnTo>
                    <a:lnTo>
                      <a:pt x="116" y="30"/>
                    </a:lnTo>
                    <a:lnTo>
                      <a:pt x="120" y="30"/>
                    </a:lnTo>
                    <a:lnTo>
                      <a:pt x="128" y="30"/>
                    </a:lnTo>
                    <a:lnTo>
                      <a:pt x="134" y="26"/>
                    </a:lnTo>
                    <a:lnTo>
                      <a:pt x="142" y="22"/>
                    </a:lnTo>
                    <a:lnTo>
                      <a:pt x="142" y="22"/>
                    </a:lnTo>
                    <a:lnTo>
                      <a:pt x="164" y="4"/>
                    </a:lnTo>
                    <a:lnTo>
                      <a:pt x="170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4" name="Freeform 23"/>
              <p:cNvSpPr>
                <a:spLocks/>
              </p:cNvSpPr>
              <p:nvPr/>
            </p:nvSpPr>
            <p:spPr bwMode="auto">
              <a:xfrm>
                <a:off x="8476690" y="5363067"/>
                <a:ext cx="164136" cy="549109"/>
              </a:xfrm>
              <a:custGeom>
                <a:avLst/>
                <a:gdLst>
                  <a:gd name="T0" fmla="*/ 24 w 110"/>
                  <a:gd name="T1" fmla="*/ 368 h 368"/>
                  <a:gd name="T2" fmla="*/ 22 w 110"/>
                  <a:gd name="T3" fmla="*/ 354 h 368"/>
                  <a:gd name="T4" fmla="*/ 26 w 110"/>
                  <a:gd name="T5" fmla="*/ 346 h 368"/>
                  <a:gd name="T6" fmla="*/ 44 w 110"/>
                  <a:gd name="T7" fmla="*/ 322 h 368"/>
                  <a:gd name="T8" fmla="*/ 46 w 110"/>
                  <a:gd name="T9" fmla="*/ 320 h 368"/>
                  <a:gd name="T10" fmla="*/ 46 w 110"/>
                  <a:gd name="T11" fmla="*/ 312 h 368"/>
                  <a:gd name="T12" fmla="*/ 40 w 110"/>
                  <a:gd name="T13" fmla="*/ 302 h 368"/>
                  <a:gd name="T14" fmla="*/ 18 w 110"/>
                  <a:gd name="T15" fmla="*/ 272 h 368"/>
                  <a:gd name="T16" fmla="*/ 12 w 110"/>
                  <a:gd name="T17" fmla="*/ 264 h 368"/>
                  <a:gd name="T18" fmla="*/ 6 w 110"/>
                  <a:gd name="T19" fmla="*/ 228 h 368"/>
                  <a:gd name="T20" fmla="*/ 0 w 110"/>
                  <a:gd name="T21" fmla="*/ 208 h 368"/>
                  <a:gd name="T22" fmla="*/ 2 w 110"/>
                  <a:gd name="T23" fmla="*/ 194 h 368"/>
                  <a:gd name="T24" fmla="*/ 4 w 110"/>
                  <a:gd name="T25" fmla="*/ 192 h 368"/>
                  <a:gd name="T26" fmla="*/ 18 w 110"/>
                  <a:gd name="T27" fmla="*/ 178 h 368"/>
                  <a:gd name="T28" fmla="*/ 20 w 110"/>
                  <a:gd name="T29" fmla="*/ 174 h 368"/>
                  <a:gd name="T30" fmla="*/ 28 w 110"/>
                  <a:gd name="T31" fmla="*/ 168 h 368"/>
                  <a:gd name="T32" fmla="*/ 34 w 110"/>
                  <a:gd name="T33" fmla="*/ 168 h 368"/>
                  <a:gd name="T34" fmla="*/ 42 w 110"/>
                  <a:gd name="T35" fmla="*/ 170 h 368"/>
                  <a:gd name="T36" fmla="*/ 52 w 110"/>
                  <a:gd name="T37" fmla="*/ 162 h 368"/>
                  <a:gd name="T38" fmla="*/ 62 w 110"/>
                  <a:gd name="T39" fmla="*/ 144 h 368"/>
                  <a:gd name="T40" fmla="*/ 64 w 110"/>
                  <a:gd name="T41" fmla="*/ 138 h 368"/>
                  <a:gd name="T42" fmla="*/ 68 w 110"/>
                  <a:gd name="T43" fmla="*/ 114 h 368"/>
                  <a:gd name="T44" fmla="*/ 54 w 110"/>
                  <a:gd name="T45" fmla="*/ 98 h 368"/>
                  <a:gd name="T46" fmla="*/ 38 w 110"/>
                  <a:gd name="T47" fmla="*/ 80 h 368"/>
                  <a:gd name="T48" fmla="*/ 30 w 110"/>
                  <a:gd name="T49" fmla="*/ 74 h 368"/>
                  <a:gd name="T50" fmla="*/ 6 w 110"/>
                  <a:gd name="T51" fmla="*/ 48 h 368"/>
                  <a:gd name="T52" fmla="*/ 6 w 110"/>
                  <a:gd name="T53" fmla="*/ 36 h 368"/>
                  <a:gd name="T54" fmla="*/ 6 w 110"/>
                  <a:gd name="T55" fmla="*/ 26 h 368"/>
                  <a:gd name="T56" fmla="*/ 8 w 110"/>
                  <a:gd name="T57" fmla="*/ 26 h 368"/>
                  <a:gd name="T58" fmla="*/ 38 w 110"/>
                  <a:gd name="T59" fmla="*/ 32 h 368"/>
                  <a:gd name="T60" fmla="*/ 44 w 110"/>
                  <a:gd name="T61" fmla="*/ 36 h 368"/>
                  <a:gd name="T62" fmla="*/ 54 w 110"/>
                  <a:gd name="T63" fmla="*/ 40 h 368"/>
                  <a:gd name="T64" fmla="*/ 82 w 110"/>
                  <a:gd name="T65" fmla="*/ 42 h 368"/>
                  <a:gd name="T66" fmla="*/ 86 w 110"/>
                  <a:gd name="T67" fmla="*/ 44 h 368"/>
                  <a:gd name="T68" fmla="*/ 90 w 110"/>
                  <a:gd name="T69" fmla="*/ 44 h 368"/>
                  <a:gd name="T70" fmla="*/ 90 w 110"/>
                  <a:gd name="T71" fmla="*/ 42 h 368"/>
                  <a:gd name="T72" fmla="*/ 88 w 110"/>
                  <a:gd name="T73" fmla="*/ 32 h 368"/>
                  <a:gd name="T74" fmla="*/ 92 w 110"/>
                  <a:gd name="T75" fmla="*/ 26 h 368"/>
                  <a:gd name="T76" fmla="*/ 104 w 110"/>
                  <a:gd name="T77" fmla="*/ 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0" h="368">
                    <a:moveTo>
                      <a:pt x="24" y="368"/>
                    </a:moveTo>
                    <a:lnTo>
                      <a:pt x="24" y="368"/>
                    </a:lnTo>
                    <a:lnTo>
                      <a:pt x="22" y="362"/>
                    </a:lnTo>
                    <a:lnTo>
                      <a:pt x="22" y="354"/>
                    </a:lnTo>
                    <a:lnTo>
                      <a:pt x="26" y="346"/>
                    </a:lnTo>
                    <a:lnTo>
                      <a:pt x="26" y="346"/>
                    </a:lnTo>
                    <a:lnTo>
                      <a:pt x="38" y="330"/>
                    </a:lnTo>
                    <a:lnTo>
                      <a:pt x="44" y="322"/>
                    </a:lnTo>
                    <a:lnTo>
                      <a:pt x="44" y="322"/>
                    </a:lnTo>
                    <a:lnTo>
                      <a:pt x="46" y="320"/>
                    </a:lnTo>
                    <a:lnTo>
                      <a:pt x="46" y="318"/>
                    </a:lnTo>
                    <a:lnTo>
                      <a:pt x="46" y="312"/>
                    </a:lnTo>
                    <a:lnTo>
                      <a:pt x="46" y="312"/>
                    </a:lnTo>
                    <a:lnTo>
                      <a:pt x="40" y="302"/>
                    </a:lnTo>
                    <a:lnTo>
                      <a:pt x="28" y="288"/>
                    </a:lnTo>
                    <a:lnTo>
                      <a:pt x="18" y="272"/>
                    </a:lnTo>
                    <a:lnTo>
                      <a:pt x="12" y="264"/>
                    </a:lnTo>
                    <a:lnTo>
                      <a:pt x="12" y="264"/>
                    </a:lnTo>
                    <a:lnTo>
                      <a:pt x="10" y="248"/>
                    </a:lnTo>
                    <a:lnTo>
                      <a:pt x="6" y="228"/>
                    </a:lnTo>
                    <a:lnTo>
                      <a:pt x="6" y="228"/>
                    </a:lnTo>
                    <a:lnTo>
                      <a:pt x="0" y="208"/>
                    </a:lnTo>
                    <a:lnTo>
                      <a:pt x="0" y="198"/>
                    </a:lnTo>
                    <a:lnTo>
                      <a:pt x="2" y="194"/>
                    </a:lnTo>
                    <a:lnTo>
                      <a:pt x="4" y="192"/>
                    </a:lnTo>
                    <a:lnTo>
                      <a:pt x="4" y="192"/>
                    </a:lnTo>
                    <a:lnTo>
                      <a:pt x="14" y="186"/>
                    </a:lnTo>
                    <a:lnTo>
                      <a:pt x="18" y="178"/>
                    </a:lnTo>
                    <a:lnTo>
                      <a:pt x="18" y="178"/>
                    </a:lnTo>
                    <a:lnTo>
                      <a:pt x="20" y="174"/>
                    </a:lnTo>
                    <a:lnTo>
                      <a:pt x="24" y="172"/>
                    </a:lnTo>
                    <a:lnTo>
                      <a:pt x="28" y="168"/>
                    </a:lnTo>
                    <a:lnTo>
                      <a:pt x="34" y="168"/>
                    </a:lnTo>
                    <a:lnTo>
                      <a:pt x="34" y="168"/>
                    </a:lnTo>
                    <a:lnTo>
                      <a:pt x="40" y="168"/>
                    </a:lnTo>
                    <a:lnTo>
                      <a:pt x="42" y="170"/>
                    </a:lnTo>
                    <a:lnTo>
                      <a:pt x="46" y="170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62" y="144"/>
                    </a:lnTo>
                    <a:lnTo>
                      <a:pt x="62" y="144"/>
                    </a:lnTo>
                    <a:lnTo>
                      <a:pt x="64" y="138"/>
                    </a:lnTo>
                    <a:lnTo>
                      <a:pt x="66" y="128"/>
                    </a:lnTo>
                    <a:lnTo>
                      <a:pt x="68" y="114"/>
                    </a:lnTo>
                    <a:lnTo>
                      <a:pt x="68" y="114"/>
                    </a:lnTo>
                    <a:lnTo>
                      <a:pt x="54" y="98"/>
                    </a:lnTo>
                    <a:lnTo>
                      <a:pt x="44" y="86"/>
                    </a:lnTo>
                    <a:lnTo>
                      <a:pt x="38" y="80"/>
                    </a:lnTo>
                    <a:lnTo>
                      <a:pt x="38" y="80"/>
                    </a:lnTo>
                    <a:lnTo>
                      <a:pt x="30" y="74"/>
                    </a:lnTo>
                    <a:lnTo>
                      <a:pt x="20" y="64"/>
                    </a:lnTo>
                    <a:lnTo>
                      <a:pt x="6" y="48"/>
                    </a:lnTo>
                    <a:lnTo>
                      <a:pt x="6" y="48"/>
                    </a:lnTo>
                    <a:lnTo>
                      <a:pt x="6" y="36"/>
                    </a:lnTo>
                    <a:lnTo>
                      <a:pt x="6" y="30"/>
                    </a:lnTo>
                    <a:lnTo>
                      <a:pt x="6" y="26"/>
                    </a:lnTo>
                    <a:lnTo>
                      <a:pt x="8" y="26"/>
                    </a:lnTo>
                    <a:lnTo>
                      <a:pt x="8" y="26"/>
                    </a:lnTo>
                    <a:lnTo>
                      <a:pt x="24" y="30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44" y="36"/>
                    </a:lnTo>
                    <a:lnTo>
                      <a:pt x="50" y="38"/>
                    </a:lnTo>
                    <a:lnTo>
                      <a:pt x="54" y="40"/>
                    </a:lnTo>
                    <a:lnTo>
                      <a:pt x="54" y="40"/>
                    </a:lnTo>
                    <a:lnTo>
                      <a:pt x="82" y="42"/>
                    </a:lnTo>
                    <a:lnTo>
                      <a:pt x="82" y="42"/>
                    </a:lnTo>
                    <a:lnTo>
                      <a:pt x="86" y="44"/>
                    </a:lnTo>
                    <a:lnTo>
                      <a:pt x="88" y="46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90" y="42"/>
                    </a:lnTo>
                    <a:lnTo>
                      <a:pt x="88" y="38"/>
                    </a:lnTo>
                    <a:lnTo>
                      <a:pt x="88" y="32"/>
                    </a:lnTo>
                    <a:lnTo>
                      <a:pt x="92" y="26"/>
                    </a:lnTo>
                    <a:lnTo>
                      <a:pt x="92" y="26"/>
                    </a:lnTo>
                    <a:lnTo>
                      <a:pt x="98" y="18"/>
                    </a:lnTo>
                    <a:lnTo>
                      <a:pt x="104" y="8"/>
                    </a:lnTo>
                    <a:lnTo>
                      <a:pt x="110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Freeform 24"/>
              <p:cNvSpPr>
                <a:spLocks/>
              </p:cNvSpPr>
              <p:nvPr/>
            </p:nvSpPr>
            <p:spPr bwMode="auto">
              <a:xfrm>
                <a:off x="8479674" y="5673433"/>
                <a:ext cx="283507" cy="8953"/>
              </a:xfrm>
              <a:custGeom>
                <a:avLst/>
                <a:gdLst>
                  <a:gd name="T0" fmla="*/ 0 w 190"/>
                  <a:gd name="T1" fmla="*/ 0 h 6"/>
                  <a:gd name="T2" fmla="*/ 64 w 190"/>
                  <a:gd name="T3" fmla="*/ 2 h 6"/>
                  <a:gd name="T4" fmla="*/ 100 w 190"/>
                  <a:gd name="T5" fmla="*/ 6 h 6"/>
                  <a:gd name="T6" fmla="*/ 100 w 190"/>
                  <a:gd name="T7" fmla="*/ 6 h 6"/>
                  <a:gd name="T8" fmla="*/ 108 w 190"/>
                  <a:gd name="T9" fmla="*/ 4 h 6"/>
                  <a:gd name="T10" fmla="*/ 116 w 190"/>
                  <a:gd name="T11" fmla="*/ 2 h 6"/>
                  <a:gd name="T12" fmla="*/ 126 w 190"/>
                  <a:gd name="T13" fmla="*/ 2 h 6"/>
                  <a:gd name="T14" fmla="*/ 126 w 190"/>
                  <a:gd name="T15" fmla="*/ 2 h 6"/>
                  <a:gd name="T16" fmla="*/ 142 w 190"/>
                  <a:gd name="T17" fmla="*/ 4 h 6"/>
                  <a:gd name="T18" fmla="*/ 152 w 190"/>
                  <a:gd name="T19" fmla="*/ 2 h 6"/>
                  <a:gd name="T20" fmla="*/ 152 w 190"/>
                  <a:gd name="T21" fmla="*/ 2 h 6"/>
                  <a:gd name="T22" fmla="*/ 172 w 190"/>
                  <a:gd name="T23" fmla="*/ 0 h 6"/>
                  <a:gd name="T24" fmla="*/ 190 w 190"/>
                  <a:gd name="T2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0" h="6">
                    <a:moveTo>
                      <a:pt x="0" y="0"/>
                    </a:moveTo>
                    <a:lnTo>
                      <a:pt x="64" y="2"/>
                    </a:lnTo>
                    <a:lnTo>
                      <a:pt x="100" y="6"/>
                    </a:lnTo>
                    <a:lnTo>
                      <a:pt x="100" y="6"/>
                    </a:lnTo>
                    <a:lnTo>
                      <a:pt x="108" y="4"/>
                    </a:lnTo>
                    <a:lnTo>
                      <a:pt x="116" y="2"/>
                    </a:lnTo>
                    <a:lnTo>
                      <a:pt x="126" y="2"/>
                    </a:lnTo>
                    <a:lnTo>
                      <a:pt x="126" y="2"/>
                    </a:lnTo>
                    <a:lnTo>
                      <a:pt x="142" y="4"/>
                    </a:lnTo>
                    <a:lnTo>
                      <a:pt x="152" y="2"/>
                    </a:lnTo>
                    <a:lnTo>
                      <a:pt x="152" y="2"/>
                    </a:lnTo>
                    <a:lnTo>
                      <a:pt x="172" y="0"/>
                    </a:lnTo>
                    <a:lnTo>
                      <a:pt x="190" y="2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25"/>
              <p:cNvSpPr>
                <a:spLocks/>
              </p:cNvSpPr>
              <p:nvPr/>
            </p:nvSpPr>
            <p:spPr bwMode="auto">
              <a:xfrm>
                <a:off x="8220041" y="5834584"/>
                <a:ext cx="167120" cy="77591"/>
              </a:xfrm>
              <a:custGeom>
                <a:avLst/>
                <a:gdLst>
                  <a:gd name="T0" fmla="*/ 0 w 112"/>
                  <a:gd name="T1" fmla="*/ 0 h 52"/>
                  <a:gd name="T2" fmla="*/ 30 w 112"/>
                  <a:gd name="T3" fmla="*/ 22 h 52"/>
                  <a:gd name="T4" fmla="*/ 60 w 112"/>
                  <a:gd name="T5" fmla="*/ 42 h 52"/>
                  <a:gd name="T6" fmla="*/ 60 w 112"/>
                  <a:gd name="T7" fmla="*/ 42 h 52"/>
                  <a:gd name="T8" fmla="*/ 66 w 112"/>
                  <a:gd name="T9" fmla="*/ 48 h 52"/>
                  <a:gd name="T10" fmla="*/ 74 w 112"/>
                  <a:gd name="T11" fmla="*/ 50 h 52"/>
                  <a:gd name="T12" fmla="*/ 82 w 112"/>
                  <a:gd name="T13" fmla="*/ 52 h 52"/>
                  <a:gd name="T14" fmla="*/ 82 w 112"/>
                  <a:gd name="T15" fmla="*/ 52 h 52"/>
                  <a:gd name="T16" fmla="*/ 96 w 112"/>
                  <a:gd name="T17" fmla="*/ 48 h 52"/>
                  <a:gd name="T18" fmla="*/ 102 w 112"/>
                  <a:gd name="T19" fmla="*/ 48 h 52"/>
                  <a:gd name="T20" fmla="*/ 102 w 112"/>
                  <a:gd name="T21" fmla="*/ 48 h 52"/>
                  <a:gd name="T22" fmla="*/ 102 w 112"/>
                  <a:gd name="T23" fmla="*/ 44 h 52"/>
                  <a:gd name="T24" fmla="*/ 104 w 112"/>
                  <a:gd name="T25" fmla="*/ 32 h 52"/>
                  <a:gd name="T26" fmla="*/ 104 w 112"/>
                  <a:gd name="T27" fmla="*/ 32 h 52"/>
                  <a:gd name="T28" fmla="*/ 108 w 112"/>
                  <a:gd name="T29" fmla="*/ 22 h 52"/>
                  <a:gd name="T30" fmla="*/ 110 w 112"/>
                  <a:gd name="T31" fmla="*/ 18 h 52"/>
                  <a:gd name="T32" fmla="*/ 112 w 112"/>
                  <a:gd name="T33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2" h="52">
                    <a:moveTo>
                      <a:pt x="0" y="0"/>
                    </a:moveTo>
                    <a:lnTo>
                      <a:pt x="30" y="22"/>
                    </a:lnTo>
                    <a:lnTo>
                      <a:pt x="60" y="42"/>
                    </a:lnTo>
                    <a:lnTo>
                      <a:pt x="60" y="42"/>
                    </a:lnTo>
                    <a:lnTo>
                      <a:pt x="66" y="48"/>
                    </a:lnTo>
                    <a:lnTo>
                      <a:pt x="74" y="50"/>
                    </a:lnTo>
                    <a:lnTo>
                      <a:pt x="82" y="52"/>
                    </a:lnTo>
                    <a:lnTo>
                      <a:pt x="82" y="52"/>
                    </a:lnTo>
                    <a:lnTo>
                      <a:pt x="96" y="48"/>
                    </a:lnTo>
                    <a:lnTo>
                      <a:pt x="102" y="48"/>
                    </a:lnTo>
                    <a:lnTo>
                      <a:pt x="102" y="48"/>
                    </a:lnTo>
                    <a:lnTo>
                      <a:pt x="102" y="44"/>
                    </a:lnTo>
                    <a:lnTo>
                      <a:pt x="104" y="32"/>
                    </a:lnTo>
                    <a:lnTo>
                      <a:pt x="104" y="32"/>
                    </a:lnTo>
                    <a:lnTo>
                      <a:pt x="108" y="22"/>
                    </a:lnTo>
                    <a:lnTo>
                      <a:pt x="110" y="18"/>
                    </a:lnTo>
                    <a:lnTo>
                      <a:pt x="112" y="2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26"/>
              <p:cNvSpPr>
                <a:spLocks/>
              </p:cNvSpPr>
              <p:nvPr/>
            </p:nvSpPr>
            <p:spPr bwMode="auto">
              <a:xfrm>
                <a:off x="8109622" y="5372020"/>
                <a:ext cx="14921" cy="68639"/>
              </a:xfrm>
              <a:custGeom>
                <a:avLst/>
                <a:gdLst>
                  <a:gd name="T0" fmla="*/ 10 w 10"/>
                  <a:gd name="T1" fmla="*/ 46 h 46"/>
                  <a:gd name="T2" fmla="*/ 10 w 10"/>
                  <a:gd name="T3" fmla="*/ 46 h 46"/>
                  <a:gd name="T4" fmla="*/ 8 w 10"/>
                  <a:gd name="T5" fmla="*/ 32 h 46"/>
                  <a:gd name="T6" fmla="*/ 6 w 10"/>
                  <a:gd name="T7" fmla="*/ 24 h 46"/>
                  <a:gd name="T8" fmla="*/ 4 w 10"/>
                  <a:gd name="T9" fmla="*/ 18 h 46"/>
                  <a:gd name="T10" fmla="*/ 4 w 10"/>
                  <a:gd name="T11" fmla="*/ 18 h 46"/>
                  <a:gd name="T12" fmla="*/ 0 w 10"/>
                  <a:gd name="T13" fmla="*/ 8 h 46"/>
                  <a:gd name="T14" fmla="*/ 0 w 10"/>
                  <a:gd name="T15" fmla="*/ 4 h 46"/>
                  <a:gd name="T16" fmla="*/ 2 w 10"/>
                  <a:gd name="T1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46">
                    <a:moveTo>
                      <a:pt x="10" y="46"/>
                    </a:moveTo>
                    <a:lnTo>
                      <a:pt x="10" y="46"/>
                    </a:lnTo>
                    <a:lnTo>
                      <a:pt x="8" y="32"/>
                    </a:lnTo>
                    <a:lnTo>
                      <a:pt x="6" y="24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2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Line 27"/>
              <p:cNvSpPr>
                <a:spLocks noChangeShapeType="1"/>
              </p:cNvSpPr>
              <p:nvPr/>
            </p:nvSpPr>
            <p:spPr bwMode="auto">
              <a:xfrm>
                <a:off x="8115591" y="5628668"/>
                <a:ext cx="0" cy="0"/>
              </a:xfrm>
              <a:prstGeom prst="line">
                <a:avLst/>
              </a:prstGeom>
              <a:noFill/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Line 28"/>
              <p:cNvSpPr>
                <a:spLocks noChangeShapeType="1"/>
              </p:cNvSpPr>
              <p:nvPr/>
            </p:nvSpPr>
            <p:spPr bwMode="auto">
              <a:xfrm>
                <a:off x="8246900" y="5739087"/>
                <a:ext cx="0" cy="0"/>
              </a:xfrm>
              <a:prstGeom prst="line">
                <a:avLst/>
              </a:prstGeom>
              <a:noFill/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29"/>
              <p:cNvSpPr>
                <a:spLocks/>
              </p:cNvSpPr>
              <p:nvPr/>
            </p:nvSpPr>
            <p:spPr bwMode="auto">
              <a:xfrm>
                <a:off x="8166324" y="5837568"/>
                <a:ext cx="179057" cy="235759"/>
              </a:xfrm>
              <a:custGeom>
                <a:avLst/>
                <a:gdLst>
                  <a:gd name="T0" fmla="*/ 94 w 120"/>
                  <a:gd name="T1" fmla="*/ 142 h 158"/>
                  <a:gd name="T2" fmla="*/ 82 w 120"/>
                  <a:gd name="T3" fmla="*/ 148 h 158"/>
                  <a:gd name="T4" fmla="*/ 72 w 120"/>
                  <a:gd name="T5" fmla="*/ 158 h 158"/>
                  <a:gd name="T6" fmla="*/ 72 w 120"/>
                  <a:gd name="T7" fmla="*/ 158 h 158"/>
                  <a:gd name="T8" fmla="*/ 68 w 120"/>
                  <a:gd name="T9" fmla="*/ 158 h 158"/>
                  <a:gd name="T10" fmla="*/ 64 w 120"/>
                  <a:gd name="T11" fmla="*/ 158 h 158"/>
                  <a:gd name="T12" fmla="*/ 60 w 120"/>
                  <a:gd name="T13" fmla="*/ 158 h 158"/>
                  <a:gd name="T14" fmla="*/ 60 w 120"/>
                  <a:gd name="T15" fmla="*/ 158 h 158"/>
                  <a:gd name="T16" fmla="*/ 56 w 120"/>
                  <a:gd name="T17" fmla="*/ 154 h 158"/>
                  <a:gd name="T18" fmla="*/ 48 w 120"/>
                  <a:gd name="T19" fmla="*/ 150 h 158"/>
                  <a:gd name="T20" fmla="*/ 40 w 120"/>
                  <a:gd name="T21" fmla="*/ 144 h 158"/>
                  <a:gd name="T22" fmla="*/ 24 w 120"/>
                  <a:gd name="T23" fmla="*/ 142 h 158"/>
                  <a:gd name="T24" fmla="*/ 4 w 120"/>
                  <a:gd name="T25" fmla="*/ 136 h 158"/>
                  <a:gd name="T26" fmla="*/ 0 w 120"/>
                  <a:gd name="T27" fmla="*/ 92 h 158"/>
                  <a:gd name="T28" fmla="*/ 0 w 120"/>
                  <a:gd name="T29" fmla="*/ 46 h 158"/>
                  <a:gd name="T30" fmla="*/ 38 w 120"/>
                  <a:gd name="T31" fmla="*/ 0 h 158"/>
                  <a:gd name="T32" fmla="*/ 66 w 120"/>
                  <a:gd name="T33" fmla="*/ 20 h 158"/>
                  <a:gd name="T34" fmla="*/ 96 w 120"/>
                  <a:gd name="T35" fmla="*/ 40 h 158"/>
                  <a:gd name="T36" fmla="*/ 96 w 120"/>
                  <a:gd name="T37" fmla="*/ 40 h 158"/>
                  <a:gd name="T38" fmla="*/ 102 w 120"/>
                  <a:gd name="T39" fmla="*/ 46 h 158"/>
                  <a:gd name="T40" fmla="*/ 110 w 120"/>
                  <a:gd name="T41" fmla="*/ 48 h 158"/>
                  <a:gd name="T42" fmla="*/ 118 w 120"/>
                  <a:gd name="T43" fmla="*/ 50 h 158"/>
                  <a:gd name="T44" fmla="*/ 120 w 120"/>
                  <a:gd name="T45" fmla="*/ 62 h 158"/>
                  <a:gd name="T46" fmla="*/ 110 w 120"/>
                  <a:gd name="T47" fmla="*/ 72 h 158"/>
                  <a:gd name="T48" fmla="*/ 110 w 120"/>
                  <a:gd name="T49" fmla="*/ 72 h 158"/>
                  <a:gd name="T50" fmla="*/ 104 w 120"/>
                  <a:gd name="T51" fmla="*/ 80 h 158"/>
                  <a:gd name="T52" fmla="*/ 96 w 120"/>
                  <a:gd name="T53" fmla="*/ 90 h 158"/>
                  <a:gd name="T54" fmla="*/ 96 w 120"/>
                  <a:gd name="T55" fmla="*/ 90 h 158"/>
                  <a:gd name="T56" fmla="*/ 92 w 120"/>
                  <a:gd name="T57" fmla="*/ 96 h 158"/>
                  <a:gd name="T58" fmla="*/ 90 w 120"/>
                  <a:gd name="T59" fmla="*/ 100 h 158"/>
                  <a:gd name="T60" fmla="*/ 88 w 120"/>
                  <a:gd name="T61" fmla="*/ 102 h 158"/>
                  <a:gd name="T62" fmla="*/ 88 w 120"/>
                  <a:gd name="T63" fmla="*/ 102 h 158"/>
                  <a:gd name="T64" fmla="*/ 92 w 120"/>
                  <a:gd name="T65" fmla="*/ 120 h 158"/>
                  <a:gd name="T66" fmla="*/ 94 w 120"/>
                  <a:gd name="T67" fmla="*/ 136 h 158"/>
                  <a:gd name="T68" fmla="*/ 94 w 120"/>
                  <a:gd name="T69" fmla="*/ 142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0" h="158">
                    <a:moveTo>
                      <a:pt x="94" y="142"/>
                    </a:moveTo>
                    <a:lnTo>
                      <a:pt x="82" y="148"/>
                    </a:lnTo>
                    <a:lnTo>
                      <a:pt x="72" y="158"/>
                    </a:lnTo>
                    <a:lnTo>
                      <a:pt x="72" y="158"/>
                    </a:lnTo>
                    <a:lnTo>
                      <a:pt x="68" y="158"/>
                    </a:lnTo>
                    <a:lnTo>
                      <a:pt x="64" y="158"/>
                    </a:lnTo>
                    <a:lnTo>
                      <a:pt x="60" y="158"/>
                    </a:lnTo>
                    <a:lnTo>
                      <a:pt x="60" y="158"/>
                    </a:lnTo>
                    <a:lnTo>
                      <a:pt x="56" y="154"/>
                    </a:lnTo>
                    <a:lnTo>
                      <a:pt x="48" y="150"/>
                    </a:lnTo>
                    <a:lnTo>
                      <a:pt x="40" y="144"/>
                    </a:lnTo>
                    <a:lnTo>
                      <a:pt x="24" y="142"/>
                    </a:lnTo>
                    <a:lnTo>
                      <a:pt x="4" y="136"/>
                    </a:lnTo>
                    <a:lnTo>
                      <a:pt x="0" y="92"/>
                    </a:lnTo>
                    <a:lnTo>
                      <a:pt x="0" y="46"/>
                    </a:lnTo>
                    <a:lnTo>
                      <a:pt x="38" y="0"/>
                    </a:lnTo>
                    <a:lnTo>
                      <a:pt x="66" y="20"/>
                    </a:lnTo>
                    <a:lnTo>
                      <a:pt x="96" y="40"/>
                    </a:lnTo>
                    <a:lnTo>
                      <a:pt x="96" y="40"/>
                    </a:lnTo>
                    <a:lnTo>
                      <a:pt x="102" y="46"/>
                    </a:lnTo>
                    <a:lnTo>
                      <a:pt x="110" y="48"/>
                    </a:lnTo>
                    <a:lnTo>
                      <a:pt x="118" y="50"/>
                    </a:lnTo>
                    <a:lnTo>
                      <a:pt x="120" y="62"/>
                    </a:lnTo>
                    <a:lnTo>
                      <a:pt x="110" y="72"/>
                    </a:lnTo>
                    <a:lnTo>
                      <a:pt x="110" y="72"/>
                    </a:lnTo>
                    <a:lnTo>
                      <a:pt x="104" y="80"/>
                    </a:lnTo>
                    <a:lnTo>
                      <a:pt x="96" y="90"/>
                    </a:lnTo>
                    <a:lnTo>
                      <a:pt x="96" y="90"/>
                    </a:lnTo>
                    <a:lnTo>
                      <a:pt x="92" y="96"/>
                    </a:lnTo>
                    <a:lnTo>
                      <a:pt x="90" y="100"/>
                    </a:lnTo>
                    <a:lnTo>
                      <a:pt x="88" y="102"/>
                    </a:lnTo>
                    <a:lnTo>
                      <a:pt x="88" y="102"/>
                    </a:lnTo>
                    <a:lnTo>
                      <a:pt x="92" y="120"/>
                    </a:lnTo>
                    <a:lnTo>
                      <a:pt x="94" y="136"/>
                    </a:lnTo>
                    <a:lnTo>
                      <a:pt x="94" y="142"/>
                    </a:lnTo>
                  </a:path>
                </a:pathLst>
              </a:custGeom>
              <a:solidFill>
                <a:srgbClr val="76B630"/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30"/>
              <p:cNvSpPr>
                <a:spLocks/>
              </p:cNvSpPr>
              <p:nvPr/>
            </p:nvSpPr>
            <p:spPr bwMode="auto">
              <a:xfrm>
                <a:off x="7300881" y="5533171"/>
                <a:ext cx="802773" cy="516282"/>
              </a:xfrm>
              <a:custGeom>
                <a:avLst/>
                <a:gdLst>
                  <a:gd name="T0" fmla="*/ 534 w 538"/>
                  <a:gd name="T1" fmla="*/ 148 h 346"/>
                  <a:gd name="T2" fmla="*/ 538 w 538"/>
                  <a:gd name="T3" fmla="*/ 138 h 346"/>
                  <a:gd name="T4" fmla="*/ 518 w 538"/>
                  <a:gd name="T5" fmla="*/ 86 h 346"/>
                  <a:gd name="T6" fmla="*/ 504 w 538"/>
                  <a:gd name="T7" fmla="*/ 74 h 346"/>
                  <a:gd name="T8" fmla="*/ 430 w 538"/>
                  <a:gd name="T9" fmla="*/ 40 h 346"/>
                  <a:gd name="T10" fmla="*/ 372 w 538"/>
                  <a:gd name="T11" fmla="*/ 0 h 346"/>
                  <a:gd name="T12" fmla="*/ 340 w 538"/>
                  <a:gd name="T13" fmla="*/ 6 h 346"/>
                  <a:gd name="T14" fmla="*/ 326 w 538"/>
                  <a:gd name="T15" fmla="*/ 22 h 346"/>
                  <a:gd name="T16" fmla="*/ 312 w 538"/>
                  <a:gd name="T17" fmla="*/ 36 h 346"/>
                  <a:gd name="T18" fmla="*/ 312 w 538"/>
                  <a:gd name="T19" fmla="*/ 50 h 346"/>
                  <a:gd name="T20" fmla="*/ 324 w 538"/>
                  <a:gd name="T21" fmla="*/ 72 h 346"/>
                  <a:gd name="T22" fmla="*/ 324 w 538"/>
                  <a:gd name="T23" fmla="*/ 80 h 346"/>
                  <a:gd name="T24" fmla="*/ 310 w 538"/>
                  <a:gd name="T25" fmla="*/ 84 h 346"/>
                  <a:gd name="T26" fmla="*/ 270 w 538"/>
                  <a:gd name="T27" fmla="*/ 104 h 346"/>
                  <a:gd name="T28" fmla="*/ 238 w 538"/>
                  <a:gd name="T29" fmla="*/ 106 h 346"/>
                  <a:gd name="T30" fmla="*/ 190 w 538"/>
                  <a:gd name="T31" fmla="*/ 94 h 346"/>
                  <a:gd name="T32" fmla="*/ 182 w 538"/>
                  <a:gd name="T33" fmla="*/ 94 h 346"/>
                  <a:gd name="T34" fmla="*/ 174 w 538"/>
                  <a:gd name="T35" fmla="*/ 108 h 346"/>
                  <a:gd name="T36" fmla="*/ 184 w 538"/>
                  <a:gd name="T37" fmla="*/ 126 h 346"/>
                  <a:gd name="T38" fmla="*/ 182 w 538"/>
                  <a:gd name="T39" fmla="*/ 140 h 346"/>
                  <a:gd name="T40" fmla="*/ 148 w 538"/>
                  <a:gd name="T41" fmla="*/ 170 h 346"/>
                  <a:gd name="T42" fmla="*/ 120 w 538"/>
                  <a:gd name="T43" fmla="*/ 192 h 346"/>
                  <a:gd name="T44" fmla="*/ 102 w 538"/>
                  <a:gd name="T45" fmla="*/ 206 h 346"/>
                  <a:gd name="T46" fmla="*/ 88 w 538"/>
                  <a:gd name="T47" fmla="*/ 214 h 346"/>
                  <a:gd name="T48" fmla="*/ 26 w 538"/>
                  <a:gd name="T49" fmla="*/ 178 h 346"/>
                  <a:gd name="T50" fmla="*/ 0 w 538"/>
                  <a:gd name="T51" fmla="*/ 208 h 346"/>
                  <a:gd name="T52" fmla="*/ 4 w 538"/>
                  <a:gd name="T53" fmla="*/ 224 h 346"/>
                  <a:gd name="T54" fmla="*/ 6 w 538"/>
                  <a:gd name="T55" fmla="*/ 246 h 346"/>
                  <a:gd name="T56" fmla="*/ 10 w 538"/>
                  <a:gd name="T57" fmla="*/ 272 h 346"/>
                  <a:gd name="T58" fmla="*/ 6 w 538"/>
                  <a:gd name="T59" fmla="*/ 280 h 346"/>
                  <a:gd name="T60" fmla="*/ 8 w 538"/>
                  <a:gd name="T61" fmla="*/ 290 h 346"/>
                  <a:gd name="T62" fmla="*/ 32 w 538"/>
                  <a:gd name="T63" fmla="*/ 298 h 346"/>
                  <a:gd name="T64" fmla="*/ 46 w 538"/>
                  <a:gd name="T65" fmla="*/ 306 h 346"/>
                  <a:gd name="T66" fmla="*/ 56 w 538"/>
                  <a:gd name="T67" fmla="*/ 310 h 346"/>
                  <a:gd name="T68" fmla="*/ 112 w 538"/>
                  <a:gd name="T69" fmla="*/ 310 h 346"/>
                  <a:gd name="T70" fmla="*/ 122 w 538"/>
                  <a:gd name="T71" fmla="*/ 322 h 346"/>
                  <a:gd name="T72" fmla="*/ 142 w 538"/>
                  <a:gd name="T73" fmla="*/ 342 h 346"/>
                  <a:gd name="T74" fmla="*/ 160 w 538"/>
                  <a:gd name="T75" fmla="*/ 344 h 346"/>
                  <a:gd name="T76" fmla="*/ 176 w 538"/>
                  <a:gd name="T77" fmla="*/ 324 h 346"/>
                  <a:gd name="T78" fmla="*/ 198 w 538"/>
                  <a:gd name="T79" fmla="*/ 300 h 346"/>
                  <a:gd name="T80" fmla="*/ 242 w 538"/>
                  <a:gd name="T81" fmla="*/ 298 h 346"/>
                  <a:gd name="T82" fmla="*/ 270 w 538"/>
                  <a:gd name="T83" fmla="*/ 294 h 346"/>
                  <a:gd name="T84" fmla="*/ 328 w 538"/>
                  <a:gd name="T85" fmla="*/ 272 h 346"/>
                  <a:gd name="T86" fmla="*/ 336 w 538"/>
                  <a:gd name="T87" fmla="*/ 258 h 346"/>
                  <a:gd name="T88" fmla="*/ 340 w 538"/>
                  <a:gd name="T89" fmla="*/ 242 h 346"/>
                  <a:gd name="T90" fmla="*/ 360 w 538"/>
                  <a:gd name="T91" fmla="*/ 224 h 346"/>
                  <a:gd name="T92" fmla="*/ 416 w 538"/>
                  <a:gd name="T93" fmla="*/ 200 h 346"/>
                  <a:gd name="T94" fmla="*/ 428 w 538"/>
                  <a:gd name="T95" fmla="*/ 192 h 346"/>
                  <a:gd name="T96" fmla="*/ 470 w 538"/>
                  <a:gd name="T97" fmla="*/ 186 h 346"/>
                  <a:gd name="T98" fmla="*/ 504 w 538"/>
                  <a:gd name="T99" fmla="*/ 178 h 346"/>
                  <a:gd name="T100" fmla="*/ 530 w 538"/>
                  <a:gd name="T101" fmla="*/ 152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38" h="346">
                    <a:moveTo>
                      <a:pt x="530" y="152"/>
                    </a:moveTo>
                    <a:lnTo>
                      <a:pt x="530" y="152"/>
                    </a:lnTo>
                    <a:lnTo>
                      <a:pt x="534" y="148"/>
                    </a:lnTo>
                    <a:lnTo>
                      <a:pt x="538" y="142"/>
                    </a:lnTo>
                    <a:lnTo>
                      <a:pt x="538" y="138"/>
                    </a:lnTo>
                    <a:lnTo>
                      <a:pt x="538" y="138"/>
                    </a:lnTo>
                    <a:lnTo>
                      <a:pt x="532" y="114"/>
                    </a:lnTo>
                    <a:lnTo>
                      <a:pt x="526" y="98"/>
                    </a:lnTo>
                    <a:lnTo>
                      <a:pt x="518" y="86"/>
                    </a:lnTo>
                    <a:lnTo>
                      <a:pt x="518" y="86"/>
                    </a:lnTo>
                    <a:lnTo>
                      <a:pt x="512" y="80"/>
                    </a:lnTo>
                    <a:lnTo>
                      <a:pt x="504" y="74"/>
                    </a:lnTo>
                    <a:lnTo>
                      <a:pt x="484" y="64"/>
                    </a:lnTo>
                    <a:lnTo>
                      <a:pt x="462" y="52"/>
                    </a:lnTo>
                    <a:lnTo>
                      <a:pt x="430" y="40"/>
                    </a:lnTo>
                    <a:lnTo>
                      <a:pt x="392" y="8"/>
                    </a:lnTo>
                    <a:lnTo>
                      <a:pt x="372" y="0"/>
                    </a:lnTo>
                    <a:lnTo>
                      <a:pt x="372" y="0"/>
                    </a:lnTo>
                    <a:lnTo>
                      <a:pt x="358" y="2"/>
                    </a:lnTo>
                    <a:lnTo>
                      <a:pt x="346" y="4"/>
                    </a:lnTo>
                    <a:lnTo>
                      <a:pt x="340" y="6"/>
                    </a:lnTo>
                    <a:lnTo>
                      <a:pt x="340" y="6"/>
                    </a:lnTo>
                    <a:lnTo>
                      <a:pt x="330" y="16"/>
                    </a:lnTo>
                    <a:lnTo>
                      <a:pt x="326" y="22"/>
                    </a:lnTo>
                    <a:lnTo>
                      <a:pt x="314" y="36"/>
                    </a:lnTo>
                    <a:lnTo>
                      <a:pt x="314" y="36"/>
                    </a:lnTo>
                    <a:lnTo>
                      <a:pt x="312" y="36"/>
                    </a:lnTo>
                    <a:lnTo>
                      <a:pt x="310" y="38"/>
                    </a:lnTo>
                    <a:lnTo>
                      <a:pt x="310" y="42"/>
                    </a:lnTo>
                    <a:lnTo>
                      <a:pt x="312" y="50"/>
                    </a:lnTo>
                    <a:lnTo>
                      <a:pt x="312" y="50"/>
                    </a:lnTo>
                    <a:lnTo>
                      <a:pt x="324" y="72"/>
                    </a:lnTo>
                    <a:lnTo>
                      <a:pt x="324" y="72"/>
                    </a:lnTo>
                    <a:lnTo>
                      <a:pt x="326" y="76"/>
                    </a:lnTo>
                    <a:lnTo>
                      <a:pt x="326" y="78"/>
                    </a:lnTo>
                    <a:lnTo>
                      <a:pt x="324" y="80"/>
                    </a:lnTo>
                    <a:lnTo>
                      <a:pt x="324" y="80"/>
                    </a:lnTo>
                    <a:lnTo>
                      <a:pt x="314" y="82"/>
                    </a:lnTo>
                    <a:lnTo>
                      <a:pt x="310" y="84"/>
                    </a:lnTo>
                    <a:lnTo>
                      <a:pt x="280" y="102"/>
                    </a:lnTo>
                    <a:lnTo>
                      <a:pt x="280" y="102"/>
                    </a:lnTo>
                    <a:lnTo>
                      <a:pt x="270" y="104"/>
                    </a:lnTo>
                    <a:lnTo>
                      <a:pt x="256" y="106"/>
                    </a:lnTo>
                    <a:lnTo>
                      <a:pt x="238" y="106"/>
                    </a:lnTo>
                    <a:lnTo>
                      <a:pt x="238" y="106"/>
                    </a:lnTo>
                    <a:lnTo>
                      <a:pt x="218" y="102"/>
                    </a:lnTo>
                    <a:lnTo>
                      <a:pt x="202" y="98"/>
                    </a:lnTo>
                    <a:lnTo>
                      <a:pt x="190" y="94"/>
                    </a:lnTo>
                    <a:lnTo>
                      <a:pt x="186" y="94"/>
                    </a:lnTo>
                    <a:lnTo>
                      <a:pt x="182" y="94"/>
                    </a:lnTo>
                    <a:lnTo>
                      <a:pt x="182" y="94"/>
                    </a:lnTo>
                    <a:lnTo>
                      <a:pt x="172" y="100"/>
                    </a:lnTo>
                    <a:lnTo>
                      <a:pt x="172" y="104"/>
                    </a:lnTo>
                    <a:lnTo>
                      <a:pt x="174" y="108"/>
                    </a:lnTo>
                    <a:lnTo>
                      <a:pt x="174" y="108"/>
                    </a:lnTo>
                    <a:lnTo>
                      <a:pt x="182" y="120"/>
                    </a:lnTo>
                    <a:lnTo>
                      <a:pt x="184" y="126"/>
                    </a:lnTo>
                    <a:lnTo>
                      <a:pt x="184" y="132"/>
                    </a:lnTo>
                    <a:lnTo>
                      <a:pt x="184" y="132"/>
                    </a:lnTo>
                    <a:lnTo>
                      <a:pt x="182" y="140"/>
                    </a:lnTo>
                    <a:lnTo>
                      <a:pt x="176" y="148"/>
                    </a:lnTo>
                    <a:lnTo>
                      <a:pt x="166" y="158"/>
                    </a:lnTo>
                    <a:lnTo>
                      <a:pt x="148" y="170"/>
                    </a:lnTo>
                    <a:lnTo>
                      <a:pt x="148" y="170"/>
                    </a:lnTo>
                    <a:lnTo>
                      <a:pt x="132" y="182"/>
                    </a:lnTo>
                    <a:lnTo>
                      <a:pt x="120" y="192"/>
                    </a:lnTo>
                    <a:lnTo>
                      <a:pt x="112" y="200"/>
                    </a:lnTo>
                    <a:lnTo>
                      <a:pt x="112" y="200"/>
                    </a:lnTo>
                    <a:lnTo>
                      <a:pt x="102" y="206"/>
                    </a:lnTo>
                    <a:lnTo>
                      <a:pt x="94" y="212"/>
                    </a:lnTo>
                    <a:lnTo>
                      <a:pt x="88" y="214"/>
                    </a:lnTo>
                    <a:lnTo>
                      <a:pt x="88" y="214"/>
                    </a:lnTo>
                    <a:lnTo>
                      <a:pt x="66" y="214"/>
                    </a:lnTo>
                    <a:lnTo>
                      <a:pt x="42" y="190"/>
                    </a:lnTo>
                    <a:lnTo>
                      <a:pt x="26" y="178"/>
                    </a:lnTo>
                    <a:lnTo>
                      <a:pt x="6" y="188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2" y="214"/>
                    </a:lnTo>
                    <a:lnTo>
                      <a:pt x="4" y="224"/>
                    </a:lnTo>
                    <a:lnTo>
                      <a:pt x="4" y="224"/>
                    </a:lnTo>
                    <a:lnTo>
                      <a:pt x="2" y="236"/>
                    </a:lnTo>
                    <a:lnTo>
                      <a:pt x="4" y="240"/>
                    </a:lnTo>
                    <a:lnTo>
                      <a:pt x="6" y="246"/>
                    </a:lnTo>
                    <a:lnTo>
                      <a:pt x="6" y="246"/>
                    </a:lnTo>
                    <a:lnTo>
                      <a:pt x="20" y="262"/>
                    </a:lnTo>
                    <a:lnTo>
                      <a:pt x="10" y="272"/>
                    </a:lnTo>
                    <a:lnTo>
                      <a:pt x="10" y="272"/>
                    </a:lnTo>
                    <a:lnTo>
                      <a:pt x="8" y="276"/>
                    </a:lnTo>
                    <a:lnTo>
                      <a:pt x="6" y="280"/>
                    </a:lnTo>
                    <a:lnTo>
                      <a:pt x="6" y="284"/>
                    </a:lnTo>
                    <a:lnTo>
                      <a:pt x="6" y="284"/>
                    </a:lnTo>
                    <a:lnTo>
                      <a:pt x="8" y="290"/>
                    </a:lnTo>
                    <a:lnTo>
                      <a:pt x="10" y="292"/>
                    </a:lnTo>
                    <a:lnTo>
                      <a:pt x="10" y="292"/>
                    </a:lnTo>
                    <a:lnTo>
                      <a:pt x="32" y="298"/>
                    </a:lnTo>
                    <a:lnTo>
                      <a:pt x="32" y="298"/>
                    </a:lnTo>
                    <a:lnTo>
                      <a:pt x="40" y="302"/>
                    </a:lnTo>
                    <a:lnTo>
                      <a:pt x="46" y="306"/>
                    </a:lnTo>
                    <a:lnTo>
                      <a:pt x="46" y="306"/>
                    </a:lnTo>
                    <a:lnTo>
                      <a:pt x="48" y="308"/>
                    </a:lnTo>
                    <a:lnTo>
                      <a:pt x="56" y="310"/>
                    </a:lnTo>
                    <a:lnTo>
                      <a:pt x="56" y="310"/>
                    </a:lnTo>
                    <a:lnTo>
                      <a:pt x="74" y="310"/>
                    </a:lnTo>
                    <a:lnTo>
                      <a:pt x="112" y="310"/>
                    </a:lnTo>
                    <a:lnTo>
                      <a:pt x="112" y="310"/>
                    </a:lnTo>
                    <a:lnTo>
                      <a:pt x="114" y="312"/>
                    </a:lnTo>
                    <a:lnTo>
                      <a:pt x="122" y="322"/>
                    </a:lnTo>
                    <a:lnTo>
                      <a:pt x="122" y="322"/>
                    </a:lnTo>
                    <a:lnTo>
                      <a:pt x="130" y="332"/>
                    </a:lnTo>
                    <a:lnTo>
                      <a:pt x="142" y="342"/>
                    </a:lnTo>
                    <a:lnTo>
                      <a:pt x="148" y="344"/>
                    </a:lnTo>
                    <a:lnTo>
                      <a:pt x="154" y="346"/>
                    </a:lnTo>
                    <a:lnTo>
                      <a:pt x="160" y="344"/>
                    </a:lnTo>
                    <a:lnTo>
                      <a:pt x="166" y="338"/>
                    </a:lnTo>
                    <a:lnTo>
                      <a:pt x="166" y="338"/>
                    </a:lnTo>
                    <a:lnTo>
                      <a:pt x="176" y="324"/>
                    </a:lnTo>
                    <a:lnTo>
                      <a:pt x="188" y="312"/>
                    </a:lnTo>
                    <a:lnTo>
                      <a:pt x="198" y="300"/>
                    </a:lnTo>
                    <a:lnTo>
                      <a:pt x="198" y="300"/>
                    </a:lnTo>
                    <a:lnTo>
                      <a:pt x="218" y="298"/>
                    </a:lnTo>
                    <a:lnTo>
                      <a:pt x="218" y="298"/>
                    </a:lnTo>
                    <a:lnTo>
                      <a:pt x="242" y="298"/>
                    </a:lnTo>
                    <a:lnTo>
                      <a:pt x="260" y="296"/>
                    </a:lnTo>
                    <a:lnTo>
                      <a:pt x="270" y="294"/>
                    </a:lnTo>
                    <a:lnTo>
                      <a:pt x="270" y="294"/>
                    </a:lnTo>
                    <a:lnTo>
                      <a:pt x="298" y="284"/>
                    </a:lnTo>
                    <a:lnTo>
                      <a:pt x="316" y="278"/>
                    </a:lnTo>
                    <a:lnTo>
                      <a:pt x="328" y="272"/>
                    </a:lnTo>
                    <a:lnTo>
                      <a:pt x="328" y="272"/>
                    </a:lnTo>
                    <a:lnTo>
                      <a:pt x="334" y="266"/>
                    </a:lnTo>
                    <a:lnTo>
                      <a:pt x="336" y="258"/>
                    </a:lnTo>
                    <a:lnTo>
                      <a:pt x="336" y="248"/>
                    </a:lnTo>
                    <a:lnTo>
                      <a:pt x="336" y="248"/>
                    </a:lnTo>
                    <a:lnTo>
                      <a:pt x="340" y="242"/>
                    </a:lnTo>
                    <a:lnTo>
                      <a:pt x="348" y="234"/>
                    </a:lnTo>
                    <a:lnTo>
                      <a:pt x="360" y="224"/>
                    </a:lnTo>
                    <a:lnTo>
                      <a:pt x="360" y="224"/>
                    </a:lnTo>
                    <a:lnTo>
                      <a:pt x="386" y="214"/>
                    </a:lnTo>
                    <a:lnTo>
                      <a:pt x="404" y="208"/>
                    </a:lnTo>
                    <a:lnTo>
                      <a:pt x="416" y="200"/>
                    </a:lnTo>
                    <a:lnTo>
                      <a:pt x="416" y="200"/>
                    </a:lnTo>
                    <a:lnTo>
                      <a:pt x="422" y="196"/>
                    </a:lnTo>
                    <a:lnTo>
                      <a:pt x="428" y="192"/>
                    </a:lnTo>
                    <a:lnTo>
                      <a:pt x="438" y="188"/>
                    </a:lnTo>
                    <a:lnTo>
                      <a:pt x="438" y="188"/>
                    </a:lnTo>
                    <a:lnTo>
                      <a:pt x="470" y="186"/>
                    </a:lnTo>
                    <a:lnTo>
                      <a:pt x="490" y="182"/>
                    </a:lnTo>
                    <a:lnTo>
                      <a:pt x="498" y="180"/>
                    </a:lnTo>
                    <a:lnTo>
                      <a:pt x="504" y="178"/>
                    </a:lnTo>
                    <a:lnTo>
                      <a:pt x="504" y="178"/>
                    </a:lnTo>
                    <a:lnTo>
                      <a:pt x="520" y="162"/>
                    </a:lnTo>
                    <a:lnTo>
                      <a:pt x="530" y="152"/>
                    </a:lnTo>
                    <a:lnTo>
                      <a:pt x="530" y="15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31"/>
              <p:cNvSpPr>
                <a:spLocks/>
              </p:cNvSpPr>
              <p:nvPr/>
            </p:nvSpPr>
            <p:spPr bwMode="auto">
              <a:xfrm>
                <a:off x="7491875" y="6186730"/>
                <a:ext cx="182042" cy="208900"/>
              </a:xfrm>
              <a:custGeom>
                <a:avLst/>
                <a:gdLst>
                  <a:gd name="T0" fmla="*/ 122 w 122"/>
                  <a:gd name="T1" fmla="*/ 82 h 140"/>
                  <a:gd name="T2" fmla="*/ 110 w 122"/>
                  <a:gd name="T3" fmla="*/ 44 h 140"/>
                  <a:gd name="T4" fmla="*/ 110 w 122"/>
                  <a:gd name="T5" fmla="*/ 44 h 140"/>
                  <a:gd name="T6" fmla="*/ 106 w 122"/>
                  <a:gd name="T7" fmla="*/ 38 h 140"/>
                  <a:gd name="T8" fmla="*/ 100 w 122"/>
                  <a:gd name="T9" fmla="*/ 34 h 140"/>
                  <a:gd name="T10" fmla="*/ 94 w 122"/>
                  <a:gd name="T11" fmla="*/ 32 h 140"/>
                  <a:gd name="T12" fmla="*/ 94 w 122"/>
                  <a:gd name="T13" fmla="*/ 32 h 140"/>
                  <a:gd name="T14" fmla="*/ 86 w 122"/>
                  <a:gd name="T15" fmla="*/ 32 h 140"/>
                  <a:gd name="T16" fmla="*/ 76 w 122"/>
                  <a:gd name="T17" fmla="*/ 28 h 140"/>
                  <a:gd name="T18" fmla="*/ 66 w 122"/>
                  <a:gd name="T19" fmla="*/ 20 h 140"/>
                  <a:gd name="T20" fmla="*/ 50 w 122"/>
                  <a:gd name="T21" fmla="*/ 6 h 140"/>
                  <a:gd name="T22" fmla="*/ 38 w 122"/>
                  <a:gd name="T23" fmla="*/ 0 h 140"/>
                  <a:gd name="T24" fmla="*/ 14 w 122"/>
                  <a:gd name="T25" fmla="*/ 16 h 140"/>
                  <a:gd name="T26" fmla="*/ 14 w 122"/>
                  <a:gd name="T27" fmla="*/ 16 h 140"/>
                  <a:gd name="T28" fmla="*/ 16 w 122"/>
                  <a:gd name="T29" fmla="*/ 24 h 140"/>
                  <a:gd name="T30" fmla="*/ 20 w 122"/>
                  <a:gd name="T31" fmla="*/ 30 h 140"/>
                  <a:gd name="T32" fmla="*/ 22 w 122"/>
                  <a:gd name="T33" fmla="*/ 34 h 140"/>
                  <a:gd name="T34" fmla="*/ 22 w 122"/>
                  <a:gd name="T35" fmla="*/ 34 h 140"/>
                  <a:gd name="T36" fmla="*/ 26 w 122"/>
                  <a:gd name="T37" fmla="*/ 36 h 140"/>
                  <a:gd name="T38" fmla="*/ 28 w 122"/>
                  <a:gd name="T39" fmla="*/ 40 h 140"/>
                  <a:gd name="T40" fmla="*/ 32 w 122"/>
                  <a:gd name="T41" fmla="*/ 52 h 140"/>
                  <a:gd name="T42" fmla="*/ 32 w 122"/>
                  <a:gd name="T43" fmla="*/ 52 h 140"/>
                  <a:gd name="T44" fmla="*/ 34 w 122"/>
                  <a:gd name="T45" fmla="*/ 62 h 140"/>
                  <a:gd name="T46" fmla="*/ 34 w 122"/>
                  <a:gd name="T47" fmla="*/ 66 h 140"/>
                  <a:gd name="T48" fmla="*/ 32 w 122"/>
                  <a:gd name="T49" fmla="*/ 70 h 140"/>
                  <a:gd name="T50" fmla="*/ 32 w 122"/>
                  <a:gd name="T51" fmla="*/ 70 h 140"/>
                  <a:gd name="T52" fmla="*/ 30 w 122"/>
                  <a:gd name="T53" fmla="*/ 72 h 140"/>
                  <a:gd name="T54" fmla="*/ 32 w 122"/>
                  <a:gd name="T55" fmla="*/ 74 h 140"/>
                  <a:gd name="T56" fmla="*/ 26 w 122"/>
                  <a:gd name="T57" fmla="*/ 78 h 140"/>
                  <a:gd name="T58" fmla="*/ 26 w 122"/>
                  <a:gd name="T59" fmla="*/ 78 h 140"/>
                  <a:gd name="T60" fmla="*/ 16 w 122"/>
                  <a:gd name="T61" fmla="*/ 82 h 140"/>
                  <a:gd name="T62" fmla="*/ 8 w 122"/>
                  <a:gd name="T63" fmla="*/ 84 h 140"/>
                  <a:gd name="T64" fmla="*/ 2 w 122"/>
                  <a:gd name="T65" fmla="*/ 86 h 140"/>
                  <a:gd name="T66" fmla="*/ 0 w 122"/>
                  <a:gd name="T67" fmla="*/ 86 h 140"/>
                  <a:gd name="T68" fmla="*/ 0 w 122"/>
                  <a:gd name="T69" fmla="*/ 90 h 140"/>
                  <a:gd name="T70" fmla="*/ 0 w 122"/>
                  <a:gd name="T71" fmla="*/ 90 h 140"/>
                  <a:gd name="T72" fmla="*/ 2 w 122"/>
                  <a:gd name="T73" fmla="*/ 98 h 140"/>
                  <a:gd name="T74" fmla="*/ 6 w 122"/>
                  <a:gd name="T75" fmla="*/ 106 h 140"/>
                  <a:gd name="T76" fmla="*/ 14 w 122"/>
                  <a:gd name="T77" fmla="*/ 114 h 140"/>
                  <a:gd name="T78" fmla="*/ 24 w 122"/>
                  <a:gd name="T79" fmla="*/ 136 h 140"/>
                  <a:gd name="T80" fmla="*/ 24 w 122"/>
                  <a:gd name="T81" fmla="*/ 136 h 140"/>
                  <a:gd name="T82" fmla="*/ 28 w 122"/>
                  <a:gd name="T83" fmla="*/ 140 h 140"/>
                  <a:gd name="T84" fmla="*/ 34 w 122"/>
                  <a:gd name="T85" fmla="*/ 140 h 140"/>
                  <a:gd name="T86" fmla="*/ 40 w 122"/>
                  <a:gd name="T87" fmla="*/ 138 h 140"/>
                  <a:gd name="T88" fmla="*/ 40 w 122"/>
                  <a:gd name="T89" fmla="*/ 138 h 140"/>
                  <a:gd name="T90" fmla="*/ 52 w 122"/>
                  <a:gd name="T91" fmla="*/ 126 h 140"/>
                  <a:gd name="T92" fmla="*/ 58 w 122"/>
                  <a:gd name="T93" fmla="*/ 120 h 140"/>
                  <a:gd name="T94" fmla="*/ 64 w 122"/>
                  <a:gd name="T95" fmla="*/ 118 h 140"/>
                  <a:gd name="T96" fmla="*/ 64 w 122"/>
                  <a:gd name="T97" fmla="*/ 118 h 140"/>
                  <a:gd name="T98" fmla="*/ 86 w 122"/>
                  <a:gd name="T99" fmla="*/ 118 h 140"/>
                  <a:gd name="T100" fmla="*/ 86 w 122"/>
                  <a:gd name="T101" fmla="*/ 118 h 140"/>
                  <a:gd name="T102" fmla="*/ 88 w 122"/>
                  <a:gd name="T103" fmla="*/ 112 h 140"/>
                  <a:gd name="T104" fmla="*/ 92 w 122"/>
                  <a:gd name="T105" fmla="*/ 108 h 140"/>
                  <a:gd name="T106" fmla="*/ 96 w 122"/>
                  <a:gd name="T107" fmla="*/ 106 h 140"/>
                  <a:gd name="T108" fmla="*/ 96 w 122"/>
                  <a:gd name="T109" fmla="*/ 106 h 140"/>
                  <a:gd name="T110" fmla="*/ 104 w 122"/>
                  <a:gd name="T111" fmla="*/ 102 h 140"/>
                  <a:gd name="T112" fmla="*/ 112 w 122"/>
                  <a:gd name="T113" fmla="*/ 98 h 140"/>
                  <a:gd name="T114" fmla="*/ 118 w 122"/>
                  <a:gd name="T115" fmla="*/ 92 h 140"/>
                  <a:gd name="T116" fmla="*/ 120 w 122"/>
                  <a:gd name="T117" fmla="*/ 88 h 140"/>
                  <a:gd name="T118" fmla="*/ 122 w 122"/>
                  <a:gd name="T119" fmla="*/ 82 h 140"/>
                  <a:gd name="T120" fmla="*/ 122 w 122"/>
                  <a:gd name="T121" fmla="*/ 8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2" h="140">
                    <a:moveTo>
                      <a:pt x="122" y="82"/>
                    </a:moveTo>
                    <a:lnTo>
                      <a:pt x="110" y="44"/>
                    </a:lnTo>
                    <a:lnTo>
                      <a:pt x="110" y="44"/>
                    </a:lnTo>
                    <a:lnTo>
                      <a:pt x="106" y="38"/>
                    </a:lnTo>
                    <a:lnTo>
                      <a:pt x="100" y="34"/>
                    </a:lnTo>
                    <a:lnTo>
                      <a:pt x="94" y="32"/>
                    </a:lnTo>
                    <a:lnTo>
                      <a:pt x="94" y="32"/>
                    </a:lnTo>
                    <a:lnTo>
                      <a:pt x="86" y="32"/>
                    </a:lnTo>
                    <a:lnTo>
                      <a:pt x="76" y="28"/>
                    </a:lnTo>
                    <a:lnTo>
                      <a:pt x="66" y="20"/>
                    </a:lnTo>
                    <a:lnTo>
                      <a:pt x="50" y="6"/>
                    </a:lnTo>
                    <a:lnTo>
                      <a:pt x="38" y="0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6" y="24"/>
                    </a:lnTo>
                    <a:lnTo>
                      <a:pt x="20" y="30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26" y="36"/>
                    </a:lnTo>
                    <a:lnTo>
                      <a:pt x="28" y="4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4" y="62"/>
                    </a:lnTo>
                    <a:lnTo>
                      <a:pt x="34" y="66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0" y="72"/>
                    </a:lnTo>
                    <a:lnTo>
                      <a:pt x="32" y="74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16" y="82"/>
                    </a:lnTo>
                    <a:lnTo>
                      <a:pt x="8" y="84"/>
                    </a:lnTo>
                    <a:lnTo>
                      <a:pt x="2" y="86"/>
                    </a:lnTo>
                    <a:lnTo>
                      <a:pt x="0" y="86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2" y="98"/>
                    </a:lnTo>
                    <a:lnTo>
                      <a:pt x="6" y="106"/>
                    </a:lnTo>
                    <a:lnTo>
                      <a:pt x="14" y="114"/>
                    </a:lnTo>
                    <a:lnTo>
                      <a:pt x="24" y="136"/>
                    </a:lnTo>
                    <a:lnTo>
                      <a:pt x="24" y="136"/>
                    </a:lnTo>
                    <a:lnTo>
                      <a:pt x="28" y="140"/>
                    </a:lnTo>
                    <a:lnTo>
                      <a:pt x="34" y="140"/>
                    </a:lnTo>
                    <a:lnTo>
                      <a:pt x="40" y="138"/>
                    </a:lnTo>
                    <a:lnTo>
                      <a:pt x="40" y="138"/>
                    </a:lnTo>
                    <a:lnTo>
                      <a:pt x="52" y="126"/>
                    </a:lnTo>
                    <a:lnTo>
                      <a:pt x="58" y="120"/>
                    </a:lnTo>
                    <a:lnTo>
                      <a:pt x="64" y="118"/>
                    </a:lnTo>
                    <a:lnTo>
                      <a:pt x="64" y="118"/>
                    </a:lnTo>
                    <a:lnTo>
                      <a:pt x="86" y="118"/>
                    </a:lnTo>
                    <a:lnTo>
                      <a:pt x="86" y="118"/>
                    </a:lnTo>
                    <a:lnTo>
                      <a:pt x="88" y="112"/>
                    </a:lnTo>
                    <a:lnTo>
                      <a:pt x="92" y="108"/>
                    </a:lnTo>
                    <a:lnTo>
                      <a:pt x="96" y="106"/>
                    </a:lnTo>
                    <a:lnTo>
                      <a:pt x="96" y="106"/>
                    </a:lnTo>
                    <a:lnTo>
                      <a:pt x="104" y="102"/>
                    </a:lnTo>
                    <a:lnTo>
                      <a:pt x="112" y="98"/>
                    </a:lnTo>
                    <a:lnTo>
                      <a:pt x="118" y="92"/>
                    </a:lnTo>
                    <a:lnTo>
                      <a:pt x="120" y="88"/>
                    </a:lnTo>
                    <a:lnTo>
                      <a:pt x="122" y="82"/>
                    </a:lnTo>
                    <a:lnTo>
                      <a:pt x="122" y="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32"/>
              <p:cNvSpPr>
                <a:spLocks/>
              </p:cNvSpPr>
              <p:nvPr/>
            </p:nvSpPr>
            <p:spPr bwMode="auto">
              <a:xfrm>
                <a:off x="7330723" y="6201651"/>
                <a:ext cx="131309" cy="116387"/>
              </a:xfrm>
              <a:custGeom>
                <a:avLst/>
                <a:gdLst>
                  <a:gd name="T0" fmla="*/ 48 w 88"/>
                  <a:gd name="T1" fmla="*/ 76 h 78"/>
                  <a:gd name="T2" fmla="*/ 82 w 88"/>
                  <a:gd name="T3" fmla="*/ 46 h 78"/>
                  <a:gd name="T4" fmla="*/ 88 w 88"/>
                  <a:gd name="T5" fmla="*/ 22 h 78"/>
                  <a:gd name="T6" fmla="*/ 62 w 88"/>
                  <a:gd name="T7" fmla="*/ 0 h 78"/>
                  <a:gd name="T8" fmla="*/ 62 w 88"/>
                  <a:gd name="T9" fmla="*/ 0 h 78"/>
                  <a:gd name="T10" fmla="*/ 52 w 88"/>
                  <a:gd name="T11" fmla="*/ 0 h 78"/>
                  <a:gd name="T12" fmla="*/ 44 w 88"/>
                  <a:gd name="T13" fmla="*/ 2 h 78"/>
                  <a:gd name="T14" fmla="*/ 40 w 88"/>
                  <a:gd name="T15" fmla="*/ 4 h 78"/>
                  <a:gd name="T16" fmla="*/ 40 w 88"/>
                  <a:gd name="T17" fmla="*/ 4 h 78"/>
                  <a:gd name="T18" fmla="*/ 36 w 88"/>
                  <a:gd name="T19" fmla="*/ 8 h 78"/>
                  <a:gd name="T20" fmla="*/ 30 w 88"/>
                  <a:gd name="T21" fmla="*/ 10 h 78"/>
                  <a:gd name="T22" fmla="*/ 20 w 88"/>
                  <a:gd name="T23" fmla="*/ 16 h 78"/>
                  <a:gd name="T24" fmla="*/ 12 w 88"/>
                  <a:gd name="T25" fmla="*/ 30 h 78"/>
                  <a:gd name="T26" fmla="*/ 12 w 88"/>
                  <a:gd name="T27" fmla="*/ 30 h 78"/>
                  <a:gd name="T28" fmla="*/ 10 w 88"/>
                  <a:gd name="T29" fmla="*/ 34 h 78"/>
                  <a:gd name="T30" fmla="*/ 8 w 88"/>
                  <a:gd name="T31" fmla="*/ 42 h 78"/>
                  <a:gd name="T32" fmla="*/ 8 w 88"/>
                  <a:gd name="T33" fmla="*/ 42 h 78"/>
                  <a:gd name="T34" fmla="*/ 2 w 88"/>
                  <a:gd name="T35" fmla="*/ 48 h 78"/>
                  <a:gd name="T36" fmla="*/ 0 w 88"/>
                  <a:gd name="T37" fmla="*/ 50 h 78"/>
                  <a:gd name="T38" fmla="*/ 0 w 88"/>
                  <a:gd name="T39" fmla="*/ 54 h 78"/>
                  <a:gd name="T40" fmla="*/ 0 w 88"/>
                  <a:gd name="T41" fmla="*/ 54 h 78"/>
                  <a:gd name="T42" fmla="*/ 2 w 88"/>
                  <a:gd name="T43" fmla="*/ 56 h 78"/>
                  <a:gd name="T44" fmla="*/ 6 w 88"/>
                  <a:gd name="T45" fmla="*/ 58 h 78"/>
                  <a:gd name="T46" fmla="*/ 10 w 88"/>
                  <a:gd name="T47" fmla="*/ 58 h 78"/>
                  <a:gd name="T48" fmla="*/ 14 w 88"/>
                  <a:gd name="T49" fmla="*/ 60 h 78"/>
                  <a:gd name="T50" fmla="*/ 14 w 88"/>
                  <a:gd name="T51" fmla="*/ 60 h 78"/>
                  <a:gd name="T52" fmla="*/ 24 w 88"/>
                  <a:gd name="T53" fmla="*/ 62 h 78"/>
                  <a:gd name="T54" fmla="*/ 28 w 88"/>
                  <a:gd name="T55" fmla="*/ 62 h 78"/>
                  <a:gd name="T56" fmla="*/ 32 w 88"/>
                  <a:gd name="T57" fmla="*/ 66 h 78"/>
                  <a:gd name="T58" fmla="*/ 32 w 88"/>
                  <a:gd name="T59" fmla="*/ 66 h 78"/>
                  <a:gd name="T60" fmla="*/ 38 w 88"/>
                  <a:gd name="T61" fmla="*/ 76 h 78"/>
                  <a:gd name="T62" fmla="*/ 44 w 88"/>
                  <a:gd name="T63" fmla="*/ 78 h 78"/>
                  <a:gd name="T64" fmla="*/ 46 w 88"/>
                  <a:gd name="T65" fmla="*/ 78 h 78"/>
                  <a:gd name="T66" fmla="*/ 48 w 88"/>
                  <a:gd name="T67" fmla="*/ 76 h 78"/>
                  <a:gd name="T68" fmla="*/ 48 w 88"/>
                  <a:gd name="T69" fmla="*/ 7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78">
                    <a:moveTo>
                      <a:pt x="48" y="76"/>
                    </a:moveTo>
                    <a:lnTo>
                      <a:pt x="82" y="46"/>
                    </a:lnTo>
                    <a:lnTo>
                      <a:pt x="88" y="22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52" y="0"/>
                    </a:lnTo>
                    <a:lnTo>
                      <a:pt x="44" y="2"/>
                    </a:lnTo>
                    <a:lnTo>
                      <a:pt x="40" y="4"/>
                    </a:lnTo>
                    <a:lnTo>
                      <a:pt x="40" y="4"/>
                    </a:lnTo>
                    <a:lnTo>
                      <a:pt x="36" y="8"/>
                    </a:lnTo>
                    <a:lnTo>
                      <a:pt x="30" y="10"/>
                    </a:lnTo>
                    <a:lnTo>
                      <a:pt x="20" y="16"/>
                    </a:lnTo>
                    <a:lnTo>
                      <a:pt x="12" y="30"/>
                    </a:lnTo>
                    <a:lnTo>
                      <a:pt x="12" y="30"/>
                    </a:lnTo>
                    <a:lnTo>
                      <a:pt x="10" y="34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2" y="48"/>
                    </a:lnTo>
                    <a:lnTo>
                      <a:pt x="0" y="50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56"/>
                    </a:lnTo>
                    <a:lnTo>
                      <a:pt x="6" y="58"/>
                    </a:lnTo>
                    <a:lnTo>
                      <a:pt x="10" y="58"/>
                    </a:lnTo>
                    <a:lnTo>
                      <a:pt x="14" y="60"/>
                    </a:lnTo>
                    <a:lnTo>
                      <a:pt x="14" y="60"/>
                    </a:lnTo>
                    <a:lnTo>
                      <a:pt x="24" y="62"/>
                    </a:lnTo>
                    <a:lnTo>
                      <a:pt x="28" y="62"/>
                    </a:lnTo>
                    <a:lnTo>
                      <a:pt x="32" y="66"/>
                    </a:lnTo>
                    <a:lnTo>
                      <a:pt x="32" y="66"/>
                    </a:lnTo>
                    <a:lnTo>
                      <a:pt x="38" y="76"/>
                    </a:lnTo>
                    <a:lnTo>
                      <a:pt x="44" y="78"/>
                    </a:lnTo>
                    <a:lnTo>
                      <a:pt x="46" y="78"/>
                    </a:lnTo>
                    <a:lnTo>
                      <a:pt x="48" y="76"/>
                    </a:lnTo>
                    <a:lnTo>
                      <a:pt x="48" y="7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33"/>
              <p:cNvSpPr>
                <a:spLocks/>
              </p:cNvSpPr>
              <p:nvPr/>
            </p:nvSpPr>
            <p:spPr bwMode="auto">
              <a:xfrm>
                <a:off x="7551561" y="5494376"/>
                <a:ext cx="182042" cy="149214"/>
              </a:xfrm>
              <a:custGeom>
                <a:avLst/>
                <a:gdLst>
                  <a:gd name="T0" fmla="*/ 118 w 122"/>
                  <a:gd name="T1" fmla="*/ 82 h 100"/>
                  <a:gd name="T2" fmla="*/ 122 w 122"/>
                  <a:gd name="T3" fmla="*/ 40 h 100"/>
                  <a:gd name="T4" fmla="*/ 122 w 122"/>
                  <a:gd name="T5" fmla="*/ 40 h 100"/>
                  <a:gd name="T6" fmla="*/ 122 w 122"/>
                  <a:gd name="T7" fmla="*/ 34 h 100"/>
                  <a:gd name="T8" fmla="*/ 122 w 122"/>
                  <a:gd name="T9" fmla="*/ 26 h 100"/>
                  <a:gd name="T10" fmla="*/ 122 w 122"/>
                  <a:gd name="T11" fmla="*/ 26 h 100"/>
                  <a:gd name="T12" fmla="*/ 114 w 122"/>
                  <a:gd name="T13" fmla="*/ 16 h 100"/>
                  <a:gd name="T14" fmla="*/ 108 w 122"/>
                  <a:gd name="T15" fmla="*/ 6 h 100"/>
                  <a:gd name="T16" fmla="*/ 92 w 122"/>
                  <a:gd name="T17" fmla="*/ 0 h 100"/>
                  <a:gd name="T18" fmla="*/ 70 w 122"/>
                  <a:gd name="T19" fmla="*/ 0 h 100"/>
                  <a:gd name="T20" fmla="*/ 70 w 122"/>
                  <a:gd name="T21" fmla="*/ 0 h 100"/>
                  <a:gd name="T22" fmla="*/ 66 w 122"/>
                  <a:gd name="T23" fmla="*/ 2 h 100"/>
                  <a:gd name="T24" fmla="*/ 62 w 122"/>
                  <a:gd name="T25" fmla="*/ 8 h 100"/>
                  <a:gd name="T26" fmla="*/ 62 w 122"/>
                  <a:gd name="T27" fmla="*/ 8 h 100"/>
                  <a:gd name="T28" fmla="*/ 54 w 122"/>
                  <a:gd name="T29" fmla="*/ 16 h 100"/>
                  <a:gd name="T30" fmla="*/ 46 w 122"/>
                  <a:gd name="T31" fmla="*/ 24 h 100"/>
                  <a:gd name="T32" fmla="*/ 46 w 122"/>
                  <a:gd name="T33" fmla="*/ 24 h 100"/>
                  <a:gd name="T34" fmla="*/ 32 w 122"/>
                  <a:gd name="T35" fmla="*/ 34 h 100"/>
                  <a:gd name="T36" fmla="*/ 24 w 122"/>
                  <a:gd name="T37" fmla="*/ 56 h 100"/>
                  <a:gd name="T38" fmla="*/ 24 w 122"/>
                  <a:gd name="T39" fmla="*/ 56 h 100"/>
                  <a:gd name="T40" fmla="*/ 22 w 122"/>
                  <a:gd name="T41" fmla="*/ 58 h 100"/>
                  <a:gd name="T42" fmla="*/ 18 w 122"/>
                  <a:gd name="T43" fmla="*/ 64 h 100"/>
                  <a:gd name="T44" fmla="*/ 18 w 122"/>
                  <a:gd name="T45" fmla="*/ 64 h 100"/>
                  <a:gd name="T46" fmla="*/ 14 w 122"/>
                  <a:gd name="T47" fmla="*/ 74 h 100"/>
                  <a:gd name="T48" fmla="*/ 10 w 122"/>
                  <a:gd name="T49" fmla="*/ 80 h 100"/>
                  <a:gd name="T50" fmla="*/ 10 w 122"/>
                  <a:gd name="T51" fmla="*/ 80 h 100"/>
                  <a:gd name="T52" fmla="*/ 4 w 122"/>
                  <a:gd name="T53" fmla="*/ 84 h 100"/>
                  <a:gd name="T54" fmla="*/ 0 w 122"/>
                  <a:gd name="T55" fmla="*/ 88 h 100"/>
                  <a:gd name="T56" fmla="*/ 0 w 122"/>
                  <a:gd name="T57" fmla="*/ 90 h 100"/>
                  <a:gd name="T58" fmla="*/ 0 w 122"/>
                  <a:gd name="T59" fmla="*/ 92 h 100"/>
                  <a:gd name="T60" fmla="*/ 0 w 122"/>
                  <a:gd name="T61" fmla="*/ 92 h 100"/>
                  <a:gd name="T62" fmla="*/ 2 w 122"/>
                  <a:gd name="T63" fmla="*/ 94 h 100"/>
                  <a:gd name="T64" fmla="*/ 6 w 122"/>
                  <a:gd name="T65" fmla="*/ 98 h 100"/>
                  <a:gd name="T66" fmla="*/ 12 w 122"/>
                  <a:gd name="T67" fmla="*/ 100 h 100"/>
                  <a:gd name="T68" fmla="*/ 12 w 122"/>
                  <a:gd name="T69" fmla="*/ 100 h 100"/>
                  <a:gd name="T70" fmla="*/ 24 w 122"/>
                  <a:gd name="T71" fmla="*/ 98 h 100"/>
                  <a:gd name="T72" fmla="*/ 44 w 122"/>
                  <a:gd name="T73" fmla="*/ 98 h 100"/>
                  <a:gd name="T74" fmla="*/ 44 w 122"/>
                  <a:gd name="T75" fmla="*/ 98 h 100"/>
                  <a:gd name="T76" fmla="*/ 96 w 122"/>
                  <a:gd name="T77" fmla="*/ 96 h 100"/>
                  <a:gd name="T78" fmla="*/ 118 w 122"/>
                  <a:gd name="T79" fmla="*/ 8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2" h="100">
                    <a:moveTo>
                      <a:pt x="118" y="82"/>
                    </a:moveTo>
                    <a:lnTo>
                      <a:pt x="122" y="40"/>
                    </a:lnTo>
                    <a:lnTo>
                      <a:pt x="122" y="40"/>
                    </a:lnTo>
                    <a:lnTo>
                      <a:pt x="122" y="34"/>
                    </a:lnTo>
                    <a:lnTo>
                      <a:pt x="122" y="26"/>
                    </a:lnTo>
                    <a:lnTo>
                      <a:pt x="122" y="26"/>
                    </a:lnTo>
                    <a:lnTo>
                      <a:pt x="114" y="16"/>
                    </a:lnTo>
                    <a:lnTo>
                      <a:pt x="108" y="6"/>
                    </a:lnTo>
                    <a:lnTo>
                      <a:pt x="9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6" y="2"/>
                    </a:lnTo>
                    <a:lnTo>
                      <a:pt x="62" y="8"/>
                    </a:lnTo>
                    <a:lnTo>
                      <a:pt x="62" y="8"/>
                    </a:lnTo>
                    <a:lnTo>
                      <a:pt x="54" y="1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32" y="34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2" y="58"/>
                    </a:lnTo>
                    <a:lnTo>
                      <a:pt x="18" y="64"/>
                    </a:lnTo>
                    <a:lnTo>
                      <a:pt x="18" y="64"/>
                    </a:lnTo>
                    <a:lnTo>
                      <a:pt x="14" y="74"/>
                    </a:lnTo>
                    <a:lnTo>
                      <a:pt x="10" y="80"/>
                    </a:lnTo>
                    <a:lnTo>
                      <a:pt x="10" y="80"/>
                    </a:lnTo>
                    <a:lnTo>
                      <a:pt x="4" y="84"/>
                    </a:lnTo>
                    <a:lnTo>
                      <a:pt x="0" y="88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2" y="94"/>
                    </a:lnTo>
                    <a:lnTo>
                      <a:pt x="6" y="98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24" y="98"/>
                    </a:lnTo>
                    <a:lnTo>
                      <a:pt x="44" y="98"/>
                    </a:lnTo>
                    <a:lnTo>
                      <a:pt x="44" y="98"/>
                    </a:lnTo>
                    <a:lnTo>
                      <a:pt x="96" y="96"/>
                    </a:lnTo>
                    <a:lnTo>
                      <a:pt x="118" y="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5" name="Freeform 34"/>
              <p:cNvSpPr>
                <a:spLocks/>
              </p:cNvSpPr>
              <p:nvPr/>
            </p:nvSpPr>
            <p:spPr bwMode="auto">
              <a:xfrm>
                <a:off x="7450095" y="5479454"/>
                <a:ext cx="146230" cy="131309"/>
              </a:xfrm>
              <a:custGeom>
                <a:avLst/>
                <a:gdLst>
                  <a:gd name="T0" fmla="*/ 58 w 98"/>
                  <a:gd name="T1" fmla="*/ 84 h 88"/>
                  <a:gd name="T2" fmla="*/ 84 w 98"/>
                  <a:gd name="T3" fmla="*/ 36 h 88"/>
                  <a:gd name="T4" fmla="*/ 98 w 98"/>
                  <a:gd name="T5" fmla="*/ 16 h 88"/>
                  <a:gd name="T6" fmla="*/ 98 w 98"/>
                  <a:gd name="T7" fmla="*/ 6 h 88"/>
                  <a:gd name="T8" fmla="*/ 98 w 98"/>
                  <a:gd name="T9" fmla="*/ 6 h 88"/>
                  <a:gd name="T10" fmla="*/ 92 w 98"/>
                  <a:gd name="T11" fmla="*/ 4 h 88"/>
                  <a:gd name="T12" fmla="*/ 82 w 98"/>
                  <a:gd name="T13" fmla="*/ 0 h 88"/>
                  <a:gd name="T14" fmla="*/ 82 w 98"/>
                  <a:gd name="T15" fmla="*/ 0 h 88"/>
                  <a:gd name="T16" fmla="*/ 48 w 98"/>
                  <a:gd name="T17" fmla="*/ 2 h 88"/>
                  <a:gd name="T18" fmla="*/ 36 w 98"/>
                  <a:gd name="T19" fmla="*/ 8 h 88"/>
                  <a:gd name="T20" fmla="*/ 14 w 98"/>
                  <a:gd name="T21" fmla="*/ 26 h 88"/>
                  <a:gd name="T22" fmla="*/ 14 w 98"/>
                  <a:gd name="T23" fmla="*/ 26 h 88"/>
                  <a:gd name="T24" fmla="*/ 8 w 98"/>
                  <a:gd name="T25" fmla="*/ 28 h 88"/>
                  <a:gd name="T26" fmla="*/ 4 w 98"/>
                  <a:gd name="T27" fmla="*/ 32 h 88"/>
                  <a:gd name="T28" fmla="*/ 2 w 98"/>
                  <a:gd name="T29" fmla="*/ 36 h 88"/>
                  <a:gd name="T30" fmla="*/ 2 w 98"/>
                  <a:gd name="T31" fmla="*/ 36 h 88"/>
                  <a:gd name="T32" fmla="*/ 2 w 98"/>
                  <a:gd name="T33" fmla="*/ 58 h 88"/>
                  <a:gd name="T34" fmla="*/ 2 w 98"/>
                  <a:gd name="T35" fmla="*/ 58 h 88"/>
                  <a:gd name="T36" fmla="*/ 0 w 98"/>
                  <a:gd name="T37" fmla="*/ 66 h 88"/>
                  <a:gd name="T38" fmla="*/ 0 w 98"/>
                  <a:gd name="T39" fmla="*/ 70 h 88"/>
                  <a:gd name="T40" fmla="*/ 2 w 98"/>
                  <a:gd name="T41" fmla="*/ 72 h 88"/>
                  <a:gd name="T42" fmla="*/ 2 w 98"/>
                  <a:gd name="T43" fmla="*/ 72 h 88"/>
                  <a:gd name="T44" fmla="*/ 22 w 98"/>
                  <a:gd name="T45" fmla="*/ 80 h 88"/>
                  <a:gd name="T46" fmla="*/ 38 w 98"/>
                  <a:gd name="T47" fmla="*/ 86 h 88"/>
                  <a:gd name="T48" fmla="*/ 38 w 98"/>
                  <a:gd name="T49" fmla="*/ 86 h 88"/>
                  <a:gd name="T50" fmla="*/ 44 w 98"/>
                  <a:gd name="T51" fmla="*/ 88 h 88"/>
                  <a:gd name="T52" fmla="*/ 52 w 98"/>
                  <a:gd name="T53" fmla="*/ 86 h 88"/>
                  <a:gd name="T54" fmla="*/ 58 w 98"/>
                  <a:gd name="T55" fmla="*/ 84 h 88"/>
                  <a:gd name="T56" fmla="*/ 58 w 98"/>
                  <a:gd name="T57" fmla="*/ 8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98" h="88">
                    <a:moveTo>
                      <a:pt x="58" y="84"/>
                    </a:moveTo>
                    <a:lnTo>
                      <a:pt x="84" y="36"/>
                    </a:lnTo>
                    <a:lnTo>
                      <a:pt x="98" y="16"/>
                    </a:lnTo>
                    <a:lnTo>
                      <a:pt x="98" y="6"/>
                    </a:lnTo>
                    <a:lnTo>
                      <a:pt x="98" y="6"/>
                    </a:lnTo>
                    <a:lnTo>
                      <a:pt x="92" y="4"/>
                    </a:lnTo>
                    <a:lnTo>
                      <a:pt x="82" y="0"/>
                    </a:lnTo>
                    <a:lnTo>
                      <a:pt x="82" y="0"/>
                    </a:lnTo>
                    <a:lnTo>
                      <a:pt x="48" y="2"/>
                    </a:lnTo>
                    <a:lnTo>
                      <a:pt x="36" y="8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8" y="28"/>
                    </a:lnTo>
                    <a:lnTo>
                      <a:pt x="4" y="32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2" y="58"/>
                    </a:lnTo>
                    <a:lnTo>
                      <a:pt x="2" y="58"/>
                    </a:lnTo>
                    <a:lnTo>
                      <a:pt x="0" y="66"/>
                    </a:lnTo>
                    <a:lnTo>
                      <a:pt x="0" y="70"/>
                    </a:lnTo>
                    <a:lnTo>
                      <a:pt x="2" y="72"/>
                    </a:lnTo>
                    <a:lnTo>
                      <a:pt x="2" y="72"/>
                    </a:lnTo>
                    <a:lnTo>
                      <a:pt x="22" y="80"/>
                    </a:lnTo>
                    <a:lnTo>
                      <a:pt x="38" y="86"/>
                    </a:lnTo>
                    <a:lnTo>
                      <a:pt x="38" y="86"/>
                    </a:lnTo>
                    <a:lnTo>
                      <a:pt x="44" y="88"/>
                    </a:lnTo>
                    <a:lnTo>
                      <a:pt x="52" y="86"/>
                    </a:lnTo>
                    <a:lnTo>
                      <a:pt x="58" y="84"/>
                    </a:lnTo>
                    <a:lnTo>
                      <a:pt x="58" y="8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35"/>
              <p:cNvSpPr>
                <a:spLocks/>
              </p:cNvSpPr>
              <p:nvPr/>
            </p:nvSpPr>
            <p:spPr bwMode="auto">
              <a:xfrm>
                <a:off x="7127792" y="5479454"/>
                <a:ext cx="298429" cy="185026"/>
              </a:xfrm>
              <a:custGeom>
                <a:avLst/>
                <a:gdLst>
                  <a:gd name="T0" fmla="*/ 192 w 200"/>
                  <a:gd name="T1" fmla="*/ 90 h 124"/>
                  <a:gd name="T2" fmla="*/ 200 w 200"/>
                  <a:gd name="T3" fmla="*/ 76 h 124"/>
                  <a:gd name="T4" fmla="*/ 198 w 200"/>
                  <a:gd name="T5" fmla="*/ 64 h 124"/>
                  <a:gd name="T6" fmla="*/ 194 w 200"/>
                  <a:gd name="T7" fmla="*/ 62 h 124"/>
                  <a:gd name="T8" fmla="*/ 158 w 200"/>
                  <a:gd name="T9" fmla="*/ 66 h 124"/>
                  <a:gd name="T10" fmla="*/ 124 w 200"/>
                  <a:gd name="T11" fmla="*/ 66 h 124"/>
                  <a:gd name="T12" fmla="*/ 106 w 200"/>
                  <a:gd name="T13" fmla="*/ 58 h 124"/>
                  <a:gd name="T14" fmla="*/ 102 w 200"/>
                  <a:gd name="T15" fmla="*/ 54 h 124"/>
                  <a:gd name="T16" fmla="*/ 94 w 200"/>
                  <a:gd name="T17" fmla="*/ 42 h 124"/>
                  <a:gd name="T18" fmla="*/ 94 w 200"/>
                  <a:gd name="T19" fmla="*/ 38 h 124"/>
                  <a:gd name="T20" fmla="*/ 96 w 200"/>
                  <a:gd name="T21" fmla="*/ 30 h 124"/>
                  <a:gd name="T22" fmla="*/ 102 w 200"/>
                  <a:gd name="T23" fmla="*/ 22 h 124"/>
                  <a:gd name="T24" fmla="*/ 104 w 200"/>
                  <a:gd name="T25" fmla="*/ 6 h 124"/>
                  <a:gd name="T26" fmla="*/ 70 w 200"/>
                  <a:gd name="T27" fmla="*/ 18 h 124"/>
                  <a:gd name="T28" fmla="*/ 26 w 200"/>
                  <a:gd name="T29" fmla="*/ 6 h 124"/>
                  <a:gd name="T30" fmla="*/ 18 w 200"/>
                  <a:gd name="T31" fmla="*/ 2 h 124"/>
                  <a:gd name="T32" fmla="*/ 8 w 200"/>
                  <a:gd name="T33" fmla="*/ 2 h 124"/>
                  <a:gd name="T34" fmla="*/ 6 w 200"/>
                  <a:gd name="T35" fmla="*/ 2 h 124"/>
                  <a:gd name="T36" fmla="*/ 0 w 200"/>
                  <a:gd name="T37" fmla="*/ 24 h 124"/>
                  <a:gd name="T38" fmla="*/ 48 w 200"/>
                  <a:gd name="T39" fmla="*/ 48 h 124"/>
                  <a:gd name="T40" fmla="*/ 50 w 200"/>
                  <a:gd name="T41" fmla="*/ 64 h 124"/>
                  <a:gd name="T42" fmla="*/ 48 w 200"/>
                  <a:gd name="T43" fmla="*/ 76 h 124"/>
                  <a:gd name="T44" fmla="*/ 42 w 200"/>
                  <a:gd name="T45" fmla="*/ 88 h 124"/>
                  <a:gd name="T46" fmla="*/ 36 w 200"/>
                  <a:gd name="T47" fmla="*/ 98 h 124"/>
                  <a:gd name="T48" fmla="*/ 32 w 200"/>
                  <a:gd name="T49" fmla="*/ 108 h 124"/>
                  <a:gd name="T50" fmla="*/ 32 w 200"/>
                  <a:gd name="T51" fmla="*/ 112 h 124"/>
                  <a:gd name="T52" fmla="*/ 42 w 200"/>
                  <a:gd name="T53" fmla="*/ 122 h 124"/>
                  <a:gd name="T54" fmla="*/ 54 w 200"/>
                  <a:gd name="T55" fmla="*/ 124 h 124"/>
                  <a:gd name="T56" fmla="*/ 68 w 200"/>
                  <a:gd name="T57" fmla="*/ 122 h 124"/>
                  <a:gd name="T58" fmla="*/ 80 w 200"/>
                  <a:gd name="T59" fmla="*/ 118 h 124"/>
                  <a:gd name="T60" fmla="*/ 98 w 200"/>
                  <a:gd name="T61" fmla="*/ 102 h 124"/>
                  <a:gd name="T62" fmla="*/ 106 w 200"/>
                  <a:gd name="T63" fmla="*/ 98 h 124"/>
                  <a:gd name="T64" fmla="*/ 132 w 200"/>
                  <a:gd name="T65" fmla="*/ 94 h 124"/>
                  <a:gd name="T66" fmla="*/ 142 w 200"/>
                  <a:gd name="T67" fmla="*/ 96 h 124"/>
                  <a:gd name="T68" fmla="*/ 172 w 200"/>
                  <a:gd name="T69" fmla="*/ 104 h 124"/>
                  <a:gd name="T70" fmla="*/ 184 w 200"/>
                  <a:gd name="T71" fmla="*/ 10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00" h="124">
                    <a:moveTo>
                      <a:pt x="184" y="102"/>
                    </a:moveTo>
                    <a:lnTo>
                      <a:pt x="192" y="90"/>
                    </a:lnTo>
                    <a:lnTo>
                      <a:pt x="200" y="76"/>
                    </a:lnTo>
                    <a:lnTo>
                      <a:pt x="200" y="76"/>
                    </a:lnTo>
                    <a:lnTo>
                      <a:pt x="198" y="68"/>
                    </a:lnTo>
                    <a:lnTo>
                      <a:pt x="198" y="64"/>
                    </a:lnTo>
                    <a:lnTo>
                      <a:pt x="194" y="62"/>
                    </a:lnTo>
                    <a:lnTo>
                      <a:pt x="194" y="62"/>
                    </a:lnTo>
                    <a:lnTo>
                      <a:pt x="158" y="66"/>
                    </a:lnTo>
                    <a:lnTo>
                      <a:pt x="158" y="66"/>
                    </a:lnTo>
                    <a:lnTo>
                      <a:pt x="140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06" y="58"/>
                    </a:lnTo>
                    <a:lnTo>
                      <a:pt x="106" y="58"/>
                    </a:lnTo>
                    <a:lnTo>
                      <a:pt x="102" y="54"/>
                    </a:lnTo>
                    <a:lnTo>
                      <a:pt x="98" y="48"/>
                    </a:lnTo>
                    <a:lnTo>
                      <a:pt x="94" y="42"/>
                    </a:lnTo>
                    <a:lnTo>
                      <a:pt x="94" y="42"/>
                    </a:lnTo>
                    <a:lnTo>
                      <a:pt x="94" y="38"/>
                    </a:lnTo>
                    <a:lnTo>
                      <a:pt x="94" y="34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102" y="22"/>
                    </a:lnTo>
                    <a:lnTo>
                      <a:pt x="104" y="18"/>
                    </a:lnTo>
                    <a:lnTo>
                      <a:pt x="104" y="6"/>
                    </a:lnTo>
                    <a:lnTo>
                      <a:pt x="96" y="6"/>
                    </a:lnTo>
                    <a:lnTo>
                      <a:pt x="70" y="18"/>
                    </a:lnTo>
                    <a:lnTo>
                      <a:pt x="58" y="20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18" y="2"/>
                    </a:lnTo>
                    <a:lnTo>
                      <a:pt x="10" y="0"/>
                    </a:lnTo>
                    <a:lnTo>
                      <a:pt x="8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2" y="14"/>
                    </a:lnTo>
                    <a:lnTo>
                      <a:pt x="0" y="24"/>
                    </a:lnTo>
                    <a:lnTo>
                      <a:pt x="24" y="36"/>
                    </a:lnTo>
                    <a:lnTo>
                      <a:pt x="48" y="48"/>
                    </a:lnTo>
                    <a:lnTo>
                      <a:pt x="48" y="48"/>
                    </a:lnTo>
                    <a:lnTo>
                      <a:pt x="50" y="64"/>
                    </a:lnTo>
                    <a:lnTo>
                      <a:pt x="50" y="64"/>
                    </a:lnTo>
                    <a:lnTo>
                      <a:pt x="48" y="76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40" y="92"/>
                    </a:lnTo>
                    <a:lnTo>
                      <a:pt x="36" y="98"/>
                    </a:lnTo>
                    <a:lnTo>
                      <a:pt x="32" y="104"/>
                    </a:lnTo>
                    <a:lnTo>
                      <a:pt x="32" y="108"/>
                    </a:lnTo>
                    <a:lnTo>
                      <a:pt x="32" y="112"/>
                    </a:lnTo>
                    <a:lnTo>
                      <a:pt x="32" y="112"/>
                    </a:lnTo>
                    <a:lnTo>
                      <a:pt x="36" y="118"/>
                    </a:lnTo>
                    <a:lnTo>
                      <a:pt x="42" y="122"/>
                    </a:lnTo>
                    <a:lnTo>
                      <a:pt x="54" y="124"/>
                    </a:lnTo>
                    <a:lnTo>
                      <a:pt x="54" y="124"/>
                    </a:lnTo>
                    <a:lnTo>
                      <a:pt x="60" y="124"/>
                    </a:lnTo>
                    <a:lnTo>
                      <a:pt x="68" y="122"/>
                    </a:lnTo>
                    <a:lnTo>
                      <a:pt x="80" y="118"/>
                    </a:lnTo>
                    <a:lnTo>
                      <a:pt x="80" y="118"/>
                    </a:lnTo>
                    <a:lnTo>
                      <a:pt x="90" y="108"/>
                    </a:lnTo>
                    <a:lnTo>
                      <a:pt x="98" y="102"/>
                    </a:lnTo>
                    <a:lnTo>
                      <a:pt x="106" y="98"/>
                    </a:lnTo>
                    <a:lnTo>
                      <a:pt x="106" y="98"/>
                    </a:lnTo>
                    <a:lnTo>
                      <a:pt x="118" y="96"/>
                    </a:lnTo>
                    <a:lnTo>
                      <a:pt x="132" y="94"/>
                    </a:lnTo>
                    <a:lnTo>
                      <a:pt x="132" y="94"/>
                    </a:lnTo>
                    <a:lnTo>
                      <a:pt x="142" y="96"/>
                    </a:lnTo>
                    <a:lnTo>
                      <a:pt x="156" y="100"/>
                    </a:lnTo>
                    <a:lnTo>
                      <a:pt x="172" y="104"/>
                    </a:lnTo>
                    <a:lnTo>
                      <a:pt x="178" y="104"/>
                    </a:lnTo>
                    <a:lnTo>
                      <a:pt x="184" y="102"/>
                    </a:lnTo>
                    <a:lnTo>
                      <a:pt x="184" y="10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Freeform 36"/>
              <p:cNvSpPr>
                <a:spLocks/>
              </p:cNvSpPr>
              <p:nvPr/>
            </p:nvSpPr>
            <p:spPr bwMode="auto">
              <a:xfrm>
                <a:off x="7005436" y="4694587"/>
                <a:ext cx="453612" cy="519266"/>
              </a:xfrm>
              <a:custGeom>
                <a:avLst/>
                <a:gdLst>
                  <a:gd name="T0" fmla="*/ 240 w 304"/>
                  <a:gd name="T1" fmla="*/ 336 h 348"/>
                  <a:gd name="T2" fmla="*/ 242 w 304"/>
                  <a:gd name="T3" fmla="*/ 322 h 348"/>
                  <a:gd name="T4" fmla="*/ 252 w 304"/>
                  <a:gd name="T5" fmla="*/ 310 h 348"/>
                  <a:gd name="T6" fmla="*/ 270 w 304"/>
                  <a:gd name="T7" fmla="*/ 294 h 348"/>
                  <a:gd name="T8" fmla="*/ 280 w 304"/>
                  <a:gd name="T9" fmla="*/ 286 h 348"/>
                  <a:gd name="T10" fmla="*/ 298 w 304"/>
                  <a:gd name="T11" fmla="*/ 268 h 348"/>
                  <a:gd name="T12" fmla="*/ 302 w 304"/>
                  <a:gd name="T13" fmla="*/ 256 h 348"/>
                  <a:gd name="T14" fmla="*/ 290 w 304"/>
                  <a:gd name="T15" fmla="*/ 186 h 348"/>
                  <a:gd name="T16" fmla="*/ 260 w 304"/>
                  <a:gd name="T17" fmla="*/ 184 h 348"/>
                  <a:gd name="T18" fmla="*/ 220 w 304"/>
                  <a:gd name="T19" fmla="*/ 168 h 348"/>
                  <a:gd name="T20" fmla="*/ 212 w 304"/>
                  <a:gd name="T21" fmla="*/ 160 h 348"/>
                  <a:gd name="T22" fmla="*/ 208 w 304"/>
                  <a:gd name="T23" fmla="*/ 154 h 348"/>
                  <a:gd name="T24" fmla="*/ 198 w 304"/>
                  <a:gd name="T25" fmla="*/ 140 h 348"/>
                  <a:gd name="T26" fmla="*/ 196 w 304"/>
                  <a:gd name="T27" fmla="*/ 134 h 348"/>
                  <a:gd name="T28" fmla="*/ 188 w 304"/>
                  <a:gd name="T29" fmla="*/ 108 h 348"/>
                  <a:gd name="T30" fmla="*/ 176 w 304"/>
                  <a:gd name="T31" fmla="*/ 108 h 348"/>
                  <a:gd name="T32" fmla="*/ 160 w 304"/>
                  <a:gd name="T33" fmla="*/ 108 h 348"/>
                  <a:gd name="T34" fmla="*/ 152 w 304"/>
                  <a:gd name="T35" fmla="*/ 104 h 348"/>
                  <a:gd name="T36" fmla="*/ 158 w 304"/>
                  <a:gd name="T37" fmla="*/ 96 h 348"/>
                  <a:gd name="T38" fmla="*/ 168 w 304"/>
                  <a:gd name="T39" fmla="*/ 84 h 348"/>
                  <a:gd name="T40" fmla="*/ 180 w 304"/>
                  <a:gd name="T41" fmla="*/ 56 h 348"/>
                  <a:gd name="T42" fmla="*/ 184 w 304"/>
                  <a:gd name="T43" fmla="*/ 44 h 348"/>
                  <a:gd name="T44" fmla="*/ 182 w 304"/>
                  <a:gd name="T45" fmla="*/ 14 h 348"/>
                  <a:gd name="T46" fmla="*/ 178 w 304"/>
                  <a:gd name="T47" fmla="*/ 10 h 348"/>
                  <a:gd name="T48" fmla="*/ 158 w 304"/>
                  <a:gd name="T49" fmla="*/ 0 h 348"/>
                  <a:gd name="T50" fmla="*/ 114 w 304"/>
                  <a:gd name="T51" fmla="*/ 22 h 348"/>
                  <a:gd name="T52" fmla="*/ 72 w 304"/>
                  <a:gd name="T53" fmla="*/ 2 h 348"/>
                  <a:gd name="T54" fmla="*/ 58 w 304"/>
                  <a:gd name="T55" fmla="*/ 12 h 348"/>
                  <a:gd name="T56" fmla="*/ 48 w 304"/>
                  <a:gd name="T57" fmla="*/ 18 h 348"/>
                  <a:gd name="T58" fmla="*/ 46 w 304"/>
                  <a:gd name="T59" fmla="*/ 22 h 348"/>
                  <a:gd name="T60" fmla="*/ 46 w 304"/>
                  <a:gd name="T61" fmla="*/ 40 h 348"/>
                  <a:gd name="T62" fmla="*/ 44 w 304"/>
                  <a:gd name="T63" fmla="*/ 42 h 348"/>
                  <a:gd name="T64" fmla="*/ 32 w 304"/>
                  <a:gd name="T65" fmla="*/ 46 h 348"/>
                  <a:gd name="T66" fmla="*/ 16 w 304"/>
                  <a:gd name="T67" fmla="*/ 48 h 348"/>
                  <a:gd name="T68" fmla="*/ 8 w 304"/>
                  <a:gd name="T69" fmla="*/ 52 h 348"/>
                  <a:gd name="T70" fmla="*/ 0 w 304"/>
                  <a:gd name="T71" fmla="*/ 62 h 348"/>
                  <a:gd name="T72" fmla="*/ 0 w 304"/>
                  <a:gd name="T73" fmla="*/ 70 h 348"/>
                  <a:gd name="T74" fmla="*/ 8 w 304"/>
                  <a:gd name="T75" fmla="*/ 104 h 348"/>
                  <a:gd name="T76" fmla="*/ 30 w 304"/>
                  <a:gd name="T77" fmla="*/ 140 h 348"/>
                  <a:gd name="T78" fmla="*/ 56 w 304"/>
                  <a:gd name="T79" fmla="*/ 184 h 348"/>
                  <a:gd name="T80" fmla="*/ 90 w 304"/>
                  <a:gd name="T81" fmla="*/ 202 h 348"/>
                  <a:gd name="T82" fmla="*/ 126 w 304"/>
                  <a:gd name="T83" fmla="*/ 220 h 348"/>
                  <a:gd name="T84" fmla="*/ 180 w 304"/>
                  <a:gd name="T85" fmla="*/ 260 h 348"/>
                  <a:gd name="T86" fmla="*/ 176 w 304"/>
                  <a:gd name="T87" fmla="*/ 268 h 348"/>
                  <a:gd name="T88" fmla="*/ 174 w 304"/>
                  <a:gd name="T89" fmla="*/ 270 h 348"/>
                  <a:gd name="T90" fmla="*/ 158 w 304"/>
                  <a:gd name="T91" fmla="*/ 276 h 348"/>
                  <a:gd name="T92" fmla="*/ 156 w 304"/>
                  <a:gd name="T93" fmla="*/ 282 h 348"/>
                  <a:gd name="T94" fmla="*/ 156 w 304"/>
                  <a:gd name="T95" fmla="*/ 320 h 348"/>
                  <a:gd name="T96" fmla="*/ 144 w 304"/>
                  <a:gd name="T97" fmla="*/ 330 h 348"/>
                  <a:gd name="T98" fmla="*/ 142 w 304"/>
                  <a:gd name="T99" fmla="*/ 336 h 348"/>
                  <a:gd name="T100" fmla="*/ 146 w 304"/>
                  <a:gd name="T101" fmla="*/ 340 h 348"/>
                  <a:gd name="T102" fmla="*/ 156 w 304"/>
                  <a:gd name="T103" fmla="*/ 346 h 348"/>
                  <a:gd name="T104" fmla="*/ 184 w 304"/>
                  <a:gd name="T105" fmla="*/ 344 h 348"/>
                  <a:gd name="T106" fmla="*/ 210 w 304"/>
                  <a:gd name="T107" fmla="*/ 348 h 348"/>
                  <a:gd name="T108" fmla="*/ 230 w 304"/>
                  <a:gd name="T109" fmla="*/ 346 h 348"/>
                  <a:gd name="T110" fmla="*/ 238 w 304"/>
                  <a:gd name="T111" fmla="*/ 340 h 348"/>
                  <a:gd name="T112" fmla="*/ 240 w 304"/>
                  <a:gd name="T113" fmla="*/ 336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4" h="348">
                    <a:moveTo>
                      <a:pt x="240" y="336"/>
                    </a:moveTo>
                    <a:lnTo>
                      <a:pt x="240" y="336"/>
                    </a:lnTo>
                    <a:lnTo>
                      <a:pt x="240" y="332"/>
                    </a:lnTo>
                    <a:lnTo>
                      <a:pt x="242" y="322"/>
                    </a:lnTo>
                    <a:lnTo>
                      <a:pt x="246" y="316"/>
                    </a:lnTo>
                    <a:lnTo>
                      <a:pt x="252" y="310"/>
                    </a:lnTo>
                    <a:lnTo>
                      <a:pt x="258" y="302"/>
                    </a:lnTo>
                    <a:lnTo>
                      <a:pt x="270" y="294"/>
                    </a:lnTo>
                    <a:lnTo>
                      <a:pt x="270" y="294"/>
                    </a:lnTo>
                    <a:lnTo>
                      <a:pt x="280" y="286"/>
                    </a:lnTo>
                    <a:lnTo>
                      <a:pt x="288" y="280"/>
                    </a:lnTo>
                    <a:lnTo>
                      <a:pt x="298" y="268"/>
                    </a:lnTo>
                    <a:lnTo>
                      <a:pt x="302" y="260"/>
                    </a:lnTo>
                    <a:lnTo>
                      <a:pt x="302" y="256"/>
                    </a:lnTo>
                    <a:lnTo>
                      <a:pt x="304" y="210"/>
                    </a:lnTo>
                    <a:lnTo>
                      <a:pt x="290" y="186"/>
                    </a:lnTo>
                    <a:lnTo>
                      <a:pt x="260" y="184"/>
                    </a:lnTo>
                    <a:lnTo>
                      <a:pt x="260" y="184"/>
                    </a:lnTo>
                    <a:lnTo>
                      <a:pt x="236" y="174"/>
                    </a:lnTo>
                    <a:lnTo>
                      <a:pt x="220" y="168"/>
                    </a:lnTo>
                    <a:lnTo>
                      <a:pt x="214" y="164"/>
                    </a:lnTo>
                    <a:lnTo>
                      <a:pt x="212" y="160"/>
                    </a:lnTo>
                    <a:lnTo>
                      <a:pt x="212" y="160"/>
                    </a:lnTo>
                    <a:lnTo>
                      <a:pt x="208" y="154"/>
                    </a:lnTo>
                    <a:lnTo>
                      <a:pt x="204" y="146"/>
                    </a:lnTo>
                    <a:lnTo>
                      <a:pt x="198" y="140"/>
                    </a:lnTo>
                    <a:lnTo>
                      <a:pt x="196" y="134"/>
                    </a:lnTo>
                    <a:lnTo>
                      <a:pt x="196" y="134"/>
                    </a:lnTo>
                    <a:lnTo>
                      <a:pt x="192" y="118"/>
                    </a:lnTo>
                    <a:lnTo>
                      <a:pt x="188" y="108"/>
                    </a:lnTo>
                    <a:lnTo>
                      <a:pt x="176" y="108"/>
                    </a:lnTo>
                    <a:lnTo>
                      <a:pt x="176" y="108"/>
                    </a:lnTo>
                    <a:lnTo>
                      <a:pt x="170" y="108"/>
                    </a:lnTo>
                    <a:lnTo>
                      <a:pt x="160" y="108"/>
                    </a:lnTo>
                    <a:lnTo>
                      <a:pt x="156" y="106"/>
                    </a:lnTo>
                    <a:lnTo>
                      <a:pt x="152" y="104"/>
                    </a:lnTo>
                    <a:lnTo>
                      <a:pt x="154" y="102"/>
                    </a:lnTo>
                    <a:lnTo>
                      <a:pt x="158" y="96"/>
                    </a:lnTo>
                    <a:lnTo>
                      <a:pt x="158" y="96"/>
                    </a:lnTo>
                    <a:lnTo>
                      <a:pt x="168" y="84"/>
                    </a:lnTo>
                    <a:lnTo>
                      <a:pt x="176" y="70"/>
                    </a:lnTo>
                    <a:lnTo>
                      <a:pt x="180" y="56"/>
                    </a:lnTo>
                    <a:lnTo>
                      <a:pt x="184" y="44"/>
                    </a:lnTo>
                    <a:lnTo>
                      <a:pt x="184" y="44"/>
                    </a:lnTo>
                    <a:lnTo>
                      <a:pt x="182" y="26"/>
                    </a:lnTo>
                    <a:lnTo>
                      <a:pt x="182" y="14"/>
                    </a:lnTo>
                    <a:lnTo>
                      <a:pt x="182" y="14"/>
                    </a:lnTo>
                    <a:lnTo>
                      <a:pt x="178" y="10"/>
                    </a:lnTo>
                    <a:lnTo>
                      <a:pt x="170" y="6"/>
                    </a:lnTo>
                    <a:lnTo>
                      <a:pt x="158" y="0"/>
                    </a:lnTo>
                    <a:lnTo>
                      <a:pt x="134" y="12"/>
                    </a:lnTo>
                    <a:lnTo>
                      <a:pt x="114" y="22"/>
                    </a:lnTo>
                    <a:lnTo>
                      <a:pt x="92" y="20"/>
                    </a:lnTo>
                    <a:lnTo>
                      <a:pt x="72" y="2"/>
                    </a:lnTo>
                    <a:lnTo>
                      <a:pt x="58" y="12"/>
                    </a:lnTo>
                    <a:lnTo>
                      <a:pt x="58" y="12"/>
                    </a:lnTo>
                    <a:lnTo>
                      <a:pt x="52" y="14"/>
                    </a:lnTo>
                    <a:lnTo>
                      <a:pt x="48" y="18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8" y="32"/>
                    </a:lnTo>
                    <a:lnTo>
                      <a:pt x="46" y="40"/>
                    </a:lnTo>
                    <a:lnTo>
                      <a:pt x="46" y="40"/>
                    </a:lnTo>
                    <a:lnTo>
                      <a:pt x="44" y="42"/>
                    </a:lnTo>
                    <a:lnTo>
                      <a:pt x="40" y="44"/>
                    </a:lnTo>
                    <a:lnTo>
                      <a:pt x="32" y="46"/>
                    </a:lnTo>
                    <a:lnTo>
                      <a:pt x="32" y="46"/>
                    </a:lnTo>
                    <a:lnTo>
                      <a:pt x="16" y="48"/>
                    </a:lnTo>
                    <a:lnTo>
                      <a:pt x="16" y="48"/>
                    </a:lnTo>
                    <a:lnTo>
                      <a:pt x="8" y="52"/>
                    </a:lnTo>
                    <a:lnTo>
                      <a:pt x="2" y="56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70"/>
                    </a:lnTo>
                    <a:lnTo>
                      <a:pt x="4" y="84"/>
                    </a:lnTo>
                    <a:lnTo>
                      <a:pt x="8" y="104"/>
                    </a:lnTo>
                    <a:lnTo>
                      <a:pt x="8" y="104"/>
                    </a:lnTo>
                    <a:lnTo>
                      <a:pt x="30" y="140"/>
                    </a:lnTo>
                    <a:lnTo>
                      <a:pt x="56" y="184"/>
                    </a:lnTo>
                    <a:lnTo>
                      <a:pt x="56" y="184"/>
                    </a:lnTo>
                    <a:lnTo>
                      <a:pt x="68" y="192"/>
                    </a:lnTo>
                    <a:lnTo>
                      <a:pt x="90" y="202"/>
                    </a:lnTo>
                    <a:lnTo>
                      <a:pt x="126" y="220"/>
                    </a:lnTo>
                    <a:lnTo>
                      <a:pt x="126" y="220"/>
                    </a:lnTo>
                    <a:lnTo>
                      <a:pt x="180" y="260"/>
                    </a:lnTo>
                    <a:lnTo>
                      <a:pt x="180" y="260"/>
                    </a:lnTo>
                    <a:lnTo>
                      <a:pt x="178" y="264"/>
                    </a:lnTo>
                    <a:lnTo>
                      <a:pt x="176" y="268"/>
                    </a:lnTo>
                    <a:lnTo>
                      <a:pt x="174" y="270"/>
                    </a:lnTo>
                    <a:lnTo>
                      <a:pt x="174" y="270"/>
                    </a:lnTo>
                    <a:lnTo>
                      <a:pt x="162" y="272"/>
                    </a:lnTo>
                    <a:lnTo>
                      <a:pt x="158" y="276"/>
                    </a:lnTo>
                    <a:lnTo>
                      <a:pt x="156" y="282"/>
                    </a:lnTo>
                    <a:lnTo>
                      <a:pt x="156" y="282"/>
                    </a:lnTo>
                    <a:lnTo>
                      <a:pt x="156" y="320"/>
                    </a:lnTo>
                    <a:lnTo>
                      <a:pt x="156" y="320"/>
                    </a:lnTo>
                    <a:lnTo>
                      <a:pt x="148" y="326"/>
                    </a:lnTo>
                    <a:lnTo>
                      <a:pt x="144" y="330"/>
                    </a:lnTo>
                    <a:lnTo>
                      <a:pt x="142" y="334"/>
                    </a:lnTo>
                    <a:lnTo>
                      <a:pt x="142" y="336"/>
                    </a:lnTo>
                    <a:lnTo>
                      <a:pt x="142" y="336"/>
                    </a:lnTo>
                    <a:lnTo>
                      <a:pt x="146" y="340"/>
                    </a:lnTo>
                    <a:lnTo>
                      <a:pt x="150" y="344"/>
                    </a:lnTo>
                    <a:lnTo>
                      <a:pt x="156" y="346"/>
                    </a:lnTo>
                    <a:lnTo>
                      <a:pt x="184" y="344"/>
                    </a:lnTo>
                    <a:lnTo>
                      <a:pt x="184" y="344"/>
                    </a:lnTo>
                    <a:lnTo>
                      <a:pt x="192" y="346"/>
                    </a:lnTo>
                    <a:lnTo>
                      <a:pt x="210" y="348"/>
                    </a:lnTo>
                    <a:lnTo>
                      <a:pt x="220" y="346"/>
                    </a:lnTo>
                    <a:lnTo>
                      <a:pt x="230" y="346"/>
                    </a:lnTo>
                    <a:lnTo>
                      <a:pt x="236" y="342"/>
                    </a:lnTo>
                    <a:lnTo>
                      <a:pt x="238" y="340"/>
                    </a:lnTo>
                    <a:lnTo>
                      <a:pt x="240" y="336"/>
                    </a:lnTo>
                    <a:lnTo>
                      <a:pt x="240" y="3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8" name="Freeform 37"/>
              <p:cNvSpPr>
                <a:spLocks/>
              </p:cNvSpPr>
              <p:nvPr/>
            </p:nvSpPr>
            <p:spPr bwMode="auto">
              <a:xfrm>
                <a:off x="6820410" y="4402127"/>
                <a:ext cx="492407" cy="310366"/>
              </a:xfrm>
              <a:custGeom>
                <a:avLst/>
                <a:gdLst>
                  <a:gd name="T0" fmla="*/ 286 w 330"/>
                  <a:gd name="T1" fmla="*/ 142 h 208"/>
                  <a:gd name="T2" fmla="*/ 290 w 330"/>
                  <a:gd name="T3" fmla="*/ 122 h 208"/>
                  <a:gd name="T4" fmla="*/ 298 w 330"/>
                  <a:gd name="T5" fmla="*/ 112 h 208"/>
                  <a:gd name="T6" fmla="*/ 320 w 330"/>
                  <a:gd name="T7" fmla="*/ 92 h 208"/>
                  <a:gd name="T8" fmla="*/ 328 w 330"/>
                  <a:gd name="T9" fmla="*/ 82 h 208"/>
                  <a:gd name="T10" fmla="*/ 328 w 330"/>
                  <a:gd name="T11" fmla="*/ 72 h 208"/>
                  <a:gd name="T12" fmla="*/ 324 w 330"/>
                  <a:gd name="T13" fmla="*/ 60 h 208"/>
                  <a:gd name="T14" fmla="*/ 308 w 330"/>
                  <a:gd name="T15" fmla="*/ 42 h 208"/>
                  <a:gd name="T16" fmla="*/ 296 w 330"/>
                  <a:gd name="T17" fmla="*/ 36 h 208"/>
                  <a:gd name="T18" fmla="*/ 284 w 330"/>
                  <a:gd name="T19" fmla="*/ 32 h 208"/>
                  <a:gd name="T20" fmla="*/ 280 w 330"/>
                  <a:gd name="T21" fmla="*/ 34 h 208"/>
                  <a:gd name="T22" fmla="*/ 254 w 330"/>
                  <a:gd name="T23" fmla="*/ 46 h 208"/>
                  <a:gd name="T24" fmla="*/ 224 w 330"/>
                  <a:gd name="T25" fmla="*/ 42 h 208"/>
                  <a:gd name="T26" fmla="*/ 214 w 330"/>
                  <a:gd name="T27" fmla="*/ 38 h 208"/>
                  <a:gd name="T28" fmla="*/ 188 w 330"/>
                  <a:gd name="T29" fmla="*/ 20 h 208"/>
                  <a:gd name="T30" fmla="*/ 96 w 330"/>
                  <a:gd name="T31" fmla="*/ 0 h 208"/>
                  <a:gd name="T32" fmla="*/ 42 w 330"/>
                  <a:gd name="T33" fmla="*/ 30 h 208"/>
                  <a:gd name="T34" fmla="*/ 22 w 330"/>
                  <a:gd name="T35" fmla="*/ 118 h 208"/>
                  <a:gd name="T36" fmla="*/ 2 w 330"/>
                  <a:gd name="T37" fmla="*/ 138 h 208"/>
                  <a:gd name="T38" fmla="*/ 2 w 330"/>
                  <a:gd name="T39" fmla="*/ 154 h 208"/>
                  <a:gd name="T40" fmla="*/ 6 w 330"/>
                  <a:gd name="T41" fmla="*/ 162 h 208"/>
                  <a:gd name="T42" fmla="*/ 32 w 330"/>
                  <a:gd name="T43" fmla="*/ 188 h 208"/>
                  <a:gd name="T44" fmla="*/ 54 w 330"/>
                  <a:gd name="T45" fmla="*/ 206 h 208"/>
                  <a:gd name="T46" fmla="*/ 76 w 330"/>
                  <a:gd name="T47" fmla="*/ 208 h 208"/>
                  <a:gd name="T48" fmla="*/ 90 w 330"/>
                  <a:gd name="T49" fmla="*/ 208 h 208"/>
                  <a:gd name="T50" fmla="*/ 100 w 330"/>
                  <a:gd name="T51" fmla="*/ 198 h 208"/>
                  <a:gd name="T52" fmla="*/ 106 w 330"/>
                  <a:gd name="T53" fmla="*/ 188 h 208"/>
                  <a:gd name="T54" fmla="*/ 118 w 330"/>
                  <a:gd name="T55" fmla="*/ 172 h 208"/>
                  <a:gd name="T56" fmla="*/ 124 w 330"/>
                  <a:gd name="T57" fmla="*/ 170 h 208"/>
                  <a:gd name="T58" fmla="*/ 156 w 330"/>
                  <a:gd name="T59" fmla="*/ 168 h 208"/>
                  <a:gd name="T60" fmla="*/ 166 w 330"/>
                  <a:gd name="T61" fmla="*/ 168 h 208"/>
                  <a:gd name="T62" fmla="*/ 184 w 330"/>
                  <a:gd name="T63" fmla="*/ 178 h 208"/>
                  <a:gd name="T64" fmla="*/ 198 w 330"/>
                  <a:gd name="T65" fmla="*/ 180 h 208"/>
                  <a:gd name="T66" fmla="*/ 216 w 330"/>
                  <a:gd name="T67" fmla="*/ 178 h 208"/>
                  <a:gd name="T68" fmla="*/ 232 w 330"/>
                  <a:gd name="T69" fmla="*/ 170 h 208"/>
                  <a:gd name="T70" fmla="*/ 258 w 330"/>
                  <a:gd name="T71" fmla="*/ 158 h 208"/>
                  <a:gd name="T72" fmla="*/ 272 w 330"/>
                  <a:gd name="T73" fmla="*/ 152 h 208"/>
                  <a:gd name="T74" fmla="*/ 286 w 330"/>
                  <a:gd name="T75" fmla="*/ 142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30" h="208">
                    <a:moveTo>
                      <a:pt x="286" y="142"/>
                    </a:moveTo>
                    <a:lnTo>
                      <a:pt x="286" y="142"/>
                    </a:lnTo>
                    <a:lnTo>
                      <a:pt x="288" y="132"/>
                    </a:lnTo>
                    <a:lnTo>
                      <a:pt x="290" y="122"/>
                    </a:lnTo>
                    <a:lnTo>
                      <a:pt x="292" y="118"/>
                    </a:lnTo>
                    <a:lnTo>
                      <a:pt x="298" y="112"/>
                    </a:lnTo>
                    <a:lnTo>
                      <a:pt x="298" y="112"/>
                    </a:lnTo>
                    <a:lnTo>
                      <a:pt x="320" y="92"/>
                    </a:lnTo>
                    <a:lnTo>
                      <a:pt x="324" y="88"/>
                    </a:lnTo>
                    <a:lnTo>
                      <a:pt x="328" y="82"/>
                    </a:lnTo>
                    <a:lnTo>
                      <a:pt x="330" y="76"/>
                    </a:lnTo>
                    <a:lnTo>
                      <a:pt x="328" y="72"/>
                    </a:lnTo>
                    <a:lnTo>
                      <a:pt x="328" y="72"/>
                    </a:lnTo>
                    <a:lnTo>
                      <a:pt x="324" y="60"/>
                    </a:lnTo>
                    <a:lnTo>
                      <a:pt x="316" y="50"/>
                    </a:lnTo>
                    <a:lnTo>
                      <a:pt x="308" y="42"/>
                    </a:lnTo>
                    <a:lnTo>
                      <a:pt x="308" y="42"/>
                    </a:lnTo>
                    <a:lnTo>
                      <a:pt x="296" y="36"/>
                    </a:lnTo>
                    <a:lnTo>
                      <a:pt x="288" y="32"/>
                    </a:lnTo>
                    <a:lnTo>
                      <a:pt x="284" y="32"/>
                    </a:lnTo>
                    <a:lnTo>
                      <a:pt x="280" y="34"/>
                    </a:lnTo>
                    <a:lnTo>
                      <a:pt x="280" y="34"/>
                    </a:lnTo>
                    <a:lnTo>
                      <a:pt x="266" y="42"/>
                    </a:lnTo>
                    <a:lnTo>
                      <a:pt x="254" y="46"/>
                    </a:lnTo>
                    <a:lnTo>
                      <a:pt x="254" y="46"/>
                    </a:lnTo>
                    <a:lnTo>
                      <a:pt x="224" y="42"/>
                    </a:lnTo>
                    <a:lnTo>
                      <a:pt x="224" y="42"/>
                    </a:lnTo>
                    <a:lnTo>
                      <a:pt x="214" y="38"/>
                    </a:lnTo>
                    <a:lnTo>
                      <a:pt x="202" y="30"/>
                    </a:lnTo>
                    <a:lnTo>
                      <a:pt x="188" y="20"/>
                    </a:lnTo>
                    <a:lnTo>
                      <a:pt x="144" y="4"/>
                    </a:lnTo>
                    <a:lnTo>
                      <a:pt x="96" y="0"/>
                    </a:lnTo>
                    <a:lnTo>
                      <a:pt x="64" y="24"/>
                    </a:lnTo>
                    <a:lnTo>
                      <a:pt x="42" y="30"/>
                    </a:lnTo>
                    <a:lnTo>
                      <a:pt x="38" y="96"/>
                    </a:lnTo>
                    <a:lnTo>
                      <a:pt x="22" y="118"/>
                    </a:lnTo>
                    <a:lnTo>
                      <a:pt x="2" y="138"/>
                    </a:lnTo>
                    <a:lnTo>
                      <a:pt x="2" y="138"/>
                    </a:lnTo>
                    <a:lnTo>
                      <a:pt x="0" y="146"/>
                    </a:lnTo>
                    <a:lnTo>
                      <a:pt x="2" y="154"/>
                    </a:lnTo>
                    <a:lnTo>
                      <a:pt x="6" y="162"/>
                    </a:lnTo>
                    <a:lnTo>
                      <a:pt x="6" y="162"/>
                    </a:lnTo>
                    <a:lnTo>
                      <a:pt x="16" y="172"/>
                    </a:lnTo>
                    <a:lnTo>
                      <a:pt x="32" y="188"/>
                    </a:lnTo>
                    <a:lnTo>
                      <a:pt x="54" y="206"/>
                    </a:lnTo>
                    <a:lnTo>
                      <a:pt x="54" y="206"/>
                    </a:lnTo>
                    <a:lnTo>
                      <a:pt x="60" y="208"/>
                    </a:lnTo>
                    <a:lnTo>
                      <a:pt x="76" y="208"/>
                    </a:lnTo>
                    <a:lnTo>
                      <a:pt x="84" y="208"/>
                    </a:lnTo>
                    <a:lnTo>
                      <a:pt x="90" y="208"/>
                    </a:lnTo>
                    <a:lnTo>
                      <a:pt x="96" y="204"/>
                    </a:lnTo>
                    <a:lnTo>
                      <a:pt x="100" y="198"/>
                    </a:lnTo>
                    <a:lnTo>
                      <a:pt x="100" y="198"/>
                    </a:lnTo>
                    <a:lnTo>
                      <a:pt x="106" y="188"/>
                    </a:lnTo>
                    <a:lnTo>
                      <a:pt x="112" y="178"/>
                    </a:lnTo>
                    <a:lnTo>
                      <a:pt x="118" y="172"/>
                    </a:lnTo>
                    <a:lnTo>
                      <a:pt x="124" y="170"/>
                    </a:lnTo>
                    <a:lnTo>
                      <a:pt x="124" y="170"/>
                    </a:lnTo>
                    <a:lnTo>
                      <a:pt x="144" y="168"/>
                    </a:lnTo>
                    <a:lnTo>
                      <a:pt x="156" y="168"/>
                    </a:lnTo>
                    <a:lnTo>
                      <a:pt x="166" y="168"/>
                    </a:lnTo>
                    <a:lnTo>
                      <a:pt x="166" y="168"/>
                    </a:lnTo>
                    <a:lnTo>
                      <a:pt x="174" y="174"/>
                    </a:lnTo>
                    <a:lnTo>
                      <a:pt x="184" y="178"/>
                    </a:lnTo>
                    <a:lnTo>
                      <a:pt x="190" y="180"/>
                    </a:lnTo>
                    <a:lnTo>
                      <a:pt x="198" y="180"/>
                    </a:lnTo>
                    <a:lnTo>
                      <a:pt x="206" y="180"/>
                    </a:lnTo>
                    <a:lnTo>
                      <a:pt x="216" y="178"/>
                    </a:lnTo>
                    <a:lnTo>
                      <a:pt x="216" y="178"/>
                    </a:lnTo>
                    <a:lnTo>
                      <a:pt x="232" y="170"/>
                    </a:lnTo>
                    <a:lnTo>
                      <a:pt x="246" y="164"/>
                    </a:lnTo>
                    <a:lnTo>
                      <a:pt x="258" y="158"/>
                    </a:lnTo>
                    <a:lnTo>
                      <a:pt x="258" y="158"/>
                    </a:lnTo>
                    <a:lnTo>
                      <a:pt x="272" y="152"/>
                    </a:lnTo>
                    <a:lnTo>
                      <a:pt x="286" y="142"/>
                    </a:lnTo>
                    <a:lnTo>
                      <a:pt x="286" y="14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9" name="Freeform 38"/>
              <p:cNvSpPr>
                <a:spLocks/>
              </p:cNvSpPr>
              <p:nvPr/>
            </p:nvSpPr>
            <p:spPr bwMode="auto">
              <a:xfrm>
                <a:off x="6838316" y="4775163"/>
                <a:ext cx="164136" cy="116387"/>
              </a:xfrm>
              <a:custGeom>
                <a:avLst/>
                <a:gdLst>
                  <a:gd name="T0" fmla="*/ 60 w 110"/>
                  <a:gd name="T1" fmla="*/ 0 h 78"/>
                  <a:gd name="T2" fmla="*/ 60 w 110"/>
                  <a:gd name="T3" fmla="*/ 0 h 78"/>
                  <a:gd name="T4" fmla="*/ 66 w 110"/>
                  <a:gd name="T5" fmla="*/ 2 h 78"/>
                  <a:gd name="T6" fmla="*/ 74 w 110"/>
                  <a:gd name="T7" fmla="*/ 6 h 78"/>
                  <a:gd name="T8" fmla="*/ 82 w 110"/>
                  <a:gd name="T9" fmla="*/ 10 h 78"/>
                  <a:gd name="T10" fmla="*/ 88 w 110"/>
                  <a:gd name="T11" fmla="*/ 18 h 78"/>
                  <a:gd name="T12" fmla="*/ 88 w 110"/>
                  <a:gd name="T13" fmla="*/ 18 h 78"/>
                  <a:gd name="T14" fmla="*/ 94 w 110"/>
                  <a:gd name="T15" fmla="*/ 32 h 78"/>
                  <a:gd name="T16" fmla="*/ 98 w 110"/>
                  <a:gd name="T17" fmla="*/ 44 h 78"/>
                  <a:gd name="T18" fmla="*/ 98 w 110"/>
                  <a:gd name="T19" fmla="*/ 44 h 78"/>
                  <a:gd name="T20" fmla="*/ 102 w 110"/>
                  <a:gd name="T21" fmla="*/ 48 h 78"/>
                  <a:gd name="T22" fmla="*/ 106 w 110"/>
                  <a:gd name="T23" fmla="*/ 50 h 78"/>
                  <a:gd name="T24" fmla="*/ 108 w 110"/>
                  <a:gd name="T25" fmla="*/ 54 h 78"/>
                  <a:gd name="T26" fmla="*/ 110 w 110"/>
                  <a:gd name="T27" fmla="*/ 58 h 78"/>
                  <a:gd name="T28" fmla="*/ 110 w 110"/>
                  <a:gd name="T29" fmla="*/ 58 h 78"/>
                  <a:gd name="T30" fmla="*/ 110 w 110"/>
                  <a:gd name="T31" fmla="*/ 64 h 78"/>
                  <a:gd name="T32" fmla="*/ 110 w 110"/>
                  <a:gd name="T33" fmla="*/ 66 h 78"/>
                  <a:gd name="T34" fmla="*/ 110 w 110"/>
                  <a:gd name="T35" fmla="*/ 66 h 78"/>
                  <a:gd name="T36" fmla="*/ 104 w 110"/>
                  <a:gd name="T37" fmla="*/ 72 h 78"/>
                  <a:gd name="T38" fmla="*/ 100 w 110"/>
                  <a:gd name="T39" fmla="*/ 76 h 78"/>
                  <a:gd name="T40" fmla="*/ 96 w 110"/>
                  <a:gd name="T41" fmla="*/ 78 h 78"/>
                  <a:gd name="T42" fmla="*/ 96 w 110"/>
                  <a:gd name="T43" fmla="*/ 78 h 78"/>
                  <a:gd name="T44" fmla="*/ 72 w 110"/>
                  <a:gd name="T45" fmla="*/ 78 h 78"/>
                  <a:gd name="T46" fmla="*/ 46 w 110"/>
                  <a:gd name="T47" fmla="*/ 76 h 78"/>
                  <a:gd name="T48" fmla="*/ 46 w 110"/>
                  <a:gd name="T49" fmla="*/ 76 h 78"/>
                  <a:gd name="T50" fmla="*/ 26 w 110"/>
                  <a:gd name="T51" fmla="*/ 76 h 78"/>
                  <a:gd name="T52" fmla="*/ 10 w 110"/>
                  <a:gd name="T53" fmla="*/ 76 h 78"/>
                  <a:gd name="T54" fmla="*/ 10 w 110"/>
                  <a:gd name="T55" fmla="*/ 76 h 78"/>
                  <a:gd name="T56" fmla="*/ 2 w 110"/>
                  <a:gd name="T57" fmla="*/ 68 h 78"/>
                  <a:gd name="T58" fmla="*/ 0 w 110"/>
                  <a:gd name="T59" fmla="*/ 58 h 78"/>
                  <a:gd name="T60" fmla="*/ 0 w 110"/>
                  <a:gd name="T61" fmla="*/ 54 h 78"/>
                  <a:gd name="T62" fmla="*/ 0 w 110"/>
                  <a:gd name="T63" fmla="*/ 50 h 78"/>
                  <a:gd name="T64" fmla="*/ 0 w 110"/>
                  <a:gd name="T65" fmla="*/ 50 h 78"/>
                  <a:gd name="T66" fmla="*/ 6 w 110"/>
                  <a:gd name="T67" fmla="*/ 42 h 78"/>
                  <a:gd name="T68" fmla="*/ 10 w 110"/>
                  <a:gd name="T69" fmla="*/ 38 h 78"/>
                  <a:gd name="T70" fmla="*/ 18 w 110"/>
                  <a:gd name="T71" fmla="*/ 34 h 78"/>
                  <a:gd name="T72" fmla="*/ 18 w 110"/>
                  <a:gd name="T73" fmla="*/ 34 h 78"/>
                  <a:gd name="T74" fmla="*/ 30 w 110"/>
                  <a:gd name="T75" fmla="*/ 26 h 78"/>
                  <a:gd name="T76" fmla="*/ 40 w 110"/>
                  <a:gd name="T77" fmla="*/ 18 h 78"/>
                  <a:gd name="T78" fmla="*/ 40 w 110"/>
                  <a:gd name="T79" fmla="*/ 18 h 78"/>
                  <a:gd name="T80" fmla="*/ 44 w 110"/>
                  <a:gd name="T81" fmla="*/ 10 h 78"/>
                  <a:gd name="T82" fmla="*/ 50 w 110"/>
                  <a:gd name="T83" fmla="*/ 4 h 78"/>
                  <a:gd name="T84" fmla="*/ 60 w 110"/>
                  <a:gd name="T85" fmla="*/ 0 h 78"/>
                  <a:gd name="T86" fmla="*/ 60 w 110"/>
                  <a:gd name="T8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0" h="78">
                    <a:moveTo>
                      <a:pt x="60" y="0"/>
                    </a:moveTo>
                    <a:lnTo>
                      <a:pt x="60" y="0"/>
                    </a:lnTo>
                    <a:lnTo>
                      <a:pt x="66" y="2"/>
                    </a:lnTo>
                    <a:lnTo>
                      <a:pt x="74" y="6"/>
                    </a:lnTo>
                    <a:lnTo>
                      <a:pt x="82" y="10"/>
                    </a:lnTo>
                    <a:lnTo>
                      <a:pt x="88" y="18"/>
                    </a:lnTo>
                    <a:lnTo>
                      <a:pt x="88" y="18"/>
                    </a:lnTo>
                    <a:lnTo>
                      <a:pt x="94" y="32"/>
                    </a:lnTo>
                    <a:lnTo>
                      <a:pt x="98" y="44"/>
                    </a:lnTo>
                    <a:lnTo>
                      <a:pt x="98" y="44"/>
                    </a:lnTo>
                    <a:lnTo>
                      <a:pt x="102" y="48"/>
                    </a:lnTo>
                    <a:lnTo>
                      <a:pt x="106" y="50"/>
                    </a:lnTo>
                    <a:lnTo>
                      <a:pt x="108" y="54"/>
                    </a:lnTo>
                    <a:lnTo>
                      <a:pt x="110" y="58"/>
                    </a:lnTo>
                    <a:lnTo>
                      <a:pt x="110" y="58"/>
                    </a:lnTo>
                    <a:lnTo>
                      <a:pt x="110" y="64"/>
                    </a:lnTo>
                    <a:lnTo>
                      <a:pt x="110" y="66"/>
                    </a:lnTo>
                    <a:lnTo>
                      <a:pt x="110" y="66"/>
                    </a:lnTo>
                    <a:lnTo>
                      <a:pt x="104" y="72"/>
                    </a:lnTo>
                    <a:lnTo>
                      <a:pt x="100" y="76"/>
                    </a:lnTo>
                    <a:lnTo>
                      <a:pt x="96" y="78"/>
                    </a:lnTo>
                    <a:lnTo>
                      <a:pt x="96" y="78"/>
                    </a:lnTo>
                    <a:lnTo>
                      <a:pt x="72" y="78"/>
                    </a:lnTo>
                    <a:lnTo>
                      <a:pt x="46" y="76"/>
                    </a:lnTo>
                    <a:lnTo>
                      <a:pt x="46" y="76"/>
                    </a:lnTo>
                    <a:lnTo>
                      <a:pt x="26" y="76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4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6" y="42"/>
                    </a:lnTo>
                    <a:lnTo>
                      <a:pt x="10" y="38"/>
                    </a:lnTo>
                    <a:lnTo>
                      <a:pt x="18" y="34"/>
                    </a:lnTo>
                    <a:lnTo>
                      <a:pt x="18" y="34"/>
                    </a:lnTo>
                    <a:lnTo>
                      <a:pt x="30" y="26"/>
                    </a:lnTo>
                    <a:lnTo>
                      <a:pt x="40" y="18"/>
                    </a:lnTo>
                    <a:lnTo>
                      <a:pt x="40" y="18"/>
                    </a:lnTo>
                    <a:lnTo>
                      <a:pt x="44" y="10"/>
                    </a:lnTo>
                    <a:lnTo>
                      <a:pt x="50" y="4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39"/>
              <p:cNvSpPr>
                <a:spLocks/>
              </p:cNvSpPr>
              <p:nvPr/>
            </p:nvSpPr>
            <p:spPr bwMode="auto">
              <a:xfrm>
                <a:off x="6883080" y="5124324"/>
                <a:ext cx="223822" cy="188010"/>
              </a:xfrm>
              <a:custGeom>
                <a:avLst/>
                <a:gdLst>
                  <a:gd name="T0" fmla="*/ 108 w 150"/>
                  <a:gd name="T1" fmla="*/ 2 h 126"/>
                  <a:gd name="T2" fmla="*/ 142 w 150"/>
                  <a:gd name="T3" fmla="*/ 10 h 126"/>
                  <a:gd name="T4" fmla="*/ 142 w 150"/>
                  <a:gd name="T5" fmla="*/ 10 h 126"/>
                  <a:gd name="T6" fmla="*/ 144 w 150"/>
                  <a:gd name="T7" fmla="*/ 16 h 126"/>
                  <a:gd name="T8" fmla="*/ 148 w 150"/>
                  <a:gd name="T9" fmla="*/ 28 h 126"/>
                  <a:gd name="T10" fmla="*/ 148 w 150"/>
                  <a:gd name="T11" fmla="*/ 28 h 126"/>
                  <a:gd name="T12" fmla="*/ 150 w 150"/>
                  <a:gd name="T13" fmla="*/ 36 h 126"/>
                  <a:gd name="T14" fmla="*/ 150 w 150"/>
                  <a:gd name="T15" fmla="*/ 40 h 126"/>
                  <a:gd name="T16" fmla="*/ 146 w 150"/>
                  <a:gd name="T17" fmla="*/ 46 h 126"/>
                  <a:gd name="T18" fmla="*/ 146 w 150"/>
                  <a:gd name="T19" fmla="*/ 46 h 126"/>
                  <a:gd name="T20" fmla="*/ 138 w 150"/>
                  <a:gd name="T21" fmla="*/ 58 h 126"/>
                  <a:gd name="T22" fmla="*/ 136 w 150"/>
                  <a:gd name="T23" fmla="*/ 64 h 126"/>
                  <a:gd name="T24" fmla="*/ 134 w 150"/>
                  <a:gd name="T25" fmla="*/ 70 h 126"/>
                  <a:gd name="T26" fmla="*/ 134 w 150"/>
                  <a:gd name="T27" fmla="*/ 70 h 126"/>
                  <a:gd name="T28" fmla="*/ 136 w 150"/>
                  <a:gd name="T29" fmla="*/ 82 h 126"/>
                  <a:gd name="T30" fmla="*/ 138 w 150"/>
                  <a:gd name="T31" fmla="*/ 98 h 126"/>
                  <a:gd name="T32" fmla="*/ 138 w 150"/>
                  <a:gd name="T33" fmla="*/ 98 h 126"/>
                  <a:gd name="T34" fmla="*/ 138 w 150"/>
                  <a:gd name="T35" fmla="*/ 122 h 126"/>
                  <a:gd name="T36" fmla="*/ 138 w 150"/>
                  <a:gd name="T37" fmla="*/ 122 h 126"/>
                  <a:gd name="T38" fmla="*/ 138 w 150"/>
                  <a:gd name="T39" fmla="*/ 126 h 126"/>
                  <a:gd name="T40" fmla="*/ 136 w 150"/>
                  <a:gd name="T41" fmla="*/ 126 h 126"/>
                  <a:gd name="T42" fmla="*/ 132 w 150"/>
                  <a:gd name="T43" fmla="*/ 126 h 126"/>
                  <a:gd name="T44" fmla="*/ 132 w 150"/>
                  <a:gd name="T45" fmla="*/ 126 h 126"/>
                  <a:gd name="T46" fmla="*/ 122 w 150"/>
                  <a:gd name="T47" fmla="*/ 122 h 126"/>
                  <a:gd name="T48" fmla="*/ 110 w 150"/>
                  <a:gd name="T49" fmla="*/ 114 h 126"/>
                  <a:gd name="T50" fmla="*/ 96 w 150"/>
                  <a:gd name="T51" fmla="*/ 102 h 126"/>
                  <a:gd name="T52" fmla="*/ 56 w 150"/>
                  <a:gd name="T53" fmla="*/ 82 h 126"/>
                  <a:gd name="T54" fmla="*/ 56 w 150"/>
                  <a:gd name="T55" fmla="*/ 82 h 126"/>
                  <a:gd name="T56" fmla="*/ 46 w 150"/>
                  <a:gd name="T57" fmla="*/ 80 h 126"/>
                  <a:gd name="T58" fmla="*/ 32 w 150"/>
                  <a:gd name="T59" fmla="*/ 76 h 126"/>
                  <a:gd name="T60" fmla="*/ 32 w 150"/>
                  <a:gd name="T61" fmla="*/ 76 h 126"/>
                  <a:gd name="T62" fmla="*/ 18 w 150"/>
                  <a:gd name="T63" fmla="*/ 64 h 126"/>
                  <a:gd name="T64" fmla="*/ 12 w 150"/>
                  <a:gd name="T65" fmla="*/ 58 h 126"/>
                  <a:gd name="T66" fmla="*/ 8 w 150"/>
                  <a:gd name="T67" fmla="*/ 52 h 126"/>
                  <a:gd name="T68" fmla="*/ 8 w 150"/>
                  <a:gd name="T69" fmla="*/ 52 h 126"/>
                  <a:gd name="T70" fmla="*/ 6 w 150"/>
                  <a:gd name="T71" fmla="*/ 40 h 126"/>
                  <a:gd name="T72" fmla="*/ 2 w 150"/>
                  <a:gd name="T73" fmla="*/ 30 h 126"/>
                  <a:gd name="T74" fmla="*/ 2 w 150"/>
                  <a:gd name="T75" fmla="*/ 30 h 126"/>
                  <a:gd name="T76" fmla="*/ 0 w 150"/>
                  <a:gd name="T77" fmla="*/ 10 h 126"/>
                  <a:gd name="T78" fmla="*/ 26 w 150"/>
                  <a:gd name="T79" fmla="*/ 0 h 126"/>
                  <a:gd name="T80" fmla="*/ 108 w 150"/>
                  <a:gd name="T81" fmla="*/ 2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0" h="126">
                    <a:moveTo>
                      <a:pt x="108" y="2"/>
                    </a:moveTo>
                    <a:lnTo>
                      <a:pt x="142" y="10"/>
                    </a:lnTo>
                    <a:lnTo>
                      <a:pt x="142" y="10"/>
                    </a:lnTo>
                    <a:lnTo>
                      <a:pt x="144" y="16"/>
                    </a:lnTo>
                    <a:lnTo>
                      <a:pt x="148" y="28"/>
                    </a:lnTo>
                    <a:lnTo>
                      <a:pt x="148" y="28"/>
                    </a:lnTo>
                    <a:lnTo>
                      <a:pt x="150" y="36"/>
                    </a:lnTo>
                    <a:lnTo>
                      <a:pt x="150" y="40"/>
                    </a:lnTo>
                    <a:lnTo>
                      <a:pt x="146" y="46"/>
                    </a:lnTo>
                    <a:lnTo>
                      <a:pt x="146" y="46"/>
                    </a:lnTo>
                    <a:lnTo>
                      <a:pt x="138" y="58"/>
                    </a:lnTo>
                    <a:lnTo>
                      <a:pt x="136" y="64"/>
                    </a:lnTo>
                    <a:lnTo>
                      <a:pt x="134" y="70"/>
                    </a:lnTo>
                    <a:lnTo>
                      <a:pt x="134" y="70"/>
                    </a:lnTo>
                    <a:lnTo>
                      <a:pt x="136" y="82"/>
                    </a:lnTo>
                    <a:lnTo>
                      <a:pt x="138" y="98"/>
                    </a:lnTo>
                    <a:lnTo>
                      <a:pt x="138" y="98"/>
                    </a:lnTo>
                    <a:lnTo>
                      <a:pt x="138" y="122"/>
                    </a:lnTo>
                    <a:lnTo>
                      <a:pt x="138" y="122"/>
                    </a:lnTo>
                    <a:lnTo>
                      <a:pt x="138" y="126"/>
                    </a:lnTo>
                    <a:lnTo>
                      <a:pt x="136" y="126"/>
                    </a:lnTo>
                    <a:lnTo>
                      <a:pt x="132" y="126"/>
                    </a:lnTo>
                    <a:lnTo>
                      <a:pt x="132" y="126"/>
                    </a:lnTo>
                    <a:lnTo>
                      <a:pt x="122" y="122"/>
                    </a:lnTo>
                    <a:lnTo>
                      <a:pt x="110" y="114"/>
                    </a:lnTo>
                    <a:lnTo>
                      <a:pt x="96" y="102"/>
                    </a:lnTo>
                    <a:lnTo>
                      <a:pt x="56" y="82"/>
                    </a:lnTo>
                    <a:lnTo>
                      <a:pt x="56" y="82"/>
                    </a:lnTo>
                    <a:lnTo>
                      <a:pt x="46" y="80"/>
                    </a:lnTo>
                    <a:lnTo>
                      <a:pt x="32" y="76"/>
                    </a:lnTo>
                    <a:lnTo>
                      <a:pt x="32" y="76"/>
                    </a:lnTo>
                    <a:lnTo>
                      <a:pt x="18" y="64"/>
                    </a:lnTo>
                    <a:lnTo>
                      <a:pt x="12" y="58"/>
                    </a:lnTo>
                    <a:lnTo>
                      <a:pt x="8" y="52"/>
                    </a:lnTo>
                    <a:lnTo>
                      <a:pt x="8" y="52"/>
                    </a:lnTo>
                    <a:lnTo>
                      <a:pt x="6" y="40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0" y="10"/>
                    </a:lnTo>
                    <a:lnTo>
                      <a:pt x="26" y="0"/>
                    </a:lnTo>
                    <a:lnTo>
                      <a:pt x="108" y="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Freeform 40"/>
              <p:cNvSpPr>
                <a:spLocks/>
              </p:cNvSpPr>
              <p:nvPr/>
            </p:nvSpPr>
            <p:spPr bwMode="auto">
              <a:xfrm>
                <a:off x="6647322" y="4957204"/>
                <a:ext cx="211884" cy="202931"/>
              </a:xfrm>
              <a:custGeom>
                <a:avLst/>
                <a:gdLst>
                  <a:gd name="T0" fmla="*/ 138 w 142"/>
                  <a:gd name="T1" fmla="*/ 86 h 136"/>
                  <a:gd name="T2" fmla="*/ 142 w 142"/>
                  <a:gd name="T3" fmla="*/ 80 h 136"/>
                  <a:gd name="T4" fmla="*/ 140 w 142"/>
                  <a:gd name="T5" fmla="*/ 70 h 136"/>
                  <a:gd name="T6" fmla="*/ 132 w 142"/>
                  <a:gd name="T7" fmla="*/ 62 h 136"/>
                  <a:gd name="T8" fmla="*/ 126 w 142"/>
                  <a:gd name="T9" fmla="*/ 56 h 136"/>
                  <a:gd name="T10" fmla="*/ 122 w 142"/>
                  <a:gd name="T11" fmla="*/ 50 h 136"/>
                  <a:gd name="T12" fmla="*/ 122 w 142"/>
                  <a:gd name="T13" fmla="*/ 44 h 136"/>
                  <a:gd name="T14" fmla="*/ 122 w 142"/>
                  <a:gd name="T15" fmla="*/ 30 h 136"/>
                  <a:gd name="T16" fmla="*/ 118 w 142"/>
                  <a:gd name="T17" fmla="*/ 20 h 136"/>
                  <a:gd name="T18" fmla="*/ 102 w 142"/>
                  <a:gd name="T19" fmla="*/ 0 h 136"/>
                  <a:gd name="T20" fmla="*/ 100 w 142"/>
                  <a:gd name="T21" fmla="*/ 0 h 136"/>
                  <a:gd name="T22" fmla="*/ 90 w 142"/>
                  <a:gd name="T23" fmla="*/ 0 h 136"/>
                  <a:gd name="T24" fmla="*/ 82 w 142"/>
                  <a:gd name="T25" fmla="*/ 6 h 136"/>
                  <a:gd name="T26" fmla="*/ 62 w 142"/>
                  <a:gd name="T27" fmla="*/ 26 h 136"/>
                  <a:gd name="T28" fmla="*/ 52 w 142"/>
                  <a:gd name="T29" fmla="*/ 32 h 136"/>
                  <a:gd name="T30" fmla="*/ 48 w 142"/>
                  <a:gd name="T31" fmla="*/ 34 h 136"/>
                  <a:gd name="T32" fmla="*/ 34 w 142"/>
                  <a:gd name="T33" fmla="*/ 34 h 136"/>
                  <a:gd name="T34" fmla="*/ 26 w 142"/>
                  <a:gd name="T35" fmla="*/ 36 h 136"/>
                  <a:gd name="T36" fmla="*/ 16 w 142"/>
                  <a:gd name="T37" fmla="*/ 40 h 136"/>
                  <a:gd name="T38" fmla="*/ 6 w 142"/>
                  <a:gd name="T39" fmla="*/ 48 h 136"/>
                  <a:gd name="T40" fmla="*/ 0 w 142"/>
                  <a:gd name="T41" fmla="*/ 58 h 136"/>
                  <a:gd name="T42" fmla="*/ 2 w 142"/>
                  <a:gd name="T43" fmla="*/ 66 h 136"/>
                  <a:gd name="T44" fmla="*/ 14 w 142"/>
                  <a:gd name="T45" fmla="*/ 86 h 136"/>
                  <a:gd name="T46" fmla="*/ 18 w 142"/>
                  <a:gd name="T47" fmla="*/ 90 h 136"/>
                  <a:gd name="T48" fmla="*/ 42 w 142"/>
                  <a:gd name="T49" fmla="*/ 100 h 136"/>
                  <a:gd name="T50" fmla="*/ 58 w 142"/>
                  <a:gd name="T51" fmla="*/ 112 h 136"/>
                  <a:gd name="T52" fmla="*/ 64 w 142"/>
                  <a:gd name="T53" fmla="*/ 114 h 136"/>
                  <a:gd name="T54" fmla="*/ 80 w 142"/>
                  <a:gd name="T55" fmla="*/ 118 h 136"/>
                  <a:gd name="T56" fmla="*/ 94 w 142"/>
                  <a:gd name="T57" fmla="*/ 126 h 136"/>
                  <a:gd name="T58" fmla="*/ 98 w 142"/>
                  <a:gd name="T59" fmla="*/ 130 h 136"/>
                  <a:gd name="T60" fmla="*/ 118 w 142"/>
                  <a:gd name="T61" fmla="*/ 136 h 136"/>
                  <a:gd name="T62" fmla="*/ 128 w 142"/>
                  <a:gd name="T63" fmla="*/ 134 h 136"/>
                  <a:gd name="T64" fmla="*/ 138 w 142"/>
                  <a:gd name="T65" fmla="*/ 12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42" h="136">
                    <a:moveTo>
                      <a:pt x="138" y="126"/>
                    </a:moveTo>
                    <a:lnTo>
                      <a:pt x="138" y="86"/>
                    </a:lnTo>
                    <a:lnTo>
                      <a:pt x="138" y="86"/>
                    </a:lnTo>
                    <a:lnTo>
                      <a:pt x="142" y="80"/>
                    </a:lnTo>
                    <a:lnTo>
                      <a:pt x="142" y="74"/>
                    </a:lnTo>
                    <a:lnTo>
                      <a:pt x="140" y="70"/>
                    </a:lnTo>
                    <a:lnTo>
                      <a:pt x="140" y="70"/>
                    </a:lnTo>
                    <a:lnTo>
                      <a:pt x="132" y="62"/>
                    </a:lnTo>
                    <a:lnTo>
                      <a:pt x="126" y="56"/>
                    </a:lnTo>
                    <a:lnTo>
                      <a:pt x="126" y="56"/>
                    </a:lnTo>
                    <a:lnTo>
                      <a:pt x="124" y="54"/>
                    </a:lnTo>
                    <a:lnTo>
                      <a:pt x="122" y="50"/>
                    </a:lnTo>
                    <a:lnTo>
                      <a:pt x="122" y="44"/>
                    </a:lnTo>
                    <a:lnTo>
                      <a:pt x="122" y="44"/>
                    </a:lnTo>
                    <a:lnTo>
                      <a:pt x="124" y="36"/>
                    </a:lnTo>
                    <a:lnTo>
                      <a:pt x="122" y="30"/>
                    </a:lnTo>
                    <a:lnTo>
                      <a:pt x="118" y="20"/>
                    </a:lnTo>
                    <a:lnTo>
                      <a:pt x="118" y="20"/>
                    </a:lnTo>
                    <a:lnTo>
                      <a:pt x="108" y="8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100" y="0"/>
                    </a:lnTo>
                    <a:lnTo>
                      <a:pt x="96" y="0"/>
                    </a:lnTo>
                    <a:lnTo>
                      <a:pt x="90" y="0"/>
                    </a:lnTo>
                    <a:lnTo>
                      <a:pt x="82" y="6"/>
                    </a:lnTo>
                    <a:lnTo>
                      <a:pt x="82" y="6"/>
                    </a:lnTo>
                    <a:lnTo>
                      <a:pt x="70" y="20"/>
                    </a:lnTo>
                    <a:lnTo>
                      <a:pt x="62" y="26"/>
                    </a:lnTo>
                    <a:lnTo>
                      <a:pt x="62" y="26"/>
                    </a:lnTo>
                    <a:lnTo>
                      <a:pt x="52" y="32"/>
                    </a:lnTo>
                    <a:lnTo>
                      <a:pt x="52" y="32"/>
                    </a:lnTo>
                    <a:lnTo>
                      <a:pt x="48" y="34"/>
                    </a:lnTo>
                    <a:lnTo>
                      <a:pt x="42" y="34"/>
                    </a:lnTo>
                    <a:lnTo>
                      <a:pt x="34" y="34"/>
                    </a:lnTo>
                    <a:lnTo>
                      <a:pt x="34" y="34"/>
                    </a:lnTo>
                    <a:lnTo>
                      <a:pt x="26" y="36"/>
                    </a:lnTo>
                    <a:lnTo>
                      <a:pt x="20" y="38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6" y="48"/>
                    </a:lnTo>
                    <a:lnTo>
                      <a:pt x="2" y="52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66"/>
                    </a:lnTo>
                    <a:lnTo>
                      <a:pt x="8" y="76"/>
                    </a:lnTo>
                    <a:lnTo>
                      <a:pt x="14" y="86"/>
                    </a:lnTo>
                    <a:lnTo>
                      <a:pt x="18" y="90"/>
                    </a:lnTo>
                    <a:lnTo>
                      <a:pt x="18" y="90"/>
                    </a:lnTo>
                    <a:lnTo>
                      <a:pt x="42" y="100"/>
                    </a:lnTo>
                    <a:lnTo>
                      <a:pt x="42" y="100"/>
                    </a:lnTo>
                    <a:lnTo>
                      <a:pt x="52" y="108"/>
                    </a:lnTo>
                    <a:lnTo>
                      <a:pt x="58" y="112"/>
                    </a:lnTo>
                    <a:lnTo>
                      <a:pt x="64" y="114"/>
                    </a:lnTo>
                    <a:lnTo>
                      <a:pt x="64" y="114"/>
                    </a:lnTo>
                    <a:lnTo>
                      <a:pt x="70" y="116"/>
                    </a:lnTo>
                    <a:lnTo>
                      <a:pt x="80" y="118"/>
                    </a:lnTo>
                    <a:lnTo>
                      <a:pt x="90" y="122"/>
                    </a:lnTo>
                    <a:lnTo>
                      <a:pt x="94" y="126"/>
                    </a:lnTo>
                    <a:lnTo>
                      <a:pt x="94" y="126"/>
                    </a:lnTo>
                    <a:lnTo>
                      <a:pt x="98" y="130"/>
                    </a:lnTo>
                    <a:lnTo>
                      <a:pt x="106" y="132"/>
                    </a:lnTo>
                    <a:lnTo>
                      <a:pt x="118" y="136"/>
                    </a:lnTo>
                    <a:lnTo>
                      <a:pt x="118" y="136"/>
                    </a:lnTo>
                    <a:lnTo>
                      <a:pt x="128" y="134"/>
                    </a:lnTo>
                    <a:lnTo>
                      <a:pt x="134" y="130"/>
                    </a:lnTo>
                    <a:lnTo>
                      <a:pt x="138" y="126"/>
                    </a:lnTo>
                    <a:lnTo>
                      <a:pt x="138" y="12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41"/>
              <p:cNvSpPr>
                <a:spLocks/>
              </p:cNvSpPr>
              <p:nvPr/>
            </p:nvSpPr>
            <p:spPr bwMode="auto">
              <a:xfrm>
                <a:off x="6501092" y="4948251"/>
                <a:ext cx="137277" cy="89529"/>
              </a:xfrm>
              <a:custGeom>
                <a:avLst/>
                <a:gdLst>
                  <a:gd name="T0" fmla="*/ 78 w 92"/>
                  <a:gd name="T1" fmla="*/ 50 h 60"/>
                  <a:gd name="T2" fmla="*/ 78 w 92"/>
                  <a:gd name="T3" fmla="*/ 50 h 60"/>
                  <a:gd name="T4" fmla="*/ 82 w 92"/>
                  <a:gd name="T5" fmla="*/ 46 h 60"/>
                  <a:gd name="T6" fmla="*/ 88 w 92"/>
                  <a:gd name="T7" fmla="*/ 40 h 60"/>
                  <a:gd name="T8" fmla="*/ 88 w 92"/>
                  <a:gd name="T9" fmla="*/ 40 h 60"/>
                  <a:gd name="T10" fmla="*/ 92 w 92"/>
                  <a:gd name="T11" fmla="*/ 28 h 60"/>
                  <a:gd name="T12" fmla="*/ 92 w 92"/>
                  <a:gd name="T13" fmla="*/ 22 h 60"/>
                  <a:gd name="T14" fmla="*/ 92 w 92"/>
                  <a:gd name="T15" fmla="*/ 20 h 60"/>
                  <a:gd name="T16" fmla="*/ 90 w 92"/>
                  <a:gd name="T17" fmla="*/ 20 h 60"/>
                  <a:gd name="T18" fmla="*/ 90 w 92"/>
                  <a:gd name="T19" fmla="*/ 20 h 60"/>
                  <a:gd name="T20" fmla="*/ 84 w 92"/>
                  <a:gd name="T21" fmla="*/ 18 h 60"/>
                  <a:gd name="T22" fmla="*/ 78 w 92"/>
                  <a:gd name="T23" fmla="*/ 12 h 60"/>
                  <a:gd name="T24" fmla="*/ 68 w 92"/>
                  <a:gd name="T25" fmla="*/ 6 h 60"/>
                  <a:gd name="T26" fmla="*/ 32 w 92"/>
                  <a:gd name="T27" fmla="*/ 0 h 60"/>
                  <a:gd name="T28" fmla="*/ 32 w 92"/>
                  <a:gd name="T29" fmla="*/ 0 h 60"/>
                  <a:gd name="T30" fmla="*/ 32 w 92"/>
                  <a:gd name="T31" fmla="*/ 4 h 60"/>
                  <a:gd name="T32" fmla="*/ 28 w 92"/>
                  <a:gd name="T33" fmla="*/ 6 h 60"/>
                  <a:gd name="T34" fmla="*/ 28 w 92"/>
                  <a:gd name="T35" fmla="*/ 6 h 60"/>
                  <a:gd name="T36" fmla="*/ 16 w 92"/>
                  <a:gd name="T37" fmla="*/ 12 h 60"/>
                  <a:gd name="T38" fmla="*/ 10 w 92"/>
                  <a:gd name="T39" fmla="*/ 16 h 60"/>
                  <a:gd name="T40" fmla="*/ 10 w 92"/>
                  <a:gd name="T41" fmla="*/ 16 h 60"/>
                  <a:gd name="T42" fmla="*/ 2 w 92"/>
                  <a:gd name="T43" fmla="*/ 24 h 60"/>
                  <a:gd name="T44" fmla="*/ 0 w 92"/>
                  <a:gd name="T45" fmla="*/ 32 h 60"/>
                  <a:gd name="T46" fmla="*/ 0 w 92"/>
                  <a:gd name="T47" fmla="*/ 34 h 60"/>
                  <a:gd name="T48" fmla="*/ 2 w 92"/>
                  <a:gd name="T49" fmla="*/ 36 h 60"/>
                  <a:gd name="T50" fmla="*/ 2 w 92"/>
                  <a:gd name="T51" fmla="*/ 36 h 60"/>
                  <a:gd name="T52" fmla="*/ 8 w 92"/>
                  <a:gd name="T53" fmla="*/ 42 h 60"/>
                  <a:gd name="T54" fmla="*/ 12 w 92"/>
                  <a:gd name="T55" fmla="*/ 50 h 60"/>
                  <a:gd name="T56" fmla="*/ 16 w 92"/>
                  <a:gd name="T57" fmla="*/ 56 h 60"/>
                  <a:gd name="T58" fmla="*/ 20 w 92"/>
                  <a:gd name="T59" fmla="*/ 58 h 60"/>
                  <a:gd name="T60" fmla="*/ 20 w 92"/>
                  <a:gd name="T61" fmla="*/ 58 h 60"/>
                  <a:gd name="T62" fmla="*/ 38 w 92"/>
                  <a:gd name="T63" fmla="*/ 60 h 60"/>
                  <a:gd name="T64" fmla="*/ 56 w 92"/>
                  <a:gd name="T65" fmla="*/ 60 h 60"/>
                  <a:gd name="T66" fmla="*/ 56 w 92"/>
                  <a:gd name="T67" fmla="*/ 60 h 60"/>
                  <a:gd name="T68" fmla="*/ 78 w 92"/>
                  <a:gd name="T69" fmla="*/ 50 h 60"/>
                  <a:gd name="T70" fmla="*/ 78 w 92"/>
                  <a:gd name="T71" fmla="*/ 5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2" h="60">
                    <a:moveTo>
                      <a:pt x="78" y="50"/>
                    </a:moveTo>
                    <a:lnTo>
                      <a:pt x="78" y="50"/>
                    </a:lnTo>
                    <a:lnTo>
                      <a:pt x="82" y="46"/>
                    </a:lnTo>
                    <a:lnTo>
                      <a:pt x="88" y="40"/>
                    </a:lnTo>
                    <a:lnTo>
                      <a:pt x="88" y="40"/>
                    </a:lnTo>
                    <a:lnTo>
                      <a:pt x="92" y="28"/>
                    </a:lnTo>
                    <a:lnTo>
                      <a:pt x="92" y="22"/>
                    </a:lnTo>
                    <a:lnTo>
                      <a:pt x="92" y="20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84" y="18"/>
                    </a:lnTo>
                    <a:lnTo>
                      <a:pt x="78" y="12"/>
                    </a:lnTo>
                    <a:lnTo>
                      <a:pt x="68" y="6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16" y="12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2" y="24"/>
                    </a:lnTo>
                    <a:lnTo>
                      <a:pt x="0" y="32"/>
                    </a:lnTo>
                    <a:lnTo>
                      <a:pt x="0" y="34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8" y="42"/>
                    </a:lnTo>
                    <a:lnTo>
                      <a:pt x="12" y="50"/>
                    </a:lnTo>
                    <a:lnTo>
                      <a:pt x="16" y="56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38" y="60"/>
                    </a:lnTo>
                    <a:lnTo>
                      <a:pt x="56" y="60"/>
                    </a:lnTo>
                    <a:lnTo>
                      <a:pt x="56" y="60"/>
                    </a:lnTo>
                    <a:lnTo>
                      <a:pt x="78" y="50"/>
                    </a:lnTo>
                    <a:lnTo>
                      <a:pt x="78" y="5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3" name="Freeform 42"/>
              <p:cNvSpPr>
                <a:spLocks/>
              </p:cNvSpPr>
              <p:nvPr/>
            </p:nvSpPr>
            <p:spPr bwMode="auto">
              <a:xfrm>
                <a:off x="6841300" y="6100186"/>
                <a:ext cx="125340" cy="77591"/>
              </a:xfrm>
              <a:custGeom>
                <a:avLst/>
                <a:gdLst>
                  <a:gd name="T0" fmla="*/ 54 w 84"/>
                  <a:gd name="T1" fmla="*/ 36 h 52"/>
                  <a:gd name="T2" fmla="*/ 54 w 84"/>
                  <a:gd name="T3" fmla="*/ 36 h 52"/>
                  <a:gd name="T4" fmla="*/ 70 w 84"/>
                  <a:gd name="T5" fmla="*/ 30 h 52"/>
                  <a:gd name="T6" fmla="*/ 70 w 84"/>
                  <a:gd name="T7" fmla="*/ 30 h 52"/>
                  <a:gd name="T8" fmla="*/ 74 w 84"/>
                  <a:gd name="T9" fmla="*/ 26 h 52"/>
                  <a:gd name="T10" fmla="*/ 78 w 84"/>
                  <a:gd name="T11" fmla="*/ 22 h 52"/>
                  <a:gd name="T12" fmla="*/ 84 w 84"/>
                  <a:gd name="T13" fmla="*/ 14 h 52"/>
                  <a:gd name="T14" fmla="*/ 78 w 84"/>
                  <a:gd name="T15" fmla="*/ 0 h 52"/>
                  <a:gd name="T16" fmla="*/ 48 w 84"/>
                  <a:gd name="T17" fmla="*/ 14 h 52"/>
                  <a:gd name="T18" fmla="*/ 24 w 84"/>
                  <a:gd name="T19" fmla="*/ 18 h 52"/>
                  <a:gd name="T20" fmla="*/ 24 w 84"/>
                  <a:gd name="T21" fmla="*/ 18 h 52"/>
                  <a:gd name="T22" fmla="*/ 12 w 84"/>
                  <a:gd name="T23" fmla="*/ 26 h 52"/>
                  <a:gd name="T24" fmla="*/ 4 w 84"/>
                  <a:gd name="T25" fmla="*/ 34 h 52"/>
                  <a:gd name="T26" fmla="*/ 2 w 84"/>
                  <a:gd name="T27" fmla="*/ 36 h 52"/>
                  <a:gd name="T28" fmla="*/ 0 w 84"/>
                  <a:gd name="T29" fmla="*/ 40 h 52"/>
                  <a:gd name="T30" fmla="*/ 0 w 84"/>
                  <a:gd name="T31" fmla="*/ 40 h 52"/>
                  <a:gd name="T32" fmla="*/ 2 w 84"/>
                  <a:gd name="T33" fmla="*/ 44 h 52"/>
                  <a:gd name="T34" fmla="*/ 8 w 84"/>
                  <a:gd name="T35" fmla="*/ 48 h 52"/>
                  <a:gd name="T36" fmla="*/ 14 w 84"/>
                  <a:gd name="T37" fmla="*/ 50 h 52"/>
                  <a:gd name="T38" fmla="*/ 18 w 84"/>
                  <a:gd name="T39" fmla="*/ 52 h 52"/>
                  <a:gd name="T40" fmla="*/ 18 w 84"/>
                  <a:gd name="T41" fmla="*/ 52 h 52"/>
                  <a:gd name="T42" fmla="*/ 26 w 84"/>
                  <a:gd name="T43" fmla="*/ 48 h 52"/>
                  <a:gd name="T44" fmla="*/ 34 w 84"/>
                  <a:gd name="T45" fmla="*/ 44 h 52"/>
                  <a:gd name="T46" fmla="*/ 44 w 84"/>
                  <a:gd name="T47" fmla="*/ 38 h 52"/>
                  <a:gd name="T48" fmla="*/ 54 w 84"/>
                  <a:gd name="T49" fmla="*/ 36 h 52"/>
                  <a:gd name="T50" fmla="*/ 54 w 84"/>
                  <a:gd name="T51" fmla="*/ 3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4" h="52">
                    <a:moveTo>
                      <a:pt x="54" y="36"/>
                    </a:moveTo>
                    <a:lnTo>
                      <a:pt x="54" y="36"/>
                    </a:lnTo>
                    <a:lnTo>
                      <a:pt x="70" y="30"/>
                    </a:lnTo>
                    <a:lnTo>
                      <a:pt x="70" y="30"/>
                    </a:lnTo>
                    <a:lnTo>
                      <a:pt x="74" y="26"/>
                    </a:lnTo>
                    <a:lnTo>
                      <a:pt x="78" y="22"/>
                    </a:lnTo>
                    <a:lnTo>
                      <a:pt x="84" y="14"/>
                    </a:lnTo>
                    <a:lnTo>
                      <a:pt x="78" y="0"/>
                    </a:lnTo>
                    <a:lnTo>
                      <a:pt x="48" y="14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12" y="26"/>
                    </a:lnTo>
                    <a:lnTo>
                      <a:pt x="4" y="34"/>
                    </a:lnTo>
                    <a:lnTo>
                      <a:pt x="2" y="36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2" y="44"/>
                    </a:lnTo>
                    <a:lnTo>
                      <a:pt x="8" y="48"/>
                    </a:lnTo>
                    <a:lnTo>
                      <a:pt x="14" y="50"/>
                    </a:lnTo>
                    <a:lnTo>
                      <a:pt x="18" y="52"/>
                    </a:lnTo>
                    <a:lnTo>
                      <a:pt x="18" y="52"/>
                    </a:lnTo>
                    <a:lnTo>
                      <a:pt x="26" y="48"/>
                    </a:lnTo>
                    <a:lnTo>
                      <a:pt x="34" y="44"/>
                    </a:lnTo>
                    <a:lnTo>
                      <a:pt x="44" y="38"/>
                    </a:lnTo>
                    <a:lnTo>
                      <a:pt x="54" y="36"/>
                    </a:lnTo>
                    <a:lnTo>
                      <a:pt x="54" y="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Freeform 43"/>
              <p:cNvSpPr>
                <a:spLocks/>
              </p:cNvSpPr>
              <p:nvPr/>
            </p:nvSpPr>
            <p:spPr bwMode="auto">
              <a:xfrm>
                <a:off x="6739835" y="5921128"/>
                <a:ext cx="143246" cy="149214"/>
              </a:xfrm>
              <a:custGeom>
                <a:avLst/>
                <a:gdLst>
                  <a:gd name="T0" fmla="*/ 76 w 96"/>
                  <a:gd name="T1" fmla="*/ 50 h 100"/>
                  <a:gd name="T2" fmla="*/ 72 w 96"/>
                  <a:gd name="T3" fmla="*/ 36 h 100"/>
                  <a:gd name="T4" fmla="*/ 76 w 96"/>
                  <a:gd name="T5" fmla="*/ 34 h 100"/>
                  <a:gd name="T6" fmla="*/ 92 w 96"/>
                  <a:gd name="T7" fmla="*/ 34 h 100"/>
                  <a:gd name="T8" fmla="*/ 96 w 96"/>
                  <a:gd name="T9" fmla="*/ 30 h 100"/>
                  <a:gd name="T10" fmla="*/ 96 w 96"/>
                  <a:gd name="T11" fmla="*/ 24 h 100"/>
                  <a:gd name="T12" fmla="*/ 84 w 96"/>
                  <a:gd name="T13" fmla="*/ 6 h 100"/>
                  <a:gd name="T14" fmla="*/ 72 w 96"/>
                  <a:gd name="T15" fmla="*/ 0 h 100"/>
                  <a:gd name="T16" fmla="*/ 54 w 96"/>
                  <a:gd name="T17" fmla="*/ 2 h 100"/>
                  <a:gd name="T18" fmla="*/ 42 w 96"/>
                  <a:gd name="T19" fmla="*/ 4 h 100"/>
                  <a:gd name="T20" fmla="*/ 40 w 96"/>
                  <a:gd name="T21" fmla="*/ 8 h 100"/>
                  <a:gd name="T22" fmla="*/ 30 w 96"/>
                  <a:gd name="T23" fmla="*/ 14 h 100"/>
                  <a:gd name="T24" fmla="*/ 26 w 96"/>
                  <a:gd name="T25" fmla="*/ 18 h 100"/>
                  <a:gd name="T26" fmla="*/ 20 w 96"/>
                  <a:gd name="T27" fmla="*/ 28 h 100"/>
                  <a:gd name="T28" fmla="*/ 20 w 96"/>
                  <a:gd name="T29" fmla="*/ 40 h 100"/>
                  <a:gd name="T30" fmla="*/ 16 w 96"/>
                  <a:gd name="T31" fmla="*/ 46 h 100"/>
                  <a:gd name="T32" fmla="*/ 0 w 96"/>
                  <a:gd name="T33" fmla="*/ 52 h 100"/>
                  <a:gd name="T34" fmla="*/ 0 w 96"/>
                  <a:gd name="T35" fmla="*/ 58 h 100"/>
                  <a:gd name="T36" fmla="*/ 4 w 96"/>
                  <a:gd name="T37" fmla="*/ 62 h 100"/>
                  <a:gd name="T38" fmla="*/ 16 w 96"/>
                  <a:gd name="T39" fmla="*/ 62 h 100"/>
                  <a:gd name="T40" fmla="*/ 22 w 96"/>
                  <a:gd name="T41" fmla="*/ 66 h 100"/>
                  <a:gd name="T42" fmla="*/ 20 w 96"/>
                  <a:gd name="T43" fmla="*/ 76 h 100"/>
                  <a:gd name="T44" fmla="*/ 18 w 96"/>
                  <a:gd name="T45" fmla="*/ 84 h 100"/>
                  <a:gd name="T46" fmla="*/ 16 w 96"/>
                  <a:gd name="T47" fmla="*/ 92 h 100"/>
                  <a:gd name="T48" fmla="*/ 18 w 96"/>
                  <a:gd name="T49" fmla="*/ 96 h 100"/>
                  <a:gd name="T50" fmla="*/ 26 w 96"/>
                  <a:gd name="T51" fmla="*/ 100 h 100"/>
                  <a:gd name="T52" fmla="*/ 34 w 96"/>
                  <a:gd name="T53" fmla="*/ 96 h 100"/>
                  <a:gd name="T54" fmla="*/ 34 w 96"/>
                  <a:gd name="T55" fmla="*/ 92 h 100"/>
                  <a:gd name="T56" fmla="*/ 34 w 96"/>
                  <a:gd name="T57" fmla="*/ 86 h 100"/>
                  <a:gd name="T58" fmla="*/ 40 w 96"/>
                  <a:gd name="T59" fmla="*/ 84 h 100"/>
                  <a:gd name="T60" fmla="*/ 56 w 96"/>
                  <a:gd name="T61" fmla="*/ 82 h 100"/>
                  <a:gd name="T62" fmla="*/ 66 w 96"/>
                  <a:gd name="T63" fmla="*/ 80 h 100"/>
                  <a:gd name="T64" fmla="*/ 72 w 96"/>
                  <a:gd name="T65" fmla="*/ 76 h 100"/>
                  <a:gd name="T66" fmla="*/ 80 w 96"/>
                  <a:gd name="T67" fmla="*/ 66 h 100"/>
                  <a:gd name="T68" fmla="*/ 78 w 96"/>
                  <a:gd name="T69" fmla="*/ 56 h 100"/>
                  <a:gd name="T70" fmla="*/ 76 w 96"/>
                  <a:gd name="T71" fmla="*/ 5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" h="100">
                    <a:moveTo>
                      <a:pt x="76" y="50"/>
                    </a:moveTo>
                    <a:lnTo>
                      <a:pt x="76" y="50"/>
                    </a:lnTo>
                    <a:lnTo>
                      <a:pt x="72" y="42"/>
                    </a:lnTo>
                    <a:lnTo>
                      <a:pt x="72" y="36"/>
                    </a:lnTo>
                    <a:lnTo>
                      <a:pt x="74" y="34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92" y="34"/>
                    </a:lnTo>
                    <a:lnTo>
                      <a:pt x="94" y="32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92" y="14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4" y="2"/>
                    </a:lnTo>
                    <a:lnTo>
                      <a:pt x="46" y="2"/>
                    </a:lnTo>
                    <a:lnTo>
                      <a:pt x="42" y="4"/>
                    </a:lnTo>
                    <a:lnTo>
                      <a:pt x="42" y="4"/>
                    </a:lnTo>
                    <a:lnTo>
                      <a:pt x="40" y="8"/>
                    </a:lnTo>
                    <a:lnTo>
                      <a:pt x="36" y="12"/>
                    </a:lnTo>
                    <a:lnTo>
                      <a:pt x="30" y="14"/>
                    </a:lnTo>
                    <a:lnTo>
                      <a:pt x="30" y="14"/>
                    </a:lnTo>
                    <a:lnTo>
                      <a:pt x="26" y="18"/>
                    </a:lnTo>
                    <a:lnTo>
                      <a:pt x="22" y="22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0" y="40"/>
                    </a:lnTo>
                    <a:lnTo>
                      <a:pt x="20" y="42"/>
                    </a:lnTo>
                    <a:lnTo>
                      <a:pt x="16" y="46"/>
                    </a:lnTo>
                    <a:lnTo>
                      <a:pt x="16" y="46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8"/>
                    </a:lnTo>
                    <a:lnTo>
                      <a:pt x="2" y="60"/>
                    </a:lnTo>
                    <a:lnTo>
                      <a:pt x="4" y="62"/>
                    </a:lnTo>
                    <a:lnTo>
                      <a:pt x="4" y="62"/>
                    </a:lnTo>
                    <a:lnTo>
                      <a:pt x="16" y="62"/>
                    </a:lnTo>
                    <a:lnTo>
                      <a:pt x="20" y="64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0" y="76"/>
                    </a:lnTo>
                    <a:lnTo>
                      <a:pt x="18" y="84"/>
                    </a:lnTo>
                    <a:lnTo>
                      <a:pt x="18" y="84"/>
                    </a:lnTo>
                    <a:lnTo>
                      <a:pt x="16" y="88"/>
                    </a:lnTo>
                    <a:lnTo>
                      <a:pt x="16" y="92"/>
                    </a:lnTo>
                    <a:lnTo>
                      <a:pt x="18" y="96"/>
                    </a:lnTo>
                    <a:lnTo>
                      <a:pt x="18" y="96"/>
                    </a:lnTo>
                    <a:lnTo>
                      <a:pt x="22" y="98"/>
                    </a:lnTo>
                    <a:lnTo>
                      <a:pt x="26" y="100"/>
                    </a:lnTo>
                    <a:lnTo>
                      <a:pt x="30" y="100"/>
                    </a:lnTo>
                    <a:lnTo>
                      <a:pt x="34" y="96"/>
                    </a:lnTo>
                    <a:lnTo>
                      <a:pt x="34" y="96"/>
                    </a:lnTo>
                    <a:lnTo>
                      <a:pt x="34" y="92"/>
                    </a:lnTo>
                    <a:lnTo>
                      <a:pt x="32" y="90"/>
                    </a:lnTo>
                    <a:lnTo>
                      <a:pt x="34" y="86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50" y="82"/>
                    </a:lnTo>
                    <a:lnTo>
                      <a:pt x="56" y="82"/>
                    </a:lnTo>
                    <a:lnTo>
                      <a:pt x="60" y="82"/>
                    </a:lnTo>
                    <a:lnTo>
                      <a:pt x="66" y="80"/>
                    </a:lnTo>
                    <a:lnTo>
                      <a:pt x="66" y="80"/>
                    </a:lnTo>
                    <a:lnTo>
                      <a:pt x="72" y="76"/>
                    </a:lnTo>
                    <a:lnTo>
                      <a:pt x="78" y="68"/>
                    </a:lnTo>
                    <a:lnTo>
                      <a:pt x="80" y="66"/>
                    </a:lnTo>
                    <a:lnTo>
                      <a:pt x="80" y="60"/>
                    </a:lnTo>
                    <a:lnTo>
                      <a:pt x="78" y="56"/>
                    </a:lnTo>
                    <a:lnTo>
                      <a:pt x="76" y="50"/>
                    </a:lnTo>
                    <a:lnTo>
                      <a:pt x="76" y="5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5" name="Freeform 44"/>
              <p:cNvSpPr>
                <a:spLocks/>
              </p:cNvSpPr>
              <p:nvPr/>
            </p:nvSpPr>
            <p:spPr bwMode="auto">
              <a:xfrm>
                <a:off x="6533919" y="5655527"/>
                <a:ext cx="313350" cy="193979"/>
              </a:xfrm>
              <a:custGeom>
                <a:avLst/>
                <a:gdLst>
                  <a:gd name="T0" fmla="*/ 120 w 210"/>
                  <a:gd name="T1" fmla="*/ 70 h 130"/>
                  <a:gd name="T2" fmla="*/ 124 w 210"/>
                  <a:gd name="T3" fmla="*/ 68 h 130"/>
                  <a:gd name="T4" fmla="*/ 130 w 210"/>
                  <a:gd name="T5" fmla="*/ 68 h 130"/>
                  <a:gd name="T6" fmla="*/ 142 w 210"/>
                  <a:gd name="T7" fmla="*/ 74 h 130"/>
                  <a:gd name="T8" fmla="*/ 148 w 210"/>
                  <a:gd name="T9" fmla="*/ 80 h 130"/>
                  <a:gd name="T10" fmla="*/ 162 w 210"/>
                  <a:gd name="T11" fmla="*/ 84 h 130"/>
                  <a:gd name="T12" fmla="*/ 166 w 210"/>
                  <a:gd name="T13" fmla="*/ 80 h 130"/>
                  <a:gd name="T14" fmla="*/ 168 w 210"/>
                  <a:gd name="T15" fmla="*/ 74 h 130"/>
                  <a:gd name="T16" fmla="*/ 178 w 210"/>
                  <a:gd name="T17" fmla="*/ 70 h 130"/>
                  <a:gd name="T18" fmla="*/ 192 w 210"/>
                  <a:gd name="T19" fmla="*/ 70 h 130"/>
                  <a:gd name="T20" fmla="*/ 198 w 210"/>
                  <a:gd name="T21" fmla="*/ 68 h 130"/>
                  <a:gd name="T22" fmla="*/ 208 w 210"/>
                  <a:gd name="T23" fmla="*/ 60 h 130"/>
                  <a:gd name="T24" fmla="*/ 210 w 210"/>
                  <a:gd name="T25" fmla="*/ 56 h 130"/>
                  <a:gd name="T26" fmla="*/ 204 w 210"/>
                  <a:gd name="T27" fmla="*/ 46 h 130"/>
                  <a:gd name="T28" fmla="*/ 202 w 210"/>
                  <a:gd name="T29" fmla="*/ 40 h 130"/>
                  <a:gd name="T30" fmla="*/ 198 w 210"/>
                  <a:gd name="T31" fmla="*/ 34 h 130"/>
                  <a:gd name="T32" fmla="*/ 192 w 210"/>
                  <a:gd name="T33" fmla="*/ 30 h 130"/>
                  <a:gd name="T34" fmla="*/ 182 w 210"/>
                  <a:gd name="T35" fmla="*/ 14 h 130"/>
                  <a:gd name="T36" fmla="*/ 178 w 210"/>
                  <a:gd name="T37" fmla="*/ 12 h 130"/>
                  <a:gd name="T38" fmla="*/ 162 w 210"/>
                  <a:gd name="T39" fmla="*/ 2 h 130"/>
                  <a:gd name="T40" fmla="*/ 146 w 210"/>
                  <a:gd name="T41" fmla="*/ 0 h 130"/>
                  <a:gd name="T42" fmla="*/ 136 w 210"/>
                  <a:gd name="T43" fmla="*/ 0 h 130"/>
                  <a:gd name="T44" fmla="*/ 88 w 210"/>
                  <a:gd name="T45" fmla="*/ 14 h 130"/>
                  <a:gd name="T46" fmla="*/ 74 w 210"/>
                  <a:gd name="T47" fmla="*/ 24 h 130"/>
                  <a:gd name="T48" fmla="*/ 64 w 210"/>
                  <a:gd name="T49" fmla="*/ 30 h 130"/>
                  <a:gd name="T50" fmla="*/ 50 w 210"/>
                  <a:gd name="T51" fmla="*/ 26 h 130"/>
                  <a:gd name="T52" fmla="*/ 38 w 210"/>
                  <a:gd name="T53" fmla="*/ 20 h 130"/>
                  <a:gd name="T54" fmla="*/ 34 w 210"/>
                  <a:gd name="T55" fmla="*/ 16 h 130"/>
                  <a:gd name="T56" fmla="*/ 20 w 210"/>
                  <a:gd name="T57" fmla="*/ 8 h 130"/>
                  <a:gd name="T58" fmla="*/ 16 w 210"/>
                  <a:gd name="T59" fmla="*/ 12 h 130"/>
                  <a:gd name="T60" fmla="*/ 10 w 210"/>
                  <a:gd name="T61" fmla="*/ 20 h 130"/>
                  <a:gd name="T62" fmla="*/ 4 w 210"/>
                  <a:gd name="T63" fmla="*/ 32 h 130"/>
                  <a:gd name="T64" fmla="*/ 0 w 210"/>
                  <a:gd name="T65" fmla="*/ 42 h 130"/>
                  <a:gd name="T66" fmla="*/ 6 w 210"/>
                  <a:gd name="T67" fmla="*/ 46 h 130"/>
                  <a:gd name="T68" fmla="*/ 26 w 210"/>
                  <a:gd name="T69" fmla="*/ 58 h 130"/>
                  <a:gd name="T70" fmla="*/ 32 w 210"/>
                  <a:gd name="T71" fmla="*/ 62 h 130"/>
                  <a:gd name="T72" fmla="*/ 36 w 210"/>
                  <a:gd name="T73" fmla="*/ 94 h 130"/>
                  <a:gd name="T74" fmla="*/ 46 w 210"/>
                  <a:gd name="T75" fmla="*/ 114 h 130"/>
                  <a:gd name="T76" fmla="*/ 58 w 210"/>
                  <a:gd name="T77" fmla="*/ 120 h 130"/>
                  <a:gd name="T78" fmla="*/ 62 w 210"/>
                  <a:gd name="T79" fmla="*/ 120 h 130"/>
                  <a:gd name="T80" fmla="*/ 92 w 210"/>
                  <a:gd name="T81" fmla="*/ 116 h 130"/>
                  <a:gd name="T82" fmla="*/ 108 w 210"/>
                  <a:gd name="T83" fmla="*/ 124 h 130"/>
                  <a:gd name="T84" fmla="*/ 118 w 210"/>
                  <a:gd name="T85" fmla="*/ 128 h 130"/>
                  <a:gd name="T86" fmla="*/ 132 w 210"/>
                  <a:gd name="T87" fmla="*/ 128 h 130"/>
                  <a:gd name="T88" fmla="*/ 138 w 210"/>
                  <a:gd name="T89" fmla="*/ 126 h 130"/>
                  <a:gd name="T90" fmla="*/ 146 w 210"/>
                  <a:gd name="T91" fmla="*/ 112 h 130"/>
                  <a:gd name="T92" fmla="*/ 150 w 210"/>
                  <a:gd name="T93" fmla="*/ 102 h 130"/>
                  <a:gd name="T94" fmla="*/ 152 w 210"/>
                  <a:gd name="T95" fmla="*/ 98 h 130"/>
                  <a:gd name="T96" fmla="*/ 138 w 210"/>
                  <a:gd name="T97" fmla="*/ 92 h 130"/>
                  <a:gd name="T98" fmla="*/ 126 w 210"/>
                  <a:gd name="T99" fmla="*/ 88 h 130"/>
                  <a:gd name="T100" fmla="*/ 118 w 210"/>
                  <a:gd name="T101" fmla="*/ 78 h 130"/>
                  <a:gd name="T102" fmla="*/ 120 w 210"/>
                  <a:gd name="T103" fmla="*/ 7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10" h="130">
                    <a:moveTo>
                      <a:pt x="120" y="70"/>
                    </a:moveTo>
                    <a:lnTo>
                      <a:pt x="120" y="70"/>
                    </a:lnTo>
                    <a:lnTo>
                      <a:pt x="122" y="68"/>
                    </a:lnTo>
                    <a:lnTo>
                      <a:pt x="124" y="68"/>
                    </a:lnTo>
                    <a:lnTo>
                      <a:pt x="130" y="68"/>
                    </a:lnTo>
                    <a:lnTo>
                      <a:pt x="130" y="68"/>
                    </a:lnTo>
                    <a:lnTo>
                      <a:pt x="136" y="70"/>
                    </a:lnTo>
                    <a:lnTo>
                      <a:pt x="142" y="74"/>
                    </a:lnTo>
                    <a:lnTo>
                      <a:pt x="148" y="80"/>
                    </a:lnTo>
                    <a:lnTo>
                      <a:pt x="148" y="80"/>
                    </a:lnTo>
                    <a:lnTo>
                      <a:pt x="156" y="82"/>
                    </a:lnTo>
                    <a:lnTo>
                      <a:pt x="162" y="84"/>
                    </a:lnTo>
                    <a:lnTo>
                      <a:pt x="166" y="80"/>
                    </a:lnTo>
                    <a:lnTo>
                      <a:pt x="166" y="80"/>
                    </a:lnTo>
                    <a:lnTo>
                      <a:pt x="168" y="76"/>
                    </a:lnTo>
                    <a:lnTo>
                      <a:pt x="168" y="74"/>
                    </a:lnTo>
                    <a:lnTo>
                      <a:pt x="170" y="72"/>
                    </a:lnTo>
                    <a:lnTo>
                      <a:pt x="178" y="70"/>
                    </a:lnTo>
                    <a:lnTo>
                      <a:pt x="178" y="70"/>
                    </a:lnTo>
                    <a:lnTo>
                      <a:pt x="192" y="70"/>
                    </a:lnTo>
                    <a:lnTo>
                      <a:pt x="192" y="70"/>
                    </a:lnTo>
                    <a:lnTo>
                      <a:pt x="198" y="68"/>
                    </a:lnTo>
                    <a:lnTo>
                      <a:pt x="204" y="66"/>
                    </a:lnTo>
                    <a:lnTo>
                      <a:pt x="208" y="60"/>
                    </a:lnTo>
                    <a:lnTo>
                      <a:pt x="208" y="60"/>
                    </a:lnTo>
                    <a:lnTo>
                      <a:pt x="210" y="56"/>
                    </a:lnTo>
                    <a:lnTo>
                      <a:pt x="208" y="52"/>
                    </a:lnTo>
                    <a:lnTo>
                      <a:pt x="204" y="46"/>
                    </a:lnTo>
                    <a:lnTo>
                      <a:pt x="204" y="46"/>
                    </a:lnTo>
                    <a:lnTo>
                      <a:pt x="202" y="40"/>
                    </a:lnTo>
                    <a:lnTo>
                      <a:pt x="200" y="36"/>
                    </a:lnTo>
                    <a:lnTo>
                      <a:pt x="198" y="34"/>
                    </a:lnTo>
                    <a:lnTo>
                      <a:pt x="198" y="34"/>
                    </a:lnTo>
                    <a:lnTo>
                      <a:pt x="192" y="30"/>
                    </a:lnTo>
                    <a:lnTo>
                      <a:pt x="188" y="24"/>
                    </a:lnTo>
                    <a:lnTo>
                      <a:pt x="182" y="14"/>
                    </a:lnTo>
                    <a:lnTo>
                      <a:pt x="182" y="14"/>
                    </a:lnTo>
                    <a:lnTo>
                      <a:pt x="178" y="12"/>
                    </a:lnTo>
                    <a:lnTo>
                      <a:pt x="170" y="6"/>
                    </a:lnTo>
                    <a:lnTo>
                      <a:pt x="162" y="2"/>
                    </a:lnTo>
                    <a:lnTo>
                      <a:pt x="154" y="0"/>
                    </a:lnTo>
                    <a:lnTo>
                      <a:pt x="146" y="0"/>
                    </a:lnTo>
                    <a:lnTo>
                      <a:pt x="136" y="0"/>
                    </a:lnTo>
                    <a:lnTo>
                      <a:pt x="136" y="0"/>
                    </a:lnTo>
                    <a:lnTo>
                      <a:pt x="106" y="8"/>
                    </a:lnTo>
                    <a:lnTo>
                      <a:pt x="88" y="14"/>
                    </a:lnTo>
                    <a:lnTo>
                      <a:pt x="88" y="14"/>
                    </a:lnTo>
                    <a:lnTo>
                      <a:pt x="74" y="24"/>
                    </a:lnTo>
                    <a:lnTo>
                      <a:pt x="68" y="28"/>
                    </a:lnTo>
                    <a:lnTo>
                      <a:pt x="64" y="30"/>
                    </a:lnTo>
                    <a:lnTo>
                      <a:pt x="64" y="30"/>
                    </a:lnTo>
                    <a:lnTo>
                      <a:pt x="50" y="26"/>
                    </a:lnTo>
                    <a:lnTo>
                      <a:pt x="42" y="24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4" y="16"/>
                    </a:lnTo>
                    <a:lnTo>
                      <a:pt x="28" y="12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16" y="12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8" y="26"/>
                    </a:lnTo>
                    <a:lnTo>
                      <a:pt x="4" y="32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6" y="46"/>
                    </a:lnTo>
                    <a:lnTo>
                      <a:pt x="16" y="52"/>
                    </a:lnTo>
                    <a:lnTo>
                      <a:pt x="26" y="58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2" y="74"/>
                    </a:lnTo>
                    <a:lnTo>
                      <a:pt x="36" y="94"/>
                    </a:lnTo>
                    <a:lnTo>
                      <a:pt x="40" y="106"/>
                    </a:lnTo>
                    <a:lnTo>
                      <a:pt x="46" y="114"/>
                    </a:lnTo>
                    <a:lnTo>
                      <a:pt x="52" y="120"/>
                    </a:lnTo>
                    <a:lnTo>
                      <a:pt x="58" y="120"/>
                    </a:lnTo>
                    <a:lnTo>
                      <a:pt x="62" y="120"/>
                    </a:lnTo>
                    <a:lnTo>
                      <a:pt x="62" y="120"/>
                    </a:lnTo>
                    <a:lnTo>
                      <a:pt x="80" y="116"/>
                    </a:lnTo>
                    <a:lnTo>
                      <a:pt x="92" y="116"/>
                    </a:lnTo>
                    <a:lnTo>
                      <a:pt x="100" y="118"/>
                    </a:lnTo>
                    <a:lnTo>
                      <a:pt x="108" y="124"/>
                    </a:lnTo>
                    <a:lnTo>
                      <a:pt x="108" y="124"/>
                    </a:lnTo>
                    <a:lnTo>
                      <a:pt x="118" y="128"/>
                    </a:lnTo>
                    <a:lnTo>
                      <a:pt x="126" y="130"/>
                    </a:lnTo>
                    <a:lnTo>
                      <a:pt x="132" y="128"/>
                    </a:lnTo>
                    <a:lnTo>
                      <a:pt x="138" y="126"/>
                    </a:lnTo>
                    <a:lnTo>
                      <a:pt x="138" y="126"/>
                    </a:lnTo>
                    <a:lnTo>
                      <a:pt x="142" y="120"/>
                    </a:lnTo>
                    <a:lnTo>
                      <a:pt x="146" y="112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52" y="98"/>
                    </a:lnTo>
                    <a:lnTo>
                      <a:pt x="148" y="96"/>
                    </a:lnTo>
                    <a:lnTo>
                      <a:pt x="138" y="92"/>
                    </a:lnTo>
                    <a:lnTo>
                      <a:pt x="138" y="92"/>
                    </a:lnTo>
                    <a:lnTo>
                      <a:pt x="126" y="88"/>
                    </a:lnTo>
                    <a:lnTo>
                      <a:pt x="118" y="84"/>
                    </a:lnTo>
                    <a:lnTo>
                      <a:pt x="118" y="78"/>
                    </a:lnTo>
                    <a:lnTo>
                      <a:pt x="120" y="70"/>
                    </a:lnTo>
                    <a:lnTo>
                      <a:pt x="120" y="7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Freeform 45"/>
              <p:cNvSpPr>
                <a:spLocks/>
              </p:cNvSpPr>
              <p:nvPr/>
            </p:nvSpPr>
            <p:spPr bwMode="auto">
              <a:xfrm>
                <a:off x="8306585" y="6037516"/>
                <a:ext cx="232774" cy="44764"/>
              </a:xfrm>
              <a:custGeom>
                <a:avLst/>
                <a:gdLst>
                  <a:gd name="T0" fmla="*/ 0 w 156"/>
                  <a:gd name="T1" fmla="*/ 28 h 30"/>
                  <a:gd name="T2" fmla="*/ 0 w 156"/>
                  <a:gd name="T3" fmla="*/ 28 h 30"/>
                  <a:gd name="T4" fmla="*/ 8 w 156"/>
                  <a:gd name="T5" fmla="*/ 30 h 30"/>
                  <a:gd name="T6" fmla="*/ 16 w 156"/>
                  <a:gd name="T7" fmla="*/ 28 h 30"/>
                  <a:gd name="T8" fmla="*/ 24 w 156"/>
                  <a:gd name="T9" fmla="*/ 24 h 30"/>
                  <a:gd name="T10" fmla="*/ 24 w 156"/>
                  <a:gd name="T11" fmla="*/ 24 h 30"/>
                  <a:gd name="T12" fmla="*/ 32 w 156"/>
                  <a:gd name="T13" fmla="*/ 18 h 30"/>
                  <a:gd name="T14" fmla="*/ 38 w 156"/>
                  <a:gd name="T15" fmla="*/ 16 h 30"/>
                  <a:gd name="T16" fmla="*/ 50 w 156"/>
                  <a:gd name="T17" fmla="*/ 14 h 30"/>
                  <a:gd name="T18" fmla="*/ 50 w 156"/>
                  <a:gd name="T19" fmla="*/ 14 h 30"/>
                  <a:gd name="T20" fmla="*/ 62 w 156"/>
                  <a:gd name="T21" fmla="*/ 12 h 30"/>
                  <a:gd name="T22" fmla="*/ 70 w 156"/>
                  <a:gd name="T23" fmla="*/ 14 h 30"/>
                  <a:gd name="T24" fmla="*/ 70 w 156"/>
                  <a:gd name="T25" fmla="*/ 14 h 30"/>
                  <a:gd name="T26" fmla="*/ 88 w 156"/>
                  <a:gd name="T27" fmla="*/ 22 h 30"/>
                  <a:gd name="T28" fmla="*/ 104 w 156"/>
                  <a:gd name="T29" fmla="*/ 28 h 30"/>
                  <a:gd name="T30" fmla="*/ 104 w 156"/>
                  <a:gd name="T31" fmla="*/ 28 h 30"/>
                  <a:gd name="T32" fmla="*/ 112 w 156"/>
                  <a:gd name="T33" fmla="*/ 28 h 30"/>
                  <a:gd name="T34" fmla="*/ 120 w 156"/>
                  <a:gd name="T35" fmla="*/ 24 h 30"/>
                  <a:gd name="T36" fmla="*/ 120 w 156"/>
                  <a:gd name="T37" fmla="*/ 24 h 30"/>
                  <a:gd name="T38" fmla="*/ 136 w 156"/>
                  <a:gd name="T39" fmla="*/ 18 h 30"/>
                  <a:gd name="T40" fmla="*/ 156 w 156"/>
                  <a:gd name="T4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6" h="30">
                    <a:moveTo>
                      <a:pt x="0" y="28"/>
                    </a:moveTo>
                    <a:lnTo>
                      <a:pt x="0" y="28"/>
                    </a:lnTo>
                    <a:lnTo>
                      <a:pt x="8" y="30"/>
                    </a:lnTo>
                    <a:lnTo>
                      <a:pt x="16" y="28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32" y="18"/>
                    </a:lnTo>
                    <a:lnTo>
                      <a:pt x="38" y="16"/>
                    </a:lnTo>
                    <a:lnTo>
                      <a:pt x="50" y="14"/>
                    </a:lnTo>
                    <a:lnTo>
                      <a:pt x="50" y="14"/>
                    </a:lnTo>
                    <a:lnTo>
                      <a:pt x="62" y="12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88" y="22"/>
                    </a:lnTo>
                    <a:lnTo>
                      <a:pt x="104" y="28"/>
                    </a:lnTo>
                    <a:lnTo>
                      <a:pt x="104" y="28"/>
                    </a:lnTo>
                    <a:lnTo>
                      <a:pt x="112" y="28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36" y="18"/>
                    </a:lnTo>
                    <a:lnTo>
                      <a:pt x="156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7" name="Freeform 46"/>
              <p:cNvSpPr>
                <a:spLocks/>
              </p:cNvSpPr>
              <p:nvPr/>
            </p:nvSpPr>
            <p:spPr bwMode="auto">
              <a:xfrm>
                <a:off x="7312818" y="4336472"/>
                <a:ext cx="746072" cy="1137013"/>
              </a:xfrm>
              <a:custGeom>
                <a:avLst/>
                <a:gdLst>
                  <a:gd name="T0" fmla="*/ 196 w 500"/>
                  <a:gd name="T1" fmla="*/ 8 h 762"/>
                  <a:gd name="T2" fmla="*/ 232 w 500"/>
                  <a:gd name="T3" fmla="*/ 0 h 762"/>
                  <a:gd name="T4" fmla="*/ 250 w 500"/>
                  <a:gd name="T5" fmla="*/ 8 h 762"/>
                  <a:gd name="T6" fmla="*/ 270 w 500"/>
                  <a:gd name="T7" fmla="*/ 42 h 762"/>
                  <a:gd name="T8" fmla="*/ 350 w 500"/>
                  <a:gd name="T9" fmla="*/ 128 h 762"/>
                  <a:gd name="T10" fmla="*/ 398 w 500"/>
                  <a:gd name="T11" fmla="*/ 146 h 762"/>
                  <a:gd name="T12" fmla="*/ 410 w 500"/>
                  <a:gd name="T13" fmla="*/ 154 h 762"/>
                  <a:gd name="T14" fmla="*/ 410 w 500"/>
                  <a:gd name="T15" fmla="*/ 176 h 762"/>
                  <a:gd name="T16" fmla="*/ 432 w 500"/>
                  <a:gd name="T17" fmla="*/ 236 h 762"/>
                  <a:gd name="T18" fmla="*/ 456 w 500"/>
                  <a:gd name="T19" fmla="*/ 282 h 762"/>
                  <a:gd name="T20" fmla="*/ 450 w 500"/>
                  <a:gd name="T21" fmla="*/ 302 h 762"/>
                  <a:gd name="T22" fmla="*/ 430 w 500"/>
                  <a:gd name="T23" fmla="*/ 338 h 762"/>
                  <a:gd name="T24" fmla="*/ 444 w 500"/>
                  <a:gd name="T25" fmla="*/ 382 h 762"/>
                  <a:gd name="T26" fmla="*/ 456 w 500"/>
                  <a:gd name="T27" fmla="*/ 394 h 762"/>
                  <a:gd name="T28" fmla="*/ 452 w 500"/>
                  <a:gd name="T29" fmla="*/ 434 h 762"/>
                  <a:gd name="T30" fmla="*/ 444 w 500"/>
                  <a:gd name="T31" fmla="*/ 468 h 762"/>
                  <a:gd name="T32" fmla="*/ 452 w 500"/>
                  <a:gd name="T33" fmla="*/ 488 h 762"/>
                  <a:gd name="T34" fmla="*/ 478 w 500"/>
                  <a:gd name="T35" fmla="*/ 518 h 762"/>
                  <a:gd name="T36" fmla="*/ 484 w 500"/>
                  <a:gd name="T37" fmla="*/ 536 h 762"/>
                  <a:gd name="T38" fmla="*/ 460 w 500"/>
                  <a:gd name="T39" fmla="*/ 560 h 762"/>
                  <a:gd name="T40" fmla="*/ 456 w 500"/>
                  <a:gd name="T41" fmla="*/ 582 h 762"/>
                  <a:gd name="T42" fmla="*/ 460 w 500"/>
                  <a:gd name="T43" fmla="*/ 600 h 762"/>
                  <a:gd name="T44" fmla="*/ 492 w 500"/>
                  <a:gd name="T45" fmla="*/ 632 h 762"/>
                  <a:gd name="T46" fmla="*/ 500 w 500"/>
                  <a:gd name="T47" fmla="*/ 674 h 762"/>
                  <a:gd name="T48" fmla="*/ 500 w 500"/>
                  <a:gd name="T49" fmla="*/ 722 h 762"/>
                  <a:gd name="T50" fmla="*/ 494 w 500"/>
                  <a:gd name="T51" fmla="*/ 740 h 762"/>
                  <a:gd name="T52" fmla="*/ 482 w 500"/>
                  <a:gd name="T53" fmla="*/ 720 h 762"/>
                  <a:gd name="T54" fmla="*/ 460 w 500"/>
                  <a:gd name="T55" fmla="*/ 712 h 762"/>
                  <a:gd name="T56" fmla="*/ 444 w 500"/>
                  <a:gd name="T57" fmla="*/ 720 h 762"/>
                  <a:gd name="T58" fmla="*/ 442 w 500"/>
                  <a:gd name="T59" fmla="*/ 752 h 762"/>
                  <a:gd name="T60" fmla="*/ 410 w 500"/>
                  <a:gd name="T61" fmla="*/ 758 h 762"/>
                  <a:gd name="T62" fmla="*/ 402 w 500"/>
                  <a:gd name="T63" fmla="*/ 746 h 762"/>
                  <a:gd name="T64" fmla="*/ 388 w 500"/>
                  <a:gd name="T65" fmla="*/ 742 h 762"/>
                  <a:gd name="T66" fmla="*/ 370 w 500"/>
                  <a:gd name="T67" fmla="*/ 754 h 762"/>
                  <a:gd name="T68" fmla="*/ 350 w 500"/>
                  <a:gd name="T69" fmla="*/ 758 h 762"/>
                  <a:gd name="T70" fmla="*/ 324 w 500"/>
                  <a:gd name="T71" fmla="*/ 738 h 762"/>
                  <a:gd name="T72" fmla="*/ 306 w 500"/>
                  <a:gd name="T73" fmla="*/ 736 h 762"/>
                  <a:gd name="T74" fmla="*/ 288 w 500"/>
                  <a:gd name="T75" fmla="*/ 746 h 762"/>
                  <a:gd name="T76" fmla="*/ 90 w 500"/>
                  <a:gd name="T77" fmla="*/ 716 h 762"/>
                  <a:gd name="T78" fmla="*/ 52 w 500"/>
                  <a:gd name="T79" fmla="*/ 672 h 762"/>
                  <a:gd name="T80" fmla="*/ 68 w 500"/>
                  <a:gd name="T81" fmla="*/ 664 h 762"/>
                  <a:gd name="T82" fmla="*/ 60 w 500"/>
                  <a:gd name="T83" fmla="*/ 624 h 762"/>
                  <a:gd name="T84" fmla="*/ 50 w 500"/>
                  <a:gd name="T85" fmla="*/ 584 h 762"/>
                  <a:gd name="T86" fmla="*/ 94 w 500"/>
                  <a:gd name="T87" fmla="*/ 588 h 762"/>
                  <a:gd name="T88" fmla="*/ 130 w 500"/>
                  <a:gd name="T89" fmla="*/ 554 h 762"/>
                  <a:gd name="T90" fmla="*/ 124 w 500"/>
                  <a:gd name="T91" fmla="*/ 488 h 762"/>
                  <a:gd name="T92" fmla="*/ 46 w 500"/>
                  <a:gd name="T93" fmla="*/ 398 h 762"/>
                  <a:gd name="T94" fmla="*/ 6 w 500"/>
                  <a:gd name="T95" fmla="*/ 358 h 762"/>
                  <a:gd name="T96" fmla="*/ 4 w 500"/>
                  <a:gd name="T97" fmla="*/ 314 h 762"/>
                  <a:gd name="T98" fmla="*/ 26 w 500"/>
                  <a:gd name="T99" fmla="*/ 222 h 762"/>
                  <a:gd name="T100" fmla="*/ 42 w 500"/>
                  <a:gd name="T101" fmla="*/ 110 h 762"/>
                  <a:gd name="T102" fmla="*/ 106 w 500"/>
                  <a:gd name="T103" fmla="*/ 54 h 762"/>
                  <a:gd name="T104" fmla="*/ 140 w 500"/>
                  <a:gd name="T105" fmla="*/ 34 h 762"/>
                  <a:gd name="T106" fmla="*/ 178 w 500"/>
                  <a:gd name="T107" fmla="*/ 24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00" h="762">
                    <a:moveTo>
                      <a:pt x="186" y="22"/>
                    </a:moveTo>
                    <a:lnTo>
                      <a:pt x="186" y="22"/>
                    </a:lnTo>
                    <a:lnTo>
                      <a:pt x="192" y="14"/>
                    </a:lnTo>
                    <a:lnTo>
                      <a:pt x="196" y="8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20" y="0"/>
                    </a:lnTo>
                    <a:lnTo>
                      <a:pt x="232" y="0"/>
                    </a:lnTo>
                    <a:lnTo>
                      <a:pt x="240" y="2"/>
                    </a:lnTo>
                    <a:lnTo>
                      <a:pt x="240" y="2"/>
                    </a:lnTo>
                    <a:lnTo>
                      <a:pt x="246" y="6"/>
                    </a:lnTo>
                    <a:lnTo>
                      <a:pt x="250" y="8"/>
                    </a:lnTo>
                    <a:lnTo>
                      <a:pt x="252" y="16"/>
                    </a:lnTo>
                    <a:lnTo>
                      <a:pt x="252" y="16"/>
                    </a:lnTo>
                    <a:lnTo>
                      <a:pt x="260" y="28"/>
                    </a:lnTo>
                    <a:lnTo>
                      <a:pt x="270" y="42"/>
                    </a:lnTo>
                    <a:lnTo>
                      <a:pt x="284" y="60"/>
                    </a:lnTo>
                    <a:lnTo>
                      <a:pt x="328" y="110"/>
                    </a:lnTo>
                    <a:lnTo>
                      <a:pt x="328" y="110"/>
                    </a:lnTo>
                    <a:lnTo>
                      <a:pt x="350" y="128"/>
                    </a:lnTo>
                    <a:lnTo>
                      <a:pt x="366" y="142"/>
                    </a:lnTo>
                    <a:lnTo>
                      <a:pt x="376" y="148"/>
                    </a:lnTo>
                    <a:lnTo>
                      <a:pt x="376" y="148"/>
                    </a:lnTo>
                    <a:lnTo>
                      <a:pt x="398" y="146"/>
                    </a:lnTo>
                    <a:lnTo>
                      <a:pt x="398" y="146"/>
                    </a:lnTo>
                    <a:lnTo>
                      <a:pt x="402" y="148"/>
                    </a:lnTo>
                    <a:lnTo>
                      <a:pt x="406" y="150"/>
                    </a:lnTo>
                    <a:lnTo>
                      <a:pt x="410" y="154"/>
                    </a:lnTo>
                    <a:lnTo>
                      <a:pt x="410" y="154"/>
                    </a:lnTo>
                    <a:lnTo>
                      <a:pt x="410" y="164"/>
                    </a:lnTo>
                    <a:lnTo>
                      <a:pt x="410" y="176"/>
                    </a:lnTo>
                    <a:lnTo>
                      <a:pt x="410" y="176"/>
                    </a:lnTo>
                    <a:lnTo>
                      <a:pt x="412" y="200"/>
                    </a:lnTo>
                    <a:lnTo>
                      <a:pt x="414" y="218"/>
                    </a:lnTo>
                    <a:lnTo>
                      <a:pt x="432" y="236"/>
                    </a:lnTo>
                    <a:lnTo>
                      <a:pt x="432" y="236"/>
                    </a:lnTo>
                    <a:lnTo>
                      <a:pt x="444" y="254"/>
                    </a:lnTo>
                    <a:lnTo>
                      <a:pt x="452" y="270"/>
                    </a:lnTo>
                    <a:lnTo>
                      <a:pt x="456" y="276"/>
                    </a:lnTo>
                    <a:lnTo>
                      <a:pt x="456" y="282"/>
                    </a:lnTo>
                    <a:lnTo>
                      <a:pt x="456" y="282"/>
                    </a:lnTo>
                    <a:lnTo>
                      <a:pt x="456" y="292"/>
                    </a:lnTo>
                    <a:lnTo>
                      <a:pt x="450" y="302"/>
                    </a:lnTo>
                    <a:lnTo>
                      <a:pt x="450" y="302"/>
                    </a:lnTo>
                    <a:lnTo>
                      <a:pt x="440" y="316"/>
                    </a:lnTo>
                    <a:lnTo>
                      <a:pt x="436" y="328"/>
                    </a:lnTo>
                    <a:lnTo>
                      <a:pt x="436" y="328"/>
                    </a:lnTo>
                    <a:lnTo>
                      <a:pt x="430" y="338"/>
                    </a:lnTo>
                    <a:lnTo>
                      <a:pt x="428" y="348"/>
                    </a:lnTo>
                    <a:lnTo>
                      <a:pt x="428" y="348"/>
                    </a:lnTo>
                    <a:lnTo>
                      <a:pt x="430" y="370"/>
                    </a:lnTo>
                    <a:lnTo>
                      <a:pt x="444" y="382"/>
                    </a:lnTo>
                    <a:lnTo>
                      <a:pt x="444" y="382"/>
                    </a:lnTo>
                    <a:lnTo>
                      <a:pt x="450" y="386"/>
                    </a:lnTo>
                    <a:lnTo>
                      <a:pt x="454" y="390"/>
                    </a:lnTo>
                    <a:lnTo>
                      <a:pt x="456" y="394"/>
                    </a:lnTo>
                    <a:lnTo>
                      <a:pt x="456" y="394"/>
                    </a:lnTo>
                    <a:lnTo>
                      <a:pt x="456" y="422"/>
                    </a:lnTo>
                    <a:lnTo>
                      <a:pt x="456" y="422"/>
                    </a:lnTo>
                    <a:lnTo>
                      <a:pt x="452" y="434"/>
                    </a:lnTo>
                    <a:lnTo>
                      <a:pt x="448" y="446"/>
                    </a:lnTo>
                    <a:lnTo>
                      <a:pt x="448" y="446"/>
                    </a:lnTo>
                    <a:lnTo>
                      <a:pt x="446" y="458"/>
                    </a:lnTo>
                    <a:lnTo>
                      <a:pt x="444" y="468"/>
                    </a:lnTo>
                    <a:lnTo>
                      <a:pt x="446" y="476"/>
                    </a:lnTo>
                    <a:lnTo>
                      <a:pt x="446" y="476"/>
                    </a:lnTo>
                    <a:lnTo>
                      <a:pt x="448" y="482"/>
                    </a:lnTo>
                    <a:lnTo>
                      <a:pt x="452" y="488"/>
                    </a:lnTo>
                    <a:lnTo>
                      <a:pt x="458" y="494"/>
                    </a:lnTo>
                    <a:lnTo>
                      <a:pt x="458" y="494"/>
                    </a:lnTo>
                    <a:lnTo>
                      <a:pt x="470" y="508"/>
                    </a:lnTo>
                    <a:lnTo>
                      <a:pt x="478" y="518"/>
                    </a:lnTo>
                    <a:lnTo>
                      <a:pt x="482" y="528"/>
                    </a:lnTo>
                    <a:lnTo>
                      <a:pt x="482" y="528"/>
                    </a:lnTo>
                    <a:lnTo>
                      <a:pt x="484" y="532"/>
                    </a:lnTo>
                    <a:lnTo>
                      <a:pt x="484" y="536"/>
                    </a:lnTo>
                    <a:lnTo>
                      <a:pt x="480" y="542"/>
                    </a:lnTo>
                    <a:lnTo>
                      <a:pt x="474" y="548"/>
                    </a:lnTo>
                    <a:lnTo>
                      <a:pt x="474" y="548"/>
                    </a:lnTo>
                    <a:lnTo>
                      <a:pt x="460" y="560"/>
                    </a:lnTo>
                    <a:lnTo>
                      <a:pt x="458" y="562"/>
                    </a:lnTo>
                    <a:lnTo>
                      <a:pt x="456" y="566"/>
                    </a:lnTo>
                    <a:lnTo>
                      <a:pt x="456" y="566"/>
                    </a:lnTo>
                    <a:lnTo>
                      <a:pt x="456" y="582"/>
                    </a:lnTo>
                    <a:lnTo>
                      <a:pt x="458" y="594"/>
                    </a:lnTo>
                    <a:lnTo>
                      <a:pt x="458" y="598"/>
                    </a:lnTo>
                    <a:lnTo>
                      <a:pt x="460" y="600"/>
                    </a:lnTo>
                    <a:lnTo>
                      <a:pt x="460" y="600"/>
                    </a:lnTo>
                    <a:lnTo>
                      <a:pt x="470" y="612"/>
                    </a:lnTo>
                    <a:lnTo>
                      <a:pt x="480" y="622"/>
                    </a:lnTo>
                    <a:lnTo>
                      <a:pt x="480" y="622"/>
                    </a:lnTo>
                    <a:lnTo>
                      <a:pt x="492" y="632"/>
                    </a:lnTo>
                    <a:lnTo>
                      <a:pt x="496" y="638"/>
                    </a:lnTo>
                    <a:lnTo>
                      <a:pt x="498" y="642"/>
                    </a:lnTo>
                    <a:lnTo>
                      <a:pt x="498" y="642"/>
                    </a:lnTo>
                    <a:lnTo>
                      <a:pt x="500" y="674"/>
                    </a:lnTo>
                    <a:lnTo>
                      <a:pt x="500" y="674"/>
                    </a:lnTo>
                    <a:lnTo>
                      <a:pt x="500" y="708"/>
                    </a:lnTo>
                    <a:lnTo>
                      <a:pt x="500" y="708"/>
                    </a:lnTo>
                    <a:lnTo>
                      <a:pt x="500" y="722"/>
                    </a:lnTo>
                    <a:lnTo>
                      <a:pt x="500" y="736"/>
                    </a:lnTo>
                    <a:lnTo>
                      <a:pt x="500" y="736"/>
                    </a:lnTo>
                    <a:lnTo>
                      <a:pt x="498" y="738"/>
                    </a:lnTo>
                    <a:lnTo>
                      <a:pt x="494" y="740"/>
                    </a:lnTo>
                    <a:lnTo>
                      <a:pt x="490" y="740"/>
                    </a:lnTo>
                    <a:lnTo>
                      <a:pt x="486" y="728"/>
                    </a:lnTo>
                    <a:lnTo>
                      <a:pt x="486" y="728"/>
                    </a:lnTo>
                    <a:lnTo>
                      <a:pt x="482" y="720"/>
                    </a:lnTo>
                    <a:lnTo>
                      <a:pt x="478" y="714"/>
                    </a:lnTo>
                    <a:lnTo>
                      <a:pt x="476" y="712"/>
                    </a:lnTo>
                    <a:lnTo>
                      <a:pt x="476" y="712"/>
                    </a:lnTo>
                    <a:lnTo>
                      <a:pt x="460" y="712"/>
                    </a:lnTo>
                    <a:lnTo>
                      <a:pt x="460" y="712"/>
                    </a:lnTo>
                    <a:lnTo>
                      <a:pt x="452" y="714"/>
                    </a:lnTo>
                    <a:lnTo>
                      <a:pt x="446" y="718"/>
                    </a:lnTo>
                    <a:lnTo>
                      <a:pt x="444" y="720"/>
                    </a:lnTo>
                    <a:lnTo>
                      <a:pt x="444" y="720"/>
                    </a:lnTo>
                    <a:lnTo>
                      <a:pt x="446" y="734"/>
                    </a:lnTo>
                    <a:lnTo>
                      <a:pt x="448" y="740"/>
                    </a:lnTo>
                    <a:lnTo>
                      <a:pt x="442" y="752"/>
                    </a:lnTo>
                    <a:lnTo>
                      <a:pt x="424" y="762"/>
                    </a:lnTo>
                    <a:lnTo>
                      <a:pt x="424" y="762"/>
                    </a:lnTo>
                    <a:lnTo>
                      <a:pt x="416" y="760"/>
                    </a:lnTo>
                    <a:lnTo>
                      <a:pt x="410" y="758"/>
                    </a:lnTo>
                    <a:lnTo>
                      <a:pt x="408" y="756"/>
                    </a:lnTo>
                    <a:lnTo>
                      <a:pt x="408" y="756"/>
                    </a:lnTo>
                    <a:lnTo>
                      <a:pt x="406" y="752"/>
                    </a:lnTo>
                    <a:lnTo>
                      <a:pt x="402" y="746"/>
                    </a:lnTo>
                    <a:lnTo>
                      <a:pt x="396" y="742"/>
                    </a:lnTo>
                    <a:lnTo>
                      <a:pt x="392" y="740"/>
                    </a:lnTo>
                    <a:lnTo>
                      <a:pt x="392" y="740"/>
                    </a:lnTo>
                    <a:lnTo>
                      <a:pt x="388" y="742"/>
                    </a:lnTo>
                    <a:lnTo>
                      <a:pt x="384" y="744"/>
                    </a:lnTo>
                    <a:lnTo>
                      <a:pt x="380" y="748"/>
                    </a:lnTo>
                    <a:lnTo>
                      <a:pt x="380" y="748"/>
                    </a:lnTo>
                    <a:lnTo>
                      <a:pt x="370" y="754"/>
                    </a:lnTo>
                    <a:lnTo>
                      <a:pt x="360" y="758"/>
                    </a:lnTo>
                    <a:lnTo>
                      <a:pt x="356" y="758"/>
                    </a:lnTo>
                    <a:lnTo>
                      <a:pt x="350" y="758"/>
                    </a:lnTo>
                    <a:lnTo>
                      <a:pt x="350" y="758"/>
                    </a:lnTo>
                    <a:lnTo>
                      <a:pt x="346" y="756"/>
                    </a:lnTo>
                    <a:lnTo>
                      <a:pt x="340" y="754"/>
                    </a:lnTo>
                    <a:lnTo>
                      <a:pt x="332" y="746"/>
                    </a:lnTo>
                    <a:lnTo>
                      <a:pt x="324" y="738"/>
                    </a:lnTo>
                    <a:lnTo>
                      <a:pt x="318" y="736"/>
                    </a:lnTo>
                    <a:lnTo>
                      <a:pt x="314" y="736"/>
                    </a:lnTo>
                    <a:lnTo>
                      <a:pt x="314" y="736"/>
                    </a:lnTo>
                    <a:lnTo>
                      <a:pt x="306" y="736"/>
                    </a:lnTo>
                    <a:lnTo>
                      <a:pt x="298" y="740"/>
                    </a:lnTo>
                    <a:lnTo>
                      <a:pt x="292" y="744"/>
                    </a:lnTo>
                    <a:lnTo>
                      <a:pt x="288" y="746"/>
                    </a:lnTo>
                    <a:lnTo>
                      <a:pt x="288" y="746"/>
                    </a:lnTo>
                    <a:lnTo>
                      <a:pt x="262" y="750"/>
                    </a:lnTo>
                    <a:lnTo>
                      <a:pt x="160" y="744"/>
                    </a:lnTo>
                    <a:lnTo>
                      <a:pt x="136" y="738"/>
                    </a:lnTo>
                    <a:lnTo>
                      <a:pt x="90" y="716"/>
                    </a:lnTo>
                    <a:lnTo>
                      <a:pt x="54" y="688"/>
                    </a:lnTo>
                    <a:lnTo>
                      <a:pt x="54" y="688"/>
                    </a:lnTo>
                    <a:lnTo>
                      <a:pt x="52" y="678"/>
                    </a:lnTo>
                    <a:lnTo>
                      <a:pt x="52" y="672"/>
                    </a:lnTo>
                    <a:lnTo>
                      <a:pt x="54" y="670"/>
                    </a:lnTo>
                    <a:lnTo>
                      <a:pt x="54" y="668"/>
                    </a:lnTo>
                    <a:lnTo>
                      <a:pt x="54" y="668"/>
                    </a:lnTo>
                    <a:lnTo>
                      <a:pt x="68" y="664"/>
                    </a:lnTo>
                    <a:lnTo>
                      <a:pt x="70" y="642"/>
                    </a:lnTo>
                    <a:lnTo>
                      <a:pt x="70" y="642"/>
                    </a:lnTo>
                    <a:lnTo>
                      <a:pt x="64" y="632"/>
                    </a:lnTo>
                    <a:lnTo>
                      <a:pt x="60" y="624"/>
                    </a:lnTo>
                    <a:lnTo>
                      <a:pt x="56" y="614"/>
                    </a:lnTo>
                    <a:lnTo>
                      <a:pt x="56" y="614"/>
                    </a:lnTo>
                    <a:lnTo>
                      <a:pt x="52" y="594"/>
                    </a:lnTo>
                    <a:lnTo>
                      <a:pt x="50" y="584"/>
                    </a:lnTo>
                    <a:lnTo>
                      <a:pt x="50" y="584"/>
                    </a:lnTo>
                    <a:lnTo>
                      <a:pt x="58" y="584"/>
                    </a:lnTo>
                    <a:lnTo>
                      <a:pt x="58" y="584"/>
                    </a:lnTo>
                    <a:lnTo>
                      <a:pt x="94" y="588"/>
                    </a:lnTo>
                    <a:lnTo>
                      <a:pt x="118" y="592"/>
                    </a:lnTo>
                    <a:lnTo>
                      <a:pt x="136" y="568"/>
                    </a:lnTo>
                    <a:lnTo>
                      <a:pt x="136" y="568"/>
                    </a:lnTo>
                    <a:lnTo>
                      <a:pt x="130" y="554"/>
                    </a:lnTo>
                    <a:lnTo>
                      <a:pt x="130" y="554"/>
                    </a:lnTo>
                    <a:lnTo>
                      <a:pt x="124" y="516"/>
                    </a:lnTo>
                    <a:lnTo>
                      <a:pt x="124" y="516"/>
                    </a:lnTo>
                    <a:lnTo>
                      <a:pt x="124" y="488"/>
                    </a:lnTo>
                    <a:lnTo>
                      <a:pt x="126" y="446"/>
                    </a:lnTo>
                    <a:lnTo>
                      <a:pt x="90" y="408"/>
                    </a:lnTo>
                    <a:lnTo>
                      <a:pt x="46" y="398"/>
                    </a:lnTo>
                    <a:lnTo>
                      <a:pt x="46" y="398"/>
                    </a:lnTo>
                    <a:lnTo>
                      <a:pt x="38" y="392"/>
                    </a:lnTo>
                    <a:lnTo>
                      <a:pt x="22" y="378"/>
                    </a:lnTo>
                    <a:lnTo>
                      <a:pt x="14" y="368"/>
                    </a:lnTo>
                    <a:lnTo>
                      <a:pt x="6" y="358"/>
                    </a:lnTo>
                    <a:lnTo>
                      <a:pt x="2" y="348"/>
                    </a:lnTo>
                    <a:lnTo>
                      <a:pt x="2" y="338"/>
                    </a:lnTo>
                    <a:lnTo>
                      <a:pt x="2" y="338"/>
                    </a:lnTo>
                    <a:lnTo>
                      <a:pt x="4" y="314"/>
                    </a:lnTo>
                    <a:lnTo>
                      <a:pt x="2" y="288"/>
                    </a:lnTo>
                    <a:lnTo>
                      <a:pt x="0" y="258"/>
                    </a:lnTo>
                    <a:lnTo>
                      <a:pt x="24" y="254"/>
                    </a:lnTo>
                    <a:lnTo>
                      <a:pt x="26" y="222"/>
                    </a:lnTo>
                    <a:lnTo>
                      <a:pt x="26" y="190"/>
                    </a:lnTo>
                    <a:lnTo>
                      <a:pt x="8" y="170"/>
                    </a:lnTo>
                    <a:lnTo>
                      <a:pt x="8" y="152"/>
                    </a:lnTo>
                    <a:lnTo>
                      <a:pt x="42" y="110"/>
                    </a:lnTo>
                    <a:lnTo>
                      <a:pt x="80" y="74"/>
                    </a:lnTo>
                    <a:lnTo>
                      <a:pt x="104" y="60"/>
                    </a:lnTo>
                    <a:lnTo>
                      <a:pt x="104" y="60"/>
                    </a:lnTo>
                    <a:lnTo>
                      <a:pt x="106" y="54"/>
                    </a:lnTo>
                    <a:lnTo>
                      <a:pt x="114" y="46"/>
                    </a:lnTo>
                    <a:lnTo>
                      <a:pt x="126" y="38"/>
                    </a:lnTo>
                    <a:lnTo>
                      <a:pt x="132" y="34"/>
                    </a:lnTo>
                    <a:lnTo>
                      <a:pt x="140" y="34"/>
                    </a:lnTo>
                    <a:lnTo>
                      <a:pt x="140" y="34"/>
                    </a:lnTo>
                    <a:lnTo>
                      <a:pt x="154" y="32"/>
                    </a:lnTo>
                    <a:lnTo>
                      <a:pt x="166" y="28"/>
                    </a:lnTo>
                    <a:lnTo>
                      <a:pt x="178" y="24"/>
                    </a:lnTo>
                    <a:lnTo>
                      <a:pt x="186" y="22"/>
                    </a:lnTo>
                    <a:lnTo>
                      <a:pt x="186" y="2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8" name="Freeform 47"/>
              <p:cNvSpPr>
                <a:spLocks/>
              </p:cNvSpPr>
              <p:nvPr/>
            </p:nvSpPr>
            <p:spPr bwMode="auto">
              <a:xfrm>
                <a:off x="5739941" y="4750372"/>
                <a:ext cx="152199" cy="161151"/>
              </a:xfrm>
              <a:custGeom>
                <a:avLst/>
                <a:gdLst>
                  <a:gd name="T0" fmla="*/ 92 w 102"/>
                  <a:gd name="T1" fmla="*/ 92 h 108"/>
                  <a:gd name="T2" fmla="*/ 92 w 102"/>
                  <a:gd name="T3" fmla="*/ 92 h 108"/>
                  <a:gd name="T4" fmla="*/ 92 w 102"/>
                  <a:gd name="T5" fmla="*/ 52 h 108"/>
                  <a:gd name="T6" fmla="*/ 92 w 102"/>
                  <a:gd name="T7" fmla="*/ 52 h 108"/>
                  <a:gd name="T8" fmla="*/ 94 w 102"/>
                  <a:gd name="T9" fmla="*/ 46 h 108"/>
                  <a:gd name="T10" fmla="*/ 96 w 102"/>
                  <a:gd name="T11" fmla="*/ 38 h 108"/>
                  <a:gd name="T12" fmla="*/ 98 w 102"/>
                  <a:gd name="T13" fmla="*/ 32 h 108"/>
                  <a:gd name="T14" fmla="*/ 102 w 102"/>
                  <a:gd name="T15" fmla="*/ 0 h 108"/>
                  <a:gd name="T16" fmla="*/ 76 w 102"/>
                  <a:gd name="T17" fmla="*/ 0 h 108"/>
                  <a:gd name="T18" fmla="*/ 76 w 102"/>
                  <a:gd name="T19" fmla="*/ 0 h 108"/>
                  <a:gd name="T20" fmla="*/ 64 w 102"/>
                  <a:gd name="T21" fmla="*/ 0 h 108"/>
                  <a:gd name="T22" fmla="*/ 52 w 102"/>
                  <a:gd name="T23" fmla="*/ 2 h 108"/>
                  <a:gd name="T24" fmla="*/ 40 w 102"/>
                  <a:gd name="T25" fmla="*/ 6 h 108"/>
                  <a:gd name="T26" fmla="*/ 40 w 102"/>
                  <a:gd name="T27" fmla="*/ 6 h 108"/>
                  <a:gd name="T28" fmla="*/ 32 w 102"/>
                  <a:gd name="T29" fmla="*/ 10 h 108"/>
                  <a:gd name="T30" fmla="*/ 28 w 102"/>
                  <a:gd name="T31" fmla="*/ 14 h 108"/>
                  <a:gd name="T32" fmla="*/ 24 w 102"/>
                  <a:gd name="T33" fmla="*/ 18 h 108"/>
                  <a:gd name="T34" fmla="*/ 24 w 102"/>
                  <a:gd name="T35" fmla="*/ 26 h 108"/>
                  <a:gd name="T36" fmla="*/ 24 w 102"/>
                  <a:gd name="T37" fmla="*/ 26 h 108"/>
                  <a:gd name="T38" fmla="*/ 22 w 102"/>
                  <a:gd name="T39" fmla="*/ 30 h 108"/>
                  <a:gd name="T40" fmla="*/ 20 w 102"/>
                  <a:gd name="T41" fmla="*/ 34 h 108"/>
                  <a:gd name="T42" fmla="*/ 14 w 102"/>
                  <a:gd name="T43" fmla="*/ 42 h 108"/>
                  <a:gd name="T44" fmla="*/ 4 w 102"/>
                  <a:gd name="T45" fmla="*/ 50 h 108"/>
                  <a:gd name="T46" fmla="*/ 4 w 102"/>
                  <a:gd name="T47" fmla="*/ 50 h 108"/>
                  <a:gd name="T48" fmla="*/ 0 w 102"/>
                  <a:gd name="T49" fmla="*/ 58 h 108"/>
                  <a:gd name="T50" fmla="*/ 0 w 102"/>
                  <a:gd name="T51" fmla="*/ 64 h 108"/>
                  <a:gd name="T52" fmla="*/ 2 w 102"/>
                  <a:gd name="T53" fmla="*/ 68 h 108"/>
                  <a:gd name="T54" fmla="*/ 4 w 102"/>
                  <a:gd name="T55" fmla="*/ 70 h 108"/>
                  <a:gd name="T56" fmla="*/ 4 w 102"/>
                  <a:gd name="T57" fmla="*/ 70 h 108"/>
                  <a:gd name="T58" fmla="*/ 16 w 102"/>
                  <a:gd name="T59" fmla="*/ 76 h 108"/>
                  <a:gd name="T60" fmla="*/ 20 w 102"/>
                  <a:gd name="T61" fmla="*/ 78 h 108"/>
                  <a:gd name="T62" fmla="*/ 22 w 102"/>
                  <a:gd name="T63" fmla="*/ 84 h 108"/>
                  <a:gd name="T64" fmla="*/ 22 w 102"/>
                  <a:gd name="T65" fmla="*/ 84 h 108"/>
                  <a:gd name="T66" fmla="*/ 22 w 102"/>
                  <a:gd name="T67" fmla="*/ 100 h 108"/>
                  <a:gd name="T68" fmla="*/ 26 w 102"/>
                  <a:gd name="T69" fmla="*/ 106 h 108"/>
                  <a:gd name="T70" fmla="*/ 28 w 102"/>
                  <a:gd name="T71" fmla="*/ 108 h 108"/>
                  <a:gd name="T72" fmla="*/ 30 w 102"/>
                  <a:gd name="T73" fmla="*/ 106 h 108"/>
                  <a:gd name="T74" fmla="*/ 30 w 102"/>
                  <a:gd name="T75" fmla="*/ 106 h 108"/>
                  <a:gd name="T76" fmla="*/ 32 w 102"/>
                  <a:gd name="T77" fmla="*/ 104 h 108"/>
                  <a:gd name="T78" fmla="*/ 32 w 102"/>
                  <a:gd name="T79" fmla="*/ 102 h 108"/>
                  <a:gd name="T80" fmla="*/ 34 w 102"/>
                  <a:gd name="T81" fmla="*/ 96 h 108"/>
                  <a:gd name="T82" fmla="*/ 36 w 102"/>
                  <a:gd name="T83" fmla="*/ 92 h 108"/>
                  <a:gd name="T84" fmla="*/ 38 w 102"/>
                  <a:gd name="T85" fmla="*/ 90 h 108"/>
                  <a:gd name="T86" fmla="*/ 42 w 102"/>
                  <a:gd name="T87" fmla="*/ 88 h 108"/>
                  <a:gd name="T88" fmla="*/ 50 w 102"/>
                  <a:gd name="T89" fmla="*/ 88 h 108"/>
                  <a:gd name="T90" fmla="*/ 50 w 102"/>
                  <a:gd name="T91" fmla="*/ 88 h 108"/>
                  <a:gd name="T92" fmla="*/ 78 w 102"/>
                  <a:gd name="T93" fmla="*/ 90 h 108"/>
                  <a:gd name="T94" fmla="*/ 92 w 102"/>
                  <a:gd name="T95" fmla="*/ 92 h 108"/>
                  <a:gd name="T96" fmla="*/ 92 w 102"/>
                  <a:gd name="T97" fmla="*/ 9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2" h="108">
                    <a:moveTo>
                      <a:pt x="92" y="92"/>
                    </a:moveTo>
                    <a:lnTo>
                      <a:pt x="92" y="92"/>
                    </a:lnTo>
                    <a:lnTo>
                      <a:pt x="92" y="52"/>
                    </a:lnTo>
                    <a:lnTo>
                      <a:pt x="92" y="52"/>
                    </a:lnTo>
                    <a:lnTo>
                      <a:pt x="94" y="46"/>
                    </a:lnTo>
                    <a:lnTo>
                      <a:pt x="96" y="38"/>
                    </a:lnTo>
                    <a:lnTo>
                      <a:pt x="98" y="32"/>
                    </a:lnTo>
                    <a:lnTo>
                      <a:pt x="102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64" y="0"/>
                    </a:lnTo>
                    <a:lnTo>
                      <a:pt x="52" y="2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32" y="10"/>
                    </a:lnTo>
                    <a:lnTo>
                      <a:pt x="28" y="14"/>
                    </a:lnTo>
                    <a:lnTo>
                      <a:pt x="24" y="18"/>
                    </a:lnTo>
                    <a:lnTo>
                      <a:pt x="24" y="26"/>
                    </a:lnTo>
                    <a:lnTo>
                      <a:pt x="24" y="26"/>
                    </a:lnTo>
                    <a:lnTo>
                      <a:pt x="22" y="30"/>
                    </a:lnTo>
                    <a:lnTo>
                      <a:pt x="20" y="34"/>
                    </a:lnTo>
                    <a:lnTo>
                      <a:pt x="14" y="42"/>
                    </a:lnTo>
                    <a:lnTo>
                      <a:pt x="4" y="50"/>
                    </a:lnTo>
                    <a:lnTo>
                      <a:pt x="4" y="50"/>
                    </a:lnTo>
                    <a:lnTo>
                      <a:pt x="0" y="58"/>
                    </a:lnTo>
                    <a:lnTo>
                      <a:pt x="0" y="64"/>
                    </a:lnTo>
                    <a:lnTo>
                      <a:pt x="2" y="68"/>
                    </a:lnTo>
                    <a:lnTo>
                      <a:pt x="4" y="70"/>
                    </a:lnTo>
                    <a:lnTo>
                      <a:pt x="4" y="70"/>
                    </a:lnTo>
                    <a:lnTo>
                      <a:pt x="16" y="76"/>
                    </a:lnTo>
                    <a:lnTo>
                      <a:pt x="20" y="78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22" y="100"/>
                    </a:lnTo>
                    <a:lnTo>
                      <a:pt x="26" y="106"/>
                    </a:lnTo>
                    <a:lnTo>
                      <a:pt x="28" y="108"/>
                    </a:lnTo>
                    <a:lnTo>
                      <a:pt x="30" y="106"/>
                    </a:lnTo>
                    <a:lnTo>
                      <a:pt x="30" y="106"/>
                    </a:lnTo>
                    <a:lnTo>
                      <a:pt x="32" y="104"/>
                    </a:lnTo>
                    <a:lnTo>
                      <a:pt x="32" y="102"/>
                    </a:lnTo>
                    <a:lnTo>
                      <a:pt x="34" y="96"/>
                    </a:lnTo>
                    <a:lnTo>
                      <a:pt x="36" y="92"/>
                    </a:lnTo>
                    <a:lnTo>
                      <a:pt x="38" y="90"/>
                    </a:lnTo>
                    <a:lnTo>
                      <a:pt x="42" y="88"/>
                    </a:lnTo>
                    <a:lnTo>
                      <a:pt x="50" y="88"/>
                    </a:lnTo>
                    <a:lnTo>
                      <a:pt x="50" y="88"/>
                    </a:lnTo>
                    <a:lnTo>
                      <a:pt x="78" y="90"/>
                    </a:lnTo>
                    <a:lnTo>
                      <a:pt x="92" y="92"/>
                    </a:lnTo>
                    <a:lnTo>
                      <a:pt x="92" y="9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9" name="Freeform 48"/>
              <p:cNvSpPr>
                <a:spLocks/>
              </p:cNvSpPr>
              <p:nvPr/>
            </p:nvSpPr>
            <p:spPr bwMode="auto">
              <a:xfrm>
                <a:off x="5632507" y="4487755"/>
                <a:ext cx="322303" cy="214869"/>
              </a:xfrm>
              <a:custGeom>
                <a:avLst/>
                <a:gdLst>
                  <a:gd name="T0" fmla="*/ 134 w 216"/>
                  <a:gd name="T1" fmla="*/ 144 h 144"/>
                  <a:gd name="T2" fmla="*/ 144 w 216"/>
                  <a:gd name="T3" fmla="*/ 134 h 144"/>
                  <a:gd name="T4" fmla="*/ 162 w 216"/>
                  <a:gd name="T5" fmla="*/ 112 h 144"/>
                  <a:gd name="T6" fmla="*/ 182 w 216"/>
                  <a:gd name="T7" fmla="*/ 90 h 144"/>
                  <a:gd name="T8" fmla="*/ 198 w 216"/>
                  <a:gd name="T9" fmla="*/ 76 h 144"/>
                  <a:gd name="T10" fmla="*/ 216 w 216"/>
                  <a:gd name="T11" fmla="*/ 58 h 144"/>
                  <a:gd name="T12" fmla="*/ 214 w 216"/>
                  <a:gd name="T13" fmla="*/ 52 h 144"/>
                  <a:gd name="T14" fmla="*/ 206 w 216"/>
                  <a:gd name="T15" fmla="*/ 30 h 144"/>
                  <a:gd name="T16" fmla="*/ 198 w 216"/>
                  <a:gd name="T17" fmla="*/ 10 h 144"/>
                  <a:gd name="T18" fmla="*/ 194 w 216"/>
                  <a:gd name="T19" fmla="*/ 6 h 144"/>
                  <a:gd name="T20" fmla="*/ 176 w 216"/>
                  <a:gd name="T21" fmla="*/ 4 h 144"/>
                  <a:gd name="T22" fmla="*/ 164 w 216"/>
                  <a:gd name="T23" fmla="*/ 2 h 144"/>
                  <a:gd name="T24" fmla="*/ 146 w 216"/>
                  <a:gd name="T25" fmla="*/ 0 h 144"/>
                  <a:gd name="T26" fmla="*/ 134 w 216"/>
                  <a:gd name="T27" fmla="*/ 4 h 144"/>
                  <a:gd name="T28" fmla="*/ 124 w 216"/>
                  <a:gd name="T29" fmla="*/ 12 h 144"/>
                  <a:gd name="T30" fmla="*/ 108 w 216"/>
                  <a:gd name="T31" fmla="*/ 18 h 144"/>
                  <a:gd name="T32" fmla="*/ 94 w 216"/>
                  <a:gd name="T33" fmla="*/ 24 h 144"/>
                  <a:gd name="T34" fmla="*/ 74 w 216"/>
                  <a:gd name="T35" fmla="*/ 34 h 144"/>
                  <a:gd name="T36" fmla="*/ 64 w 216"/>
                  <a:gd name="T37" fmla="*/ 34 h 144"/>
                  <a:gd name="T38" fmla="*/ 42 w 216"/>
                  <a:gd name="T39" fmla="*/ 26 h 144"/>
                  <a:gd name="T40" fmla="*/ 22 w 216"/>
                  <a:gd name="T41" fmla="*/ 18 h 144"/>
                  <a:gd name="T42" fmla="*/ 18 w 216"/>
                  <a:gd name="T43" fmla="*/ 20 h 144"/>
                  <a:gd name="T44" fmla="*/ 8 w 216"/>
                  <a:gd name="T45" fmla="*/ 26 h 144"/>
                  <a:gd name="T46" fmla="*/ 2 w 216"/>
                  <a:gd name="T47" fmla="*/ 36 h 144"/>
                  <a:gd name="T48" fmla="*/ 0 w 216"/>
                  <a:gd name="T49" fmla="*/ 52 h 144"/>
                  <a:gd name="T50" fmla="*/ 2 w 216"/>
                  <a:gd name="T51" fmla="*/ 60 h 144"/>
                  <a:gd name="T52" fmla="*/ 10 w 216"/>
                  <a:gd name="T53" fmla="*/ 72 h 144"/>
                  <a:gd name="T54" fmla="*/ 20 w 216"/>
                  <a:gd name="T55" fmla="*/ 74 h 144"/>
                  <a:gd name="T56" fmla="*/ 30 w 216"/>
                  <a:gd name="T57" fmla="*/ 72 h 144"/>
                  <a:gd name="T58" fmla="*/ 28 w 216"/>
                  <a:gd name="T59" fmla="*/ 80 h 144"/>
                  <a:gd name="T60" fmla="*/ 26 w 216"/>
                  <a:gd name="T61" fmla="*/ 96 h 144"/>
                  <a:gd name="T62" fmla="*/ 28 w 216"/>
                  <a:gd name="T63" fmla="*/ 114 h 144"/>
                  <a:gd name="T64" fmla="*/ 36 w 216"/>
                  <a:gd name="T65" fmla="*/ 126 h 144"/>
                  <a:gd name="T66" fmla="*/ 42 w 216"/>
                  <a:gd name="T67" fmla="*/ 132 h 144"/>
                  <a:gd name="T68" fmla="*/ 48 w 216"/>
                  <a:gd name="T69" fmla="*/ 140 h 144"/>
                  <a:gd name="T70" fmla="*/ 56 w 216"/>
                  <a:gd name="T71" fmla="*/ 144 h 144"/>
                  <a:gd name="T72" fmla="*/ 64 w 216"/>
                  <a:gd name="T73" fmla="*/ 144 h 144"/>
                  <a:gd name="T74" fmla="*/ 96 w 216"/>
                  <a:gd name="T75" fmla="*/ 142 h 144"/>
                  <a:gd name="T76" fmla="*/ 120 w 216"/>
                  <a:gd name="T77" fmla="*/ 144 h 144"/>
                  <a:gd name="T78" fmla="*/ 134 w 216"/>
                  <a:gd name="T7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16" h="144">
                    <a:moveTo>
                      <a:pt x="134" y="144"/>
                    </a:moveTo>
                    <a:lnTo>
                      <a:pt x="134" y="144"/>
                    </a:lnTo>
                    <a:lnTo>
                      <a:pt x="140" y="138"/>
                    </a:lnTo>
                    <a:lnTo>
                      <a:pt x="144" y="134"/>
                    </a:lnTo>
                    <a:lnTo>
                      <a:pt x="148" y="126"/>
                    </a:lnTo>
                    <a:lnTo>
                      <a:pt x="162" y="112"/>
                    </a:lnTo>
                    <a:lnTo>
                      <a:pt x="162" y="112"/>
                    </a:lnTo>
                    <a:lnTo>
                      <a:pt x="182" y="90"/>
                    </a:lnTo>
                    <a:lnTo>
                      <a:pt x="198" y="76"/>
                    </a:lnTo>
                    <a:lnTo>
                      <a:pt x="198" y="76"/>
                    </a:lnTo>
                    <a:lnTo>
                      <a:pt x="214" y="62"/>
                    </a:lnTo>
                    <a:lnTo>
                      <a:pt x="216" y="58"/>
                    </a:lnTo>
                    <a:lnTo>
                      <a:pt x="214" y="52"/>
                    </a:lnTo>
                    <a:lnTo>
                      <a:pt x="214" y="52"/>
                    </a:lnTo>
                    <a:lnTo>
                      <a:pt x="210" y="42"/>
                    </a:lnTo>
                    <a:lnTo>
                      <a:pt x="206" y="30"/>
                    </a:lnTo>
                    <a:lnTo>
                      <a:pt x="202" y="18"/>
                    </a:lnTo>
                    <a:lnTo>
                      <a:pt x="198" y="10"/>
                    </a:lnTo>
                    <a:lnTo>
                      <a:pt x="198" y="10"/>
                    </a:lnTo>
                    <a:lnTo>
                      <a:pt x="194" y="6"/>
                    </a:lnTo>
                    <a:lnTo>
                      <a:pt x="190" y="4"/>
                    </a:lnTo>
                    <a:lnTo>
                      <a:pt x="176" y="4"/>
                    </a:lnTo>
                    <a:lnTo>
                      <a:pt x="176" y="4"/>
                    </a:lnTo>
                    <a:lnTo>
                      <a:pt x="164" y="2"/>
                    </a:lnTo>
                    <a:lnTo>
                      <a:pt x="154" y="0"/>
                    </a:lnTo>
                    <a:lnTo>
                      <a:pt x="146" y="0"/>
                    </a:lnTo>
                    <a:lnTo>
                      <a:pt x="134" y="4"/>
                    </a:lnTo>
                    <a:lnTo>
                      <a:pt x="134" y="4"/>
                    </a:lnTo>
                    <a:lnTo>
                      <a:pt x="128" y="8"/>
                    </a:lnTo>
                    <a:lnTo>
                      <a:pt x="124" y="12"/>
                    </a:lnTo>
                    <a:lnTo>
                      <a:pt x="118" y="14"/>
                    </a:lnTo>
                    <a:lnTo>
                      <a:pt x="108" y="18"/>
                    </a:lnTo>
                    <a:lnTo>
                      <a:pt x="108" y="18"/>
                    </a:lnTo>
                    <a:lnTo>
                      <a:pt x="94" y="24"/>
                    </a:lnTo>
                    <a:lnTo>
                      <a:pt x="82" y="30"/>
                    </a:lnTo>
                    <a:lnTo>
                      <a:pt x="74" y="34"/>
                    </a:lnTo>
                    <a:lnTo>
                      <a:pt x="68" y="36"/>
                    </a:lnTo>
                    <a:lnTo>
                      <a:pt x="64" y="34"/>
                    </a:lnTo>
                    <a:lnTo>
                      <a:pt x="64" y="34"/>
                    </a:lnTo>
                    <a:lnTo>
                      <a:pt x="42" y="26"/>
                    </a:lnTo>
                    <a:lnTo>
                      <a:pt x="32" y="20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18" y="20"/>
                    </a:lnTo>
                    <a:lnTo>
                      <a:pt x="12" y="22"/>
                    </a:lnTo>
                    <a:lnTo>
                      <a:pt x="8" y="26"/>
                    </a:lnTo>
                    <a:lnTo>
                      <a:pt x="4" y="30"/>
                    </a:lnTo>
                    <a:lnTo>
                      <a:pt x="2" y="36"/>
                    </a:lnTo>
                    <a:lnTo>
                      <a:pt x="0" y="44"/>
                    </a:lnTo>
                    <a:lnTo>
                      <a:pt x="0" y="52"/>
                    </a:lnTo>
                    <a:lnTo>
                      <a:pt x="2" y="60"/>
                    </a:lnTo>
                    <a:lnTo>
                      <a:pt x="2" y="60"/>
                    </a:lnTo>
                    <a:lnTo>
                      <a:pt x="6" y="66"/>
                    </a:lnTo>
                    <a:lnTo>
                      <a:pt x="10" y="72"/>
                    </a:lnTo>
                    <a:lnTo>
                      <a:pt x="16" y="74"/>
                    </a:lnTo>
                    <a:lnTo>
                      <a:pt x="20" y="74"/>
                    </a:lnTo>
                    <a:lnTo>
                      <a:pt x="28" y="74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28" y="80"/>
                    </a:lnTo>
                    <a:lnTo>
                      <a:pt x="26" y="96"/>
                    </a:lnTo>
                    <a:lnTo>
                      <a:pt x="26" y="96"/>
                    </a:lnTo>
                    <a:lnTo>
                      <a:pt x="26" y="104"/>
                    </a:lnTo>
                    <a:lnTo>
                      <a:pt x="28" y="114"/>
                    </a:lnTo>
                    <a:lnTo>
                      <a:pt x="32" y="122"/>
                    </a:lnTo>
                    <a:lnTo>
                      <a:pt x="36" y="126"/>
                    </a:lnTo>
                    <a:lnTo>
                      <a:pt x="36" y="126"/>
                    </a:lnTo>
                    <a:lnTo>
                      <a:pt x="42" y="132"/>
                    </a:lnTo>
                    <a:lnTo>
                      <a:pt x="44" y="138"/>
                    </a:lnTo>
                    <a:lnTo>
                      <a:pt x="48" y="140"/>
                    </a:lnTo>
                    <a:lnTo>
                      <a:pt x="52" y="142"/>
                    </a:lnTo>
                    <a:lnTo>
                      <a:pt x="56" y="144"/>
                    </a:lnTo>
                    <a:lnTo>
                      <a:pt x="64" y="144"/>
                    </a:lnTo>
                    <a:lnTo>
                      <a:pt x="64" y="144"/>
                    </a:lnTo>
                    <a:lnTo>
                      <a:pt x="80" y="142"/>
                    </a:lnTo>
                    <a:lnTo>
                      <a:pt x="96" y="142"/>
                    </a:lnTo>
                    <a:lnTo>
                      <a:pt x="120" y="144"/>
                    </a:lnTo>
                    <a:lnTo>
                      <a:pt x="120" y="144"/>
                    </a:lnTo>
                    <a:lnTo>
                      <a:pt x="134" y="144"/>
                    </a:lnTo>
                    <a:lnTo>
                      <a:pt x="134" y="14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0" name="Freeform 49"/>
              <p:cNvSpPr>
                <a:spLocks/>
              </p:cNvSpPr>
              <p:nvPr/>
            </p:nvSpPr>
            <p:spPr bwMode="auto">
              <a:xfrm>
                <a:off x="5814548" y="4944351"/>
                <a:ext cx="104450" cy="59686"/>
              </a:xfrm>
              <a:custGeom>
                <a:avLst/>
                <a:gdLst>
                  <a:gd name="T0" fmla="*/ 14 w 70"/>
                  <a:gd name="T1" fmla="*/ 38 h 40"/>
                  <a:gd name="T2" fmla="*/ 14 w 70"/>
                  <a:gd name="T3" fmla="*/ 38 h 40"/>
                  <a:gd name="T4" fmla="*/ 28 w 70"/>
                  <a:gd name="T5" fmla="*/ 28 h 40"/>
                  <a:gd name="T6" fmla="*/ 36 w 70"/>
                  <a:gd name="T7" fmla="*/ 22 h 40"/>
                  <a:gd name="T8" fmla="*/ 40 w 70"/>
                  <a:gd name="T9" fmla="*/ 18 h 40"/>
                  <a:gd name="T10" fmla="*/ 40 w 70"/>
                  <a:gd name="T11" fmla="*/ 18 h 40"/>
                  <a:gd name="T12" fmla="*/ 44 w 70"/>
                  <a:gd name="T13" fmla="*/ 18 h 40"/>
                  <a:gd name="T14" fmla="*/ 46 w 70"/>
                  <a:gd name="T15" fmla="*/ 20 h 40"/>
                  <a:gd name="T16" fmla="*/ 50 w 70"/>
                  <a:gd name="T17" fmla="*/ 24 h 40"/>
                  <a:gd name="T18" fmla="*/ 56 w 70"/>
                  <a:gd name="T19" fmla="*/ 28 h 40"/>
                  <a:gd name="T20" fmla="*/ 58 w 70"/>
                  <a:gd name="T21" fmla="*/ 28 h 40"/>
                  <a:gd name="T22" fmla="*/ 60 w 70"/>
                  <a:gd name="T23" fmla="*/ 28 h 40"/>
                  <a:gd name="T24" fmla="*/ 60 w 70"/>
                  <a:gd name="T25" fmla="*/ 28 h 40"/>
                  <a:gd name="T26" fmla="*/ 70 w 70"/>
                  <a:gd name="T27" fmla="*/ 26 h 40"/>
                  <a:gd name="T28" fmla="*/ 70 w 70"/>
                  <a:gd name="T29" fmla="*/ 24 h 40"/>
                  <a:gd name="T30" fmla="*/ 66 w 70"/>
                  <a:gd name="T31" fmla="*/ 18 h 40"/>
                  <a:gd name="T32" fmla="*/ 66 w 70"/>
                  <a:gd name="T33" fmla="*/ 18 h 40"/>
                  <a:gd name="T34" fmla="*/ 64 w 70"/>
                  <a:gd name="T35" fmla="*/ 12 h 40"/>
                  <a:gd name="T36" fmla="*/ 62 w 70"/>
                  <a:gd name="T37" fmla="*/ 6 h 40"/>
                  <a:gd name="T38" fmla="*/ 58 w 70"/>
                  <a:gd name="T39" fmla="*/ 2 h 40"/>
                  <a:gd name="T40" fmla="*/ 52 w 70"/>
                  <a:gd name="T41" fmla="*/ 0 h 40"/>
                  <a:gd name="T42" fmla="*/ 52 w 70"/>
                  <a:gd name="T43" fmla="*/ 0 h 40"/>
                  <a:gd name="T44" fmla="*/ 40 w 70"/>
                  <a:gd name="T45" fmla="*/ 0 h 40"/>
                  <a:gd name="T46" fmla="*/ 34 w 70"/>
                  <a:gd name="T47" fmla="*/ 2 h 40"/>
                  <a:gd name="T48" fmla="*/ 26 w 70"/>
                  <a:gd name="T49" fmla="*/ 6 h 40"/>
                  <a:gd name="T50" fmla="*/ 26 w 70"/>
                  <a:gd name="T51" fmla="*/ 6 h 40"/>
                  <a:gd name="T52" fmla="*/ 16 w 70"/>
                  <a:gd name="T53" fmla="*/ 10 h 40"/>
                  <a:gd name="T54" fmla="*/ 6 w 70"/>
                  <a:gd name="T55" fmla="*/ 12 h 40"/>
                  <a:gd name="T56" fmla="*/ 2 w 70"/>
                  <a:gd name="T57" fmla="*/ 14 h 40"/>
                  <a:gd name="T58" fmla="*/ 0 w 70"/>
                  <a:gd name="T59" fmla="*/ 16 h 40"/>
                  <a:gd name="T60" fmla="*/ 2 w 70"/>
                  <a:gd name="T61" fmla="*/ 20 h 40"/>
                  <a:gd name="T62" fmla="*/ 2 w 70"/>
                  <a:gd name="T63" fmla="*/ 20 h 40"/>
                  <a:gd name="T64" fmla="*/ 4 w 70"/>
                  <a:gd name="T65" fmla="*/ 36 h 40"/>
                  <a:gd name="T66" fmla="*/ 6 w 70"/>
                  <a:gd name="T67" fmla="*/ 38 h 40"/>
                  <a:gd name="T68" fmla="*/ 8 w 70"/>
                  <a:gd name="T69" fmla="*/ 40 h 40"/>
                  <a:gd name="T70" fmla="*/ 10 w 70"/>
                  <a:gd name="T71" fmla="*/ 40 h 40"/>
                  <a:gd name="T72" fmla="*/ 14 w 70"/>
                  <a:gd name="T73" fmla="*/ 38 h 40"/>
                  <a:gd name="T74" fmla="*/ 14 w 70"/>
                  <a:gd name="T75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0" h="40">
                    <a:moveTo>
                      <a:pt x="14" y="38"/>
                    </a:moveTo>
                    <a:lnTo>
                      <a:pt x="14" y="38"/>
                    </a:lnTo>
                    <a:lnTo>
                      <a:pt x="28" y="28"/>
                    </a:lnTo>
                    <a:lnTo>
                      <a:pt x="36" y="22"/>
                    </a:lnTo>
                    <a:lnTo>
                      <a:pt x="40" y="18"/>
                    </a:lnTo>
                    <a:lnTo>
                      <a:pt x="40" y="18"/>
                    </a:lnTo>
                    <a:lnTo>
                      <a:pt x="44" y="18"/>
                    </a:lnTo>
                    <a:lnTo>
                      <a:pt x="46" y="20"/>
                    </a:lnTo>
                    <a:lnTo>
                      <a:pt x="50" y="24"/>
                    </a:lnTo>
                    <a:lnTo>
                      <a:pt x="56" y="28"/>
                    </a:lnTo>
                    <a:lnTo>
                      <a:pt x="58" y="28"/>
                    </a:lnTo>
                    <a:lnTo>
                      <a:pt x="60" y="28"/>
                    </a:lnTo>
                    <a:lnTo>
                      <a:pt x="60" y="28"/>
                    </a:lnTo>
                    <a:lnTo>
                      <a:pt x="70" y="26"/>
                    </a:lnTo>
                    <a:lnTo>
                      <a:pt x="70" y="24"/>
                    </a:lnTo>
                    <a:lnTo>
                      <a:pt x="66" y="18"/>
                    </a:lnTo>
                    <a:lnTo>
                      <a:pt x="66" y="18"/>
                    </a:lnTo>
                    <a:lnTo>
                      <a:pt x="64" y="12"/>
                    </a:lnTo>
                    <a:lnTo>
                      <a:pt x="62" y="6"/>
                    </a:lnTo>
                    <a:lnTo>
                      <a:pt x="58" y="2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40" y="0"/>
                    </a:lnTo>
                    <a:lnTo>
                      <a:pt x="34" y="2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16" y="10"/>
                    </a:lnTo>
                    <a:lnTo>
                      <a:pt x="6" y="12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4" y="36"/>
                    </a:lnTo>
                    <a:lnTo>
                      <a:pt x="6" y="38"/>
                    </a:lnTo>
                    <a:lnTo>
                      <a:pt x="8" y="40"/>
                    </a:lnTo>
                    <a:lnTo>
                      <a:pt x="10" y="40"/>
                    </a:lnTo>
                    <a:lnTo>
                      <a:pt x="14" y="38"/>
                    </a:lnTo>
                    <a:lnTo>
                      <a:pt x="14" y="38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1" name="Freeform 50"/>
              <p:cNvSpPr>
                <a:spLocks/>
              </p:cNvSpPr>
              <p:nvPr/>
            </p:nvSpPr>
            <p:spPr bwMode="auto">
              <a:xfrm>
                <a:off x="5671303" y="5150266"/>
                <a:ext cx="143246" cy="188010"/>
              </a:xfrm>
              <a:custGeom>
                <a:avLst/>
                <a:gdLst>
                  <a:gd name="T0" fmla="*/ 68 w 96"/>
                  <a:gd name="T1" fmla="*/ 76 h 126"/>
                  <a:gd name="T2" fmla="*/ 60 w 96"/>
                  <a:gd name="T3" fmla="*/ 74 h 126"/>
                  <a:gd name="T4" fmla="*/ 48 w 96"/>
                  <a:gd name="T5" fmla="*/ 82 h 126"/>
                  <a:gd name="T6" fmla="*/ 44 w 96"/>
                  <a:gd name="T7" fmla="*/ 88 h 126"/>
                  <a:gd name="T8" fmla="*/ 36 w 96"/>
                  <a:gd name="T9" fmla="*/ 92 h 126"/>
                  <a:gd name="T10" fmla="*/ 30 w 96"/>
                  <a:gd name="T11" fmla="*/ 92 h 126"/>
                  <a:gd name="T12" fmla="*/ 22 w 96"/>
                  <a:gd name="T13" fmla="*/ 86 h 126"/>
                  <a:gd name="T14" fmla="*/ 16 w 96"/>
                  <a:gd name="T15" fmla="*/ 76 h 126"/>
                  <a:gd name="T16" fmla="*/ 18 w 96"/>
                  <a:gd name="T17" fmla="*/ 68 h 126"/>
                  <a:gd name="T18" fmla="*/ 20 w 96"/>
                  <a:gd name="T19" fmla="*/ 60 h 126"/>
                  <a:gd name="T20" fmla="*/ 12 w 96"/>
                  <a:gd name="T21" fmla="*/ 36 h 126"/>
                  <a:gd name="T22" fmla="*/ 2 w 96"/>
                  <a:gd name="T23" fmla="*/ 18 h 126"/>
                  <a:gd name="T24" fmla="*/ 0 w 96"/>
                  <a:gd name="T25" fmla="*/ 14 h 126"/>
                  <a:gd name="T26" fmla="*/ 6 w 96"/>
                  <a:gd name="T27" fmla="*/ 4 h 126"/>
                  <a:gd name="T28" fmla="*/ 24 w 96"/>
                  <a:gd name="T29" fmla="*/ 0 h 126"/>
                  <a:gd name="T30" fmla="*/ 30 w 96"/>
                  <a:gd name="T31" fmla="*/ 2 h 126"/>
                  <a:gd name="T32" fmla="*/ 40 w 96"/>
                  <a:gd name="T33" fmla="*/ 14 h 126"/>
                  <a:gd name="T34" fmla="*/ 46 w 96"/>
                  <a:gd name="T35" fmla="*/ 18 h 126"/>
                  <a:gd name="T36" fmla="*/ 56 w 96"/>
                  <a:gd name="T37" fmla="*/ 24 h 126"/>
                  <a:gd name="T38" fmla="*/ 68 w 96"/>
                  <a:gd name="T39" fmla="*/ 20 h 126"/>
                  <a:gd name="T40" fmla="*/ 74 w 96"/>
                  <a:gd name="T41" fmla="*/ 18 h 126"/>
                  <a:gd name="T42" fmla="*/ 80 w 96"/>
                  <a:gd name="T43" fmla="*/ 22 h 126"/>
                  <a:gd name="T44" fmla="*/ 82 w 96"/>
                  <a:gd name="T45" fmla="*/ 24 h 126"/>
                  <a:gd name="T46" fmla="*/ 92 w 96"/>
                  <a:gd name="T47" fmla="*/ 44 h 126"/>
                  <a:gd name="T48" fmla="*/ 92 w 96"/>
                  <a:gd name="T49" fmla="*/ 54 h 126"/>
                  <a:gd name="T50" fmla="*/ 90 w 96"/>
                  <a:gd name="T51" fmla="*/ 64 h 126"/>
                  <a:gd name="T52" fmla="*/ 82 w 96"/>
                  <a:gd name="T53" fmla="*/ 72 h 126"/>
                  <a:gd name="T54" fmla="*/ 80 w 96"/>
                  <a:gd name="T55" fmla="*/ 78 h 126"/>
                  <a:gd name="T56" fmla="*/ 84 w 96"/>
                  <a:gd name="T57" fmla="*/ 86 h 126"/>
                  <a:gd name="T58" fmla="*/ 86 w 96"/>
                  <a:gd name="T59" fmla="*/ 94 h 126"/>
                  <a:gd name="T60" fmla="*/ 88 w 96"/>
                  <a:gd name="T61" fmla="*/ 102 h 126"/>
                  <a:gd name="T62" fmla="*/ 96 w 96"/>
                  <a:gd name="T63" fmla="*/ 120 h 126"/>
                  <a:gd name="T64" fmla="*/ 90 w 96"/>
                  <a:gd name="T65" fmla="*/ 124 h 126"/>
                  <a:gd name="T66" fmla="*/ 84 w 96"/>
                  <a:gd name="T67" fmla="*/ 126 h 126"/>
                  <a:gd name="T68" fmla="*/ 82 w 96"/>
                  <a:gd name="T69" fmla="*/ 124 h 126"/>
                  <a:gd name="T70" fmla="*/ 84 w 96"/>
                  <a:gd name="T71" fmla="*/ 118 h 126"/>
                  <a:gd name="T72" fmla="*/ 82 w 96"/>
                  <a:gd name="T73" fmla="*/ 110 h 126"/>
                  <a:gd name="T74" fmla="*/ 80 w 96"/>
                  <a:gd name="T75" fmla="*/ 104 h 126"/>
                  <a:gd name="T76" fmla="*/ 76 w 96"/>
                  <a:gd name="T77" fmla="*/ 98 h 126"/>
                  <a:gd name="T78" fmla="*/ 74 w 96"/>
                  <a:gd name="T79" fmla="*/ 96 h 126"/>
                  <a:gd name="T80" fmla="*/ 68 w 96"/>
                  <a:gd name="T81" fmla="*/ 84 h 126"/>
                  <a:gd name="T82" fmla="*/ 68 w 96"/>
                  <a:gd name="T83" fmla="*/ 7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6" h="126">
                    <a:moveTo>
                      <a:pt x="68" y="76"/>
                    </a:moveTo>
                    <a:lnTo>
                      <a:pt x="68" y="76"/>
                    </a:lnTo>
                    <a:lnTo>
                      <a:pt x="64" y="74"/>
                    </a:lnTo>
                    <a:lnTo>
                      <a:pt x="60" y="74"/>
                    </a:lnTo>
                    <a:lnTo>
                      <a:pt x="54" y="76"/>
                    </a:lnTo>
                    <a:lnTo>
                      <a:pt x="48" y="8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0"/>
                    </a:lnTo>
                    <a:lnTo>
                      <a:pt x="36" y="92"/>
                    </a:lnTo>
                    <a:lnTo>
                      <a:pt x="30" y="92"/>
                    </a:lnTo>
                    <a:lnTo>
                      <a:pt x="30" y="92"/>
                    </a:lnTo>
                    <a:lnTo>
                      <a:pt x="26" y="90"/>
                    </a:lnTo>
                    <a:lnTo>
                      <a:pt x="22" y="86"/>
                    </a:lnTo>
                    <a:lnTo>
                      <a:pt x="16" y="76"/>
                    </a:lnTo>
                    <a:lnTo>
                      <a:pt x="16" y="76"/>
                    </a:lnTo>
                    <a:lnTo>
                      <a:pt x="16" y="72"/>
                    </a:lnTo>
                    <a:lnTo>
                      <a:pt x="18" y="68"/>
                    </a:lnTo>
                    <a:lnTo>
                      <a:pt x="20" y="60"/>
                    </a:lnTo>
                    <a:lnTo>
                      <a:pt x="20" y="60"/>
                    </a:lnTo>
                    <a:lnTo>
                      <a:pt x="18" y="48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4" y="0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30" y="2"/>
                    </a:lnTo>
                    <a:lnTo>
                      <a:pt x="36" y="8"/>
                    </a:lnTo>
                    <a:lnTo>
                      <a:pt x="40" y="14"/>
                    </a:lnTo>
                    <a:lnTo>
                      <a:pt x="46" y="18"/>
                    </a:lnTo>
                    <a:lnTo>
                      <a:pt x="46" y="18"/>
                    </a:lnTo>
                    <a:lnTo>
                      <a:pt x="50" y="22"/>
                    </a:lnTo>
                    <a:lnTo>
                      <a:pt x="56" y="24"/>
                    </a:lnTo>
                    <a:lnTo>
                      <a:pt x="62" y="24"/>
                    </a:lnTo>
                    <a:lnTo>
                      <a:pt x="68" y="20"/>
                    </a:lnTo>
                    <a:lnTo>
                      <a:pt x="68" y="20"/>
                    </a:lnTo>
                    <a:lnTo>
                      <a:pt x="74" y="18"/>
                    </a:lnTo>
                    <a:lnTo>
                      <a:pt x="78" y="20"/>
                    </a:lnTo>
                    <a:lnTo>
                      <a:pt x="80" y="22"/>
                    </a:lnTo>
                    <a:lnTo>
                      <a:pt x="82" y="24"/>
                    </a:lnTo>
                    <a:lnTo>
                      <a:pt x="82" y="24"/>
                    </a:lnTo>
                    <a:lnTo>
                      <a:pt x="88" y="34"/>
                    </a:lnTo>
                    <a:lnTo>
                      <a:pt x="92" y="44"/>
                    </a:lnTo>
                    <a:lnTo>
                      <a:pt x="92" y="54"/>
                    </a:lnTo>
                    <a:lnTo>
                      <a:pt x="92" y="54"/>
                    </a:lnTo>
                    <a:lnTo>
                      <a:pt x="92" y="62"/>
                    </a:lnTo>
                    <a:lnTo>
                      <a:pt x="90" y="64"/>
                    </a:lnTo>
                    <a:lnTo>
                      <a:pt x="88" y="68"/>
                    </a:lnTo>
                    <a:lnTo>
                      <a:pt x="82" y="72"/>
                    </a:lnTo>
                    <a:lnTo>
                      <a:pt x="82" y="72"/>
                    </a:lnTo>
                    <a:lnTo>
                      <a:pt x="80" y="78"/>
                    </a:lnTo>
                    <a:lnTo>
                      <a:pt x="82" y="82"/>
                    </a:lnTo>
                    <a:lnTo>
                      <a:pt x="84" y="86"/>
                    </a:lnTo>
                    <a:lnTo>
                      <a:pt x="86" y="90"/>
                    </a:lnTo>
                    <a:lnTo>
                      <a:pt x="86" y="94"/>
                    </a:lnTo>
                    <a:lnTo>
                      <a:pt x="86" y="94"/>
                    </a:lnTo>
                    <a:lnTo>
                      <a:pt x="88" y="102"/>
                    </a:lnTo>
                    <a:lnTo>
                      <a:pt x="92" y="112"/>
                    </a:lnTo>
                    <a:lnTo>
                      <a:pt x="96" y="120"/>
                    </a:lnTo>
                    <a:lnTo>
                      <a:pt x="96" y="120"/>
                    </a:lnTo>
                    <a:lnTo>
                      <a:pt x="90" y="124"/>
                    </a:lnTo>
                    <a:lnTo>
                      <a:pt x="86" y="126"/>
                    </a:lnTo>
                    <a:lnTo>
                      <a:pt x="84" y="126"/>
                    </a:lnTo>
                    <a:lnTo>
                      <a:pt x="82" y="124"/>
                    </a:lnTo>
                    <a:lnTo>
                      <a:pt x="82" y="124"/>
                    </a:lnTo>
                    <a:lnTo>
                      <a:pt x="82" y="122"/>
                    </a:lnTo>
                    <a:lnTo>
                      <a:pt x="84" y="118"/>
                    </a:lnTo>
                    <a:lnTo>
                      <a:pt x="84" y="114"/>
                    </a:lnTo>
                    <a:lnTo>
                      <a:pt x="82" y="110"/>
                    </a:lnTo>
                    <a:lnTo>
                      <a:pt x="82" y="110"/>
                    </a:lnTo>
                    <a:lnTo>
                      <a:pt x="80" y="104"/>
                    </a:lnTo>
                    <a:lnTo>
                      <a:pt x="78" y="102"/>
                    </a:lnTo>
                    <a:lnTo>
                      <a:pt x="76" y="98"/>
                    </a:lnTo>
                    <a:lnTo>
                      <a:pt x="74" y="96"/>
                    </a:lnTo>
                    <a:lnTo>
                      <a:pt x="74" y="96"/>
                    </a:lnTo>
                    <a:lnTo>
                      <a:pt x="70" y="90"/>
                    </a:lnTo>
                    <a:lnTo>
                      <a:pt x="68" y="84"/>
                    </a:lnTo>
                    <a:lnTo>
                      <a:pt x="68" y="76"/>
                    </a:lnTo>
                    <a:lnTo>
                      <a:pt x="68" y="7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2" name="Freeform 51"/>
              <p:cNvSpPr>
                <a:spLocks/>
              </p:cNvSpPr>
              <p:nvPr/>
            </p:nvSpPr>
            <p:spPr bwMode="auto">
              <a:xfrm>
                <a:off x="5769784" y="5350214"/>
                <a:ext cx="59686" cy="80576"/>
              </a:xfrm>
              <a:custGeom>
                <a:avLst/>
                <a:gdLst>
                  <a:gd name="T0" fmla="*/ 2 w 40"/>
                  <a:gd name="T1" fmla="*/ 30 h 54"/>
                  <a:gd name="T2" fmla="*/ 2 w 40"/>
                  <a:gd name="T3" fmla="*/ 30 h 54"/>
                  <a:gd name="T4" fmla="*/ 0 w 40"/>
                  <a:gd name="T5" fmla="*/ 24 h 54"/>
                  <a:gd name="T6" fmla="*/ 0 w 40"/>
                  <a:gd name="T7" fmla="*/ 18 h 54"/>
                  <a:gd name="T8" fmla="*/ 2 w 40"/>
                  <a:gd name="T9" fmla="*/ 12 h 54"/>
                  <a:gd name="T10" fmla="*/ 2 w 40"/>
                  <a:gd name="T11" fmla="*/ 12 h 54"/>
                  <a:gd name="T12" fmla="*/ 10 w 40"/>
                  <a:gd name="T13" fmla="*/ 4 h 54"/>
                  <a:gd name="T14" fmla="*/ 12 w 40"/>
                  <a:gd name="T15" fmla="*/ 0 h 54"/>
                  <a:gd name="T16" fmla="*/ 16 w 40"/>
                  <a:gd name="T17" fmla="*/ 0 h 54"/>
                  <a:gd name="T18" fmla="*/ 16 w 40"/>
                  <a:gd name="T19" fmla="*/ 0 h 54"/>
                  <a:gd name="T20" fmla="*/ 22 w 40"/>
                  <a:gd name="T21" fmla="*/ 2 h 54"/>
                  <a:gd name="T22" fmla="*/ 30 w 40"/>
                  <a:gd name="T23" fmla="*/ 8 h 54"/>
                  <a:gd name="T24" fmla="*/ 38 w 40"/>
                  <a:gd name="T25" fmla="*/ 14 h 54"/>
                  <a:gd name="T26" fmla="*/ 38 w 40"/>
                  <a:gd name="T27" fmla="*/ 14 h 54"/>
                  <a:gd name="T28" fmla="*/ 38 w 40"/>
                  <a:gd name="T29" fmla="*/ 14 h 54"/>
                  <a:gd name="T30" fmla="*/ 38 w 40"/>
                  <a:gd name="T31" fmla="*/ 24 h 54"/>
                  <a:gd name="T32" fmla="*/ 38 w 40"/>
                  <a:gd name="T33" fmla="*/ 24 h 54"/>
                  <a:gd name="T34" fmla="*/ 40 w 40"/>
                  <a:gd name="T35" fmla="*/ 30 h 54"/>
                  <a:gd name="T36" fmla="*/ 38 w 40"/>
                  <a:gd name="T37" fmla="*/ 34 h 54"/>
                  <a:gd name="T38" fmla="*/ 36 w 40"/>
                  <a:gd name="T39" fmla="*/ 38 h 54"/>
                  <a:gd name="T40" fmla="*/ 32 w 40"/>
                  <a:gd name="T41" fmla="*/ 40 h 54"/>
                  <a:gd name="T42" fmla="*/ 32 w 40"/>
                  <a:gd name="T43" fmla="*/ 40 h 54"/>
                  <a:gd name="T44" fmla="*/ 24 w 40"/>
                  <a:gd name="T45" fmla="*/ 46 h 54"/>
                  <a:gd name="T46" fmla="*/ 16 w 40"/>
                  <a:gd name="T47" fmla="*/ 50 h 54"/>
                  <a:gd name="T48" fmla="*/ 16 w 40"/>
                  <a:gd name="T49" fmla="*/ 50 h 54"/>
                  <a:gd name="T50" fmla="*/ 10 w 40"/>
                  <a:gd name="T51" fmla="*/ 54 h 54"/>
                  <a:gd name="T52" fmla="*/ 8 w 40"/>
                  <a:gd name="T53" fmla="*/ 52 h 54"/>
                  <a:gd name="T54" fmla="*/ 4 w 40"/>
                  <a:gd name="T55" fmla="*/ 50 h 54"/>
                  <a:gd name="T56" fmla="*/ 4 w 40"/>
                  <a:gd name="T57" fmla="*/ 50 h 54"/>
                  <a:gd name="T58" fmla="*/ 2 w 40"/>
                  <a:gd name="T59" fmla="*/ 44 h 54"/>
                  <a:gd name="T60" fmla="*/ 2 w 40"/>
                  <a:gd name="T61" fmla="*/ 38 h 54"/>
                  <a:gd name="T62" fmla="*/ 2 w 40"/>
                  <a:gd name="T63" fmla="*/ 30 h 54"/>
                  <a:gd name="T64" fmla="*/ 2 w 40"/>
                  <a:gd name="T65" fmla="*/ 3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0" h="54">
                    <a:moveTo>
                      <a:pt x="2" y="30"/>
                    </a:moveTo>
                    <a:lnTo>
                      <a:pt x="2" y="30"/>
                    </a:lnTo>
                    <a:lnTo>
                      <a:pt x="0" y="24"/>
                    </a:lnTo>
                    <a:lnTo>
                      <a:pt x="0" y="18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10" y="4"/>
                    </a:lnTo>
                    <a:lnTo>
                      <a:pt x="12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2" y="2"/>
                    </a:lnTo>
                    <a:lnTo>
                      <a:pt x="30" y="8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38" y="24"/>
                    </a:lnTo>
                    <a:lnTo>
                      <a:pt x="38" y="24"/>
                    </a:lnTo>
                    <a:lnTo>
                      <a:pt x="40" y="30"/>
                    </a:lnTo>
                    <a:lnTo>
                      <a:pt x="38" y="34"/>
                    </a:lnTo>
                    <a:lnTo>
                      <a:pt x="36" y="38"/>
                    </a:lnTo>
                    <a:lnTo>
                      <a:pt x="32" y="40"/>
                    </a:lnTo>
                    <a:lnTo>
                      <a:pt x="32" y="40"/>
                    </a:lnTo>
                    <a:lnTo>
                      <a:pt x="24" y="46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0" y="54"/>
                    </a:lnTo>
                    <a:lnTo>
                      <a:pt x="8" y="52"/>
                    </a:lnTo>
                    <a:lnTo>
                      <a:pt x="4" y="50"/>
                    </a:lnTo>
                    <a:lnTo>
                      <a:pt x="4" y="50"/>
                    </a:lnTo>
                    <a:lnTo>
                      <a:pt x="2" y="44"/>
                    </a:lnTo>
                    <a:lnTo>
                      <a:pt x="2" y="38"/>
                    </a:lnTo>
                    <a:lnTo>
                      <a:pt x="2" y="30"/>
                    </a:lnTo>
                    <a:lnTo>
                      <a:pt x="2" y="3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6" name="직사각형 15"/>
            <p:cNvSpPr/>
            <p:nvPr/>
          </p:nvSpPr>
          <p:spPr>
            <a:xfrm>
              <a:off x="7590004" y="4683250"/>
              <a:ext cx="312585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강화군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7557752" y="6099001"/>
              <a:ext cx="312585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옹진군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7671300" y="5764752"/>
              <a:ext cx="531389" cy="359451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1800" dirty="0" smtClean="0">
                  <a:solidFill>
                    <a:srgbClr val="76B630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중구</a:t>
              </a:r>
              <a:endParaRPr lang="en-US" altLang="ko-KR" sz="1800" dirty="0">
                <a:solidFill>
                  <a:srgbClr val="76B630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8650781" y="6036098"/>
              <a:ext cx="312586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남동구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8254929" y="6065770"/>
              <a:ext cx="312586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연수구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8655998" y="5679472"/>
              <a:ext cx="312586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부평구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8679542" y="5385200"/>
              <a:ext cx="312586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계양구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8278204" y="5319515"/>
              <a:ext cx="208390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서구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8278204" y="5714810"/>
              <a:ext cx="208390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동구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8408654" y="5914116"/>
              <a:ext cx="208390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남구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일본 관광객 특성</a:t>
            </a:r>
            <a:r>
              <a:rPr lang="en-US" altLang="ko-KR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구성비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75354" y="1340373"/>
            <a:ext cx="2624278" cy="4941184"/>
          </a:xfrm>
          <a:prstGeom prst="rect">
            <a:avLst/>
          </a:prstGeom>
          <a:solidFill>
            <a:schemeClr val="bg1">
              <a:lumMod val="95000"/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64"/>
          <p:cNvSpPr>
            <a:spLocks noChangeArrowheads="1"/>
          </p:cNvSpPr>
          <p:nvPr/>
        </p:nvSpPr>
        <p:spPr bwMode="auto">
          <a:xfrm rot="16200000">
            <a:off x="1213357" y="3617859"/>
            <a:ext cx="2371725" cy="686525"/>
          </a:xfrm>
          <a:prstGeom prst="trapezoid">
            <a:avLst>
              <a:gd name="adj" fmla="val 101561"/>
            </a:avLst>
          </a:prstGeom>
          <a:gradFill>
            <a:gsLst>
              <a:gs pos="0">
                <a:schemeClr val="bg1">
                  <a:lumMod val="65000"/>
                  <a:alpha val="90000"/>
                </a:schemeClr>
              </a:gs>
              <a:gs pos="50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19050" cap="flat" cmpd="sng" algn="ctr">
            <a:noFill/>
            <a:prstDash val="solid"/>
          </a:ln>
          <a:effectLst/>
        </p:spPr>
        <p:txBody>
          <a:bodyPr lIns="54000" rIns="5400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1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중고딕" pitchFamily="18" charset="-127"/>
              <a:ea typeface="HY중고딕" pitchFamily="18" charset="-127"/>
            </a:endParaRP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3526600111"/>
              </p:ext>
            </p:extLst>
          </p:nvPr>
        </p:nvGraphicFramePr>
        <p:xfrm>
          <a:off x="5353924" y="1621230"/>
          <a:ext cx="1990101" cy="2249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381812" y="2684262"/>
            <a:ext cx="22119" cy="193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양쪽 모서리가 둥근 사각형 7"/>
          <p:cNvSpPr/>
          <p:nvPr/>
        </p:nvSpPr>
        <p:spPr>
          <a:xfrm>
            <a:off x="3019425" y="1340373"/>
            <a:ext cx="1924596" cy="22160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연령별</a:t>
            </a:r>
          </a:p>
        </p:txBody>
      </p:sp>
      <p:graphicFrame>
        <p:nvGraphicFramePr>
          <p:cNvPr id="9" name="차트 8"/>
          <p:cNvGraphicFramePr/>
          <p:nvPr>
            <p:extLst>
              <p:ext uri="{D42A27DB-BD31-4B8C-83A1-F6EECF244321}">
                <p14:modId xmlns:p14="http://schemas.microsoft.com/office/powerpoint/2010/main" val="2656879652"/>
              </p:ext>
            </p:extLst>
          </p:nvPr>
        </p:nvGraphicFramePr>
        <p:xfrm>
          <a:off x="2913931" y="1631402"/>
          <a:ext cx="1990101" cy="2249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양쪽 모서리가 둥근 사각형 9"/>
          <p:cNvSpPr/>
          <p:nvPr/>
        </p:nvSpPr>
        <p:spPr>
          <a:xfrm>
            <a:off x="5380283" y="1340370"/>
            <a:ext cx="1924596" cy="22160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여행형태별</a:t>
            </a:r>
          </a:p>
        </p:txBody>
      </p:sp>
      <p:graphicFrame>
        <p:nvGraphicFramePr>
          <p:cNvPr id="11" name="차트 10"/>
          <p:cNvGraphicFramePr/>
          <p:nvPr>
            <p:extLst>
              <p:ext uri="{D42A27DB-BD31-4B8C-83A1-F6EECF244321}">
                <p14:modId xmlns:p14="http://schemas.microsoft.com/office/powerpoint/2010/main" val="2767925748"/>
              </p:ext>
            </p:extLst>
          </p:nvPr>
        </p:nvGraphicFramePr>
        <p:xfrm>
          <a:off x="7622901" y="1621230"/>
          <a:ext cx="1940727" cy="2249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양쪽 모서리가 둥근 사각형 11"/>
          <p:cNvSpPr/>
          <p:nvPr/>
        </p:nvSpPr>
        <p:spPr>
          <a:xfrm>
            <a:off x="7702003" y="1340370"/>
            <a:ext cx="1924596" cy="22160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여행기간별</a:t>
            </a:r>
          </a:p>
        </p:txBody>
      </p:sp>
      <p:sp>
        <p:nvSpPr>
          <p:cNvPr id="13" name="양쪽 모서리가 둥근 사각형 12"/>
          <p:cNvSpPr/>
          <p:nvPr/>
        </p:nvSpPr>
        <p:spPr>
          <a:xfrm>
            <a:off x="3096968" y="4090342"/>
            <a:ext cx="4247058" cy="20354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조사지점별</a:t>
            </a:r>
          </a:p>
        </p:txBody>
      </p:sp>
      <p:graphicFrame>
        <p:nvGraphicFramePr>
          <p:cNvPr id="73" name="차트 72">
            <a:extLst>
              <a:ext uri="{FF2B5EF4-FFF2-40B4-BE49-F238E27FC236}">
                <a16:creationId xmlns="" xmlns:a16="http://schemas.microsoft.com/office/drawing/2014/main" id="{C07DF33D-41A4-48A4-94CD-9FC9E2423E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011388497"/>
              </p:ext>
            </p:extLst>
          </p:nvPr>
        </p:nvGraphicFramePr>
        <p:xfrm>
          <a:off x="175354" y="2850603"/>
          <a:ext cx="2444022" cy="2239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75" name="직사각형 74"/>
          <p:cNvSpPr/>
          <p:nvPr/>
        </p:nvSpPr>
        <p:spPr>
          <a:xfrm>
            <a:off x="1079599" y="3838144"/>
            <a:ext cx="62389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en-US" altLang="ko-KR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(N=192)</a:t>
            </a:r>
          </a:p>
        </p:txBody>
      </p:sp>
      <p:sp>
        <p:nvSpPr>
          <p:cNvPr id="76" name="직사각형 75"/>
          <p:cNvSpPr/>
          <p:nvPr/>
        </p:nvSpPr>
        <p:spPr>
          <a:xfrm>
            <a:off x="258862" y="2421682"/>
            <a:ext cx="226536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인천 외국인 관광객 </a:t>
            </a:r>
            <a:r>
              <a:rPr lang="ko-KR" altLang="en-US" sz="1400" kern="0" spc="-100" dirty="0" err="1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거주국별</a:t>
            </a: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구성비</a:t>
            </a:r>
            <a:endParaRPr lang="en-US" altLang="ko-KR" sz="1200" kern="0" spc="-100" dirty="0" smtClean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  <p:cxnSp>
        <p:nvCxnSpPr>
          <p:cNvPr id="77" name="직선 연결선 76"/>
          <p:cNvCxnSpPr>
            <a:stCxn id="7" idx="0"/>
          </p:cNvCxnSpPr>
          <p:nvPr/>
        </p:nvCxnSpPr>
        <p:spPr>
          <a:xfrm>
            <a:off x="295956" y="2781178"/>
            <a:ext cx="2288060" cy="3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8" name="표 7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863125"/>
              </p:ext>
            </p:extLst>
          </p:nvPr>
        </p:nvGraphicFramePr>
        <p:xfrm>
          <a:off x="3135383" y="4562473"/>
          <a:ext cx="4208641" cy="17279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27029"/>
                <a:gridCol w="670403"/>
                <a:gridCol w="670403"/>
                <a:gridCol w="670403"/>
                <a:gridCol w="670403"/>
              </a:tblGrid>
              <a:tr h="19050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333399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전체</a:t>
                      </a:r>
                      <a:endParaRPr lang="ko-KR" altLang="en-US" sz="1100" b="0" i="0" u="none" strike="noStrike" dirty="0">
                        <a:solidFill>
                          <a:srgbClr val="333399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일본인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62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333399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(1,100)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</a:t>
                      </a:r>
                      <a:endParaRPr lang="en-US" altLang="ko-KR" sz="1000" b="0" i="0" u="none" strike="noStrike" dirty="0">
                        <a:solidFill>
                          <a:srgbClr val="99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(192)</a:t>
                      </a:r>
                      <a:endParaRPr lang="en-US" altLang="ko-KR" sz="1000" b="0" i="0" u="none" strike="noStrike" dirty="0">
                        <a:solidFill>
                          <a:srgbClr val="99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</a:t>
                      </a:r>
                      <a:endParaRPr lang="en-US" altLang="ko-KR" sz="1000" b="0" i="0" u="none" strike="noStrike" dirty="0">
                        <a:solidFill>
                          <a:srgbClr val="99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강화군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(DMZ, 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고인돌 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(135)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12.3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(2)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1.0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연수구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</a:t>
                      </a:r>
                      <a:r>
                        <a:rPr lang="ko-KR" altLang="en-US" sz="1100" kern="0" spc="-100" dirty="0" err="1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센트럴파크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 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(216)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19.6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(5)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2.6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중구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영종도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, 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파라다이스 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(278)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25.3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r" defTabSz="957862" rtl="0" eaLnBrk="1" fontAlgn="t" latinLnBrk="1" hangingPunct="1"/>
                      <a:r>
                        <a:rPr lang="en-US" altLang="ko-KR" sz="1100" b="0" u="none" strike="noStrike" kern="1200" spc="-100" dirty="0" smtClean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(166)</a:t>
                      </a:r>
                      <a:endParaRPr lang="en-US" altLang="ko-KR" sz="1100" b="0" u="none" strike="noStrike" kern="1200" spc="-100" dirty="0">
                        <a:solidFill>
                          <a:srgbClr val="FF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algn="r" defTabSz="957862" rtl="0" eaLnBrk="1" fontAlgn="t" latinLnBrk="1" hangingPunct="1"/>
                      <a:r>
                        <a:rPr lang="en-US" altLang="ko-KR" sz="1100" b="0" u="none" strike="noStrike" kern="1200" spc="-100" dirty="0" smtClean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86.5</a:t>
                      </a:r>
                      <a:endParaRPr lang="en-US" altLang="ko-KR" sz="1100" b="0" u="none" strike="noStrike" kern="1200" spc="-100" dirty="0">
                        <a:solidFill>
                          <a:srgbClr val="FF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중구</a:t>
                      </a:r>
                      <a:r>
                        <a:rPr lang="en-US" altLang="ko-KR" sz="1100" kern="0" spc="-10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</a:t>
                      </a:r>
                      <a:r>
                        <a:rPr lang="ko-KR" altLang="en-US" sz="1100" kern="0" spc="-10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페루</a:t>
                      </a:r>
                      <a:r>
                        <a:rPr lang="en-US" altLang="ko-KR" sz="1100" kern="0" spc="-10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, 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개항장 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(397)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57862" rtl="0" eaLnBrk="1" fontAlgn="t" latinLnBrk="1" hangingPunct="1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36.1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(16)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8.3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중구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</a:t>
                      </a:r>
                      <a:r>
                        <a:rPr lang="ko-KR" altLang="en-US" sz="1100" kern="0" spc="-100" err="1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월미</a:t>
                      </a:r>
                      <a:r>
                        <a:rPr lang="ko-KR" altLang="en-US" sz="1100" kern="0" spc="-10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 </a:t>
                      </a:r>
                      <a:r>
                        <a:rPr lang="ko-KR" altLang="en-US" sz="1100" kern="0" spc="-10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문화의 거리 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(74)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57862" rtl="0" eaLnBrk="1" fontAlgn="t" latinLnBrk="1" hangingPunct="1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6,7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57862" rtl="0" eaLnBrk="1" fontAlgn="t" latinLnBrk="1" hangingPunct="1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(3)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57862" rtl="0" eaLnBrk="1" fontAlgn="t" latinLnBrk="1" hangingPunct="1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1.6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80" name="그림 79"/>
          <p:cNvPicPr>
            <a:picLocks noChangeAspect="1"/>
          </p:cNvPicPr>
          <p:nvPr/>
        </p:nvPicPr>
        <p:blipFill rotWithShape="1"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3986" r="63597"/>
          <a:stretch/>
        </p:blipFill>
        <p:spPr>
          <a:xfrm>
            <a:off x="1947132" y="4071909"/>
            <a:ext cx="431008" cy="662989"/>
          </a:xfrm>
          <a:prstGeom prst="rect">
            <a:avLst/>
          </a:prstGeom>
        </p:spPr>
      </p:pic>
      <p:sp>
        <p:nvSpPr>
          <p:cNvPr id="79" name="직사각형 78"/>
          <p:cNvSpPr/>
          <p:nvPr/>
        </p:nvSpPr>
        <p:spPr>
          <a:xfrm>
            <a:off x="6742556" y="2606515"/>
            <a:ext cx="410416" cy="247215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직사각형 80"/>
          <p:cNvSpPr/>
          <p:nvPr/>
        </p:nvSpPr>
        <p:spPr>
          <a:xfrm>
            <a:off x="8984654" y="2205658"/>
            <a:ext cx="410416" cy="247215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직사각형 81"/>
          <p:cNvSpPr/>
          <p:nvPr/>
        </p:nvSpPr>
        <p:spPr>
          <a:xfrm>
            <a:off x="4304134" y="2482907"/>
            <a:ext cx="410416" cy="247215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직사각형 82"/>
          <p:cNvSpPr/>
          <p:nvPr/>
        </p:nvSpPr>
        <p:spPr>
          <a:xfrm>
            <a:off x="3096968" y="5511517"/>
            <a:ext cx="4247058" cy="247215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5677206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/>
          <p:cNvSpPr>
            <a:spLocks noGrp="1"/>
          </p:cNvSpPr>
          <p:nvPr>
            <p:ph type="title"/>
          </p:nvPr>
        </p:nvSpPr>
        <p:spPr>
          <a:xfrm>
            <a:off x="343694" y="240478"/>
            <a:ext cx="7993682" cy="369332"/>
          </a:xfrm>
        </p:spPr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일본 관광객 특성</a:t>
            </a:r>
            <a:r>
              <a:rPr lang="en-US" altLang="ko-KR" sz="12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여행 전 준비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2" name="직사각형 41"/>
          <p:cNvSpPr/>
          <p:nvPr/>
        </p:nvSpPr>
        <p:spPr>
          <a:xfrm>
            <a:off x="1758172" y="751671"/>
            <a:ext cx="6369051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일본 관광객의 인천 여행 주된 이유는 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즐길거리 </a:t>
            </a:r>
            <a:r>
              <a:rPr lang="en-US" altLang="ko-KR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+ 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접근성 </a:t>
            </a:r>
            <a:r>
              <a:rPr lang="en-US" altLang="ko-KR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+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적당한 여행경비</a:t>
            </a:r>
            <a:r>
              <a:rPr lang="en-US" altLang="ko-KR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/>
            </a:r>
            <a:br>
              <a:rPr lang="en-US" altLang="ko-KR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</a:b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음식</a:t>
            </a:r>
            <a:r>
              <a:rPr lang="en-US" altLang="ko-KR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+ 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방문지 </a:t>
            </a:r>
            <a:r>
              <a:rPr lang="en-US" altLang="ko-KR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+ 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이동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정보를 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자국의 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인터넷 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사이트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검색을 통해 획득</a:t>
            </a:r>
            <a:endParaRPr lang="en-US" altLang="ko-KR" sz="1600" kern="0" spc="-100" dirty="0" smtClean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  <p:sp>
        <p:nvSpPr>
          <p:cNvPr id="65" name="양쪽 모서리가 둥근 사각형 64"/>
          <p:cNvSpPr/>
          <p:nvPr/>
        </p:nvSpPr>
        <p:spPr>
          <a:xfrm>
            <a:off x="313914" y="1644959"/>
            <a:ext cx="4425787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인천여행 </a:t>
            </a:r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선택 이유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66" name="차트 65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844081503"/>
              </p:ext>
            </p:extLst>
          </p:nvPr>
        </p:nvGraphicFramePr>
        <p:xfrm>
          <a:off x="285089" y="2109754"/>
          <a:ext cx="4357727" cy="1699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7" name="표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13186275"/>
              </p:ext>
            </p:extLst>
          </p:nvPr>
        </p:nvGraphicFramePr>
        <p:xfrm>
          <a:off x="285086" y="3329290"/>
          <a:ext cx="4358732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2676"/>
                <a:gridCol w="622676"/>
                <a:gridCol w="622676"/>
                <a:gridCol w="622676"/>
                <a:gridCol w="622676"/>
                <a:gridCol w="622676"/>
                <a:gridCol w="622676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여행지 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지명도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풍부한 볼</a:t>
                      </a:r>
                      <a:r>
                        <a:rPr lang="en-US" altLang="ko-KR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algn="ctr" fontAlgn="b"/>
                      <a:r>
                        <a:rPr lang="ko-KR" altLang="en-US" sz="1050" b="0" kern="1200" spc="-100" dirty="0" err="1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즐길거리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 err="1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접근성</a:t>
                      </a:r>
                      <a:endParaRPr lang="en-US" altLang="ko-KR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경험자 추천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050" b="0" kern="1200" spc="-15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적당한 </a:t>
                      </a:r>
                      <a:endParaRPr lang="en-US" altLang="ko-KR" sz="1050" b="0" kern="1200" spc="-15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marL="0" algn="ctr" defTabSz="957862" rtl="0" eaLnBrk="1" fontAlgn="b" latinLnBrk="1" hangingPunct="1"/>
                      <a:r>
                        <a:rPr lang="ko-KR" altLang="en-US" sz="1050" b="0" kern="1200" spc="-15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여행경비</a:t>
                      </a:r>
                      <a:endParaRPr lang="ko-KR" altLang="en-US" sz="1050" b="0" kern="1200" spc="-15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음식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6" name="양쪽 모서리가 둥근 사각형 75"/>
          <p:cNvSpPr/>
          <p:nvPr/>
        </p:nvSpPr>
        <p:spPr>
          <a:xfrm>
            <a:off x="5166942" y="1644959"/>
            <a:ext cx="4371626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가장 많이 찾아본 정보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77" name="차트 76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975511359"/>
              </p:ext>
            </p:extLst>
          </p:nvPr>
        </p:nvGraphicFramePr>
        <p:xfrm>
          <a:off x="5120022" y="2109754"/>
          <a:ext cx="4418546" cy="17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8" name="표 7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31327516"/>
              </p:ext>
            </p:extLst>
          </p:nvPr>
        </p:nvGraphicFramePr>
        <p:xfrm>
          <a:off x="5105345" y="3377972"/>
          <a:ext cx="4382539" cy="48387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077"/>
                <a:gridCol w="626077"/>
                <a:gridCol w="626077"/>
                <a:gridCol w="626077"/>
                <a:gridCol w="626077"/>
                <a:gridCol w="626077"/>
                <a:gridCol w="626077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음식</a:t>
                      </a:r>
                      <a:r>
                        <a:rPr lang="en-US" altLang="ko-KR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endParaRPr lang="en-US" altLang="ko-KR" sz="105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50" b="0" kern="1200" spc="-100" dirty="0" err="1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코스</a:t>
                      </a:r>
                      <a:endParaRPr lang="en-US" altLang="ko-KR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 err="1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방문지</a:t>
                      </a:r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정보</a:t>
                      </a:r>
                      <a:endParaRPr lang="en-US" altLang="ko-KR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방문자 후기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교통 </a:t>
                      </a:r>
                      <a:endParaRPr lang="en-US" altLang="ko-KR" sz="105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상황 </a:t>
                      </a:r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및 </a:t>
                      </a:r>
                      <a:endParaRPr lang="en-US" altLang="ko-KR" sz="105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이동시간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marL="0" algn="ctr" defTabSz="957862" rtl="0" eaLnBrk="1" fontAlgn="b" latinLnBrk="1" hangingPunct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경비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79" name="직사각형 78"/>
          <p:cNvSpPr/>
          <p:nvPr/>
        </p:nvSpPr>
        <p:spPr>
          <a:xfrm>
            <a:off x="902021" y="2342959"/>
            <a:ext cx="1292523" cy="143743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1" name="직사각형 80"/>
          <p:cNvSpPr/>
          <p:nvPr/>
        </p:nvSpPr>
        <p:spPr>
          <a:xfrm>
            <a:off x="3418682" y="2342959"/>
            <a:ext cx="620924" cy="143743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2" name="직사각형 81"/>
          <p:cNvSpPr/>
          <p:nvPr/>
        </p:nvSpPr>
        <p:spPr>
          <a:xfrm>
            <a:off x="5093915" y="2202186"/>
            <a:ext cx="626715" cy="1636796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직사각형 82"/>
          <p:cNvSpPr/>
          <p:nvPr/>
        </p:nvSpPr>
        <p:spPr>
          <a:xfrm>
            <a:off x="6942109" y="2342958"/>
            <a:ext cx="1949180" cy="149602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6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7447141" y="2261446"/>
            <a:ext cx="269822" cy="419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양쪽 모서리가 둥근 사각형 37"/>
          <p:cNvSpPr/>
          <p:nvPr/>
        </p:nvSpPr>
        <p:spPr>
          <a:xfrm>
            <a:off x="5119773" y="4221883"/>
            <a:ext cx="4440152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인천여행 정보획득 경로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41" name="차트 40">
            <a:extLst>
              <a:ext uri="{FF2B5EF4-FFF2-40B4-BE49-F238E27FC236}">
                <a16:creationId xmlns:a16="http://schemas.microsoft.com/office/drawing/2014/main" xmlns="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7083895"/>
              </p:ext>
            </p:extLst>
          </p:nvPr>
        </p:nvGraphicFramePr>
        <p:xfrm>
          <a:off x="351085" y="4895295"/>
          <a:ext cx="4326311" cy="17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46" name="차트 45">
            <a:extLst>
              <a:ext uri="{FF2B5EF4-FFF2-40B4-BE49-F238E27FC236}">
                <a16:creationId xmlns:a16="http://schemas.microsoft.com/office/drawing/2014/main" xmlns="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07794606"/>
              </p:ext>
            </p:extLst>
          </p:nvPr>
        </p:nvGraphicFramePr>
        <p:xfrm>
          <a:off x="5276248" y="4903330"/>
          <a:ext cx="4326311" cy="17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52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2306712" y="2261445"/>
            <a:ext cx="269822" cy="419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양쪽 모서리가 둥근 사각형 52"/>
          <p:cNvSpPr/>
          <p:nvPr/>
        </p:nvSpPr>
        <p:spPr>
          <a:xfrm>
            <a:off x="320907" y="4221882"/>
            <a:ext cx="4440152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인천을 </a:t>
            </a:r>
            <a:r>
              <a:rPr lang="ko-KR" altLang="en-US" sz="1400" dirty="0" err="1">
                <a:solidFill>
                  <a:prstClr val="white"/>
                </a:solidFill>
                <a:latin typeface="Rix모던고딕 EB"/>
                <a:ea typeface="Rix모던고딕 EB"/>
              </a:rPr>
              <a:t>알게된</a:t>
            </a:r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 </a:t>
            </a:r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경로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</a:t>
            </a:r>
            <a:r>
              <a:rPr lang="ko-KR" altLang="en-US" sz="1100" dirty="0">
                <a:solidFill>
                  <a:prstClr val="white"/>
                </a:solidFill>
                <a:latin typeface="+mn-ea"/>
              </a:rPr>
              <a:t>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54" name="표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41246205"/>
              </p:ext>
            </p:extLst>
          </p:nvPr>
        </p:nvGraphicFramePr>
        <p:xfrm>
          <a:off x="334963" y="6171548"/>
          <a:ext cx="432920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5841"/>
                <a:gridCol w="865841"/>
                <a:gridCol w="865841"/>
                <a:gridCol w="865841"/>
                <a:gridCol w="865841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인터넷 </a:t>
                      </a:r>
                      <a:endParaRPr lang="en-US" altLang="ko-KR" sz="105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검색</a:t>
                      </a:r>
                      <a:r>
                        <a:rPr lang="en-US" altLang="ko-KR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추천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가족</a:t>
                      </a:r>
                      <a:r>
                        <a:rPr lang="en-US" altLang="ko-KR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지인 </a:t>
                      </a:r>
                      <a:endParaRPr lang="en-US" altLang="ko-KR" sz="105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추천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TV,</a:t>
                      </a:r>
                      <a:r>
                        <a:rPr lang="ko-KR" altLang="en-US" sz="1000" b="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영화 등 </a:t>
                      </a:r>
                      <a:endParaRPr lang="en-US" altLang="ko-KR" sz="1000" b="0" spc="-100" baseline="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b="0" spc="-10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방송매체</a:t>
                      </a:r>
                      <a:endParaRPr lang="ko-KR" altLang="en-US" sz="1000" b="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여행사 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추천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가이드 북</a:t>
                      </a:r>
                      <a:r>
                        <a:rPr lang="en-US" altLang="ko-KR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</a:p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잡지 등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59" name="표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83552087"/>
              </p:ext>
            </p:extLst>
          </p:nvPr>
        </p:nvGraphicFramePr>
        <p:xfrm>
          <a:off x="5236286" y="6171548"/>
          <a:ext cx="4329205" cy="37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5841"/>
                <a:gridCol w="865841"/>
                <a:gridCol w="865841"/>
                <a:gridCol w="865841"/>
                <a:gridCol w="865841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자국의 인터넷</a:t>
                      </a:r>
                      <a:endParaRPr lang="en-US" altLang="ko-KR" sz="110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1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사이트</a:t>
                      </a:r>
                      <a:r>
                        <a:rPr lang="en-US" altLang="ko-KR" sz="11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100" b="0" kern="1200" spc="-100" dirty="0" err="1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앱</a:t>
                      </a:r>
                      <a:endParaRPr lang="ko-KR" altLang="en-US" sz="11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주변인</a:t>
                      </a:r>
                      <a:endParaRPr lang="en-US" altLang="ko-KR" sz="110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가족</a:t>
                      </a:r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친구</a:t>
                      </a:r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동료 등</a:t>
                      </a:r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여행사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관광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안내서적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한국의 인터넷</a:t>
                      </a:r>
                      <a:endParaRPr lang="en-US" altLang="ko-KR" sz="1000" b="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latinLnBrk="1"/>
                      <a:r>
                        <a:rPr lang="ko-KR" altLang="en-US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사이트</a:t>
                      </a:r>
                      <a:r>
                        <a:rPr lang="en-US" altLang="ko-KR" sz="10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1000" b="0" spc="-1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앱</a:t>
                      </a:r>
                      <a:endParaRPr lang="ko-KR" altLang="en-US" sz="1000" b="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1" name="직사각형 60"/>
          <p:cNvSpPr/>
          <p:nvPr/>
        </p:nvSpPr>
        <p:spPr>
          <a:xfrm>
            <a:off x="5245910" y="4705500"/>
            <a:ext cx="1717556" cy="1836888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직사각형 70"/>
          <p:cNvSpPr/>
          <p:nvPr/>
        </p:nvSpPr>
        <p:spPr>
          <a:xfrm>
            <a:off x="346275" y="4705500"/>
            <a:ext cx="1682347" cy="1836890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4" name="포인트가 5개인 별 33"/>
          <p:cNvSpPr/>
          <p:nvPr/>
        </p:nvSpPr>
        <p:spPr>
          <a:xfrm>
            <a:off x="775742" y="4673299"/>
            <a:ext cx="295275" cy="257175"/>
          </a:xfrm>
          <a:prstGeom prst="star5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9" name="포인트가 5개인 별 28"/>
          <p:cNvSpPr/>
          <p:nvPr/>
        </p:nvSpPr>
        <p:spPr>
          <a:xfrm>
            <a:off x="5737051" y="4705499"/>
            <a:ext cx="295275" cy="257175"/>
          </a:xfrm>
          <a:prstGeom prst="star5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0" name="포인트가 5개인 별 29"/>
          <p:cNvSpPr/>
          <p:nvPr/>
        </p:nvSpPr>
        <p:spPr>
          <a:xfrm>
            <a:off x="1157111" y="2214371"/>
            <a:ext cx="295275" cy="257175"/>
          </a:xfrm>
          <a:prstGeom prst="star5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포인트가 5개인 별 30"/>
          <p:cNvSpPr/>
          <p:nvPr/>
        </p:nvSpPr>
        <p:spPr>
          <a:xfrm>
            <a:off x="1758171" y="2322575"/>
            <a:ext cx="295275" cy="257175"/>
          </a:xfrm>
          <a:prstGeom prst="star5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35928689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/>
          <p:cNvSpPr>
            <a:spLocks noGrp="1"/>
          </p:cNvSpPr>
          <p:nvPr>
            <p:ph type="title"/>
          </p:nvPr>
        </p:nvSpPr>
        <p:spPr>
          <a:xfrm>
            <a:off x="343694" y="240478"/>
            <a:ext cx="7993682" cy="369332"/>
          </a:xfrm>
        </p:spPr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일본 관광객 특성</a:t>
            </a:r>
            <a:r>
              <a:rPr lang="en-US" altLang="ko-KR" sz="12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여행 중 활동</a:t>
            </a:r>
          </a:p>
        </p:txBody>
      </p:sp>
      <p:graphicFrame>
        <p:nvGraphicFramePr>
          <p:cNvPr id="37" name="차트 36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847955638"/>
              </p:ext>
            </p:extLst>
          </p:nvPr>
        </p:nvGraphicFramePr>
        <p:xfrm>
          <a:off x="639117" y="1757459"/>
          <a:ext cx="8705577" cy="17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3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2306712" y="-562789"/>
            <a:ext cx="269822" cy="419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양쪽 모서리가 둥근 사각형 43"/>
          <p:cNvSpPr/>
          <p:nvPr/>
        </p:nvSpPr>
        <p:spPr>
          <a:xfrm>
            <a:off x="346275" y="1397648"/>
            <a:ext cx="9213650" cy="27838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경험한 활동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56" name="표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913549"/>
              </p:ext>
            </p:extLst>
          </p:nvPr>
        </p:nvGraphicFramePr>
        <p:xfrm>
          <a:off x="622995" y="3033712"/>
          <a:ext cx="871140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5950"/>
                <a:gridCol w="725950"/>
                <a:gridCol w="725950"/>
                <a:gridCol w="725950"/>
                <a:gridCol w="725950"/>
                <a:gridCol w="725950"/>
                <a:gridCol w="725950"/>
                <a:gridCol w="725950"/>
                <a:gridCol w="725950"/>
                <a:gridCol w="725950"/>
                <a:gridCol w="725950"/>
                <a:gridCol w="725950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자연</a:t>
                      </a:r>
                      <a:r>
                        <a:rPr lang="en-US" altLang="ko-KR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명승</a:t>
                      </a:r>
                      <a:r>
                        <a:rPr lang="en-US" altLang="ko-KR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경관 감상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</a:t>
                      </a:r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체험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전문 </a:t>
                      </a:r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쇼핑몰</a:t>
                      </a:r>
                      <a:endParaRPr lang="en-US" altLang="ko-KR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체험 관광지 방문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도보체험</a:t>
                      </a:r>
                      <a:r>
                        <a:rPr lang="en-US" altLang="ko-KR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걷기</a:t>
                      </a:r>
                      <a:r>
                        <a:rPr lang="en-US" altLang="ko-KR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거리</a:t>
                      </a:r>
                      <a:r>
                        <a:rPr lang="en-US" altLang="ko-KR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spc="-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로드샵</a:t>
                      </a:r>
                      <a:r>
                        <a:rPr lang="en-US" altLang="ko-KR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)/</a:t>
                      </a:r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소규모 상점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카페 방문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err="1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바베큐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문화시설 관람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휴양</a:t>
                      </a:r>
                      <a:r>
                        <a:rPr lang="en-US" altLang="ko-KR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휴식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전통시장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카지노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45" name="직사각형 44"/>
          <p:cNvSpPr/>
          <p:nvPr/>
        </p:nvSpPr>
        <p:spPr>
          <a:xfrm>
            <a:off x="6434668" y="1997145"/>
            <a:ext cx="1405466" cy="1411449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2" name="포인트가 5개인 별 51"/>
          <p:cNvSpPr/>
          <p:nvPr/>
        </p:nvSpPr>
        <p:spPr>
          <a:xfrm>
            <a:off x="6752406" y="1971744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/>
          <p:cNvSpPr/>
          <p:nvPr/>
        </p:nvSpPr>
        <p:spPr>
          <a:xfrm>
            <a:off x="1968972" y="706264"/>
            <a:ext cx="5947462" cy="89255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파라다이스 시티에서 주로 조사</a:t>
            </a:r>
            <a:r>
              <a:rPr lang="en-US" altLang="ko-KR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,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카지노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경험률과 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호텔 만족도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가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매우 높음</a:t>
            </a:r>
            <a:endParaRPr lang="en-US" altLang="ko-KR" sz="1600" kern="0" spc="-100" smtClean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  <a:p>
            <a:pPr lvl="0"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함께 방문한 관광지는 호텔과 가까운 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중구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 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내 위치</a:t>
            </a:r>
            <a:endParaRPr lang="en-US" altLang="ko-KR" sz="1600" kern="0" spc="-10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  <a:p>
            <a:pPr lvl="0" algn="ctr" defTabSz="914400" latinLnBrk="0">
              <a:defRPr/>
            </a:pPr>
            <a:endParaRPr lang="en-US" altLang="ko-KR" sz="16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8696622" y="1997145"/>
            <a:ext cx="576064" cy="1411449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2" name="포인트가 5개인 별 21"/>
          <p:cNvSpPr/>
          <p:nvPr/>
        </p:nvSpPr>
        <p:spPr>
          <a:xfrm>
            <a:off x="8944493" y="2022129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7" name="양쪽 모서리가 둥근 사각형 16"/>
          <p:cNvSpPr/>
          <p:nvPr/>
        </p:nvSpPr>
        <p:spPr>
          <a:xfrm>
            <a:off x="6480677" y="3899740"/>
            <a:ext cx="2759091" cy="256997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추천 관광지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8" name="양쪽 모서리가 둥근 사각형 17"/>
          <p:cNvSpPr/>
          <p:nvPr/>
        </p:nvSpPr>
        <p:spPr>
          <a:xfrm>
            <a:off x="703735" y="3899740"/>
            <a:ext cx="5544616" cy="25699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smtClean="0">
                <a:solidFill>
                  <a:prstClr val="white"/>
                </a:solidFill>
                <a:latin typeface="Rix모던고딕 EB"/>
                <a:ea typeface="Rix모던고딕 EB"/>
              </a:rPr>
              <a:t>함께 방문한</a:t>
            </a:r>
            <a:r>
              <a:rPr lang="en-US" altLang="ko-KR" sz="1400" smtClean="0">
                <a:solidFill>
                  <a:prstClr val="white"/>
                </a:solidFill>
                <a:latin typeface="Rix모던고딕 EB"/>
                <a:ea typeface="Rix모던고딕 EB"/>
              </a:rPr>
              <a:t> </a:t>
            </a:r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관광지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2" name="왼쪽 대괄호 1"/>
          <p:cNvSpPr/>
          <p:nvPr/>
        </p:nvSpPr>
        <p:spPr>
          <a:xfrm rot="5400000">
            <a:off x="4768659" y="-408997"/>
            <a:ext cx="358520" cy="8772949"/>
          </a:xfrm>
          <a:prstGeom prst="leftBracket">
            <a:avLst/>
          </a:prstGeom>
          <a:ln>
            <a:solidFill>
              <a:srgbClr val="FFC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3663462" y="3501802"/>
            <a:ext cx="2584888" cy="369332"/>
          </a:xfrm>
          <a:prstGeom prst="rect">
            <a:avLst/>
          </a:prstGeom>
          <a:pattFill prst="ltUpDiag">
            <a:fgClr>
              <a:srgbClr val="FFECAF"/>
            </a:fgClr>
            <a:bgClr>
              <a:schemeClr val="bg1"/>
            </a:bgClr>
          </a:pattFill>
        </p:spPr>
        <p:txBody>
          <a:bodyPr wrap="square" rtlCol="0">
            <a:spAutoFit/>
          </a:bodyPr>
          <a:lstStyle/>
          <a:p>
            <a:pPr algn="ctr"/>
            <a:r>
              <a:rPr lang="ko-KR" altLang="en-US" sz="18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카지노</a:t>
            </a:r>
            <a:r>
              <a:rPr lang="ko-KR" altLang="en-US" sz="18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</a:t>
            </a:r>
            <a:r>
              <a:rPr lang="ko-KR" altLang="en-US" sz="18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경험자</a:t>
            </a:r>
            <a:r>
              <a:rPr lang="en-US" altLang="ko-KR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(83</a:t>
            </a:r>
            <a:r>
              <a:rPr lang="ko-KR" altLang="en-US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명</a:t>
            </a:r>
            <a:r>
              <a:rPr lang="en-US" altLang="ko-KR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)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</a:t>
            </a:r>
            <a:r>
              <a:rPr lang="ko-KR" altLang="en-US" sz="18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여행 활동</a:t>
            </a:r>
          </a:p>
        </p:txBody>
      </p:sp>
      <p:cxnSp>
        <p:nvCxnSpPr>
          <p:cNvPr id="5" name="꺾인 연결선 4"/>
          <p:cNvCxnSpPr>
            <a:stCxn id="19" idx="2"/>
            <a:endCxn id="3" idx="3"/>
          </p:cNvCxnSpPr>
          <p:nvPr/>
        </p:nvCxnSpPr>
        <p:spPr>
          <a:xfrm rot="5400000">
            <a:off x="7477565" y="2179379"/>
            <a:ext cx="277874" cy="2736304"/>
          </a:xfrm>
          <a:prstGeom prst="bentConnector2">
            <a:avLst/>
          </a:prstGeom>
          <a:ln w="31750">
            <a:solidFill>
              <a:srgbClr val="FFC000"/>
            </a:solidFill>
            <a:prstDash val="sysDash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28" name="차트 27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34456933"/>
              </p:ext>
            </p:extLst>
          </p:nvPr>
        </p:nvGraphicFramePr>
        <p:xfrm>
          <a:off x="622995" y="4310866"/>
          <a:ext cx="5553347" cy="10659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30" name="표 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392259"/>
              </p:ext>
            </p:extLst>
          </p:nvPr>
        </p:nvGraphicFramePr>
        <p:xfrm>
          <a:off x="286862" y="5376831"/>
          <a:ext cx="5889479" cy="108622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91361"/>
                <a:gridCol w="610902"/>
                <a:gridCol w="610902"/>
                <a:gridCol w="610902"/>
                <a:gridCol w="610902"/>
                <a:gridCol w="610902"/>
                <a:gridCol w="610902"/>
                <a:gridCol w="610902"/>
                <a:gridCol w="610902"/>
                <a:gridCol w="610902"/>
              </a:tblGrid>
              <a:tr h="151636">
                <a:tc>
                  <a:txBody>
                    <a:bodyPr/>
                    <a:lstStyle/>
                    <a:p>
                      <a:pPr algn="ctr" fontAlgn="b"/>
                      <a:endParaRPr lang="ko-KR" altLang="en-US" sz="1000" b="0" i="0" u="none" strike="noStrike" spc="-1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b"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spc="-3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인천국제공항</a:t>
                      </a:r>
                      <a:endParaRPr lang="ko-KR" altLang="en-US" sz="1100" b="0" i="0" u="none" strike="noStrike" spc="-3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차이나</a:t>
                      </a:r>
                      <a:endParaRPr lang="en-US" altLang="ko-KR" sz="1100" b="0" i="0" u="none" strike="noStrike" spc="-100" dirty="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ko-KR" altLang="en-US" sz="1100" b="0" i="0" u="none" strike="noStrike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타운</a:t>
                      </a:r>
                      <a:endParaRPr lang="ko-KR" altLang="en-US" sz="1100" b="0" i="0" u="none" strike="noStrike" spc="-1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kern="1200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송월동</a:t>
                      </a:r>
                      <a:endParaRPr lang="en-US" altLang="ko-KR" sz="1100" b="0" i="0" u="none" strike="noStrike" kern="1200" spc="-100" dirty="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t"/>
                      <a:r>
                        <a:rPr lang="ko-KR" altLang="en-US" sz="1100" b="0" i="0" u="none" strike="noStrike" kern="1200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동화마을</a:t>
                      </a:r>
                      <a:endParaRPr lang="ko-KR" altLang="en-US" sz="1100" b="0" i="0" u="none" strike="noStrike" kern="1200" spc="-1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kern="1200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페루</a:t>
                      </a:r>
                      <a:endParaRPr lang="en-US" altLang="ko-KR" sz="1100" b="0" i="0" u="none" strike="noStrike" kern="1200" spc="-100" dirty="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en-US" altLang="ko-KR" sz="1100" b="0" i="0" u="none" strike="noStrike" kern="1200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100" b="0" i="0" u="none" strike="noStrike" kern="1200" spc="-100" dirty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인천역</a:t>
                      </a:r>
                      <a:r>
                        <a:rPr lang="en-US" altLang="ko-KR" sz="1100" b="0" i="0" u="none" strike="noStrike" kern="1200" spc="-100" dirty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kern="1200" spc="-10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월미문화의거리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kern="1200" spc="-100" dirty="0" err="1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신포</a:t>
                      </a:r>
                      <a:endParaRPr lang="en-US" altLang="ko-KR" sz="1100" b="0" i="0" u="none" strike="noStrike" kern="1200" spc="-100" dirty="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100" b="0" i="0" u="none" strike="noStrike" kern="1200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국제시장</a:t>
                      </a:r>
                      <a:endParaRPr lang="ko-KR" altLang="en-US" sz="1100" b="0" i="0" u="none" strike="noStrike" kern="1200" spc="-1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kern="1200" spc="-100" dirty="0" err="1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센트럴</a:t>
                      </a:r>
                      <a:endParaRPr lang="en-US" altLang="ko-KR" sz="1100" b="0" i="0" u="none" strike="noStrike" kern="1200" spc="-100" dirty="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100" b="0" i="0" u="none" strike="noStrike" kern="1200" spc="-100" dirty="0" err="1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파크</a:t>
                      </a:r>
                      <a:endParaRPr lang="ko-KR" altLang="en-US" sz="1100" b="0" i="0" u="none" strike="noStrike" kern="1200" spc="-1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kern="1200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현대</a:t>
                      </a:r>
                      <a:endParaRPr lang="en-US" altLang="ko-KR" sz="1100" b="0" i="0" u="none" strike="noStrike" kern="1200" spc="-100" dirty="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100" b="0" i="0" u="none" strike="noStrike" kern="1200" spc="-100" dirty="0" err="1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아울렛</a:t>
                      </a:r>
                      <a:endParaRPr lang="ko-KR" altLang="en-US" sz="1100" b="0" i="0" u="none" strike="noStrike" kern="1200" spc="-1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i="0" u="none" strike="noStrike" kern="1200" spc="-100" dirty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인천시립박물관</a:t>
                      </a: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47141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청년층</a:t>
                      </a:r>
                      <a:endParaRPr lang="ko-KR" altLang="en-US" sz="1100" u="none" strike="noStrike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33.3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6.7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47141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중년층</a:t>
                      </a:r>
                      <a:endParaRPr lang="ko-KR" altLang="en-US" sz="1100" u="none" strike="noStrike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44.1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11.8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5.9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2.9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47141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장년층</a:t>
                      </a:r>
                      <a:endParaRPr lang="ko-KR" altLang="en-US" sz="1100" u="none" strike="noStrike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42.1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15.8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10.5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10.5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31" name="차트 30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85245738"/>
              </p:ext>
            </p:extLst>
          </p:nvPr>
        </p:nvGraphicFramePr>
        <p:xfrm>
          <a:off x="6881291" y="4293890"/>
          <a:ext cx="2339724" cy="10659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32" name="표 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71050679"/>
              </p:ext>
            </p:extLst>
          </p:nvPr>
        </p:nvGraphicFramePr>
        <p:xfrm>
          <a:off x="6480676" y="5376831"/>
          <a:ext cx="2575987" cy="125386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53286"/>
                <a:gridCol w="707567"/>
                <a:gridCol w="707567"/>
                <a:gridCol w="707567"/>
              </a:tblGrid>
              <a:tr h="151636">
                <a:tc>
                  <a:txBody>
                    <a:bodyPr/>
                    <a:lstStyle/>
                    <a:p>
                      <a:pPr algn="ctr" fontAlgn="b"/>
                      <a:endParaRPr lang="ko-KR" altLang="en-US" sz="1000" b="0" i="0" u="none" strike="noStrike" spc="-1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b"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spc="-15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영종도</a:t>
                      </a:r>
                      <a:endParaRPr lang="en-US" altLang="ko-KR" sz="1100" b="0" i="0" u="none" strike="noStrike" spc="-150" dirty="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ko-KR" altLang="en-US" sz="1100" b="0" i="0" u="none" strike="noStrike" spc="-15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파라다이스</a:t>
                      </a:r>
                      <a:endParaRPr lang="en-US" altLang="ko-KR" sz="1100" b="0" i="0" u="none" strike="noStrike" spc="-150" dirty="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ko-KR" altLang="en-US" sz="1100" b="0" i="0" u="none" strike="noStrike" spc="-15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시티</a:t>
                      </a:r>
                      <a:endParaRPr lang="ko-KR" altLang="en-US" sz="1100" b="0" i="0" u="none" strike="noStrike" spc="-15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차이나타운</a:t>
                      </a:r>
                      <a:endParaRPr lang="ko-KR" altLang="en-US" sz="1100" b="0" i="0" u="none" strike="noStrike" spc="-1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i="0" u="none" strike="noStrike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송월동</a:t>
                      </a:r>
                      <a:endParaRPr lang="en-US" altLang="ko-KR" sz="1100" b="0" i="0" u="none" strike="noStrike" spc="-100" dirty="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ko-KR" altLang="en-US" sz="1100" b="0" i="0" u="none" strike="noStrike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동화마을</a:t>
                      </a:r>
                      <a:endParaRPr lang="ko-KR" altLang="en-US" sz="1100" b="0" i="0" u="none" strike="noStrike" spc="-1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47141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청년층</a:t>
                      </a:r>
                      <a:endParaRPr lang="ko-KR" altLang="en-US" sz="1100" u="none" strike="noStrike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96.7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0.0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47141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중년층</a:t>
                      </a:r>
                      <a:endParaRPr lang="ko-KR" altLang="en-US" sz="1100" u="none" strike="noStrike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84.8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 dirty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9.1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6.1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47141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장년층</a:t>
                      </a:r>
                      <a:endParaRPr lang="ko-KR" altLang="en-US" sz="1100" u="none" strike="noStrike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u="none" strike="noStrike" kern="1200" spc="-10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84.2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10.5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2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10.5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23" name="직사각형 22"/>
          <p:cNvSpPr/>
          <p:nvPr/>
        </p:nvSpPr>
        <p:spPr>
          <a:xfrm>
            <a:off x="1351806" y="4653930"/>
            <a:ext cx="2376264" cy="1114426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0" name="포인트가 5개인 별 59"/>
          <p:cNvSpPr/>
          <p:nvPr/>
        </p:nvSpPr>
        <p:spPr>
          <a:xfrm>
            <a:off x="7468864" y="1843225"/>
            <a:ext cx="295275" cy="257175"/>
          </a:xfrm>
          <a:prstGeom prst="star5">
            <a:avLst/>
          </a:prstGeom>
          <a:solidFill>
            <a:srgbClr val="FF33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75114698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9" name="그룹 48"/>
          <p:cNvGrpSpPr/>
          <p:nvPr/>
        </p:nvGrpSpPr>
        <p:grpSpPr>
          <a:xfrm>
            <a:off x="5024214" y="1324460"/>
            <a:ext cx="4752528" cy="5359464"/>
            <a:chOff x="362855" y="1622496"/>
            <a:chExt cx="3993121" cy="4760673"/>
          </a:xfrm>
        </p:grpSpPr>
        <p:sp>
          <p:nvSpPr>
            <p:cNvPr id="50" name="모서리가 둥근 직사각형 49"/>
            <p:cNvSpPr/>
            <p:nvPr/>
          </p:nvSpPr>
          <p:spPr>
            <a:xfrm>
              <a:off x="362855" y="1622496"/>
              <a:ext cx="3993121" cy="4760673"/>
            </a:xfrm>
            <a:prstGeom prst="roundRect">
              <a:avLst>
                <a:gd name="adj" fmla="val 1957"/>
              </a:avLst>
            </a:prstGeom>
            <a:solidFill>
              <a:srgbClr val="E9EAEA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280" latinLnBrk="0">
                <a:defRPr/>
              </a:pPr>
              <a:endParaRPr lang="ko-KR" altLang="en-US" sz="1800" kern="0">
                <a:solidFill>
                  <a:prstClr val="white"/>
                </a:solidFill>
                <a:latin typeface="KoPub돋움체 Medium"/>
                <a:ea typeface="KoPub바탕체 Bold" panose="02020603020101020101" pitchFamily="18" charset="-127"/>
              </a:endParaRPr>
            </a:p>
          </p:txBody>
        </p:sp>
        <p:sp>
          <p:nvSpPr>
            <p:cNvPr id="51" name="모서리가 둥근 직사각형 50"/>
            <p:cNvSpPr/>
            <p:nvPr/>
          </p:nvSpPr>
          <p:spPr>
            <a:xfrm>
              <a:off x="434012" y="1683215"/>
              <a:ext cx="3860370" cy="4627155"/>
            </a:xfrm>
            <a:prstGeom prst="roundRect">
              <a:avLst>
                <a:gd name="adj" fmla="val 1502"/>
              </a:avLst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280" latinLnBrk="0">
                <a:defRPr/>
              </a:pPr>
              <a:endParaRPr lang="ko-KR" altLang="en-US" sz="1800" kern="0">
                <a:solidFill>
                  <a:prstClr val="white"/>
                </a:solidFill>
                <a:latin typeface="KoPub돋움체 Medium"/>
                <a:ea typeface="KoPub바탕체 Bold" panose="02020603020101020101" pitchFamily="18" charset="-127"/>
              </a:endParaRPr>
            </a:p>
          </p:txBody>
        </p:sp>
      </p:grpSp>
      <p:grpSp>
        <p:nvGrpSpPr>
          <p:cNvPr id="43" name="그룹 42"/>
          <p:cNvGrpSpPr/>
          <p:nvPr/>
        </p:nvGrpSpPr>
        <p:grpSpPr>
          <a:xfrm>
            <a:off x="199678" y="1324460"/>
            <a:ext cx="4752528" cy="5359464"/>
            <a:chOff x="362855" y="1622496"/>
            <a:chExt cx="3993121" cy="4760673"/>
          </a:xfrm>
        </p:grpSpPr>
        <p:sp>
          <p:nvSpPr>
            <p:cNvPr id="47" name="모서리가 둥근 직사각형 46"/>
            <p:cNvSpPr/>
            <p:nvPr/>
          </p:nvSpPr>
          <p:spPr>
            <a:xfrm>
              <a:off x="362855" y="1622496"/>
              <a:ext cx="3993121" cy="4760673"/>
            </a:xfrm>
            <a:prstGeom prst="roundRect">
              <a:avLst>
                <a:gd name="adj" fmla="val 1957"/>
              </a:avLst>
            </a:prstGeom>
            <a:solidFill>
              <a:srgbClr val="E9EAEA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280" latinLnBrk="0">
                <a:defRPr/>
              </a:pPr>
              <a:endParaRPr lang="ko-KR" altLang="en-US" sz="1800" kern="0">
                <a:solidFill>
                  <a:prstClr val="white"/>
                </a:solidFill>
                <a:latin typeface="KoPub돋움체 Medium"/>
                <a:ea typeface="KoPub바탕체 Bold" panose="02020603020101020101" pitchFamily="18" charset="-127"/>
              </a:endParaRPr>
            </a:p>
          </p:txBody>
        </p:sp>
        <p:sp>
          <p:nvSpPr>
            <p:cNvPr id="48" name="모서리가 둥근 직사각형 47"/>
            <p:cNvSpPr/>
            <p:nvPr/>
          </p:nvSpPr>
          <p:spPr>
            <a:xfrm>
              <a:off x="434012" y="1683215"/>
              <a:ext cx="3860370" cy="4627155"/>
            </a:xfrm>
            <a:prstGeom prst="roundRect">
              <a:avLst>
                <a:gd name="adj" fmla="val 1502"/>
              </a:avLst>
            </a:prstGeom>
            <a:solidFill>
              <a:sysClr val="window" lastClr="FFFFFF"/>
            </a:solidFill>
            <a:ln w="25400" cap="flat" cmpd="sng" algn="ctr">
              <a:noFill/>
              <a:prstDash val="solid"/>
            </a:ln>
            <a:effectLst/>
          </p:spPr>
          <p:txBody>
            <a:bodyPr rtlCol="0" anchor="ctr"/>
            <a:lstStyle/>
            <a:p>
              <a:pPr algn="ctr" defTabSz="914280" latinLnBrk="0">
                <a:defRPr/>
              </a:pPr>
              <a:endParaRPr lang="ko-KR" altLang="en-US" sz="1800" kern="0">
                <a:solidFill>
                  <a:prstClr val="white"/>
                </a:solidFill>
                <a:latin typeface="KoPub돋움체 Medium"/>
                <a:ea typeface="KoPub바탕체 Bold" panose="02020603020101020101" pitchFamily="18" charset="-127"/>
              </a:endParaRPr>
            </a:p>
          </p:txBody>
        </p:sp>
      </p:grpSp>
      <p:sp>
        <p:nvSpPr>
          <p:cNvPr id="33" name="제목 2"/>
          <p:cNvSpPr>
            <a:spLocks noGrp="1"/>
          </p:cNvSpPr>
          <p:nvPr>
            <p:ph type="title"/>
          </p:nvPr>
        </p:nvSpPr>
        <p:spPr>
          <a:xfrm>
            <a:off x="343694" y="240478"/>
            <a:ext cx="7993682" cy="369332"/>
          </a:xfrm>
        </p:spPr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5.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일본 관광객 특성</a:t>
            </a:r>
            <a:r>
              <a:rPr lang="en-US" altLang="ko-KR" sz="12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음식 </a:t>
            </a:r>
            <a:r>
              <a: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및 숙박</a:t>
            </a:r>
          </a:p>
        </p:txBody>
      </p:sp>
      <p:sp>
        <p:nvSpPr>
          <p:cNvPr id="53" name="직사각형 52"/>
          <p:cNvSpPr/>
          <p:nvPr/>
        </p:nvSpPr>
        <p:spPr>
          <a:xfrm>
            <a:off x="199678" y="739685"/>
            <a:ext cx="509063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음식</a:t>
            </a:r>
            <a:r>
              <a:rPr lang="en-US" altLang="ko-KR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,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맛집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은 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가장 많이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찾아본 정보이나 만족도는 평균 수준</a:t>
            </a:r>
            <a:endParaRPr lang="en-US" altLang="ko-KR" sz="1600" kern="0" spc="-10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  <a:p>
            <a:pPr lvl="0"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주요 쇼핑품목은 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식료품</a:t>
            </a:r>
            <a:endParaRPr lang="en-US" altLang="ko-KR" sz="16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srgbClr val="76B630"/>
              </a:solidFill>
              <a:latin typeface="Rix모던고딕 B"/>
              <a:ea typeface="Rix모던고딕 B"/>
            </a:endParaRPr>
          </a:p>
        </p:txBody>
      </p:sp>
      <p:graphicFrame>
        <p:nvGraphicFramePr>
          <p:cNvPr id="101" name="차트 100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153145167"/>
              </p:ext>
            </p:extLst>
          </p:nvPr>
        </p:nvGraphicFramePr>
        <p:xfrm>
          <a:off x="5164146" y="2067972"/>
          <a:ext cx="1512963" cy="10659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102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7042233" y="1038590"/>
            <a:ext cx="269822" cy="419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3" name="양쪽 모서리가 둥근 사각형 102"/>
          <p:cNvSpPr/>
          <p:nvPr/>
        </p:nvSpPr>
        <p:spPr>
          <a:xfrm>
            <a:off x="5164817" y="3267846"/>
            <a:ext cx="4277540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이용한 숙박시설 </a:t>
            </a:r>
          </a:p>
        </p:txBody>
      </p:sp>
      <p:sp>
        <p:nvSpPr>
          <p:cNvPr id="104" name="양쪽 모서리가 둥근 사각형 103"/>
          <p:cNvSpPr/>
          <p:nvPr/>
        </p:nvSpPr>
        <p:spPr>
          <a:xfrm>
            <a:off x="6770547" y="1444435"/>
            <a:ext cx="2671811" cy="231766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결정 </a:t>
            </a:r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시 고려요인</a:t>
            </a:r>
          </a:p>
        </p:txBody>
      </p:sp>
      <p:pic>
        <p:nvPicPr>
          <p:cNvPr id="105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6635636" y="3421840"/>
            <a:ext cx="269822" cy="33785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6" name="양쪽 모서리가 둥근 사각형 105"/>
          <p:cNvSpPr/>
          <p:nvPr/>
        </p:nvSpPr>
        <p:spPr>
          <a:xfrm>
            <a:off x="5164817" y="5010410"/>
            <a:ext cx="2013464" cy="235591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중요도</a:t>
            </a:r>
            <a:endParaRPr lang="ko-KR" altLang="en-US" sz="140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sp>
        <p:nvSpPr>
          <p:cNvPr id="107" name="양쪽 모서리가 둥근 사각형 106"/>
          <p:cNvSpPr/>
          <p:nvPr/>
        </p:nvSpPr>
        <p:spPr>
          <a:xfrm>
            <a:off x="5164818" y="1444435"/>
            <a:ext cx="1512586" cy="234040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400" dirty="0" smtClean="0">
                <a:latin typeface="+mj-ea"/>
                <a:ea typeface="+mj-ea"/>
              </a:rPr>
              <a:t>숙박비율</a:t>
            </a:r>
            <a:endParaRPr lang="ko-KR" altLang="en-US" sz="1400" dirty="0">
              <a:latin typeface="+mj-ea"/>
              <a:ea typeface="+mj-ea"/>
            </a:endParaRPr>
          </a:p>
        </p:txBody>
      </p:sp>
      <p:graphicFrame>
        <p:nvGraphicFramePr>
          <p:cNvPr id="109" name="차트 108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33836142"/>
              </p:ext>
            </p:extLst>
          </p:nvPr>
        </p:nvGraphicFramePr>
        <p:xfrm>
          <a:off x="5240964" y="5607873"/>
          <a:ext cx="1861573" cy="1076051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11" name="직사각형 110"/>
          <p:cNvSpPr/>
          <p:nvPr/>
        </p:nvSpPr>
        <p:spPr>
          <a:xfrm>
            <a:off x="5010300" y="785981"/>
            <a:ext cx="4586574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일본인은 숙박시설 </a:t>
            </a:r>
            <a:r>
              <a:rPr lang="ko-KR" altLang="en-US" sz="16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결정 시 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다방면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으로 고려하며</a:t>
            </a:r>
            <a:r>
              <a:rPr lang="en-US" altLang="ko-KR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,</a:t>
            </a:r>
            <a:br>
              <a:rPr lang="en-US" altLang="ko-KR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</a:br>
            <a:r>
              <a:rPr lang="ko-KR" altLang="en-US" sz="16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호텔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이용률이 가장 높고 </a:t>
            </a:r>
            <a:r>
              <a:rPr lang="ko-KR" altLang="en-US" sz="16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rgbClr val="76B630"/>
                </a:solidFill>
                <a:latin typeface="Rix모던고딕 B"/>
                <a:ea typeface="Rix모던고딕 B"/>
              </a:rPr>
              <a:t>숙박시설 수준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을 중요시 함</a:t>
            </a:r>
            <a:endParaRPr lang="en-US" altLang="ko-KR" sz="16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  <p:graphicFrame>
        <p:nvGraphicFramePr>
          <p:cNvPr id="113" name="차트 112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49599067"/>
              </p:ext>
            </p:extLst>
          </p:nvPr>
        </p:nvGraphicFramePr>
        <p:xfrm>
          <a:off x="5177376" y="3506042"/>
          <a:ext cx="1950514" cy="150436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15" name="표 11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67048104"/>
              </p:ext>
            </p:extLst>
          </p:nvPr>
        </p:nvGraphicFramePr>
        <p:xfrm>
          <a:off x="7401422" y="3861842"/>
          <a:ext cx="2016225" cy="96430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324062"/>
                <a:gridCol w="1692163"/>
              </a:tblGrid>
              <a:tr h="151636">
                <a:tc>
                  <a:txBody>
                    <a:bodyPr/>
                    <a:lstStyle/>
                    <a:p>
                      <a:pPr algn="ctr" fontAlgn="b"/>
                      <a:endParaRPr lang="ko-KR" altLang="en-US" sz="1000" b="0" i="0" u="none" strike="noStrike" spc="-1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b"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400" b="0" i="0" u="none" strike="noStrike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예약 경로</a:t>
                      </a:r>
                      <a:endParaRPr lang="ko-KR" altLang="en-US" sz="1400" b="0" i="0" u="none" strike="noStrike" spc="-1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47141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 spc="-100" dirty="0">
                          <a:solidFill>
                            <a:srgbClr val="76B63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</a:t>
                      </a:r>
                      <a:r>
                        <a:rPr lang="ko-KR" altLang="en-US" sz="900" u="none" strike="noStrike" spc="-100" dirty="0">
                          <a:solidFill>
                            <a:srgbClr val="76B63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위</a:t>
                      </a:r>
                      <a:endParaRPr lang="ko-KR" altLang="en-US" sz="900" b="0" i="0" u="none" strike="noStrike" spc="-100" dirty="0">
                        <a:solidFill>
                          <a:srgbClr val="76B63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온라인 예약 </a:t>
                      </a:r>
                      <a:r>
                        <a:rPr lang="ko-KR" altLang="en-US" sz="1100" b="0" u="none" strike="noStrike" kern="1200" spc="-10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플랫폼  </a:t>
                      </a:r>
                      <a:r>
                        <a:rPr lang="en-US" altLang="ko-KR" sz="1100" b="0" u="none" strike="noStrike" kern="1200" spc="-10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60.5</a:t>
                      </a:r>
                      <a:endParaRPr lang="ko-KR" altLang="en-US" sz="1100" b="0" u="none" strike="noStrike" kern="1200" spc="-10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47141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 spc="-100" dirty="0">
                          <a:solidFill>
                            <a:srgbClr val="76B63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2</a:t>
                      </a:r>
                      <a:r>
                        <a:rPr lang="ko-KR" altLang="en-US" sz="900" u="none" strike="noStrike" spc="-100" dirty="0">
                          <a:solidFill>
                            <a:srgbClr val="76B63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위</a:t>
                      </a:r>
                      <a:endParaRPr lang="ko-KR" altLang="en-US" sz="900" b="0" i="0" u="none" strike="noStrike" spc="-100" dirty="0">
                        <a:solidFill>
                          <a:srgbClr val="76B63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홈페이지 </a:t>
                      </a:r>
                      <a:r>
                        <a:rPr lang="ko-KR" altLang="en-US" sz="1100" u="none" strike="noStrike" kern="1200" spc="-1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예약 </a:t>
                      </a:r>
                      <a:r>
                        <a:rPr lang="en-US" altLang="ko-KR" sz="1100" u="none" strike="noStrike" kern="1200" spc="-1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16.1</a:t>
                      </a:r>
                      <a:endParaRPr lang="ko-KR" altLang="en-US" sz="1100" u="none" strike="noStrike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47141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900" u="none" strike="noStrike" spc="-100" dirty="0">
                          <a:solidFill>
                            <a:srgbClr val="76B63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3</a:t>
                      </a:r>
                      <a:r>
                        <a:rPr lang="ko-KR" altLang="en-US" sz="900" u="none" strike="noStrike" spc="-100" dirty="0">
                          <a:solidFill>
                            <a:srgbClr val="76B63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위</a:t>
                      </a:r>
                      <a:endParaRPr lang="ko-KR" altLang="en-US" sz="900" b="0" i="0" u="none" strike="noStrike" spc="-100" dirty="0">
                        <a:solidFill>
                          <a:srgbClr val="76B63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kern="1200" spc="-1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여행사 </a:t>
                      </a:r>
                      <a:r>
                        <a:rPr lang="en-US" altLang="ko-KR" sz="1100" u="none" strike="noStrike" kern="1200" spc="-10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12.9</a:t>
                      </a:r>
                      <a:endParaRPr lang="ko-KR" altLang="en-US" sz="1100" u="none" strike="noStrike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16" name="차트 115"/>
          <p:cNvGraphicFramePr/>
          <p:nvPr>
            <p:extLst>
              <p:ext uri="{D42A27DB-BD31-4B8C-83A1-F6EECF244321}">
                <p14:modId xmlns:p14="http://schemas.microsoft.com/office/powerpoint/2010/main" val="1963458034"/>
              </p:ext>
            </p:extLst>
          </p:nvPr>
        </p:nvGraphicFramePr>
        <p:xfrm>
          <a:off x="6770547" y="1629594"/>
          <a:ext cx="2739315" cy="18443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117" name="양쪽 모서리가 둥근 사각형 116"/>
          <p:cNvSpPr/>
          <p:nvPr/>
        </p:nvSpPr>
        <p:spPr>
          <a:xfrm>
            <a:off x="7400477" y="5010410"/>
            <a:ext cx="2041879" cy="235591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만족도</a:t>
            </a:r>
            <a:endParaRPr lang="ko-KR" altLang="en-US" sz="140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graphicFrame>
        <p:nvGraphicFramePr>
          <p:cNvPr id="118" name="차트 117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29460859"/>
              </p:ext>
            </p:extLst>
          </p:nvPr>
        </p:nvGraphicFramePr>
        <p:xfrm>
          <a:off x="7491739" y="5127537"/>
          <a:ext cx="1861573" cy="155638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8"/>
          </a:graphicData>
        </a:graphic>
      </p:graphicFrame>
      <p:sp>
        <p:nvSpPr>
          <p:cNvPr id="120" name="양쪽 모서리가 둥근 사각형 119"/>
          <p:cNvSpPr/>
          <p:nvPr/>
        </p:nvSpPr>
        <p:spPr>
          <a:xfrm>
            <a:off x="404733" y="1444435"/>
            <a:ext cx="4320480" cy="250794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가장 많이 찾아본 정보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121" name="표 1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1313621"/>
              </p:ext>
            </p:extLst>
          </p:nvPr>
        </p:nvGraphicFramePr>
        <p:xfrm>
          <a:off x="459677" y="2342055"/>
          <a:ext cx="4153580" cy="814761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348514"/>
                <a:gridCol w="935022"/>
                <a:gridCol w="935022"/>
                <a:gridCol w="935022"/>
              </a:tblGrid>
              <a:tr h="220224">
                <a:tc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 dirty="0">
                        <a:solidFill>
                          <a:srgbClr val="264A60"/>
                        </a:solidFill>
                        <a:effectLst/>
                        <a:latin typeface="나눔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음식</a:t>
                      </a:r>
                      <a:r>
                        <a:rPr lang="en-US" altLang="ko-KR" sz="11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100" b="0" u="none" strike="noStrike" kern="1200" spc="-100" dirty="0" err="1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</a:t>
                      </a:r>
                      <a:endParaRPr lang="ko-KR" altLang="en-US" sz="1100" b="0" u="none" strike="noStrike" kern="1200" spc="-10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여행코스</a:t>
                      </a:r>
                      <a:endParaRPr lang="en-US" altLang="ko-KR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쇼핑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198179">
                <a:tc>
                  <a:txBody>
                    <a:bodyPr/>
                    <a:lstStyle/>
                    <a:p>
                      <a:pPr marL="171450" indent="-171450" algn="l" fontAlgn="t">
                        <a:buFontTx/>
                        <a:buChar char="-"/>
                      </a:pPr>
                      <a:r>
                        <a:rPr lang="ko-KR" altLang="en-US" sz="110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청년층</a:t>
                      </a:r>
                      <a:endParaRPr lang="ko-KR" altLang="en-US" sz="1100" b="0" u="none" strike="noStrike" kern="1200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10800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35.7</a:t>
                      </a:r>
                      <a:endParaRPr lang="en-US" altLang="ko-KR" sz="9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17.9</a:t>
                      </a:r>
                      <a:endParaRPr lang="en-US" altLang="ko-KR" sz="9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10.7</a:t>
                      </a:r>
                      <a:endParaRPr lang="en-US" altLang="ko-KR" sz="9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8179">
                <a:tc>
                  <a:txBody>
                    <a:bodyPr/>
                    <a:lstStyle/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-     </a:t>
                      </a:r>
                      <a:r>
                        <a:rPr lang="ko-KR" altLang="en-US" sz="110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중년층</a:t>
                      </a:r>
                      <a:endParaRPr lang="ko-KR" altLang="en-US" sz="1100" b="0" u="none" strike="noStrike" kern="1200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10800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59.1</a:t>
                      </a:r>
                      <a:endParaRPr lang="en-US" altLang="ko-KR" sz="1100" b="0" u="none" strike="noStrike" kern="1200" spc="-10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35.2</a:t>
                      </a:r>
                      <a:endParaRPr lang="en-US" altLang="ko-KR" sz="9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8.0</a:t>
                      </a:r>
                      <a:endParaRPr lang="en-US" altLang="ko-KR" sz="9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98179">
                <a:tc>
                  <a:txBody>
                    <a:bodyPr/>
                    <a:lstStyle/>
                    <a:p>
                      <a:pPr marL="171450" indent="-171450" algn="l" fontAlgn="t">
                        <a:buFontTx/>
                        <a:buChar char="-"/>
                      </a:pPr>
                      <a:r>
                        <a:rPr lang="ko-KR" altLang="en-US" sz="110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장년층</a:t>
                      </a:r>
                      <a:endParaRPr lang="ko-KR" altLang="en-US" sz="1100" b="0" u="none" strike="noStrike" kern="1200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10800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56.3</a:t>
                      </a:r>
                      <a:endParaRPr lang="en-US" altLang="ko-KR" sz="1100" b="0" u="none" strike="noStrike" kern="1200" spc="-10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31.3</a:t>
                      </a:r>
                      <a:endParaRPr lang="en-US" altLang="ko-KR" sz="9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9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6.3</a:t>
                      </a:r>
                      <a:endParaRPr lang="en-US" altLang="ko-KR" sz="9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22" name="양쪽 모서리가 둥근 사각형 121"/>
          <p:cNvSpPr/>
          <p:nvPr/>
        </p:nvSpPr>
        <p:spPr>
          <a:xfrm>
            <a:off x="495974" y="3270451"/>
            <a:ext cx="1888325" cy="235591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식당</a:t>
            </a:r>
            <a:r>
              <a:rPr lang="en-US" altLang="ko-KR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/</a:t>
            </a:r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음식 만족도</a:t>
            </a:r>
            <a:endParaRPr lang="ko-KR" altLang="en-US" sz="140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graphicFrame>
        <p:nvGraphicFramePr>
          <p:cNvPr id="125" name="차트 124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40625041"/>
              </p:ext>
            </p:extLst>
          </p:nvPr>
        </p:nvGraphicFramePr>
        <p:xfrm>
          <a:off x="535101" y="3929085"/>
          <a:ext cx="1841703" cy="106596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9"/>
          </a:graphicData>
        </a:graphic>
      </p:graphicFrame>
      <p:sp>
        <p:nvSpPr>
          <p:cNvPr id="127" name="직사각형 126"/>
          <p:cNvSpPr/>
          <p:nvPr/>
        </p:nvSpPr>
        <p:spPr>
          <a:xfrm>
            <a:off x="1237576" y="3736820"/>
            <a:ext cx="1139229" cy="1111385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26" name="Picture 3" descr="C:\Users\sk.cho\Desktop\수경작업\00.자료\소스\00.ICON\arrow\distech-controls-computer-icons-building-economic-growth-arrow.png"/>
          <p:cNvPicPr>
            <a:picLocks noChangeAspect="1" noChangeArrowheads="1"/>
          </p:cNvPicPr>
          <p:nvPr/>
        </p:nvPicPr>
        <p:blipFill>
          <a:blip r:embed="rId10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618401" flipV="1">
            <a:off x="1053465" y="3935088"/>
            <a:ext cx="281689" cy="28168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28" name="양쪽 모서리가 둥근 사각형 127"/>
          <p:cNvSpPr/>
          <p:nvPr/>
        </p:nvSpPr>
        <p:spPr>
          <a:xfrm>
            <a:off x="404733" y="5127536"/>
            <a:ext cx="4320480" cy="244123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구입한 기념</a:t>
            </a:r>
            <a:r>
              <a:rPr lang="en-US" altLang="ko-KR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/</a:t>
            </a:r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특산품</a:t>
            </a:r>
            <a:r>
              <a:rPr lang="en-US" altLang="ko-KR" sz="1100" dirty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4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129" name="차트 128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3740443040"/>
              </p:ext>
            </p:extLst>
          </p:nvPr>
        </p:nvGraphicFramePr>
        <p:xfrm>
          <a:off x="431486" y="5405372"/>
          <a:ext cx="2180109" cy="1120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1"/>
          </a:graphicData>
        </a:graphic>
      </p:graphicFrame>
      <p:graphicFrame>
        <p:nvGraphicFramePr>
          <p:cNvPr id="130" name="표 12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6019468"/>
              </p:ext>
            </p:extLst>
          </p:nvPr>
        </p:nvGraphicFramePr>
        <p:xfrm>
          <a:off x="2819128" y="5607873"/>
          <a:ext cx="1808693" cy="96553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524388"/>
                <a:gridCol w="1284305"/>
              </a:tblGrid>
              <a:tr h="282690">
                <a:tc>
                  <a:txBody>
                    <a:bodyPr/>
                    <a:lstStyle/>
                    <a:p>
                      <a:pPr algn="ctr" fontAlgn="b"/>
                      <a:endParaRPr lang="ko-KR" altLang="en-US" sz="1000" b="0" i="0" u="none" strike="noStrike" spc="-100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b"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50" b="0" i="0" u="none" strike="noStrike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식료품 </a:t>
                      </a:r>
                      <a:endParaRPr lang="en-US" altLang="ko-KR" sz="1050" b="0" i="0" u="none" strike="noStrike" spc="-100" dirty="0" smtClean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t"/>
                      <a:r>
                        <a:rPr lang="ko-KR" altLang="en-US" sz="1050" b="0" i="0" u="none" strike="noStrike" spc="-10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연령별 응답 비율</a:t>
                      </a:r>
                      <a:endParaRPr lang="ko-KR" altLang="en-US" sz="1050" b="0" i="0" u="none" strike="noStrike" spc="-10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</a:tr>
              <a:tr h="21199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청년층</a:t>
                      </a:r>
                      <a:endParaRPr lang="ko-KR" altLang="en-US" sz="1000" u="none" strike="noStrike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000" u="none" strike="noStrike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67.9</a:t>
                      </a:r>
                      <a:endParaRPr lang="ko-KR" altLang="en-US" sz="1000" u="none" strike="noStrike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199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중년층</a:t>
                      </a:r>
                      <a:endParaRPr lang="ko-KR" altLang="en-US" sz="1000" u="none" strike="noStrike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000" u="none" strike="noStrike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71.2</a:t>
                      </a:r>
                      <a:endParaRPr lang="ko-KR" altLang="en-US" sz="1000" u="none" strike="noStrike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199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spc="-100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장년층</a:t>
                      </a:r>
                      <a:endParaRPr lang="ko-KR" altLang="en-US" sz="1000" u="none" strike="noStrike" kern="1200" spc="-100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0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85.2</a:t>
                      </a:r>
                      <a:endParaRPr lang="ko-KR" altLang="en-US" sz="1000" b="0" u="none" strike="noStrike" kern="1200" spc="-10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131" name="직사각형 130"/>
          <p:cNvSpPr/>
          <p:nvPr/>
        </p:nvSpPr>
        <p:spPr>
          <a:xfrm>
            <a:off x="1231293" y="5559584"/>
            <a:ext cx="569614" cy="957530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132" name="Picture 3" descr="C:\Users\sk.cho\Desktop\수경작업\00.자료\소스\00.ICON\arrow\distech-controls-computer-icons-building-economic-growth-arrow.png"/>
          <p:cNvPicPr>
            <a:picLocks noChangeAspect="1" noChangeArrowheads="1"/>
          </p:cNvPicPr>
          <p:nvPr/>
        </p:nvPicPr>
        <p:blipFill>
          <a:blip r:embed="rId1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122052" flipV="1">
            <a:off x="2307834" y="5275950"/>
            <a:ext cx="867048" cy="8670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pSp>
        <p:nvGrpSpPr>
          <p:cNvPr id="134" name="그룹 133"/>
          <p:cNvGrpSpPr/>
          <p:nvPr/>
        </p:nvGrpSpPr>
        <p:grpSpPr>
          <a:xfrm rot="16200000">
            <a:off x="7047941" y="4262708"/>
            <a:ext cx="268770" cy="438191"/>
            <a:chOff x="5542194" y="4268513"/>
            <a:chExt cx="268770" cy="438191"/>
          </a:xfrm>
        </p:grpSpPr>
        <p:pic>
          <p:nvPicPr>
            <p:cNvPr id="135" name="그림 134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2194" y="4349178"/>
              <a:ext cx="268770" cy="268770"/>
            </a:xfrm>
            <a:prstGeom prst="rect">
              <a:avLst/>
            </a:prstGeom>
          </p:spPr>
        </p:pic>
        <p:pic>
          <p:nvPicPr>
            <p:cNvPr id="136" name="그림 135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2194" y="4268513"/>
              <a:ext cx="268770" cy="268770"/>
            </a:xfrm>
            <a:prstGeom prst="rect">
              <a:avLst/>
            </a:prstGeom>
          </p:spPr>
        </p:pic>
        <p:pic>
          <p:nvPicPr>
            <p:cNvPr id="137" name="그림 136"/>
            <p:cNvPicPr>
              <a:picLocks noChangeAspect="1"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542194" y="4437934"/>
              <a:ext cx="268770" cy="268770"/>
            </a:xfrm>
            <a:prstGeom prst="rect">
              <a:avLst/>
            </a:prstGeom>
          </p:spPr>
        </p:pic>
      </p:grpSp>
      <p:graphicFrame>
        <p:nvGraphicFramePr>
          <p:cNvPr id="44" name="표 4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79706209"/>
              </p:ext>
            </p:extLst>
          </p:nvPr>
        </p:nvGraphicFramePr>
        <p:xfrm>
          <a:off x="2445643" y="3658344"/>
          <a:ext cx="2232246" cy="134880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86232"/>
                <a:gridCol w="561840"/>
                <a:gridCol w="528058"/>
                <a:gridCol w="528058"/>
                <a:gridCol w="528058"/>
              </a:tblGrid>
              <a:tr h="301243">
                <a:tc gridSpan="2">
                  <a:txBody>
                    <a:bodyPr/>
                    <a:lstStyle/>
                    <a:p>
                      <a:pPr algn="ctr" fontAlgn="b"/>
                      <a:endParaRPr lang="ko-KR" altLang="en-US" sz="900" b="0" i="0" u="none" strike="noStrike" dirty="0">
                        <a:solidFill>
                          <a:srgbClr val="264A60"/>
                        </a:solidFill>
                        <a:effectLst/>
                        <a:latin typeface="나눔고딕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갈비</a:t>
                      </a:r>
                      <a:r>
                        <a:rPr lang="en-US" altLang="ko-KR" sz="11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algn="ctr" fontAlgn="b"/>
                      <a:r>
                        <a:rPr lang="ko-KR" altLang="en-US" sz="11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고기</a:t>
                      </a:r>
                      <a:endParaRPr lang="ko-KR" altLang="en-US" sz="1100" b="0" u="none" strike="noStrike" kern="1200" spc="-10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짜장면</a:t>
                      </a:r>
                      <a:endParaRPr lang="en-US" altLang="ko-KR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국수요리</a:t>
                      </a:r>
                      <a:endParaRPr lang="ko-KR" altLang="en-US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76B63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00800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전체</a:t>
                      </a:r>
                      <a:endParaRPr lang="ko-KR" altLang="en-US" sz="1100" b="0" u="none" strike="noStrike" kern="1200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27.8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13.4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0800">
                <a:tc gridSpan="2">
                  <a:txBody>
                    <a:bodyPr/>
                    <a:lstStyle/>
                    <a:p>
                      <a:pPr algn="ctr" fontAlgn="t"/>
                      <a:r>
                        <a:rPr lang="ko-KR" altLang="en-US" sz="110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일본인</a:t>
                      </a:r>
                      <a:endParaRPr lang="ko-KR" altLang="en-US" sz="1100" b="0" u="none" strike="noStrike" kern="1200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26.7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u="none" strike="noStrike" kern="1200" spc="-100" dirty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21.1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u="none" strike="noStrike" kern="1200" spc="-100" dirty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13.3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00800">
                <a:tc rowSpan="3">
                  <a:txBody>
                    <a:bodyPr/>
                    <a:lstStyle/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ko-KR" altLang="en-US" sz="900" b="0" i="0" u="none" strike="noStrike" dirty="0">
                        <a:solidFill>
                          <a:schemeClr val="bg1"/>
                        </a:solidFill>
                        <a:effectLst/>
                        <a:latin typeface="나눔고딕"/>
                      </a:endParaRPr>
                    </a:p>
                  </a:txBody>
                  <a:tcPr marL="10800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171450" indent="-171450" algn="l" fontAlgn="t">
                        <a:buFontTx/>
                        <a:buChar char="-"/>
                      </a:pPr>
                      <a:r>
                        <a:rPr lang="ko-KR" altLang="en-US" sz="110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청년층</a:t>
                      </a:r>
                      <a:endParaRPr lang="ko-KR" altLang="en-US" sz="1100" b="0" u="none" strike="noStrike" kern="1200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10800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36.8</a:t>
                      </a:r>
                      <a:endParaRPr lang="en-US" altLang="ko-KR" sz="1000" b="0" u="none" strike="noStrike" kern="1200" spc="-10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10.5</a:t>
                      </a:r>
                      <a:endParaRPr lang="en-US" altLang="ko-KR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26.3</a:t>
                      </a:r>
                      <a:endParaRPr lang="en-US" altLang="ko-KR" sz="1000" b="0" u="none" strike="noStrike" kern="1200" spc="-10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00800">
                <a:tc vMerge="1">
                  <a:txBody>
                    <a:bodyPr/>
                    <a:lstStyle/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ko-KR" altLang="en-US" sz="9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/>
                      </a:endParaRPr>
                    </a:p>
                  </a:txBody>
                  <a:tcPr marL="10800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r>
                        <a:rPr lang="en-US" altLang="ko-KR" sz="110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-     </a:t>
                      </a:r>
                      <a:r>
                        <a:rPr lang="ko-KR" altLang="en-US" sz="110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중년층</a:t>
                      </a:r>
                      <a:endParaRPr lang="ko-KR" altLang="en-US" sz="1100" b="0" u="none" strike="noStrike" kern="1200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10800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30.2</a:t>
                      </a:r>
                      <a:endParaRPr lang="en-US" altLang="ko-KR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23.3</a:t>
                      </a:r>
                      <a:endParaRPr lang="en-US" altLang="ko-KR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7.0</a:t>
                      </a:r>
                      <a:endParaRPr lang="en-US" altLang="ko-KR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00800">
                <a:tc vMerge="1">
                  <a:txBody>
                    <a:bodyPr/>
                    <a:lstStyle/>
                    <a:p>
                      <a:pPr marL="0" indent="0" algn="l" fontAlgn="t">
                        <a:buFont typeface="Arial" panose="020B0604020202020204" pitchFamily="34" charset="0"/>
                        <a:buNone/>
                      </a:pPr>
                      <a:endParaRPr lang="ko-KR" altLang="en-US" sz="900" b="0" i="0" u="none" strike="noStrike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나눔고딕"/>
                      </a:endParaRPr>
                    </a:p>
                  </a:txBody>
                  <a:tcPr marL="10800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171450" indent="-171450" algn="l" fontAlgn="t">
                        <a:buFontTx/>
                        <a:buChar char="-"/>
                      </a:pPr>
                      <a:r>
                        <a:rPr lang="ko-KR" altLang="en-US" sz="110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장년층</a:t>
                      </a:r>
                      <a:endParaRPr lang="ko-KR" altLang="en-US" sz="1100" b="0" u="none" strike="noStrike" kern="1200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10800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14.3</a:t>
                      </a:r>
                      <a:endParaRPr lang="en-US" altLang="ko-KR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25.0</a:t>
                      </a:r>
                      <a:endParaRPr lang="en-US" altLang="ko-KR" sz="1000" b="0" u="none" strike="noStrike" kern="1200" spc="-10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14.3</a:t>
                      </a:r>
                      <a:endParaRPr lang="en-US" altLang="ko-KR" sz="10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45" name="양쪽 모서리가 둥근 사각형 44"/>
          <p:cNvSpPr/>
          <p:nvPr/>
        </p:nvSpPr>
        <p:spPr>
          <a:xfrm>
            <a:off x="2445644" y="3269890"/>
            <a:ext cx="2232246" cy="235591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smtClean="0">
                <a:solidFill>
                  <a:prstClr val="white"/>
                </a:solidFill>
                <a:latin typeface="Rix모던고딕 EB"/>
                <a:ea typeface="Rix모던고딕 EB"/>
              </a:rPr>
              <a:t>추천 음식</a:t>
            </a:r>
            <a:endParaRPr lang="ko-KR" altLang="en-US" sz="140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graphicFrame>
        <p:nvGraphicFramePr>
          <p:cNvPr id="46" name="차트 45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19021970"/>
              </p:ext>
            </p:extLst>
          </p:nvPr>
        </p:nvGraphicFramePr>
        <p:xfrm>
          <a:off x="1855862" y="1524023"/>
          <a:ext cx="2757395" cy="112076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14"/>
          </a:graphicData>
        </a:graphic>
      </p:graphicFrame>
      <p:sp>
        <p:nvSpPr>
          <p:cNvPr id="42" name="직사각형 41"/>
          <p:cNvSpPr/>
          <p:nvPr/>
        </p:nvSpPr>
        <p:spPr>
          <a:xfrm>
            <a:off x="2788606" y="3461942"/>
            <a:ext cx="193660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t"/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(</a:t>
            </a:r>
            <a:r>
              <a:rPr lang="ko-KR" altLang="en-US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분석 단위</a:t>
            </a:r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: </a:t>
            </a:r>
            <a:r>
              <a:rPr lang="ko-KR" altLang="en-US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추천음식 응답자</a:t>
            </a:r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90</a:t>
            </a:r>
            <a:r>
              <a:rPr lang="ko-KR" altLang="en-US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명</a:t>
            </a:r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)</a:t>
            </a:r>
            <a:endParaRPr lang="en-US" altLang="ko-KR" sz="900" kern="0" dirty="0">
              <a:ln>
                <a:solidFill>
                  <a:prstClr val="black">
                    <a:tint val="75000"/>
                    <a:alpha val="0"/>
                  </a:prst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52" name="직사각형 51"/>
          <p:cNvSpPr/>
          <p:nvPr/>
        </p:nvSpPr>
        <p:spPr>
          <a:xfrm>
            <a:off x="7491494" y="3506042"/>
            <a:ext cx="193660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t"/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(</a:t>
            </a:r>
            <a:r>
              <a:rPr lang="ko-KR" altLang="en-US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분석 단위</a:t>
            </a:r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: </a:t>
            </a:r>
            <a:r>
              <a:rPr lang="ko-KR" altLang="en-US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숙박시설 이용객</a:t>
            </a:r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124</a:t>
            </a:r>
            <a:r>
              <a:rPr lang="ko-KR" altLang="en-US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명</a:t>
            </a:r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)</a:t>
            </a:r>
            <a:endParaRPr lang="en-US" altLang="ko-KR" sz="900" kern="0" dirty="0">
              <a:ln>
                <a:solidFill>
                  <a:prstClr val="black">
                    <a:tint val="75000"/>
                    <a:alpha val="0"/>
                  </a:prst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  <p:sp>
        <p:nvSpPr>
          <p:cNvPr id="54" name="직사각형 53"/>
          <p:cNvSpPr/>
          <p:nvPr/>
        </p:nvSpPr>
        <p:spPr>
          <a:xfrm>
            <a:off x="2788606" y="5328752"/>
            <a:ext cx="193660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t"/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(</a:t>
            </a:r>
            <a:r>
              <a:rPr lang="ko-KR" altLang="en-US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분석 단위</a:t>
            </a:r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: </a:t>
            </a:r>
            <a:r>
              <a:rPr lang="ko-KR" altLang="en-US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쇼핑경</a:t>
            </a:r>
            <a:r>
              <a:rPr lang="ko-KR" altLang="en-US" sz="900" kern="0" dirty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험</a:t>
            </a:r>
            <a:r>
              <a:rPr lang="ko-KR" altLang="en-US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자</a:t>
            </a:r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107</a:t>
            </a:r>
            <a:r>
              <a:rPr lang="ko-KR" altLang="en-US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명</a:t>
            </a:r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)</a:t>
            </a:r>
            <a:endParaRPr lang="en-US" altLang="ko-KR" sz="900" kern="0" dirty="0">
              <a:ln>
                <a:solidFill>
                  <a:prstClr val="black">
                    <a:tint val="75000"/>
                    <a:alpha val="0"/>
                  </a:prst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7269079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143" name="그룹 2142"/>
          <p:cNvGrpSpPr/>
          <p:nvPr/>
        </p:nvGrpSpPr>
        <p:grpSpPr>
          <a:xfrm>
            <a:off x="6994588" y="4642864"/>
            <a:ext cx="2738016" cy="1883274"/>
            <a:chOff x="6994588" y="4642864"/>
            <a:chExt cx="2738016" cy="1883274"/>
          </a:xfrm>
        </p:grpSpPr>
        <p:grpSp>
          <p:nvGrpSpPr>
            <p:cNvPr id="15" name="그룹 14"/>
            <p:cNvGrpSpPr/>
            <p:nvPr/>
          </p:nvGrpSpPr>
          <p:grpSpPr>
            <a:xfrm>
              <a:off x="6994588" y="4642864"/>
              <a:ext cx="2738016" cy="1702859"/>
              <a:chOff x="5632507" y="4336472"/>
              <a:chExt cx="3253031" cy="2059158"/>
            </a:xfrm>
          </p:grpSpPr>
          <p:sp>
            <p:nvSpPr>
              <p:cNvPr id="26" name="Freeform 5"/>
              <p:cNvSpPr>
                <a:spLocks/>
              </p:cNvSpPr>
              <p:nvPr/>
            </p:nvSpPr>
            <p:spPr bwMode="auto">
              <a:xfrm>
                <a:off x="8076796" y="5154167"/>
                <a:ext cx="808742" cy="1163873"/>
              </a:xfrm>
              <a:custGeom>
                <a:avLst/>
                <a:gdLst>
                  <a:gd name="T0" fmla="*/ 212 w 542"/>
                  <a:gd name="T1" fmla="*/ 0 h 780"/>
                  <a:gd name="T2" fmla="*/ 240 w 542"/>
                  <a:gd name="T3" fmla="*/ 14 h 780"/>
                  <a:gd name="T4" fmla="*/ 312 w 542"/>
                  <a:gd name="T5" fmla="*/ 66 h 780"/>
                  <a:gd name="T6" fmla="*/ 338 w 542"/>
                  <a:gd name="T7" fmla="*/ 106 h 780"/>
                  <a:gd name="T8" fmla="*/ 362 w 542"/>
                  <a:gd name="T9" fmla="*/ 114 h 780"/>
                  <a:gd name="T10" fmla="*/ 378 w 542"/>
                  <a:gd name="T11" fmla="*/ 140 h 780"/>
                  <a:gd name="T12" fmla="*/ 412 w 542"/>
                  <a:gd name="T13" fmla="*/ 132 h 780"/>
                  <a:gd name="T14" fmla="*/ 430 w 542"/>
                  <a:gd name="T15" fmla="*/ 150 h 780"/>
                  <a:gd name="T16" fmla="*/ 450 w 542"/>
                  <a:gd name="T17" fmla="*/ 168 h 780"/>
                  <a:gd name="T18" fmla="*/ 476 w 542"/>
                  <a:gd name="T19" fmla="*/ 152 h 780"/>
                  <a:gd name="T20" fmla="*/ 496 w 542"/>
                  <a:gd name="T21" fmla="*/ 162 h 780"/>
                  <a:gd name="T22" fmla="*/ 522 w 542"/>
                  <a:gd name="T23" fmla="*/ 158 h 780"/>
                  <a:gd name="T24" fmla="*/ 542 w 542"/>
                  <a:gd name="T25" fmla="*/ 182 h 780"/>
                  <a:gd name="T26" fmla="*/ 502 w 542"/>
                  <a:gd name="T27" fmla="*/ 212 h 780"/>
                  <a:gd name="T28" fmla="*/ 472 w 542"/>
                  <a:gd name="T29" fmla="*/ 248 h 780"/>
                  <a:gd name="T30" fmla="*/ 468 w 542"/>
                  <a:gd name="T31" fmla="*/ 300 h 780"/>
                  <a:gd name="T32" fmla="*/ 460 w 542"/>
                  <a:gd name="T33" fmla="*/ 350 h 780"/>
                  <a:gd name="T34" fmla="*/ 438 w 542"/>
                  <a:gd name="T35" fmla="*/ 380 h 780"/>
                  <a:gd name="T36" fmla="*/ 412 w 542"/>
                  <a:gd name="T37" fmla="*/ 460 h 780"/>
                  <a:gd name="T38" fmla="*/ 448 w 542"/>
                  <a:gd name="T39" fmla="*/ 460 h 780"/>
                  <a:gd name="T40" fmla="*/ 484 w 542"/>
                  <a:gd name="T41" fmla="*/ 500 h 780"/>
                  <a:gd name="T42" fmla="*/ 504 w 542"/>
                  <a:gd name="T43" fmla="*/ 528 h 780"/>
                  <a:gd name="T44" fmla="*/ 516 w 542"/>
                  <a:gd name="T45" fmla="*/ 564 h 780"/>
                  <a:gd name="T46" fmla="*/ 488 w 542"/>
                  <a:gd name="T47" fmla="*/ 586 h 780"/>
                  <a:gd name="T48" fmla="*/ 484 w 542"/>
                  <a:gd name="T49" fmla="*/ 636 h 780"/>
                  <a:gd name="T50" fmla="*/ 448 w 542"/>
                  <a:gd name="T51" fmla="*/ 662 h 780"/>
                  <a:gd name="T52" fmla="*/ 438 w 542"/>
                  <a:gd name="T53" fmla="*/ 702 h 780"/>
                  <a:gd name="T54" fmla="*/ 392 w 542"/>
                  <a:gd name="T55" fmla="*/ 742 h 780"/>
                  <a:gd name="T56" fmla="*/ 374 w 542"/>
                  <a:gd name="T57" fmla="*/ 764 h 780"/>
                  <a:gd name="T58" fmla="*/ 336 w 542"/>
                  <a:gd name="T59" fmla="*/ 776 h 780"/>
                  <a:gd name="T60" fmla="*/ 308 w 542"/>
                  <a:gd name="T61" fmla="*/ 760 h 780"/>
                  <a:gd name="T62" fmla="*/ 226 w 542"/>
                  <a:gd name="T63" fmla="*/ 732 h 780"/>
                  <a:gd name="T64" fmla="*/ 154 w 542"/>
                  <a:gd name="T65" fmla="*/ 626 h 780"/>
                  <a:gd name="T66" fmla="*/ 128 w 542"/>
                  <a:gd name="T67" fmla="*/ 616 h 780"/>
                  <a:gd name="T68" fmla="*/ 100 w 542"/>
                  <a:gd name="T69" fmla="*/ 602 h 780"/>
                  <a:gd name="T70" fmla="*/ 80 w 542"/>
                  <a:gd name="T71" fmla="*/ 478 h 780"/>
                  <a:gd name="T72" fmla="*/ 172 w 542"/>
                  <a:gd name="T73" fmla="*/ 432 h 780"/>
                  <a:gd name="T74" fmla="*/ 172 w 542"/>
                  <a:gd name="T75" fmla="*/ 396 h 780"/>
                  <a:gd name="T76" fmla="*/ 124 w 542"/>
                  <a:gd name="T77" fmla="*/ 400 h 780"/>
                  <a:gd name="T78" fmla="*/ 112 w 542"/>
                  <a:gd name="T79" fmla="*/ 358 h 780"/>
                  <a:gd name="T80" fmla="*/ 128 w 542"/>
                  <a:gd name="T81" fmla="*/ 340 h 780"/>
                  <a:gd name="T82" fmla="*/ 156 w 542"/>
                  <a:gd name="T83" fmla="*/ 358 h 780"/>
                  <a:gd name="T84" fmla="*/ 180 w 542"/>
                  <a:gd name="T85" fmla="*/ 340 h 780"/>
                  <a:gd name="T86" fmla="*/ 230 w 542"/>
                  <a:gd name="T87" fmla="*/ 302 h 780"/>
                  <a:gd name="T88" fmla="*/ 204 w 542"/>
                  <a:gd name="T89" fmla="*/ 294 h 780"/>
                  <a:gd name="T90" fmla="*/ 180 w 542"/>
                  <a:gd name="T91" fmla="*/ 320 h 780"/>
                  <a:gd name="T92" fmla="*/ 138 w 542"/>
                  <a:gd name="T93" fmla="*/ 322 h 780"/>
                  <a:gd name="T94" fmla="*/ 82 w 542"/>
                  <a:gd name="T95" fmla="*/ 316 h 780"/>
                  <a:gd name="T96" fmla="*/ 60 w 542"/>
                  <a:gd name="T97" fmla="*/ 300 h 780"/>
                  <a:gd name="T98" fmla="*/ 28 w 542"/>
                  <a:gd name="T99" fmla="*/ 314 h 780"/>
                  <a:gd name="T100" fmla="*/ 46 w 542"/>
                  <a:gd name="T101" fmla="*/ 340 h 780"/>
                  <a:gd name="T102" fmla="*/ 36 w 542"/>
                  <a:gd name="T103" fmla="*/ 364 h 780"/>
                  <a:gd name="T104" fmla="*/ 4 w 542"/>
                  <a:gd name="T105" fmla="*/ 336 h 780"/>
                  <a:gd name="T106" fmla="*/ 4 w 542"/>
                  <a:gd name="T107" fmla="*/ 270 h 780"/>
                  <a:gd name="T108" fmla="*/ 30 w 542"/>
                  <a:gd name="T109" fmla="*/ 256 h 780"/>
                  <a:gd name="T110" fmla="*/ 32 w 542"/>
                  <a:gd name="T111" fmla="*/ 192 h 780"/>
                  <a:gd name="T112" fmla="*/ 22 w 542"/>
                  <a:gd name="T113" fmla="*/ 154 h 780"/>
                  <a:gd name="T114" fmla="*/ 58 w 542"/>
                  <a:gd name="T115" fmla="*/ 132 h 780"/>
                  <a:gd name="T116" fmla="*/ 104 w 542"/>
                  <a:gd name="T117" fmla="*/ 110 h 780"/>
                  <a:gd name="T118" fmla="*/ 160 w 542"/>
                  <a:gd name="T119" fmla="*/ 74 h 780"/>
                  <a:gd name="T120" fmla="*/ 204 w 542"/>
                  <a:gd name="T121" fmla="*/ 24 h 78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542" h="780">
                    <a:moveTo>
                      <a:pt x="204" y="24"/>
                    </a:moveTo>
                    <a:lnTo>
                      <a:pt x="204" y="24"/>
                    </a:lnTo>
                    <a:lnTo>
                      <a:pt x="204" y="12"/>
                    </a:lnTo>
                    <a:lnTo>
                      <a:pt x="206" y="2"/>
                    </a:lnTo>
                    <a:lnTo>
                      <a:pt x="208" y="0"/>
                    </a:lnTo>
                    <a:lnTo>
                      <a:pt x="212" y="0"/>
                    </a:lnTo>
                    <a:lnTo>
                      <a:pt x="212" y="0"/>
                    </a:lnTo>
                    <a:lnTo>
                      <a:pt x="220" y="2"/>
                    </a:lnTo>
                    <a:lnTo>
                      <a:pt x="228" y="6"/>
                    </a:lnTo>
                    <a:lnTo>
                      <a:pt x="234" y="12"/>
                    </a:lnTo>
                    <a:lnTo>
                      <a:pt x="240" y="14"/>
                    </a:lnTo>
                    <a:lnTo>
                      <a:pt x="240" y="14"/>
                    </a:lnTo>
                    <a:lnTo>
                      <a:pt x="246" y="14"/>
                    </a:lnTo>
                    <a:lnTo>
                      <a:pt x="252" y="18"/>
                    </a:lnTo>
                    <a:lnTo>
                      <a:pt x="258" y="20"/>
                    </a:lnTo>
                    <a:lnTo>
                      <a:pt x="258" y="20"/>
                    </a:lnTo>
                    <a:lnTo>
                      <a:pt x="312" y="66"/>
                    </a:lnTo>
                    <a:lnTo>
                      <a:pt x="312" y="66"/>
                    </a:lnTo>
                    <a:lnTo>
                      <a:pt x="326" y="76"/>
                    </a:lnTo>
                    <a:lnTo>
                      <a:pt x="332" y="80"/>
                    </a:lnTo>
                    <a:lnTo>
                      <a:pt x="334" y="86"/>
                    </a:lnTo>
                    <a:lnTo>
                      <a:pt x="334" y="86"/>
                    </a:lnTo>
                    <a:lnTo>
                      <a:pt x="334" y="98"/>
                    </a:lnTo>
                    <a:lnTo>
                      <a:pt x="338" y="106"/>
                    </a:lnTo>
                    <a:lnTo>
                      <a:pt x="340" y="108"/>
                    </a:lnTo>
                    <a:lnTo>
                      <a:pt x="344" y="108"/>
                    </a:lnTo>
                    <a:lnTo>
                      <a:pt x="344" y="108"/>
                    </a:lnTo>
                    <a:lnTo>
                      <a:pt x="350" y="110"/>
                    </a:lnTo>
                    <a:lnTo>
                      <a:pt x="356" y="112"/>
                    </a:lnTo>
                    <a:lnTo>
                      <a:pt x="362" y="114"/>
                    </a:lnTo>
                    <a:lnTo>
                      <a:pt x="366" y="132"/>
                    </a:lnTo>
                    <a:lnTo>
                      <a:pt x="366" y="132"/>
                    </a:lnTo>
                    <a:lnTo>
                      <a:pt x="368" y="136"/>
                    </a:lnTo>
                    <a:lnTo>
                      <a:pt x="372" y="138"/>
                    </a:lnTo>
                    <a:lnTo>
                      <a:pt x="378" y="140"/>
                    </a:lnTo>
                    <a:lnTo>
                      <a:pt x="378" y="140"/>
                    </a:lnTo>
                    <a:lnTo>
                      <a:pt x="390" y="140"/>
                    </a:lnTo>
                    <a:lnTo>
                      <a:pt x="396" y="140"/>
                    </a:lnTo>
                    <a:lnTo>
                      <a:pt x="400" y="136"/>
                    </a:lnTo>
                    <a:lnTo>
                      <a:pt x="400" y="136"/>
                    </a:lnTo>
                    <a:lnTo>
                      <a:pt x="406" y="134"/>
                    </a:lnTo>
                    <a:lnTo>
                      <a:pt x="412" y="132"/>
                    </a:lnTo>
                    <a:lnTo>
                      <a:pt x="418" y="132"/>
                    </a:lnTo>
                    <a:lnTo>
                      <a:pt x="422" y="134"/>
                    </a:lnTo>
                    <a:lnTo>
                      <a:pt x="422" y="134"/>
                    </a:lnTo>
                    <a:lnTo>
                      <a:pt x="426" y="140"/>
                    </a:lnTo>
                    <a:lnTo>
                      <a:pt x="430" y="150"/>
                    </a:lnTo>
                    <a:lnTo>
                      <a:pt x="430" y="150"/>
                    </a:lnTo>
                    <a:lnTo>
                      <a:pt x="434" y="160"/>
                    </a:lnTo>
                    <a:lnTo>
                      <a:pt x="436" y="164"/>
                    </a:lnTo>
                    <a:lnTo>
                      <a:pt x="438" y="166"/>
                    </a:lnTo>
                    <a:lnTo>
                      <a:pt x="438" y="166"/>
                    </a:lnTo>
                    <a:lnTo>
                      <a:pt x="446" y="168"/>
                    </a:lnTo>
                    <a:lnTo>
                      <a:pt x="450" y="168"/>
                    </a:lnTo>
                    <a:lnTo>
                      <a:pt x="452" y="166"/>
                    </a:lnTo>
                    <a:lnTo>
                      <a:pt x="452" y="166"/>
                    </a:lnTo>
                    <a:lnTo>
                      <a:pt x="458" y="158"/>
                    </a:lnTo>
                    <a:lnTo>
                      <a:pt x="462" y="152"/>
                    </a:lnTo>
                    <a:lnTo>
                      <a:pt x="462" y="152"/>
                    </a:lnTo>
                    <a:lnTo>
                      <a:pt x="476" y="152"/>
                    </a:lnTo>
                    <a:lnTo>
                      <a:pt x="484" y="152"/>
                    </a:lnTo>
                    <a:lnTo>
                      <a:pt x="486" y="152"/>
                    </a:lnTo>
                    <a:lnTo>
                      <a:pt x="488" y="154"/>
                    </a:lnTo>
                    <a:lnTo>
                      <a:pt x="488" y="154"/>
                    </a:lnTo>
                    <a:lnTo>
                      <a:pt x="490" y="158"/>
                    </a:lnTo>
                    <a:lnTo>
                      <a:pt x="496" y="162"/>
                    </a:lnTo>
                    <a:lnTo>
                      <a:pt x="502" y="164"/>
                    </a:lnTo>
                    <a:lnTo>
                      <a:pt x="506" y="164"/>
                    </a:lnTo>
                    <a:lnTo>
                      <a:pt x="510" y="162"/>
                    </a:lnTo>
                    <a:lnTo>
                      <a:pt x="510" y="162"/>
                    </a:lnTo>
                    <a:lnTo>
                      <a:pt x="516" y="160"/>
                    </a:lnTo>
                    <a:lnTo>
                      <a:pt x="522" y="158"/>
                    </a:lnTo>
                    <a:lnTo>
                      <a:pt x="526" y="160"/>
                    </a:lnTo>
                    <a:lnTo>
                      <a:pt x="532" y="164"/>
                    </a:lnTo>
                    <a:lnTo>
                      <a:pt x="532" y="164"/>
                    </a:lnTo>
                    <a:lnTo>
                      <a:pt x="538" y="170"/>
                    </a:lnTo>
                    <a:lnTo>
                      <a:pt x="542" y="176"/>
                    </a:lnTo>
                    <a:lnTo>
                      <a:pt x="542" y="182"/>
                    </a:lnTo>
                    <a:lnTo>
                      <a:pt x="540" y="186"/>
                    </a:lnTo>
                    <a:lnTo>
                      <a:pt x="540" y="186"/>
                    </a:lnTo>
                    <a:lnTo>
                      <a:pt x="524" y="194"/>
                    </a:lnTo>
                    <a:lnTo>
                      <a:pt x="514" y="200"/>
                    </a:lnTo>
                    <a:lnTo>
                      <a:pt x="514" y="200"/>
                    </a:lnTo>
                    <a:lnTo>
                      <a:pt x="502" y="212"/>
                    </a:lnTo>
                    <a:lnTo>
                      <a:pt x="492" y="220"/>
                    </a:lnTo>
                    <a:lnTo>
                      <a:pt x="488" y="228"/>
                    </a:lnTo>
                    <a:lnTo>
                      <a:pt x="488" y="228"/>
                    </a:lnTo>
                    <a:lnTo>
                      <a:pt x="484" y="232"/>
                    </a:lnTo>
                    <a:lnTo>
                      <a:pt x="478" y="240"/>
                    </a:lnTo>
                    <a:lnTo>
                      <a:pt x="472" y="248"/>
                    </a:lnTo>
                    <a:lnTo>
                      <a:pt x="470" y="254"/>
                    </a:lnTo>
                    <a:lnTo>
                      <a:pt x="468" y="258"/>
                    </a:lnTo>
                    <a:lnTo>
                      <a:pt x="468" y="258"/>
                    </a:lnTo>
                    <a:lnTo>
                      <a:pt x="470" y="280"/>
                    </a:lnTo>
                    <a:lnTo>
                      <a:pt x="470" y="292"/>
                    </a:lnTo>
                    <a:lnTo>
                      <a:pt x="468" y="300"/>
                    </a:lnTo>
                    <a:lnTo>
                      <a:pt x="468" y="300"/>
                    </a:lnTo>
                    <a:lnTo>
                      <a:pt x="464" y="312"/>
                    </a:lnTo>
                    <a:lnTo>
                      <a:pt x="462" y="324"/>
                    </a:lnTo>
                    <a:lnTo>
                      <a:pt x="462" y="324"/>
                    </a:lnTo>
                    <a:lnTo>
                      <a:pt x="460" y="336"/>
                    </a:lnTo>
                    <a:lnTo>
                      <a:pt x="460" y="350"/>
                    </a:lnTo>
                    <a:lnTo>
                      <a:pt x="460" y="350"/>
                    </a:lnTo>
                    <a:lnTo>
                      <a:pt x="458" y="364"/>
                    </a:lnTo>
                    <a:lnTo>
                      <a:pt x="456" y="370"/>
                    </a:lnTo>
                    <a:lnTo>
                      <a:pt x="452" y="374"/>
                    </a:lnTo>
                    <a:lnTo>
                      <a:pt x="452" y="374"/>
                    </a:lnTo>
                    <a:lnTo>
                      <a:pt x="438" y="380"/>
                    </a:lnTo>
                    <a:lnTo>
                      <a:pt x="432" y="382"/>
                    </a:lnTo>
                    <a:lnTo>
                      <a:pt x="424" y="378"/>
                    </a:lnTo>
                    <a:lnTo>
                      <a:pt x="422" y="416"/>
                    </a:lnTo>
                    <a:lnTo>
                      <a:pt x="422" y="436"/>
                    </a:lnTo>
                    <a:lnTo>
                      <a:pt x="416" y="444"/>
                    </a:lnTo>
                    <a:lnTo>
                      <a:pt x="412" y="460"/>
                    </a:lnTo>
                    <a:lnTo>
                      <a:pt x="412" y="460"/>
                    </a:lnTo>
                    <a:lnTo>
                      <a:pt x="420" y="462"/>
                    </a:lnTo>
                    <a:lnTo>
                      <a:pt x="432" y="462"/>
                    </a:lnTo>
                    <a:lnTo>
                      <a:pt x="432" y="462"/>
                    </a:lnTo>
                    <a:lnTo>
                      <a:pt x="440" y="460"/>
                    </a:lnTo>
                    <a:lnTo>
                      <a:pt x="448" y="460"/>
                    </a:lnTo>
                    <a:lnTo>
                      <a:pt x="448" y="460"/>
                    </a:lnTo>
                    <a:lnTo>
                      <a:pt x="454" y="466"/>
                    </a:lnTo>
                    <a:lnTo>
                      <a:pt x="466" y="480"/>
                    </a:lnTo>
                    <a:lnTo>
                      <a:pt x="476" y="494"/>
                    </a:lnTo>
                    <a:lnTo>
                      <a:pt x="484" y="500"/>
                    </a:lnTo>
                    <a:lnTo>
                      <a:pt x="484" y="500"/>
                    </a:lnTo>
                    <a:lnTo>
                      <a:pt x="494" y="498"/>
                    </a:lnTo>
                    <a:lnTo>
                      <a:pt x="498" y="500"/>
                    </a:lnTo>
                    <a:lnTo>
                      <a:pt x="500" y="500"/>
                    </a:lnTo>
                    <a:lnTo>
                      <a:pt x="502" y="504"/>
                    </a:lnTo>
                    <a:lnTo>
                      <a:pt x="502" y="504"/>
                    </a:lnTo>
                    <a:lnTo>
                      <a:pt x="504" y="528"/>
                    </a:lnTo>
                    <a:lnTo>
                      <a:pt x="518" y="548"/>
                    </a:lnTo>
                    <a:lnTo>
                      <a:pt x="518" y="548"/>
                    </a:lnTo>
                    <a:lnTo>
                      <a:pt x="518" y="554"/>
                    </a:lnTo>
                    <a:lnTo>
                      <a:pt x="518" y="560"/>
                    </a:lnTo>
                    <a:lnTo>
                      <a:pt x="516" y="564"/>
                    </a:lnTo>
                    <a:lnTo>
                      <a:pt x="516" y="564"/>
                    </a:lnTo>
                    <a:lnTo>
                      <a:pt x="510" y="568"/>
                    </a:lnTo>
                    <a:lnTo>
                      <a:pt x="502" y="570"/>
                    </a:lnTo>
                    <a:lnTo>
                      <a:pt x="494" y="572"/>
                    </a:lnTo>
                    <a:lnTo>
                      <a:pt x="494" y="572"/>
                    </a:lnTo>
                    <a:lnTo>
                      <a:pt x="490" y="578"/>
                    </a:lnTo>
                    <a:lnTo>
                      <a:pt x="488" y="586"/>
                    </a:lnTo>
                    <a:lnTo>
                      <a:pt x="488" y="586"/>
                    </a:lnTo>
                    <a:lnTo>
                      <a:pt x="488" y="616"/>
                    </a:lnTo>
                    <a:lnTo>
                      <a:pt x="488" y="616"/>
                    </a:lnTo>
                    <a:lnTo>
                      <a:pt x="488" y="626"/>
                    </a:lnTo>
                    <a:lnTo>
                      <a:pt x="486" y="630"/>
                    </a:lnTo>
                    <a:lnTo>
                      <a:pt x="484" y="636"/>
                    </a:lnTo>
                    <a:lnTo>
                      <a:pt x="484" y="636"/>
                    </a:lnTo>
                    <a:lnTo>
                      <a:pt x="468" y="644"/>
                    </a:lnTo>
                    <a:lnTo>
                      <a:pt x="458" y="650"/>
                    </a:lnTo>
                    <a:lnTo>
                      <a:pt x="458" y="650"/>
                    </a:lnTo>
                    <a:lnTo>
                      <a:pt x="454" y="654"/>
                    </a:lnTo>
                    <a:lnTo>
                      <a:pt x="448" y="662"/>
                    </a:lnTo>
                    <a:lnTo>
                      <a:pt x="448" y="662"/>
                    </a:lnTo>
                    <a:lnTo>
                      <a:pt x="446" y="674"/>
                    </a:lnTo>
                    <a:lnTo>
                      <a:pt x="446" y="688"/>
                    </a:lnTo>
                    <a:lnTo>
                      <a:pt x="446" y="688"/>
                    </a:lnTo>
                    <a:lnTo>
                      <a:pt x="444" y="694"/>
                    </a:lnTo>
                    <a:lnTo>
                      <a:pt x="438" y="702"/>
                    </a:lnTo>
                    <a:lnTo>
                      <a:pt x="438" y="702"/>
                    </a:lnTo>
                    <a:lnTo>
                      <a:pt x="424" y="712"/>
                    </a:lnTo>
                    <a:lnTo>
                      <a:pt x="412" y="722"/>
                    </a:lnTo>
                    <a:lnTo>
                      <a:pt x="412" y="722"/>
                    </a:lnTo>
                    <a:lnTo>
                      <a:pt x="402" y="732"/>
                    </a:lnTo>
                    <a:lnTo>
                      <a:pt x="392" y="742"/>
                    </a:lnTo>
                    <a:lnTo>
                      <a:pt x="392" y="742"/>
                    </a:lnTo>
                    <a:lnTo>
                      <a:pt x="384" y="748"/>
                    </a:lnTo>
                    <a:lnTo>
                      <a:pt x="380" y="752"/>
                    </a:lnTo>
                    <a:lnTo>
                      <a:pt x="376" y="758"/>
                    </a:lnTo>
                    <a:lnTo>
                      <a:pt x="376" y="758"/>
                    </a:lnTo>
                    <a:lnTo>
                      <a:pt x="374" y="764"/>
                    </a:lnTo>
                    <a:lnTo>
                      <a:pt x="368" y="770"/>
                    </a:lnTo>
                    <a:lnTo>
                      <a:pt x="362" y="776"/>
                    </a:lnTo>
                    <a:lnTo>
                      <a:pt x="356" y="780"/>
                    </a:lnTo>
                    <a:lnTo>
                      <a:pt x="356" y="780"/>
                    </a:lnTo>
                    <a:lnTo>
                      <a:pt x="348" y="780"/>
                    </a:lnTo>
                    <a:lnTo>
                      <a:pt x="336" y="776"/>
                    </a:lnTo>
                    <a:lnTo>
                      <a:pt x="326" y="770"/>
                    </a:lnTo>
                    <a:lnTo>
                      <a:pt x="320" y="764"/>
                    </a:lnTo>
                    <a:lnTo>
                      <a:pt x="320" y="764"/>
                    </a:lnTo>
                    <a:lnTo>
                      <a:pt x="318" y="762"/>
                    </a:lnTo>
                    <a:lnTo>
                      <a:pt x="316" y="760"/>
                    </a:lnTo>
                    <a:lnTo>
                      <a:pt x="308" y="760"/>
                    </a:lnTo>
                    <a:lnTo>
                      <a:pt x="300" y="760"/>
                    </a:lnTo>
                    <a:lnTo>
                      <a:pt x="300" y="760"/>
                    </a:lnTo>
                    <a:lnTo>
                      <a:pt x="252" y="750"/>
                    </a:lnTo>
                    <a:lnTo>
                      <a:pt x="252" y="750"/>
                    </a:lnTo>
                    <a:lnTo>
                      <a:pt x="240" y="744"/>
                    </a:lnTo>
                    <a:lnTo>
                      <a:pt x="226" y="732"/>
                    </a:lnTo>
                    <a:lnTo>
                      <a:pt x="208" y="716"/>
                    </a:lnTo>
                    <a:lnTo>
                      <a:pt x="174" y="684"/>
                    </a:lnTo>
                    <a:lnTo>
                      <a:pt x="150" y="664"/>
                    </a:lnTo>
                    <a:lnTo>
                      <a:pt x="152" y="640"/>
                    </a:lnTo>
                    <a:lnTo>
                      <a:pt x="152" y="640"/>
                    </a:lnTo>
                    <a:lnTo>
                      <a:pt x="154" y="626"/>
                    </a:lnTo>
                    <a:lnTo>
                      <a:pt x="154" y="626"/>
                    </a:lnTo>
                    <a:lnTo>
                      <a:pt x="154" y="600"/>
                    </a:lnTo>
                    <a:lnTo>
                      <a:pt x="142" y="606"/>
                    </a:lnTo>
                    <a:lnTo>
                      <a:pt x="132" y="616"/>
                    </a:lnTo>
                    <a:lnTo>
                      <a:pt x="132" y="616"/>
                    </a:lnTo>
                    <a:lnTo>
                      <a:pt x="128" y="616"/>
                    </a:lnTo>
                    <a:lnTo>
                      <a:pt x="124" y="616"/>
                    </a:lnTo>
                    <a:lnTo>
                      <a:pt x="120" y="616"/>
                    </a:lnTo>
                    <a:lnTo>
                      <a:pt x="120" y="616"/>
                    </a:lnTo>
                    <a:lnTo>
                      <a:pt x="116" y="612"/>
                    </a:lnTo>
                    <a:lnTo>
                      <a:pt x="108" y="608"/>
                    </a:lnTo>
                    <a:lnTo>
                      <a:pt x="100" y="602"/>
                    </a:lnTo>
                    <a:lnTo>
                      <a:pt x="84" y="600"/>
                    </a:lnTo>
                    <a:lnTo>
                      <a:pt x="64" y="594"/>
                    </a:lnTo>
                    <a:lnTo>
                      <a:pt x="60" y="550"/>
                    </a:lnTo>
                    <a:lnTo>
                      <a:pt x="60" y="504"/>
                    </a:lnTo>
                    <a:lnTo>
                      <a:pt x="60" y="504"/>
                    </a:lnTo>
                    <a:lnTo>
                      <a:pt x="80" y="478"/>
                    </a:lnTo>
                    <a:lnTo>
                      <a:pt x="94" y="460"/>
                    </a:lnTo>
                    <a:lnTo>
                      <a:pt x="104" y="452"/>
                    </a:lnTo>
                    <a:lnTo>
                      <a:pt x="104" y="452"/>
                    </a:lnTo>
                    <a:lnTo>
                      <a:pt x="124" y="446"/>
                    </a:lnTo>
                    <a:lnTo>
                      <a:pt x="140" y="442"/>
                    </a:lnTo>
                    <a:lnTo>
                      <a:pt x="172" y="432"/>
                    </a:lnTo>
                    <a:lnTo>
                      <a:pt x="182" y="424"/>
                    </a:lnTo>
                    <a:lnTo>
                      <a:pt x="182" y="402"/>
                    </a:lnTo>
                    <a:lnTo>
                      <a:pt x="182" y="402"/>
                    </a:lnTo>
                    <a:lnTo>
                      <a:pt x="178" y="400"/>
                    </a:lnTo>
                    <a:lnTo>
                      <a:pt x="172" y="396"/>
                    </a:lnTo>
                    <a:lnTo>
                      <a:pt x="172" y="396"/>
                    </a:lnTo>
                    <a:lnTo>
                      <a:pt x="166" y="398"/>
                    </a:lnTo>
                    <a:lnTo>
                      <a:pt x="166" y="400"/>
                    </a:lnTo>
                    <a:lnTo>
                      <a:pt x="158" y="410"/>
                    </a:lnTo>
                    <a:lnTo>
                      <a:pt x="136" y="404"/>
                    </a:lnTo>
                    <a:lnTo>
                      <a:pt x="136" y="404"/>
                    </a:lnTo>
                    <a:lnTo>
                      <a:pt x="124" y="400"/>
                    </a:lnTo>
                    <a:lnTo>
                      <a:pt x="118" y="396"/>
                    </a:lnTo>
                    <a:lnTo>
                      <a:pt x="114" y="392"/>
                    </a:lnTo>
                    <a:lnTo>
                      <a:pt x="114" y="392"/>
                    </a:lnTo>
                    <a:lnTo>
                      <a:pt x="112" y="374"/>
                    </a:lnTo>
                    <a:lnTo>
                      <a:pt x="110" y="362"/>
                    </a:lnTo>
                    <a:lnTo>
                      <a:pt x="112" y="358"/>
                    </a:lnTo>
                    <a:lnTo>
                      <a:pt x="112" y="354"/>
                    </a:lnTo>
                    <a:lnTo>
                      <a:pt x="112" y="354"/>
                    </a:lnTo>
                    <a:lnTo>
                      <a:pt x="122" y="344"/>
                    </a:lnTo>
                    <a:lnTo>
                      <a:pt x="124" y="340"/>
                    </a:lnTo>
                    <a:lnTo>
                      <a:pt x="128" y="340"/>
                    </a:lnTo>
                    <a:lnTo>
                      <a:pt x="128" y="340"/>
                    </a:lnTo>
                    <a:lnTo>
                      <a:pt x="132" y="342"/>
                    </a:lnTo>
                    <a:lnTo>
                      <a:pt x="136" y="348"/>
                    </a:lnTo>
                    <a:lnTo>
                      <a:pt x="142" y="352"/>
                    </a:lnTo>
                    <a:lnTo>
                      <a:pt x="148" y="356"/>
                    </a:lnTo>
                    <a:lnTo>
                      <a:pt x="148" y="356"/>
                    </a:lnTo>
                    <a:lnTo>
                      <a:pt x="156" y="358"/>
                    </a:lnTo>
                    <a:lnTo>
                      <a:pt x="160" y="358"/>
                    </a:lnTo>
                    <a:lnTo>
                      <a:pt x="162" y="356"/>
                    </a:lnTo>
                    <a:lnTo>
                      <a:pt x="162" y="356"/>
                    </a:lnTo>
                    <a:lnTo>
                      <a:pt x="172" y="346"/>
                    </a:lnTo>
                    <a:lnTo>
                      <a:pt x="180" y="340"/>
                    </a:lnTo>
                    <a:lnTo>
                      <a:pt x="180" y="340"/>
                    </a:lnTo>
                    <a:lnTo>
                      <a:pt x="194" y="338"/>
                    </a:lnTo>
                    <a:lnTo>
                      <a:pt x="206" y="338"/>
                    </a:lnTo>
                    <a:lnTo>
                      <a:pt x="218" y="334"/>
                    </a:lnTo>
                    <a:lnTo>
                      <a:pt x="224" y="316"/>
                    </a:lnTo>
                    <a:lnTo>
                      <a:pt x="230" y="302"/>
                    </a:lnTo>
                    <a:lnTo>
                      <a:pt x="230" y="302"/>
                    </a:lnTo>
                    <a:lnTo>
                      <a:pt x="232" y="296"/>
                    </a:lnTo>
                    <a:lnTo>
                      <a:pt x="230" y="290"/>
                    </a:lnTo>
                    <a:lnTo>
                      <a:pt x="228" y="290"/>
                    </a:lnTo>
                    <a:lnTo>
                      <a:pt x="224" y="290"/>
                    </a:lnTo>
                    <a:lnTo>
                      <a:pt x="224" y="290"/>
                    </a:lnTo>
                    <a:lnTo>
                      <a:pt x="204" y="294"/>
                    </a:lnTo>
                    <a:lnTo>
                      <a:pt x="192" y="298"/>
                    </a:lnTo>
                    <a:lnTo>
                      <a:pt x="188" y="310"/>
                    </a:lnTo>
                    <a:lnTo>
                      <a:pt x="188" y="310"/>
                    </a:lnTo>
                    <a:lnTo>
                      <a:pt x="186" y="316"/>
                    </a:lnTo>
                    <a:lnTo>
                      <a:pt x="184" y="318"/>
                    </a:lnTo>
                    <a:lnTo>
                      <a:pt x="180" y="320"/>
                    </a:lnTo>
                    <a:lnTo>
                      <a:pt x="180" y="320"/>
                    </a:lnTo>
                    <a:lnTo>
                      <a:pt x="168" y="322"/>
                    </a:lnTo>
                    <a:lnTo>
                      <a:pt x="160" y="322"/>
                    </a:lnTo>
                    <a:lnTo>
                      <a:pt x="160" y="322"/>
                    </a:lnTo>
                    <a:lnTo>
                      <a:pt x="138" y="322"/>
                    </a:lnTo>
                    <a:lnTo>
                      <a:pt x="138" y="322"/>
                    </a:lnTo>
                    <a:lnTo>
                      <a:pt x="98" y="322"/>
                    </a:lnTo>
                    <a:lnTo>
                      <a:pt x="98" y="322"/>
                    </a:lnTo>
                    <a:lnTo>
                      <a:pt x="90" y="322"/>
                    </a:lnTo>
                    <a:lnTo>
                      <a:pt x="84" y="320"/>
                    </a:lnTo>
                    <a:lnTo>
                      <a:pt x="84" y="318"/>
                    </a:lnTo>
                    <a:lnTo>
                      <a:pt x="82" y="316"/>
                    </a:lnTo>
                    <a:lnTo>
                      <a:pt x="82" y="316"/>
                    </a:lnTo>
                    <a:lnTo>
                      <a:pt x="82" y="312"/>
                    </a:lnTo>
                    <a:lnTo>
                      <a:pt x="80" y="308"/>
                    </a:lnTo>
                    <a:lnTo>
                      <a:pt x="74" y="302"/>
                    </a:lnTo>
                    <a:lnTo>
                      <a:pt x="66" y="300"/>
                    </a:lnTo>
                    <a:lnTo>
                      <a:pt x="60" y="300"/>
                    </a:lnTo>
                    <a:lnTo>
                      <a:pt x="60" y="300"/>
                    </a:lnTo>
                    <a:lnTo>
                      <a:pt x="46" y="304"/>
                    </a:lnTo>
                    <a:lnTo>
                      <a:pt x="38" y="306"/>
                    </a:lnTo>
                    <a:lnTo>
                      <a:pt x="38" y="306"/>
                    </a:lnTo>
                    <a:lnTo>
                      <a:pt x="32" y="310"/>
                    </a:lnTo>
                    <a:lnTo>
                      <a:pt x="28" y="314"/>
                    </a:lnTo>
                    <a:lnTo>
                      <a:pt x="26" y="318"/>
                    </a:lnTo>
                    <a:lnTo>
                      <a:pt x="26" y="318"/>
                    </a:lnTo>
                    <a:lnTo>
                      <a:pt x="30" y="322"/>
                    </a:lnTo>
                    <a:lnTo>
                      <a:pt x="34" y="326"/>
                    </a:lnTo>
                    <a:lnTo>
                      <a:pt x="40" y="330"/>
                    </a:lnTo>
                    <a:lnTo>
                      <a:pt x="46" y="340"/>
                    </a:lnTo>
                    <a:lnTo>
                      <a:pt x="46" y="356"/>
                    </a:lnTo>
                    <a:lnTo>
                      <a:pt x="46" y="356"/>
                    </a:lnTo>
                    <a:lnTo>
                      <a:pt x="42" y="360"/>
                    </a:lnTo>
                    <a:lnTo>
                      <a:pt x="38" y="362"/>
                    </a:lnTo>
                    <a:lnTo>
                      <a:pt x="36" y="364"/>
                    </a:lnTo>
                    <a:lnTo>
                      <a:pt x="36" y="364"/>
                    </a:lnTo>
                    <a:lnTo>
                      <a:pt x="28" y="360"/>
                    </a:lnTo>
                    <a:lnTo>
                      <a:pt x="18" y="354"/>
                    </a:lnTo>
                    <a:lnTo>
                      <a:pt x="8" y="344"/>
                    </a:lnTo>
                    <a:lnTo>
                      <a:pt x="6" y="340"/>
                    </a:lnTo>
                    <a:lnTo>
                      <a:pt x="4" y="336"/>
                    </a:lnTo>
                    <a:lnTo>
                      <a:pt x="4" y="336"/>
                    </a:lnTo>
                    <a:lnTo>
                      <a:pt x="2" y="316"/>
                    </a:lnTo>
                    <a:lnTo>
                      <a:pt x="0" y="296"/>
                    </a:lnTo>
                    <a:lnTo>
                      <a:pt x="0" y="296"/>
                    </a:lnTo>
                    <a:lnTo>
                      <a:pt x="0" y="284"/>
                    </a:lnTo>
                    <a:lnTo>
                      <a:pt x="2" y="276"/>
                    </a:lnTo>
                    <a:lnTo>
                      <a:pt x="4" y="270"/>
                    </a:lnTo>
                    <a:lnTo>
                      <a:pt x="4" y="270"/>
                    </a:lnTo>
                    <a:lnTo>
                      <a:pt x="16" y="260"/>
                    </a:lnTo>
                    <a:lnTo>
                      <a:pt x="22" y="256"/>
                    </a:lnTo>
                    <a:lnTo>
                      <a:pt x="22" y="256"/>
                    </a:lnTo>
                    <a:lnTo>
                      <a:pt x="26" y="256"/>
                    </a:lnTo>
                    <a:lnTo>
                      <a:pt x="30" y="256"/>
                    </a:lnTo>
                    <a:lnTo>
                      <a:pt x="32" y="254"/>
                    </a:lnTo>
                    <a:lnTo>
                      <a:pt x="32" y="254"/>
                    </a:lnTo>
                    <a:lnTo>
                      <a:pt x="38" y="236"/>
                    </a:lnTo>
                    <a:lnTo>
                      <a:pt x="42" y="224"/>
                    </a:lnTo>
                    <a:lnTo>
                      <a:pt x="42" y="224"/>
                    </a:lnTo>
                    <a:lnTo>
                      <a:pt x="32" y="192"/>
                    </a:lnTo>
                    <a:lnTo>
                      <a:pt x="32" y="192"/>
                    </a:lnTo>
                    <a:lnTo>
                      <a:pt x="30" y="178"/>
                    </a:lnTo>
                    <a:lnTo>
                      <a:pt x="28" y="170"/>
                    </a:lnTo>
                    <a:lnTo>
                      <a:pt x="26" y="164"/>
                    </a:lnTo>
                    <a:lnTo>
                      <a:pt x="26" y="164"/>
                    </a:lnTo>
                    <a:lnTo>
                      <a:pt x="22" y="154"/>
                    </a:lnTo>
                    <a:lnTo>
                      <a:pt x="22" y="150"/>
                    </a:lnTo>
                    <a:lnTo>
                      <a:pt x="24" y="146"/>
                    </a:lnTo>
                    <a:lnTo>
                      <a:pt x="24" y="146"/>
                    </a:lnTo>
                    <a:lnTo>
                      <a:pt x="44" y="132"/>
                    </a:lnTo>
                    <a:lnTo>
                      <a:pt x="44" y="132"/>
                    </a:lnTo>
                    <a:lnTo>
                      <a:pt x="58" y="132"/>
                    </a:lnTo>
                    <a:lnTo>
                      <a:pt x="76" y="130"/>
                    </a:lnTo>
                    <a:lnTo>
                      <a:pt x="76" y="130"/>
                    </a:lnTo>
                    <a:lnTo>
                      <a:pt x="88" y="122"/>
                    </a:lnTo>
                    <a:lnTo>
                      <a:pt x="98" y="116"/>
                    </a:lnTo>
                    <a:lnTo>
                      <a:pt x="98" y="116"/>
                    </a:lnTo>
                    <a:lnTo>
                      <a:pt x="104" y="110"/>
                    </a:lnTo>
                    <a:lnTo>
                      <a:pt x="110" y="106"/>
                    </a:lnTo>
                    <a:lnTo>
                      <a:pt x="114" y="102"/>
                    </a:lnTo>
                    <a:lnTo>
                      <a:pt x="114" y="102"/>
                    </a:lnTo>
                    <a:lnTo>
                      <a:pt x="128" y="100"/>
                    </a:lnTo>
                    <a:lnTo>
                      <a:pt x="128" y="100"/>
                    </a:lnTo>
                    <a:lnTo>
                      <a:pt x="160" y="74"/>
                    </a:lnTo>
                    <a:lnTo>
                      <a:pt x="160" y="74"/>
                    </a:lnTo>
                    <a:lnTo>
                      <a:pt x="164" y="68"/>
                    </a:lnTo>
                    <a:lnTo>
                      <a:pt x="166" y="62"/>
                    </a:lnTo>
                    <a:lnTo>
                      <a:pt x="170" y="52"/>
                    </a:lnTo>
                    <a:lnTo>
                      <a:pt x="174" y="30"/>
                    </a:lnTo>
                    <a:lnTo>
                      <a:pt x="204" y="2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7" name="Freeform 6"/>
              <p:cNvSpPr>
                <a:spLocks/>
              </p:cNvSpPr>
              <p:nvPr/>
            </p:nvSpPr>
            <p:spPr bwMode="auto">
              <a:xfrm>
                <a:off x="7300881" y="5533171"/>
                <a:ext cx="802773" cy="516282"/>
              </a:xfrm>
              <a:custGeom>
                <a:avLst/>
                <a:gdLst>
                  <a:gd name="T0" fmla="*/ 534 w 538"/>
                  <a:gd name="T1" fmla="*/ 148 h 346"/>
                  <a:gd name="T2" fmla="*/ 538 w 538"/>
                  <a:gd name="T3" fmla="*/ 138 h 346"/>
                  <a:gd name="T4" fmla="*/ 518 w 538"/>
                  <a:gd name="T5" fmla="*/ 86 h 346"/>
                  <a:gd name="T6" fmla="*/ 504 w 538"/>
                  <a:gd name="T7" fmla="*/ 74 h 346"/>
                  <a:gd name="T8" fmla="*/ 430 w 538"/>
                  <a:gd name="T9" fmla="*/ 40 h 346"/>
                  <a:gd name="T10" fmla="*/ 372 w 538"/>
                  <a:gd name="T11" fmla="*/ 0 h 346"/>
                  <a:gd name="T12" fmla="*/ 340 w 538"/>
                  <a:gd name="T13" fmla="*/ 6 h 346"/>
                  <a:gd name="T14" fmla="*/ 326 w 538"/>
                  <a:gd name="T15" fmla="*/ 22 h 346"/>
                  <a:gd name="T16" fmla="*/ 312 w 538"/>
                  <a:gd name="T17" fmla="*/ 36 h 346"/>
                  <a:gd name="T18" fmla="*/ 312 w 538"/>
                  <a:gd name="T19" fmla="*/ 50 h 346"/>
                  <a:gd name="T20" fmla="*/ 324 w 538"/>
                  <a:gd name="T21" fmla="*/ 72 h 346"/>
                  <a:gd name="T22" fmla="*/ 324 w 538"/>
                  <a:gd name="T23" fmla="*/ 80 h 346"/>
                  <a:gd name="T24" fmla="*/ 310 w 538"/>
                  <a:gd name="T25" fmla="*/ 84 h 346"/>
                  <a:gd name="T26" fmla="*/ 270 w 538"/>
                  <a:gd name="T27" fmla="*/ 104 h 346"/>
                  <a:gd name="T28" fmla="*/ 238 w 538"/>
                  <a:gd name="T29" fmla="*/ 106 h 346"/>
                  <a:gd name="T30" fmla="*/ 190 w 538"/>
                  <a:gd name="T31" fmla="*/ 94 h 346"/>
                  <a:gd name="T32" fmla="*/ 182 w 538"/>
                  <a:gd name="T33" fmla="*/ 94 h 346"/>
                  <a:gd name="T34" fmla="*/ 174 w 538"/>
                  <a:gd name="T35" fmla="*/ 108 h 346"/>
                  <a:gd name="T36" fmla="*/ 184 w 538"/>
                  <a:gd name="T37" fmla="*/ 126 h 346"/>
                  <a:gd name="T38" fmla="*/ 182 w 538"/>
                  <a:gd name="T39" fmla="*/ 140 h 346"/>
                  <a:gd name="T40" fmla="*/ 148 w 538"/>
                  <a:gd name="T41" fmla="*/ 170 h 346"/>
                  <a:gd name="T42" fmla="*/ 120 w 538"/>
                  <a:gd name="T43" fmla="*/ 192 h 346"/>
                  <a:gd name="T44" fmla="*/ 102 w 538"/>
                  <a:gd name="T45" fmla="*/ 206 h 346"/>
                  <a:gd name="T46" fmla="*/ 88 w 538"/>
                  <a:gd name="T47" fmla="*/ 214 h 346"/>
                  <a:gd name="T48" fmla="*/ 26 w 538"/>
                  <a:gd name="T49" fmla="*/ 178 h 346"/>
                  <a:gd name="T50" fmla="*/ 0 w 538"/>
                  <a:gd name="T51" fmla="*/ 208 h 346"/>
                  <a:gd name="T52" fmla="*/ 4 w 538"/>
                  <a:gd name="T53" fmla="*/ 224 h 346"/>
                  <a:gd name="T54" fmla="*/ 6 w 538"/>
                  <a:gd name="T55" fmla="*/ 246 h 346"/>
                  <a:gd name="T56" fmla="*/ 10 w 538"/>
                  <a:gd name="T57" fmla="*/ 272 h 346"/>
                  <a:gd name="T58" fmla="*/ 6 w 538"/>
                  <a:gd name="T59" fmla="*/ 280 h 346"/>
                  <a:gd name="T60" fmla="*/ 8 w 538"/>
                  <a:gd name="T61" fmla="*/ 290 h 346"/>
                  <a:gd name="T62" fmla="*/ 32 w 538"/>
                  <a:gd name="T63" fmla="*/ 298 h 346"/>
                  <a:gd name="T64" fmla="*/ 46 w 538"/>
                  <a:gd name="T65" fmla="*/ 306 h 346"/>
                  <a:gd name="T66" fmla="*/ 56 w 538"/>
                  <a:gd name="T67" fmla="*/ 310 h 346"/>
                  <a:gd name="T68" fmla="*/ 112 w 538"/>
                  <a:gd name="T69" fmla="*/ 310 h 346"/>
                  <a:gd name="T70" fmla="*/ 122 w 538"/>
                  <a:gd name="T71" fmla="*/ 322 h 346"/>
                  <a:gd name="T72" fmla="*/ 142 w 538"/>
                  <a:gd name="T73" fmla="*/ 342 h 346"/>
                  <a:gd name="T74" fmla="*/ 160 w 538"/>
                  <a:gd name="T75" fmla="*/ 344 h 346"/>
                  <a:gd name="T76" fmla="*/ 176 w 538"/>
                  <a:gd name="T77" fmla="*/ 324 h 346"/>
                  <a:gd name="T78" fmla="*/ 198 w 538"/>
                  <a:gd name="T79" fmla="*/ 300 h 346"/>
                  <a:gd name="T80" fmla="*/ 242 w 538"/>
                  <a:gd name="T81" fmla="*/ 298 h 346"/>
                  <a:gd name="T82" fmla="*/ 270 w 538"/>
                  <a:gd name="T83" fmla="*/ 294 h 346"/>
                  <a:gd name="T84" fmla="*/ 328 w 538"/>
                  <a:gd name="T85" fmla="*/ 272 h 346"/>
                  <a:gd name="T86" fmla="*/ 336 w 538"/>
                  <a:gd name="T87" fmla="*/ 258 h 346"/>
                  <a:gd name="T88" fmla="*/ 340 w 538"/>
                  <a:gd name="T89" fmla="*/ 242 h 346"/>
                  <a:gd name="T90" fmla="*/ 360 w 538"/>
                  <a:gd name="T91" fmla="*/ 224 h 346"/>
                  <a:gd name="T92" fmla="*/ 416 w 538"/>
                  <a:gd name="T93" fmla="*/ 200 h 346"/>
                  <a:gd name="T94" fmla="*/ 428 w 538"/>
                  <a:gd name="T95" fmla="*/ 192 h 346"/>
                  <a:gd name="T96" fmla="*/ 470 w 538"/>
                  <a:gd name="T97" fmla="*/ 186 h 346"/>
                  <a:gd name="T98" fmla="*/ 504 w 538"/>
                  <a:gd name="T99" fmla="*/ 178 h 346"/>
                  <a:gd name="T100" fmla="*/ 530 w 538"/>
                  <a:gd name="T101" fmla="*/ 152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38" h="346">
                    <a:moveTo>
                      <a:pt x="530" y="152"/>
                    </a:moveTo>
                    <a:lnTo>
                      <a:pt x="530" y="152"/>
                    </a:lnTo>
                    <a:lnTo>
                      <a:pt x="534" y="148"/>
                    </a:lnTo>
                    <a:lnTo>
                      <a:pt x="538" y="142"/>
                    </a:lnTo>
                    <a:lnTo>
                      <a:pt x="538" y="138"/>
                    </a:lnTo>
                    <a:lnTo>
                      <a:pt x="538" y="138"/>
                    </a:lnTo>
                    <a:lnTo>
                      <a:pt x="532" y="114"/>
                    </a:lnTo>
                    <a:lnTo>
                      <a:pt x="526" y="98"/>
                    </a:lnTo>
                    <a:lnTo>
                      <a:pt x="518" y="86"/>
                    </a:lnTo>
                    <a:lnTo>
                      <a:pt x="518" y="86"/>
                    </a:lnTo>
                    <a:lnTo>
                      <a:pt x="512" y="80"/>
                    </a:lnTo>
                    <a:lnTo>
                      <a:pt x="504" y="74"/>
                    </a:lnTo>
                    <a:lnTo>
                      <a:pt x="484" y="64"/>
                    </a:lnTo>
                    <a:lnTo>
                      <a:pt x="462" y="52"/>
                    </a:lnTo>
                    <a:lnTo>
                      <a:pt x="430" y="40"/>
                    </a:lnTo>
                    <a:lnTo>
                      <a:pt x="392" y="8"/>
                    </a:lnTo>
                    <a:lnTo>
                      <a:pt x="372" y="0"/>
                    </a:lnTo>
                    <a:lnTo>
                      <a:pt x="372" y="0"/>
                    </a:lnTo>
                    <a:lnTo>
                      <a:pt x="358" y="2"/>
                    </a:lnTo>
                    <a:lnTo>
                      <a:pt x="346" y="4"/>
                    </a:lnTo>
                    <a:lnTo>
                      <a:pt x="340" y="6"/>
                    </a:lnTo>
                    <a:lnTo>
                      <a:pt x="340" y="6"/>
                    </a:lnTo>
                    <a:lnTo>
                      <a:pt x="330" y="16"/>
                    </a:lnTo>
                    <a:lnTo>
                      <a:pt x="326" y="22"/>
                    </a:lnTo>
                    <a:lnTo>
                      <a:pt x="314" y="36"/>
                    </a:lnTo>
                    <a:lnTo>
                      <a:pt x="314" y="36"/>
                    </a:lnTo>
                    <a:lnTo>
                      <a:pt x="312" y="36"/>
                    </a:lnTo>
                    <a:lnTo>
                      <a:pt x="310" y="38"/>
                    </a:lnTo>
                    <a:lnTo>
                      <a:pt x="310" y="42"/>
                    </a:lnTo>
                    <a:lnTo>
                      <a:pt x="312" y="50"/>
                    </a:lnTo>
                    <a:lnTo>
                      <a:pt x="312" y="50"/>
                    </a:lnTo>
                    <a:lnTo>
                      <a:pt x="324" y="72"/>
                    </a:lnTo>
                    <a:lnTo>
                      <a:pt x="324" y="72"/>
                    </a:lnTo>
                    <a:lnTo>
                      <a:pt x="326" y="76"/>
                    </a:lnTo>
                    <a:lnTo>
                      <a:pt x="326" y="78"/>
                    </a:lnTo>
                    <a:lnTo>
                      <a:pt x="324" y="80"/>
                    </a:lnTo>
                    <a:lnTo>
                      <a:pt x="324" y="80"/>
                    </a:lnTo>
                    <a:lnTo>
                      <a:pt x="314" y="82"/>
                    </a:lnTo>
                    <a:lnTo>
                      <a:pt x="310" y="84"/>
                    </a:lnTo>
                    <a:lnTo>
                      <a:pt x="280" y="102"/>
                    </a:lnTo>
                    <a:lnTo>
                      <a:pt x="280" y="102"/>
                    </a:lnTo>
                    <a:lnTo>
                      <a:pt x="270" y="104"/>
                    </a:lnTo>
                    <a:lnTo>
                      <a:pt x="256" y="106"/>
                    </a:lnTo>
                    <a:lnTo>
                      <a:pt x="238" y="106"/>
                    </a:lnTo>
                    <a:lnTo>
                      <a:pt x="238" y="106"/>
                    </a:lnTo>
                    <a:lnTo>
                      <a:pt x="218" y="102"/>
                    </a:lnTo>
                    <a:lnTo>
                      <a:pt x="202" y="98"/>
                    </a:lnTo>
                    <a:lnTo>
                      <a:pt x="190" y="94"/>
                    </a:lnTo>
                    <a:lnTo>
                      <a:pt x="186" y="94"/>
                    </a:lnTo>
                    <a:lnTo>
                      <a:pt x="182" y="94"/>
                    </a:lnTo>
                    <a:lnTo>
                      <a:pt x="182" y="94"/>
                    </a:lnTo>
                    <a:lnTo>
                      <a:pt x="172" y="100"/>
                    </a:lnTo>
                    <a:lnTo>
                      <a:pt x="172" y="104"/>
                    </a:lnTo>
                    <a:lnTo>
                      <a:pt x="174" y="108"/>
                    </a:lnTo>
                    <a:lnTo>
                      <a:pt x="174" y="108"/>
                    </a:lnTo>
                    <a:lnTo>
                      <a:pt x="182" y="120"/>
                    </a:lnTo>
                    <a:lnTo>
                      <a:pt x="184" y="126"/>
                    </a:lnTo>
                    <a:lnTo>
                      <a:pt x="184" y="132"/>
                    </a:lnTo>
                    <a:lnTo>
                      <a:pt x="184" y="132"/>
                    </a:lnTo>
                    <a:lnTo>
                      <a:pt x="182" y="140"/>
                    </a:lnTo>
                    <a:lnTo>
                      <a:pt x="176" y="148"/>
                    </a:lnTo>
                    <a:lnTo>
                      <a:pt x="166" y="158"/>
                    </a:lnTo>
                    <a:lnTo>
                      <a:pt x="148" y="170"/>
                    </a:lnTo>
                    <a:lnTo>
                      <a:pt x="148" y="170"/>
                    </a:lnTo>
                    <a:lnTo>
                      <a:pt x="132" y="182"/>
                    </a:lnTo>
                    <a:lnTo>
                      <a:pt x="120" y="192"/>
                    </a:lnTo>
                    <a:lnTo>
                      <a:pt x="112" y="200"/>
                    </a:lnTo>
                    <a:lnTo>
                      <a:pt x="112" y="200"/>
                    </a:lnTo>
                    <a:lnTo>
                      <a:pt x="102" y="206"/>
                    </a:lnTo>
                    <a:lnTo>
                      <a:pt x="94" y="212"/>
                    </a:lnTo>
                    <a:lnTo>
                      <a:pt x="88" y="214"/>
                    </a:lnTo>
                    <a:lnTo>
                      <a:pt x="88" y="214"/>
                    </a:lnTo>
                    <a:lnTo>
                      <a:pt x="66" y="214"/>
                    </a:lnTo>
                    <a:lnTo>
                      <a:pt x="42" y="190"/>
                    </a:lnTo>
                    <a:lnTo>
                      <a:pt x="26" y="178"/>
                    </a:lnTo>
                    <a:lnTo>
                      <a:pt x="6" y="188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2" y="214"/>
                    </a:lnTo>
                    <a:lnTo>
                      <a:pt x="4" y="224"/>
                    </a:lnTo>
                    <a:lnTo>
                      <a:pt x="4" y="224"/>
                    </a:lnTo>
                    <a:lnTo>
                      <a:pt x="2" y="236"/>
                    </a:lnTo>
                    <a:lnTo>
                      <a:pt x="4" y="240"/>
                    </a:lnTo>
                    <a:lnTo>
                      <a:pt x="6" y="246"/>
                    </a:lnTo>
                    <a:lnTo>
                      <a:pt x="6" y="246"/>
                    </a:lnTo>
                    <a:lnTo>
                      <a:pt x="20" y="262"/>
                    </a:lnTo>
                    <a:lnTo>
                      <a:pt x="10" y="272"/>
                    </a:lnTo>
                    <a:lnTo>
                      <a:pt x="10" y="272"/>
                    </a:lnTo>
                    <a:lnTo>
                      <a:pt x="8" y="276"/>
                    </a:lnTo>
                    <a:lnTo>
                      <a:pt x="6" y="280"/>
                    </a:lnTo>
                    <a:lnTo>
                      <a:pt x="6" y="284"/>
                    </a:lnTo>
                    <a:lnTo>
                      <a:pt x="6" y="284"/>
                    </a:lnTo>
                    <a:lnTo>
                      <a:pt x="8" y="290"/>
                    </a:lnTo>
                    <a:lnTo>
                      <a:pt x="10" y="292"/>
                    </a:lnTo>
                    <a:lnTo>
                      <a:pt x="10" y="292"/>
                    </a:lnTo>
                    <a:lnTo>
                      <a:pt x="32" y="298"/>
                    </a:lnTo>
                    <a:lnTo>
                      <a:pt x="32" y="298"/>
                    </a:lnTo>
                    <a:lnTo>
                      <a:pt x="40" y="302"/>
                    </a:lnTo>
                    <a:lnTo>
                      <a:pt x="46" y="306"/>
                    </a:lnTo>
                    <a:lnTo>
                      <a:pt x="46" y="306"/>
                    </a:lnTo>
                    <a:lnTo>
                      <a:pt x="48" y="308"/>
                    </a:lnTo>
                    <a:lnTo>
                      <a:pt x="56" y="310"/>
                    </a:lnTo>
                    <a:lnTo>
                      <a:pt x="56" y="310"/>
                    </a:lnTo>
                    <a:lnTo>
                      <a:pt x="74" y="310"/>
                    </a:lnTo>
                    <a:lnTo>
                      <a:pt x="112" y="310"/>
                    </a:lnTo>
                    <a:lnTo>
                      <a:pt x="112" y="310"/>
                    </a:lnTo>
                    <a:lnTo>
                      <a:pt x="114" y="312"/>
                    </a:lnTo>
                    <a:lnTo>
                      <a:pt x="122" y="322"/>
                    </a:lnTo>
                    <a:lnTo>
                      <a:pt x="122" y="322"/>
                    </a:lnTo>
                    <a:lnTo>
                      <a:pt x="130" y="332"/>
                    </a:lnTo>
                    <a:lnTo>
                      <a:pt x="142" y="342"/>
                    </a:lnTo>
                    <a:lnTo>
                      <a:pt x="148" y="344"/>
                    </a:lnTo>
                    <a:lnTo>
                      <a:pt x="154" y="346"/>
                    </a:lnTo>
                    <a:lnTo>
                      <a:pt x="160" y="344"/>
                    </a:lnTo>
                    <a:lnTo>
                      <a:pt x="166" y="338"/>
                    </a:lnTo>
                    <a:lnTo>
                      <a:pt x="166" y="338"/>
                    </a:lnTo>
                    <a:lnTo>
                      <a:pt x="176" y="324"/>
                    </a:lnTo>
                    <a:lnTo>
                      <a:pt x="188" y="312"/>
                    </a:lnTo>
                    <a:lnTo>
                      <a:pt x="198" y="300"/>
                    </a:lnTo>
                    <a:lnTo>
                      <a:pt x="198" y="300"/>
                    </a:lnTo>
                    <a:lnTo>
                      <a:pt x="218" y="298"/>
                    </a:lnTo>
                    <a:lnTo>
                      <a:pt x="218" y="298"/>
                    </a:lnTo>
                    <a:lnTo>
                      <a:pt x="242" y="298"/>
                    </a:lnTo>
                    <a:lnTo>
                      <a:pt x="260" y="296"/>
                    </a:lnTo>
                    <a:lnTo>
                      <a:pt x="270" y="294"/>
                    </a:lnTo>
                    <a:lnTo>
                      <a:pt x="270" y="294"/>
                    </a:lnTo>
                    <a:lnTo>
                      <a:pt x="298" y="284"/>
                    </a:lnTo>
                    <a:lnTo>
                      <a:pt x="316" y="278"/>
                    </a:lnTo>
                    <a:lnTo>
                      <a:pt x="328" y="272"/>
                    </a:lnTo>
                    <a:lnTo>
                      <a:pt x="328" y="272"/>
                    </a:lnTo>
                    <a:lnTo>
                      <a:pt x="334" y="266"/>
                    </a:lnTo>
                    <a:lnTo>
                      <a:pt x="336" y="258"/>
                    </a:lnTo>
                    <a:lnTo>
                      <a:pt x="336" y="248"/>
                    </a:lnTo>
                    <a:lnTo>
                      <a:pt x="336" y="248"/>
                    </a:lnTo>
                    <a:lnTo>
                      <a:pt x="340" y="242"/>
                    </a:lnTo>
                    <a:lnTo>
                      <a:pt x="348" y="234"/>
                    </a:lnTo>
                    <a:lnTo>
                      <a:pt x="360" y="224"/>
                    </a:lnTo>
                    <a:lnTo>
                      <a:pt x="360" y="224"/>
                    </a:lnTo>
                    <a:lnTo>
                      <a:pt x="386" y="214"/>
                    </a:lnTo>
                    <a:lnTo>
                      <a:pt x="404" y="208"/>
                    </a:lnTo>
                    <a:lnTo>
                      <a:pt x="416" y="200"/>
                    </a:lnTo>
                    <a:lnTo>
                      <a:pt x="416" y="200"/>
                    </a:lnTo>
                    <a:lnTo>
                      <a:pt x="422" y="196"/>
                    </a:lnTo>
                    <a:lnTo>
                      <a:pt x="428" y="192"/>
                    </a:lnTo>
                    <a:lnTo>
                      <a:pt x="438" y="188"/>
                    </a:lnTo>
                    <a:lnTo>
                      <a:pt x="438" y="188"/>
                    </a:lnTo>
                    <a:lnTo>
                      <a:pt x="470" y="186"/>
                    </a:lnTo>
                    <a:lnTo>
                      <a:pt x="490" y="182"/>
                    </a:lnTo>
                    <a:lnTo>
                      <a:pt x="498" y="180"/>
                    </a:lnTo>
                    <a:lnTo>
                      <a:pt x="504" y="178"/>
                    </a:lnTo>
                    <a:lnTo>
                      <a:pt x="504" y="178"/>
                    </a:lnTo>
                    <a:lnTo>
                      <a:pt x="520" y="162"/>
                    </a:lnTo>
                    <a:lnTo>
                      <a:pt x="530" y="152"/>
                    </a:lnTo>
                    <a:lnTo>
                      <a:pt x="530" y="15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8" name="Freeform 7"/>
              <p:cNvSpPr>
                <a:spLocks/>
              </p:cNvSpPr>
              <p:nvPr/>
            </p:nvSpPr>
            <p:spPr bwMode="auto">
              <a:xfrm>
                <a:off x="7491875" y="6186730"/>
                <a:ext cx="182042" cy="208900"/>
              </a:xfrm>
              <a:custGeom>
                <a:avLst/>
                <a:gdLst>
                  <a:gd name="T0" fmla="*/ 122 w 122"/>
                  <a:gd name="T1" fmla="*/ 82 h 140"/>
                  <a:gd name="T2" fmla="*/ 110 w 122"/>
                  <a:gd name="T3" fmla="*/ 44 h 140"/>
                  <a:gd name="T4" fmla="*/ 110 w 122"/>
                  <a:gd name="T5" fmla="*/ 44 h 140"/>
                  <a:gd name="T6" fmla="*/ 106 w 122"/>
                  <a:gd name="T7" fmla="*/ 38 h 140"/>
                  <a:gd name="T8" fmla="*/ 100 w 122"/>
                  <a:gd name="T9" fmla="*/ 34 h 140"/>
                  <a:gd name="T10" fmla="*/ 94 w 122"/>
                  <a:gd name="T11" fmla="*/ 32 h 140"/>
                  <a:gd name="T12" fmla="*/ 94 w 122"/>
                  <a:gd name="T13" fmla="*/ 32 h 140"/>
                  <a:gd name="T14" fmla="*/ 86 w 122"/>
                  <a:gd name="T15" fmla="*/ 32 h 140"/>
                  <a:gd name="T16" fmla="*/ 76 w 122"/>
                  <a:gd name="T17" fmla="*/ 28 h 140"/>
                  <a:gd name="T18" fmla="*/ 66 w 122"/>
                  <a:gd name="T19" fmla="*/ 20 h 140"/>
                  <a:gd name="T20" fmla="*/ 50 w 122"/>
                  <a:gd name="T21" fmla="*/ 6 h 140"/>
                  <a:gd name="T22" fmla="*/ 38 w 122"/>
                  <a:gd name="T23" fmla="*/ 0 h 140"/>
                  <a:gd name="T24" fmla="*/ 14 w 122"/>
                  <a:gd name="T25" fmla="*/ 16 h 140"/>
                  <a:gd name="T26" fmla="*/ 14 w 122"/>
                  <a:gd name="T27" fmla="*/ 16 h 140"/>
                  <a:gd name="T28" fmla="*/ 16 w 122"/>
                  <a:gd name="T29" fmla="*/ 24 h 140"/>
                  <a:gd name="T30" fmla="*/ 20 w 122"/>
                  <a:gd name="T31" fmla="*/ 30 h 140"/>
                  <a:gd name="T32" fmla="*/ 22 w 122"/>
                  <a:gd name="T33" fmla="*/ 34 h 140"/>
                  <a:gd name="T34" fmla="*/ 22 w 122"/>
                  <a:gd name="T35" fmla="*/ 34 h 140"/>
                  <a:gd name="T36" fmla="*/ 26 w 122"/>
                  <a:gd name="T37" fmla="*/ 36 h 140"/>
                  <a:gd name="T38" fmla="*/ 28 w 122"/>
                  <a:gd name="T39" fmla="*/ 40 h 140"/>
                  <a:gd name="T40" fmla="*/ 32 w 122"/>
                  <a:gd name="T41" fmla="*/ 52 h 140"/>
                  <a:gd name="T42" fmla="*/ 32 w 122"/>
                  <a:gd name="T43" fmla="*/ 52 h 140"/>
                  <a:gd name="T44" fmla="*/ 34 w 122"/>
                  <a:gd name="T45" fmla="*/ 62 h 140"/>
                  <a:gd name="T46" fmla="*/ 34 w 122"/>
                  <a:gd name="T47" fmla="*/ 66 h 140"/>
                  <a:gd name="T48" fmla="*/ 32 w 122"/>
                  <a:gd name="T49" fmla="*/ 70 h 140"/>
                  <a:gd name="T50" fmla="*/ 32 w 122"/>
                  <a:gd name="T51" fmla="*/ 70 h 140"/>
                  <a:gd name="T52" fmla="*/ 30 w 122"/>
                  <a:gd name="T53" fmla="*/ 72 h 140"/>
                  <a:gd name="T54" fmla="*/ 32 w 122"/>
                  <a:gd name="T55" fmla="*/ 74 h 140"/>
                  <a:gd name="T56" fmla="*/ 26 w 122"/>
                  <a:gd name="T57" fmla="*/ 78 h 140"/>
                  <a:gd name="T58" fmla="*/ 26 w 122"/>
                  <a:gd name="T59" fmla="*/ 78 h 140"/>
                  <a:gd name="T60" fmla="*/ 16 w 122"/>
                  <a:gd name="T61" fmla="*/ 82 h 140"/>
                  <a:gd name="T62" fmla="*/ 8 w 122"/>
                  <a:gd name="T63" fmla="*/ 84 h 140"/>
                  <a:gd name="T64" fmla="*/ 2 w 122"/>
                  <a:gd name="T65" fmla="*/ 86 h 140"/>
                  <a:gd name="T66" fmla="*/ 0 w 122"/>
                  <a:gd name="T67" fmla="*/ 86 h 140"/>
                  <a:gd name="T68" fmla="*/ 0 w 122"/>
                  <a:gd name="T69" fmla="*/ 90 h 140"/>
                  <a:gd name="T70" fmla="*/ 0 w 122"/>
                  <a:gd name="T71" fmla="*/ 90 h 140"/>
                  <a:gd name="T72" fmla="*/ 2 w 122"/>
                  <a:gd name="T73" fmla="*/ 98 h 140"/>
                  <a:gd name="T74" fmla="*/ 6 w 122"/>
                  <a:gd name="T75" fmla="*/ 106 h 140"/>
                  <a:gd name="T76" fmla="*/ 14 w 122"/>
                  <a:gd name="T77" fmla="*/ 114 h 140"/>
                  <a:gd name="T78" fmla="*/ 24 w 122"/>
                  <a:gd name="T79" fmla="*/ 136 h 140"/>
                  <a:gd name="T80" fmla="*/ 24 w 122"/>
                  <a:gd name="T81" fmla="*/ 136 h 140"/>
                  <a:gd name="T82" fmla="*/ 28 w 122"/>
                  <a:gd name="T83" fmla="*/ 140 h 140"/>
                  <a:gd name="T84" fmla="*/ 34 w 122"/>
                  <a:gd name="T85" fmla="*/ 140 h 140"/>
                  <a:gd name="T86" fmla="*/ 40 w 122"/>
                  <a:gd name="T87" fmla="*/ 138 h 140"/>
                  <a:gd name="T88" fmla="*/ 40 w 122"/>
                  <a:gd name="T89" fmla="*/ 138 h 140"/>
                  <a:gd name="T90" fmla="*/ 52 w 122"/>
                  <a:gd name="T91" fmla="*/ 126 h 140"/>
                  <a:gd name="T92" fmla="*/ 58 w 122"/>
                  <a:gd name="T93" fmla="*/ 120 h 140"/>
                  <a:gd name="T94" fmla="*/ 64 w 122"/>
                  <a:gd name="T95" fmla="*/ 118 h 140"/>
                  <a:gd name="T96" fmla="*/ 64 w 122"/>
                  <a:gd name="T97" fmla="*/ 118 h 140"/>
                  <a:gd name="T98" fmla="*/ 86 w 122"/>
                  <a:gd name="T99" fmla="*/ 118 h 140"/>
                  <a:gd name="T100" fmla="*/ 86 w 122"/>
                  <a:gd name="T101" fmla="*/ 118 h 140"/>
                  <a:gd name="T102" fmla="*/ 88 w 122"/>
                  <a:gd name="T103" fmla="*/ 112 h 140"/>
                  <a:gd name="T104" fmla="*/ 92 w 122"/>
                  <a:gd name="T105" fmla="*/ 108 h 140"/>
                  <a:gd name="T106" fmla="*/ 96 w 122"/>
                  <a:gd name="T107" fmla="*/ 106 h 140"/>
                  <a:gd name="T108" fmla="*/ 96 w 122"/>
                  <a:gd name="T109" fmla="*/ 106 h 140"/>
                  <a:gd name="T110" fmla="*/ 104 w 122"/>
                  <a:gd name="T111" fmla="*/ 102 h 140"/>
                  <a:gd name="T112" fmla="*/ 112 w 122"/>
                  <a:gd name="T113" fmla="*/ 98 h 140"/>
                  <a:gd name="T114" fmla="*/ 118 w 122"/>
                  <a:gd name="T115" fmla="*/ 92 h 140"/>
                  <a:gd name="T116" fmla="*/ 120 w 122"/>
                  <a:gd name="T117" fmla="*/ 88 h 140"/>
                  <a:gd name="T118" fmla="*/ 122 w 122"/>
                  <a:gd name="T119" fmla="*/ 82 h 140"/>
                  <a:gd name="T120" fmla="*/ 122 w 122"/>
                  <a:gd name="T121" fmla="*/ 8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2" h="140">
                    <a:moveTo>
                      <a:pt x="122" y="82"/>
                    </a:moveTo>
                    <a:lnTo>
                      <a:pt x="110" y="44"/>
                    </a:lnTo>
                    <a:lnTo>
                      <a:pt x="110" y="44"/>
                    </a:lnTo>
                    <a:lnTo>
                      <a:pt x="106" y="38"/>
                    </a:lnTo>
                    <a:lnTo>
                      <a:pt x="100" y="34"/>
                    </a:lnTo>
                    <a:lnTo>
                      <a:pt x="94" y="32"/>
                    </a:lnTo>
                    <a:lnTo>
                      <a:pt x="94" y="32"/>
                    </a:lnTo>
                    <a:lnTo>
                      <a:pt x="86" y="32"/>
                    </a:lnTo>
                    <a:lnTo>
                      <a:pt x="76" y="28"/>
                    </a:lnTo>
                    <a:lnTo>
                      <a:pt x="66" y="20"/>
                    </a:lnTo>
                    <a:lnTo>
                      <a:pt x="50" y="6"/>
                    </a:lnTo>
                    <a:lnTo>
                      <a:pt x="38" y="0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6" y="24"/>
                    </a:lnTo>
                    <a:lnTo>
                      <a:pt x="20" y="30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26" y="36"/>
                    </a:lnTo>
                    <a:lnTo>
                      <a:pt x="28" y="4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4" y="62"/>
                    </a:lnTo>
                    <a:lnTo>
                      <a:pt x="34" y="66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0" y="72"/>
                    </a:lnTo>
                    <a:lnTo>
                      <a:pt x="32" y="74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16" y="82"/>
                    </a:lnTo>
                    <a:lnTo>
                      <a:pt x="8" y="84"/>
                    </a:lnTo>
                    <a:lnTo>
                      <a:pt x="2" y="86"/>
                    </a:lnTo>
                    <a:lnTo>
                      <a:pt x="0" y="86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2" y="98"/>
                    </a:lnTo>
                    <a:lnTo>
                      <a:pt x="6" y="106"/>
                    </a:lnTo>
                    <a:lnTo>
                      <a:pt x="14" y="114"/>
                    </a:lnTo>
                    <a:lnTo>
                      <a:pt x="24" y="136"/>
                    </a:lnTo>
                    <a:lnTo>
                      <a:pt x="24" y="136"/>
                    </a:lnTo>
                    <a:lnTo>
                      <a:pt x="28" y="140"/>
                    </a:lnTo>
                    <a:lnTo>
                      <a:pt x="34" y="140"/>
                    </a:lnTo>
                    <a:lnTo>
                      <a:pt x="40" y="138"/>
                    </a:lnTo>
                    <a:lnTo>
                      <a:pt x="40" y="138"/>
                    </a:lnTo>
                    <a:lnTo>
                      <a:pt x="52" y="126"/>
                    </a:lnTo>
                    <a:lnTo>
                      <a:pt x="58" y="120"/>
                    </a:lnTo>
                    <a:lnTo>
                      <a:pt x="64" y="118"/>
                    </a:lnTo>
                    <a:lnTo>
                      <a:pt x="64" y="118"/>
                    </a:lnTo>
                    <a:lnTo>
                      <a:pt x="86" y="118"/>
                    </a:lnTo>
                    <a:lnTo>
                      <a:pt x="86" y="118"/>
                    </a:lnTo>
                    <a:lnTo>
                      <a:pt x="88" y="112"/>
                    </a:lnTo>
                    <a:lnTo>
                      <a:pt x="92" y="108"/>
                    </a:lnTo>
                    <a:lnTo>
                      <a:pt x="96" y="106"/>
                    </a:lnTo>
                    <a:lnTo>
                      <a:pt x="96" y="106"/>
                    </a:lnTo>
                    <a:lnTo>
                      <a:pt x="104" y="102"/>
                    </a:lnTo>
                    <a:lnTo>
                      <a:pt x="112" y="98"/>
                    </a:lnTo>
                    <a:lnTo>
                      <a:pt x="118" y="92"/>
                    </a:lnTo>
                    <a:lnTo>
                      <a:pt x="120" y="88"/>
                    </a:lnTo>
                    <a:lnTo>
                      <a:pt x="122" y="82"/>
                    </a:lnTo>
                    <a:lnTo>
                      <a:pt x="122" y="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29" name="Freeform 8"/>
              <p:cNvSpPr>
                <a:spLocks/>
              </p:cNvSpPr>
              <p:nvPr/>
            </p:nvSpPr>
            <p:spPr bwMode="auto">
              <a:xfrm>
                <a:off x="7330723" y="6201651"/>
                <a:ext cx="131309" cy="116387"/>
              </a:xfrm>
              <a:custGeom>
                <a:avLst/>
                <a:gdLst>
                  <a:gd name="T0" fmla="*/ 48 w 88"/>
                  <a:gd name="T1" fmla="*/ 76 h 78"/>
                  <a:gd name="T2" fmla="*/ 82 w 88"/>
                  <a:gd name="T3" fmla="*/ 46 h 78"/>
                  <a:gd name="T4" fmla="*/ 88 w 88"/>
                  <a:gd name="T5" fmla="*/ 22 h 78"/>
                  <a:gd name="T6" fmla="*/ 62 w 88"/>
                  <a:gd name="T7" fmla="*/ 0 h 78"/>
                  <a:gd name="T8" fmla="*/ 62 w 88"/>
                  <a:gd name="T9" fmla="*/ 0 h 78"/>
                  <a:gd name="T10" fmla="*/ 52 w 88"/>
                  <a:gd name="T11" fmla="*/ 0 h 78"/>
                  <a:gd name="T12" fmla="*/ 44 w 88"/>
                  <a:gd name="T13" fmla="*/ 2 h 78"/>
                  <a:gd name="T14" fmla="*/ 40 w 88"/>
                  <a:gd name="T15" fmla="*/ 4 h 78"/>
                  <a:gd name="T16" fmla="*/ 40 w 88"/>
                  <a:gd name="T17" fmla="*/ 4 h 78"/>
                  <a:gd name="T18" fmla="*/ 36 w 88"/>
                  <a:gd name="T19" fmla="*/ 8 h 78"/>
                  <a:gd name="T20" fmla="*/ 30 w 88"/>
                  <a:gd name="T21" fmla="*/ 10 h 78"/>
                  <a:gd name="T22" fmla="*/ 20 w 88"/>
                  <a:gd name="T23" fmla="*/ 16 h 78"/>
                  <a:gd name="T24" fmla="*/ 12 w 88"/>
                  <a:gd name="T25" fmla="*/ 30 h 78"/>
                  <a:gd name="T26" fmla="*/ 12 w 88"/>
                  <a:gd name="T27" fmla="*/ 30 h 78"/>
                  <a:gd name="T28" fmla="*/ 10 w 88"/>
                  <a:gd name="T29" fmla="*/ 34 h 78"/>
                  <a:gd name="T30" fmla="*/ 8 w 88"/>
                  <a:gd name="T31" fmla="*/ 42 h 78"/>
                  <a:gd name="T32" fmla="*/ 8 w 88"/>
                  <a:gd name="T33" fmla="*/ 42 h 78"/>
                  <a:gd name="T34" fmla="*/ 2 w 88"/>
                  <a:gd name="T35" fmla="*/ 48 h 78"/>
                  <a:gd name="T36" fmla="*/ 0 w 88"/>
                  <a:gd name="T37" fmla="*/ 50 h 78"/>
                  <a:gd name="T38" fmla="*/ 0 w 88"/>
                  <a:gd name="T39" fmla="*/ 54 h 78"/>
                  <a:gd name="T40" fmla="*/ 0 w 88"/>
                  <a:gd name="T41" fmla="*/ 54 h 78"/>
                  <a:gd name="T42" fmla="*/ 2 w 88"/>
                  <a:gd name="T43" fmla="*/ 56 h 78"/>
                  <a:gd name="T44" fmla="*/ 6 w 88"/>
                  <a:gd name="T45" fmla="*/ 58 h 78"/>
                  <a:gd name="T46" fmla="*/ 10 w 88"/>
                  <a:gd name="T47" fmla="*/ 58 h 78"/>
                  <a:gd name="T48" fmla="*/ 14 w 88"/>
                  <a:gd name="T49" fmla="*/ 60 h 78"/>
                  <a:gd name="T50" fmla="*/ 14 w 88"/>
                  <a:gd name="T51" fmla="*/ 60 h 78"/>
                  <a:gd name="T52" fmla="*/ 24 w 88"/>
                  <a:gd name="T53" fmla="*/ 62 h 78"/>
                  <a:gd name="T54" fmla="*/ 28 w 88"/>
                  <a:gd name="T55" fmla="*/ 62 h 78"/>
                  <a:gd name="T56" fmla="*/ 32 w 88"/>
                  <a:gd name="T57" fmla="*/ 66 h 78"/>
                  <a:gd name="T58" fmla="*/ 32 w 88"/>
                  <a:gd name="T59" fmla="*/ 66 h 78"/>
                  <a:gd name="T60" fmla="*/ 38 w 88"/>
                  <a:gd name="T61" fmla="*/ 76 h 78"/>
                  <a:gd name="T62" fmla="*/ 44 w 88"/>
                  <a:gd name="T63" fmla="*/ 78 h 78"/>
                  <a:gd name="T64" fmla="*/ 46 w 88"/>
                  <a:gd name="T65" fmla="*/ 78 h 78"/>
                  <a:gd name="T66" fmla="*/ 48 w 88"/>
                  <a:gd name="T67" fmla="*/ 76 h 78"/>
                  <a:gd name="T68" fmla="*/ 48 w 88"/>
                  <a:gd name="T69" fmla="*/ 7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78">
                    <a:moveTo>
                      <a:pt x="48" y="76"/>
                    </a:moveTo>
                    <a:lnTo>
                      <a:pt x="82" y="46"/>
                    </a:lnTo>
                    <a:lnTo>
                      <a:pt x="88" y="22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52" y="0"/>
                    </a:lnTo>
                    <a:lnTo>
                      <a:pt x="44" y="2"/>
                    </a:lnTo>
                    <a:lnTo>
                      <a:pt x="40" y="4"/>
                    </a:lnTo>
                    <a:lnTo>
                      <a:pt x="40" y="4"/>
                    </a:lnTo>
                    <a:lnTo>
                      <a:pt x="36" y="8"/>
                    </a:lnTo>
                    <a:lnTo>
                      <a:pt x="30" y="10"/>
                    </a:lnTo>
                    <a:lnTo>
                      <a:pt x="20" y="16"/>
                    </a:lnTo>
                    <a:lnTo>
                      <a:pt x="12" y="30"/>
                    </a:lnTo>
                    <a:lnTo>
                      <a:pt x="12" y="30"/>
                    </a:lnTo>
                    <a:lnTo>
                      <a:pt x="10" y="34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2" y="48"/>
                    </a:lnTo>
                    <a:lnTo>
                      <a:pt x="0" y="50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56"/>
                    </a:lnTo>
                    <a:lnTo>
                      <a:pt x="6" y="58"/>
                    </a:lnTo>
                    <a:lnTo>
                      <a:pt x="10" y="58"/>
                    </a:lnTo>
                    <a:lnTo>
                      <a:pt x="14" y="60"/>
                    </a:lnTo>
                    <a:lnTo>
                      <a:pt x="14" y="60"/>
                    </a:lnTo>
                    <a:lnTo>
                      <a:pt x="24" y="62"/>
                    </a:lnTo>
                    <a:lnTo>
                      <a:pt x="28" y="62"/>
                    </a:lnTo>
                    <a:lnTo>
                      <a:pt x="32" y="66"/>
                    </a:lnTo>
                    <a:lnTo>
                      <a:pt x="32" y="66"/>
                    </a:lnTo>
                    <a:lnTo>
                      <a:pt x="38" y="76"/>
                    </a:lnTo>
                    <a:lnTo>
                      <a:pt x="44" y="78"/>
                    </a:lnTo>
                    <a:lnTo>
                      <a:pt x="46" y="78"/>
                    </a:lnTo>
                    <a:lnTo>
                      <a:pt x="48" y="76"/>
                    </a:lnTo>
                    <a:lnTo>
                      <a:pt x="48" y="7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0" name="Freeform 9"/>
              <p:cNvSpPr>
                <a:spLocks/>
              </p:cNvSpPr>
              <p:nvPr/>
            </p:nvSpPr>
            <p:spPr bwMode="auto">
              <a:xfrm>
                <a:off x="7551561" y="5494376"/>
                <a:ext cx="182042" cy="149214"/>
              </a:xfrm>
              <a:custGeom>
                <a:avLst/>
                <a:gdLst>
                  <a:gd name="T0" fmla="*/ 118 w 122"/>
                  <a:gd name="T1" fmla="*/ 82 h 100"/>
                  <a:gd name="T2" fmla="*/ 122 w 122"/>
                  <a:gd name="T3" fmla="*/ 40 h 100"/>
                  <a:gd name="T4" fmla="*/ 122 w 122"/>
                  <a:gd name="T5" fmla="*/ 40 h 100"/>
                  <a:gd name="T6" fmla="*/ 122 w 122"/>
                  <a:gd name="T7" fmla="*/ 34 h 100"/>
                  <a:gd name="T8" fmla="*/ 122 w 122"/>
                  <a:gd name="T9" fmla="*/ 26 h 100"/>
                  <a:gd name="T10" fmla="*/ 122 w 122"/>
                  <a:gd name="T11" fmla="*/ 26 h 100"/>
                  <a:gd name="T12" fmla="*/ 114 w 122"/>
                  <a:gd name="T13" fmla="*/ 16 h 100"/>
                  <a:gd name="T14" fmla="*/ 108 w 122"/>
                  <a:gd name="T15" fmla="*/ 6 h 100"/>
                  <a:gd name="T16" fmla="*/ 92 w 122"/>
                  <a:gd name="T17" fmla="*/ 0 h 100"/>
                  <a:gd name="T18" fmla="*/ 70 w 122"/>
                  <a:gd name="T19" fmla="*/ 0 h 100"/>
                  <a:gd name="T20" fmla="*/ 70 w 122"/>
                  <a:gd name="T21" fmla="*/ 0 h 100"/>
                  <a:gd name="T22" fmla="*/ 66 w 122"/>
                  <a:gd name="T23" fmla="*/ 2 h 100"/>
                  <a:gd name="T24" fmla="*/ 62 w 122"/>
                  <a:gd name="T25" fmla="*/ 8 h 100"/>
                  <a:gd name="T26" fmla="*/ 62 w 122"/>
                  <a:gd name="T27" fmla="*/ 8 h 100"/>
                  <a:gd name="T28" fmla="*/ 54 w 122"/>
                  <a:gd name="T29" fmla="*/ 16 h 100"/>
                  <a:gd name="T30" fmla="*/ 46 w 122"/>
                  <a:gd name="T31" fmla="*/ 24 h 100"/>
                  <a:gd name="T32" fmla="*/ 46 w 122"/>
                  <a:gd name="T33" fmla="*/ 24 h 100"/>
                  <a:gd name="T34" fmla="*/ 32 w 122"/>
                  <a:gd name="T35" fmla="*/ 34 h 100"/>
                  <a:gd name="T36" fmla="*/ 24 w 122"/>
                  <a:gd name="T37" fmla="*/ 56 h 100"/>
                  <a:gd name="T38" fmla="*/ 24 w 122"/>
                  <a:gd name="T39" fmla="*/ 56 h 100"/>
                  <a:gd name="T40" fmla="*/ 22 w 122"/>
                  <a:gd name="T41" fmla="*/ 58 h 100"/>
                  <a:gd name="T42" fmla="*/ 18 w 122"/>
                  <a:gd name="T43" fmla="*/ 64 h 100"/>
                  <a:gd name="T44" fmla="*/ 18 w 122"/>
                  <a:gd name="T45" fmla="*/ 64 h 100"/>
                  <a:gd name="T46" fmla="*/ 14 w 122"/>
                  <a:gd name="T47" fmla="*/ 74 h 100"/>
                  <a:gd name="T48" fmla="*/ 10 w 122"/>
                  <a:gd name="T49" fmla="*/ 80 h 100"/>
                  <a:gd name="T50" fmla="*/ 10 w 122"/>
                  <a:gd name="T51" fmla="*/ 80 h 100"/>
                  <a:gd name="T52" fmla="*/ 4 w 122"/>
                  <a:gd name="T53" fmla="*/ 84 h 100"/>
                  <a:gd name="T54" fmla="*/ 0 w 122"/>
                  <a:gd name="T55" fmla="*/ 88 h 100"/>
                  <a:gd name="T56" fmla="*/ 0 w 122"/>
                  <a:gd name="T57" fmla="*/ 90 h 100"/>
                  <a:gd name="T58" fmla="*/ 0 w 122"/>
                  <a:gd name="T59" fmla="*/ 92 h 100"/>
                  <a:gd name="T60" fmla="*/ 0 w 122"/>
                  <a:gd name="T61" fmla="*/ 92 h 100"/>
                  <a:gd name="T62" fmla="*/ 2 w 122"/>
                  <a:gd name="T63" fmla="*/ 94 h 100"/>
                  <a:gd name="T64" fmla="*/ 6 w 122"/>
                  <a:gd name="T65" fmla="*/ 98 h 100"/>
                  <a:gd name="T66" fmla="*/ 12 w 122"/>
                  <a:gd name="T67" fmla="*/ 100 h 100"/>
                  <a:gd name="T68" fmla="*/ 12 w 122"/>
                  <a:gd name="T69" fmla="*/ 100 h 100"/>
                  <a:gd name="T70" fmla="*/ 24 w 122"/>
                  <a:gd name="T71" fmla="*/ 98 h 100"/>
                  <a:gd name="T72" fmla="*/ 44 w 122"/>
                  <a:gd name="T73" fmla="*/ 98 h 100"/>
                  <a:gd name="T74" fmla="*/ 44 w 122"/>
                  <a:gd name="T75" fmla="*/ 98 h 100"/>
                  <a:gd name="T76" fmla="*/ 96 w 122"/>
                  <a:gd name="T77" fmla="*/ 96 h 100"/>
                  <a:gd name="T78" fmla="*/ 118 w 122"/>
                  <a:gd name="T79" fmla="*/ 8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2" h="100">
                    <a:moveTo>
                      <a:pt x="118" y="82"/>
                    </a:moveTo>
                    <a:lnTo>
                      <a:pt x="122" y="40"/>
                    </a:lnTo>
                    <a:lnTo>
                      <a:pt x="122" y="40"/>
                    </a:lnTo>
                    <a:lnTo>
                      <a:pt x="122" y="34"/>
                    </a:lnTo>
                    <a:lnTo>
                      <a:pt x="122" y="26"/>
                    </a:lnTo>
                    <a:lnTo>
                      <a:pt x="122" y="26"/>
                    </a:lnTo>
                    <a:lnTo>
                      <a:pt x="114" y="16"/>
                    </a:lnTo>
                    <a:lnTo>
                      <a:pt x="108" y="6"/>
                    </a:lnTo>
                    <a:lnTo>
                      <a:pt x="9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6" y="2"/>
                    </a:lnTo>
                    <a:lnTo>
                      <a:pt x="62" y="8"/>
                    </a:lnTo>
                    <a:lnTo>
                      <a:pt x="62" y="8"/>
                    </a:lnTo>
                    <a:lnTo>
                      <a:pt x="54" y="1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32" y="34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2" y="58"/>
                    </a:lnTo>
                    <a:lnTo>
                      <a:pt x="18" y="64"/>
                    </a:lnTo>
                    <a:lnTo>
                      <a:pt x="18" y="64"/>
                    </a:lnTo>
                    <a:lnTo>
                      <a:pt x="14" y="74"/>
                    </a:lnTo>
                    <a:lnTo>
                      <a:pt x="10" y="80"/>
                    </a:lnTo>
                    <a:lnTo>
                      <a:pt x="10" y="80"/>
                    </a:lnTo>
                    <a:lnTo>
                      <a:pt x="4" y="84"/>
                    </a:lnTo>
                    <a:lnTo>
                      <a:pt x="0" y="88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2" y="94"/>
                    </a:lnTo>
                    <a:lnTo>
                      <a:pt x="6" y="98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24" y="98"/>
                    </a:lnTo>
                    <a:lnTo>
                      <a:pt x="44" y="98"/>
                    </a:lnTo>
                    <a:lnTo>
                      <a:pt x="44" y="98"/>
                    </a:lnTo>
                    <a:lnTo>
                      <a:pt x="96" y="96"/>
                    </a:lnTo>
                    <a:lnTo>
                      <a:pt x="118" y="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1" name="Freeform 10"/>
              <p:cNvSpPr>
                <a:spLocks/>
              </p:cNvSpPr>
              <p:nvPr/>
            </p:nvSpPr>
            <p:spPr bwMode="auto">
              <a:xfrm>
                <a:off x="7450095" y="5479454"/>
                <a:ext cx="146230" cy="131309"/>
              </a:xfrm>
              <a:custGeom>
                <a:avLst/>
                <a:gdLst>
                  <a:gd name="T0" fmla="*/ 58 w 98"/>
                  <a:gd name="T1" fmla="*/ 84 h 88"/>
                  <a:gd name="T2" fmla="*/ 84 w 98"/>
                  <a:gd name="T3" fmla="*/ 36 h 88"/>
                  <a:gd name="T4" fmla="*/ 98 w 98"/>
                  <a:gd name="T5" fmla="*/ 16 h 88"/>
                  <a:gd name="T6" fmla="*/ 98 w 98"/>
                  <a:gd name="T7" fmla="*/ 6 h 88"/>
                  <a:gd name="T8" fmla="*/ 98 w 98"/>
                  <a:gd name="T9" fmla="*/ 6 h 88"/>
                  <a:gd name="T10" fmla="*/ 92 w 98"/>
                  <a:gd name="T11" fmla="*/ 4 h 88"/>
                  <a:gd name="T12" fmla="*/ 82 w 98"/>
                  <a:gd name="T13" fmla="*/ 0 h 88"/>
                  <a:gd name="T14" fmla="*/ 82 w 98"/>
                  <a:gd name="T15" fmla="*/ 0 h 88"/>
                  <a:gd name="T16" fmla="*/ 48 w 98"/>
                  <a:gd name="T17" fmla="*/ 2 h 88"/>
                  <a:gd name="T18" fmla="*/ 36 w 98"/>
                  <a:gd name="T19" fmla="*/ 8 h 88"/>
                  <a:gd name="T20" fmla="*/ 14 w 98"/>
                  <a:gd name="T21" fmla="*/ 26 h 88"/>
                  <a:gd name="T22" fmla="*/ 14 w 98"/>
                  <a:gd name="T23" fmla="*/ 26 h 88"/>
                  <a:gd name="T24" fmla="*/ 8 w 98"/>
                  <a:gd name="T25" fmla="*/ 28 h 88"/>
                  <a:gd name="T26" fmla="*/ 4 w 98"/>
                  <a:gd name="T27" fmla="*/ 32 h 88"/>
                  <a:gd name="T28" fmla="*/ 2 w 98"/>
                  <a:gd name="T29" fmla="*/ 36 h 88"/>
                  <a:gd name="T30" fmla="*/ 2 w 98"/>
                  <a:gd name="T31" fmla="*/ 36 h 88"/>
                  <a:gd name="T32" fmla="*/ 2 w 98"/>
                  <a:gd name="T33" fmla="*/ 58 h 88"/>
                  <a:gd name="T34" fmla="*/ 2 w 98"/>
                  <a:gd name="T35" fmla="*/ 58 h 88"/>
                  <a:gd name="T36" fmla="*/ 0 w 98"/>
                  <a:gd name="T37" fmla="*/ 66 h 88"/>
                  <a:gd name="T38" fmla="*/ 0 w 98"/>
                  <a:gd name="T39" fmla="*/ 70 h 88"/>
                  <a:gd name="T40" fmla="*/ 2 w 98"/>
                  <a:gd name="T41" fmla="*/ 72 h 88"/>
                  <a:gd name="T42" fmla="*/ 2 w 98"/>
                  <a:gd name="T43" fmla="*/ 72 h 88"/>
                  <a:gd name="T44" fmla="*/ 22 w 98"/>
                  <a:gd name="T45" fmla="*/ 80 h 88"/>
                  <a:gd name="T46" fmla="*/ 38 w 98"/>
                  <a:gd name="T47" fmla="*/ 86 h 88"/>
                  <a:gd name="T48" fmla="*/ 38 w 98"/>
                  <a:gd name="T49" fmla="*/ 86 h 88"/>
                  <a:gd name="T50" fmla="*/ 44 w 98"/>
                  <a:gd name="T51" fmla="*/ 88 h 88"/>
                  <a:gd name="T52" fmla="*/ 52 w 98"/>
                  <a:gd name="T53" fmla="*/ 86 h 88"/>
                  <a:gd name="T54" fmla="*/ 58 w 98"/>
                  <a:gd name="T55" fmla="*/ 84 h 88"/>
                  <a:gd name="T56" fmla="*/ 58 w 98"/>
                  <a:gd name="T57" fmla="*/ 8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98" h="88">
                    <a:moveTo>
                      <a:pt x="58" y="84"/>
                    </a:moveTo>
                    <a:lnTo>
                      <a:pt x="84" y="36"/>
                    </a:lnTo>
                    <a:lnTo>
                      <a:pt x="98" y="16"/>
                    </a:lnTo>
                    <a:lnTo>
                      <a:pt x="98" y="6"/>
                    </a:lnTo>
                    <a:lnTo>
                      <a:pt x="98" y="6"/>
                    </a:lnTo>
                    <a:lnTo>
                      <a:pt x="92" y="4"/>
                    </a:lnTo>
                    <a:lnTo>
                      <a:pt x="82" y="0"/>
                    </a:lnTo>
                    <a:lnTo>
                      <a:pt x="82" y="0"/>
                    </a:lnTo>
                    <a:lnTo>
                      <a:pt x="48" y="2"/>
                    </a:lnTo>
                    <a:lnTo>
                      <a:pt x="36" y="8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8" y="28"/>
                    </a:lnTo>
                    <a:lnTo>
                      <a:pt x="4" y="32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2" y="58"/>
                    </a:lnTo>
                    <a:lnTo>
                      <a:pt x="2" y="58"/>
                    </a:lnTo>
                    <a:lnTo>
                      <a:pt x="0" y="66"/>
                    </a:lnTo>
                    <a:lnTo>
                      <a:pt x="0" y="70"/>
                    </a:lnTo>
                    <a:lnTo>
                      <a:pt x="2" y="72"/>
                    </a:lnTo>
                    <a:lnTo>
                      <a:pt x="2" y="72"/>
                    </a:lnTo>
                    <a:lnTo>
                      <a:pt x="22" y="80"/>
                    </a:lnTo>
                    <a:lnTo>
                      <a:pt x="38" y="86"/>
                    </a:lnTo>
                    <a:lnTo>
                      <a:pt x="38" y="86"/>
                    </a:lnTo>
                    <a:lnTo>
                      <a:pt x="44" y="88"/>
                    </a:lnTo>
                    <a:lnTo>
                      <a:pt x="52" y="86"/>
                    </a:lnTo>
                    <a:lnTo>
                      <a:pt x="58" y="84"/>
                    </a:lnTo>
                    <a:lnTo>
                      <a:pt x="58" y="8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2" name="Freeform 11"/>
              <p:cNvSpPr>
                <a:spLocks/>
              </p:cNvSpPr>
              <p:nvPr/>
            </p:nvSpPr>
            <p:spPr bwMode="auto">
              <a:xfrm>
                <a:off x="7127792" y="5479454"/>
                <a:ext cx="298429" cy="185026"/>
              </a:xfrm>
              <a:custGeom>
                <a:avLst/>
                <a:gdLst>
                  <a:gd name="T0" fmla="*/ 192 w 200"/>
                  <a:gd name="T1" fmla="*/ 90 h 124"/>
                  <a:gd name="T2" fmla="*/ 200 w 200"/>
                  <a:gd name="T3" fmla="*/ 76 h 124"/>
                  <a:gd name="T4" fmla="*/ 198 w 200"/>
                  <a:gd name="T5" fmla="*/ 64 h 124"/>
                  <a:gd name="T6" fmla="*/ 194 w 200"/>
                  <a:gd name="T7" fmla="*/ 62 h 124"/>
                  <a:gd name="T8" fmla="*/ 158 w 200"/>
                  <a:gd name="T9" fmla="*/ 66 h 124"/>
                  <a:gd name="T10" fmla="*/ 124 w 200"/>
                  <a:gd name="T11" fmla="*/ 66 h 124"/>
                  <a:gd name="T12" fmla="*/ 106 w 200"/>
                  <a:gd name="T13" fmla="*/ 58 h 124"/>
                  <a:gd name="T14" fmla="*/ 102 w 200"/>
                  <a:gd name="T15" fmla="*/ 54 h 124"/>
                  <a:gd name="T16" fmla="*/ 94 w 200"/>
                  <a:gd name="T17" fmla="*/ 42 h 124"/>
                  <a:gd name="T18" fmla="*/ 94 w 200"/>
                  <a:gd name="T19" fmla="*/ 38 h 124"/>
                  <a:gd name="T20" fmla="*/ 96 w 200"/>
                  <a:gd name="T21" fmla="*/ 30 h 124"/>
                  <a:gd name="T22" fmla="*/ 102 w 200"/>
                  <a:gd name="T23" fmla="*/ 22 h 124"/>
                  <a:gd name="T24" fmla="*/ 104 w 200"/>
                  <a:gd name="T25" fmla="*/ 6 h 124"/>
                  <a:gd name="T26" fmla="*/ 70 w 200"/>
                  <a:gd name="T27" fmla="*/ 18 h 124"/>
                  <a:gd name="T28" fmla="*/ 26 w 200"/>
                  <a:gd name="T29" fmla="*/ 6 h 124"/>
                  <a:gd name="T30" fmla="*/ 18 w 200"/>
                  <a:gd name="T31" fmla="*/ 2 h 124"/>
                  <a:gd name="T32" fmla="*/ 8 w 200"/>
                  <a:gd name="T33" fmla="*/ 2 h 124"/>
                  <a:gd name="T34" fmla="*/ 6 w 200"/>
                  <a:gd name="T35" fmla="*/ 2 h 124"/>
                  <a:gd name="T36" fmla="*/ 0 w 200"/>
                  <a:gd name="T37" fmla="*/ 24 h 124"/>
                  <a:gd name="T38" fmla="*/ 48 w 200"/>
                  <a:gd name="T39" fmla="*/ 48 h 124"/>
                  <a:gd name="T40" fmla="*/ 50 w 200"/>
                  <a:gd name="T41" fmla="*/ 64 h 124"/>
                  <a:gd name="T42" fmla="*/ 48 w 200"/>
                  <a:gd name="T43" fmla="*/ 76 h 124"/>
                  <a:gd name="T44" fmla="*/ 42 w 200"/>
                  <a:gd name="T45" fmla="*/ 88 h 124"/>
                  <a:gd name="T46" fmla="*/ 36 w 200"/>
                  <a:gd name="T47" fmla="*/ 98 h 124"/>
                  <a:gd name="T48" fmla="*/ 32 w 200"/>
                  <a:gd name="T49" fmla="*/ 108 h 124"/>
                  <a:gd name="T50" fmla="*/ 32 w 200"/>
                  <a:gd name="T51" fmla="*/ 112 h 124"/>
                  <a:gd name="T52" fmla="*/ 42 w 200"/>
                  <a:gd name="T53" fmla="*/ 122 h 124"/>
                  <a:gd name="T54" fmla="*/ 54 w 200"/>
                  <a:gd name="T55" fmla="*/ 124 h 124"/>
                  <a:gd name="T56" fmla="*/ 68 w 200"/>
                  <a:gd name="T57" fmla="*/ 122 h 124"/>
                  <a:gd name="T58" fmla="*/ 80 w 200"/>
                  <a:gd name="T59" fmla="*/ 118 h 124"/>
                  <a:gd name="T60" fmla="*/ 98 w 200"/>
                  <a:gd name="T61" fmla="*/ 102 h 124"/>
                  <a:gd name="T62" fmla="*/ 106 w 200"/>
                  <a:gd name="T63" fmla="*/ 98 h 124"/>
                  <a:gd name="T64" fmla="*/ 132 w 200"/>
                  <a:gd name="T65" fmla="*/ 94 h 124"/>
                  <a:gd name="T66" fmla="*/ 142 w 200"/>
                  <a:gd name="T67" fmla="*/ 96 h 124"/>
                  <a:gd name="T68" fmla="*/ 172 w 200"/>
                  <a:gd name="T69" fmla="*/ 104 h 124"/>
                  <a:gd name="T70" fmla="*/ 184 w 200"/>
                  <a:gd name="T71" fmla="*/ 10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00" h="124">
                    <a:moveTo>
                      <a:pt x="184" y="102"/>
                    </a:moveTo>
                    <a:lnTo>
                      <a:pt x="192" y="90"/>
                    </a:lnTo>
                    <a:lnTo>
                      <a:pt x="200" y="76"/>
                    </a:lnTo>
                    <a:lnTo>
                      <a:pt x="200" y="76"/>
                    </a:lnTo>
                    <a:lnTo>
                      <a:pt x="198" y="68"/>
                    </a:lnTo>
                    <a:lnTo>
                      <a:pt x="198" y="64"/>
                    </a:lnTo>
                    <a:lnTo>
                      <a:pt x="194" y="62"/>
                    </a:lnTo>
                    <a:lnTo>
                      <a:pt x="194" y="62"/>
                    </a:lnTo>
                    <a:lnTo>
                      <a:pt x="158" y="66"/>
                    </a:lnTo>
                    <a:lnTo>
                      <a:pt x="158" y="66"/>
                    </a:lnTo>
                    <a:lnTo>
                      <a:pt x="140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06" y="58"/>
                    </a:lnTo>
                    <a:lnTo>
                      <a:pt x="106" y="58"/>
                    </a:lnTo>
                    <a:lnTo>
                      <a:pt x="102" y="54"/>
                    </a:lnTo>
                    <a:lnTo>
                      <a:pt x="98" y="48"/>
                    </a:lnTo>
                    <a:lnTo>
                      <a:pt x="94" y="42"/>
                    </a:lnTo>
                    <a:lnTo>
                      <a:pt x="94" y="42"/>
                    </a:lnTo>
                    <a:lnTo>
                      <a:pt x="94" y="38"/>
                    </a:lnTo>
                    <a:lnTo>
                      <a:pt x="94" y="34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102" y="22"/>
                    </a:lnTo>
                    <a:lnTo>
                      <a:pt x="104" y="18"/>
                    </a:lnTo>
                    <a:lnTo>
                      <a:pt x="104" y="6"/>
                    </a:lnTo>
                    <a:lnTo>
                      <a:pt x="96" y="6"/>
                    </a:lnTo>
                    <a:lnTo>
                      <a:pt x="70" y="18"/>
                    </a:lnTo>
                    <a:lnTo>
                      <a:pt x="58" y="20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18" y="2"/>
                    </a:lnTo>
                    <a:lnTo>
                      <a:pt x="10" y="0"/>
                    </a:lnTo>
                    <a:lnTo>
                      <a:pt x="8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2" y="14"/>
                    </a:lnTo>
                    <a:lnTo>
                      <a:pt x="0" y="24"/>
                    </a:lnTo>
                    <a:lnTo>
                      <a:pt x="24" y="36"/>
                    </a:lnTo>
                    <a:lnTo>
                      <a:pt x="48" y="48"/>
                    </a:lnTo>
                    <a:lnTo>
                      <a:pt x="48" y="48"/>
                    </a:lnTo>
                    <a:lnTo>
                      <a:pt x="50" y="64"/>
                    </a:lnTo>
                    <a:lnTo>
                      <a:pt x="50" y="64"/>
                    </a:lnTo>
                    <a:lnTo>
                      <a:pt x="48" y="76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40" y="92"/>
                    </a:lnTo>
                    <a:lnTo>
                      <a:pt x="36" y="98"/>
                    </a:lnTo>
                    <a:lnTo>
                      <a:pt x="32" y="104"/>
                    </a:lnTo>
                    <a:lnTo>
                      <a:pt x="32" y="108"/>
                    </a:lnTo>
                    <a:lnTo>
                      <a:pt x="32" y="112"/>
                    </a:lnTo>
                    <a:lnTo>
                      <a:pt x="32" y="112"/>
                    </a:lnTo>
                    <a:lnTo>
                      <a:pt x="36" y="118"/>
                    </a:lnTo>
                    <a:lnTo>
                      <a:pt x="42" y="122"/>
                    </a:lnTo>
                    <a:lnTo>
                      <a:pt x="54" y="124"/>
                    </a:lnTo>
                    <a:lnTo>
                      <a:pt x="54" y="124"/>
                    </a:lnTo>
                    <a:lnTo>
                      <a:pt x="60" y="124"/>
                    </a:lnTo>
                    <a:lnTo>
                      <a:pt x="68" y="122"/>
                    </a:lnTo>
                    <a:lnTo>
                      <a:pt x="80" y="118"/>
                    </a:lnTo>
                    <a:lnTo>
                      <a:pt x="80" y="118"/>
                    </a:lnTo>
                    <a:lnTo>
                      <a:pt x="90" y="108"/>
                    </a:lnTo>
                    <a:lnTo>
                      <a:pt x="98" y="102"/>
                    </a:lnTo>
                    <a:lnTo>
                      <a:pt x="106" y="98"/>
                    </a:lnTo>
                    <a:lnTo>
                      <a:pt x="106" y="98"/>
                    </a:lnTo>
                    <a:lnTo>
                      <a:pt x="118" y="96"/>
                    </a:lnTo>
                    <a:lnTo>
                      <a:pt x="132" y="94"/>
                    </a:lnTo>
                    <a:lnTo>
                      <a:pt x="132" y="94"/>
                    </a:lnTo>
                    <a:lnTo>
                      <a:pt x="142" y="96"/>
                    </a:lnTo>
                    <a:lnTo>
                      <a:pt x="156" y="100"/>
                    </a:lnTo>
                    <a:lnTo>
                      <a:pt x="172" y="104"/>
                    </a:lnTo>
                    <a:lnTo>
                      <a:pt x="178" y="104"/>
                    </a:lnTo>
                    <a:lnTo>
                      <a:pt x="184" y="102"/>
                    </a:lnTo>
                    <a:lnTo>
                      <a:pt x="184" y="10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3" name="Freeform 12"/>
              <p:cNvSpPr>
                <a:spLocks/>
              </p:cNvSpPr>
              <p:nvPr/>
            </p:nvSpPr>
            <p:spPr bwMode="auto">
              <a:xfrm>
                <a:off x="7005436" y="4694587"/>
                <a:ext cx="453612" cy="519266"/>
              </a:xfrm>
              <a:custGeom>
                <a:avLst/>
                <a:gdLst>
                  <a:gd name="T0" fmla="*/ 240 w 304"/>
                  <a:gd name="T1" fmla="*/ 336 h 348"/>
                  <a:gd name="T2" fmla="*/ 242 w 304"/>
                  <a:gd name="T3" fmla="*/ 322 h 348"/>
                  <a:gd name="T4" fmla="*/ 252 w 304"/>
                  <a:gd name="T5" fmla="*/ 310 h 348"/>
                  <a:gd name="T6" fmla="*/ 270 w 304"/>
                  <a:gd name="T7" fmla="*/ 294 h 348"/>
                  <a:gd name="T8" fmla="*/ 280 w 304"/>
                  <a:gd name="T9" fmla="*/ 286 h 348"/>
                  <a:gd name="T10" fmla="*/ 298 w 304"/>
                  <a:gd name="T11" fmla="*/ 268 h 348"/>
                  <a:gd name="T12" fmla="*/ 302 w 304"/>
                  <a:gd name="T13" fmla="*/ 256 h 348"/>
                  <a:gd name="T14" fmla="*/ 290 w 304"/>
                  <a:gd name="T15" fmla="*/ 186 h 348"/>
                  <a:gd name="T16" fmla="*/ 260 w 304"/>
                  <a:gd name="T17" fmla="*/ 184 h 348"/>
                  <a:gd name="T18" fmla="*/ 220 w 304"/>
                  <a:gd name="T19" fmla="*/ 168 h 348"/>
                  <a:gd name="T20" fmla="*/ 212 w 304"/>
                  <a:gd name="T21" fmla="*/ 160 h 348"/>
                  <a:gd name="T22" fmla="*/ 208 w 304"/>
                  <a:gd name="T23" fmla="*/ 154 h 348"/>
                  <a:gd name="T24" fmla="*/ 198 w 304"/>
                  <a:gd name="T25" fmla="*/ 140 h 348"/>
                  <a:gd name="T26" fmla="*/ 196 w 304"/>
                  <a:gd name="T27" fmla="*/ 134 h 348"/>
                  <a:gd name="T28" fmla="*/ 188 w 304"/>
                  <a:gd name="T29" fmla="*/ 108 h 348"/>
                  <a:gd name="T30" fmla="*/ 176 w 304"/>
                  <a:gd name="T31" fmla="*/ 108 h 348"/>
                  <a:gd name="T32" fmla="*/ 160 w 304"/>
                  <a:gd name="T33" fmla="*/ 108 h 348"/>
                  <a:gd name="T34" fmla="*/ 152 w 304"/>
                  <a:gd name="T35" fmla="*/ 104 h 348"/>
                  <a:gd name="T36" fmla="*/ 158 w 304"/>
                  <a:gd name="T37" fmla="*/ 96 h 348"/>
                  <a:gd name="T38" fmla="*/ 168 w 304"/>
                  <a:gd name="T39" fmla="*/ 84 h 348"/>
                  <a:gd name="T40" fmla="*/ 180 w 304"/>
                  <a:gd name="T41" fmla="*/ 56 h 348"/>
                  <a:gd name="T42" fmla="*/ 184 w 304"/>
                  <a:gd name="T43" fmla="*/ 44 h 348"/>
                  <a:gd name="T44" fmla="*/ 182 w 304"/>
                  <a:gd name="T45" fmla="*/ 14 h 348"/>
                  <a:gd name="T46" fmla="*/ 178 w 304"/>
                  <a:gd name="T47" fmla="*/ 10 h 348"/>
                  <a:gd name="T48" fmla="*/ 158 w 304"/>
                  <a:gd name="T49" fmla="*/ 0 h 348"/>
                  <a:gd name="T50" fmla="*/ 114 w 304"/>
                  <a:gd name="T51" fmla="*/ 22 h 348"/>
                  <a:gd name="T52" fmla="*/ 72 w 304"/>
                  <a:gd name="T53" fmla="*/ 2 h 348"/>
                  <a:gd name="T54" fmla="*/ 58 w 304"/>
                  <a:gd name="T55" fmla="*/ 12 h 348"/>
                  <a:gd name="T56" fmla="*/ 48 w 304"/>
                  <a:gd name="T57" fmla="*/ 18 h 348"/>
                  <a:gd name="T58" fmla="*/ 46 w 304"/>
                  <a:gd name="T59" fmla="*/ 22 h 348"/>
                  <a:gd name="T60" fmla="*/ 46 w 304"/>
                  <a:gd name="T61" fmla="*/ 40 h 348"/>
                  <a:gd name="T62" fmla="*/ 44 w 304"/>
                  <a:gd name="T63" fmla="*/ 42 h 348"/>
                  <a:gd name="T64" fmla="*/ 32 w 304"/>
                  <a:gd name="T65" fmla="*/ 46 h 348"/>
                  <a:gd name="T66" fmla="*/ 16 w 304"/>
                  <a:gd name="T67" fmla="*/ 48 h 348"/>
                  <a:gd name="T68" fmla="*/ 8 w 304"/>
                  <a:gd name="T69" fmla="*/ 52 h 348"/>
                  <a:gd name="T70" fmla="*/ 0 w 304"/>
                  <a:gd name="T71" fmla="*/ 62 h 348"/>
                  <a:gd name="T72" fmla="*/ 0 w 304"/>
                  <a:gd name="T73" fmla="*/ 70 h 348"/>
                  <a:gd name="T74" fmla="*/ 8 w 304"/>
                  <a:gd name="T75" fmla="*/ 104 h 348"/>
                  <a:gd name="T76" fmla="*/ 30 w 304"/>
                  <a:gd name="T77" fmla="*/ 140 h 348"/>
                  <a:gd name="T78" fmla="*/ 56 w 304"/>
                  <a:gd name="T79" fmla="*/ 184 h 348"/>
                  <a:gd name="T80" fmla="*/ 90 w 304"/>
                  <a:gd name="T81" fmla="*/ 202 h 348"/>
                  <a:gd name="T82" fmla="*/ 126 w 304"/>
                  <a:gd name="T83" fmla="*/ 220 h 348"/>
                  <a:gd name="T84" fmla="*/ 180 w 304"/>
                  <a:gd name="T85" fmla="*/ 260 h 348"/>
                  <a:gd name="T86" fmla="*/ 176 w 304"/>
                  <a:gd name="T87" fmla="*/ 268 h 348"/>
                  <a:gd name="T88" fmla="*/ 174 w 304"/>
                  <a:gd name="T89" fmla="*/ 270 h 348"/>
                  <a:gd name="T90" fmla="*/ 158 w 304"/>
                  <a:gd name="T91" fmla="*/ 276 h 348"/>
                  <a:gd name="T92" fmla="*/ 156 w 304"/>
                  <a:gd name="T93" fmla="*/ 282 h 348"/>
                  <a:gd name="T94" fmla="*/ 156 w 304"/>
                  <a:gd name="T95" fmla="*/ 320 h 348"/>
                  <a:gd name="T96" fmla="*/ 144 w 304"/>
                  <a:gd name="T97" fmla="*/ 330 h 348"/>
                  <a:gd name="T98" fmla="*/ 142 w 304"/>
                  <a:gd name="T99" fmla="*/ 336 h 348"/>
                  <a:gd name="T100" fmla="*/ 146 w 304"/>
                  <a:gd name="T101" fmla="*/ 340 h 348"/>
                  <a:gd name="T102" fmla="*/ 156 w 304"/>
                  <a:gd name="T103" fmla="*/ 346 h 348"/>
                  <a:gd name="T104" fmla="*/ 184 w 304"/>
                  <a:gd name="T105" fmla="*/ 344 h 348"/>
                  <a:gd name="T106" fmla="*/ 210 w 304"/>
                  <a:gd name="T107" fmla="*/ 348 h 348"/>
                  <a:gd name="T108" fmla="*/ 230 w 304"/>
                  <a:gd name="T109" fmla="*/ 346 h 348"/>
                  <a:gd name="T110" fmla="*/ 238 w 304"/>
                  <a:gd name="T111" fmla="*/ 340 h 348"/>
                  <a:gd name="T112" fmla="*/ 240 w 304"/>
                  <a:gd name="T113" fmla="*/ 336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4" h="348">
                    <a:moveTo>
                      <a:pt x="240" y="336"/>
                    </a:moveTo>
                    <a:lnTo>
                      <a:pt x="240" y="336"/>
                    </a:lnTo>
                    <a:lnTo>
                      <a:pt x="240" y="332"/>
                    </a:lnTo>
                    <a:lnTo>
                      <a:pt x="242" y="322"/>
                    </a:lnTo>
                    <a:lnTo>
                      <a:pt x="246" y="316"/>
                    </a:lnTo>
                    <a:lnTo>
                      <a:pt x="252" y="310"/>
                    </a:lnTo>
                    <a:lnTo>
                      <a:pt x="258" y="302"/>
                    </a:lnTo>
                    <a:lnTo>
                      <a:pt x="270" y="294"/>
                    </a:lnTo>
                    <a:lnTo>
                      <a:pt x="270" y="294"/>
                    </a:lnTo>
                    <a:lnTo>
                      <a:pt x="280" y="286"/>
                    </a:lnTo>
                    <a:lnTo>
                      <a:pt x="288" y="280"/>
                    </a:lnTo>
                    <a:lnTo>
                      <a:pt x="298" y="268"/>
                    </a:lnTo>
                    <a:lnTo>
                      <a:pt x="302" y="260"/>
                    </a:lnTo>
                    <a:lnTo>
                      <a:pt x="302" y="256"/>
                    </a:lnTo>
                    <a:lnTo>
                      <a:pt x="304" y="210"/>
                    </a:lnTo>
                    <a:lnTo>
                      <a:pt x="290" y="186"/>
                    </a:lnTo>
                    <a:lnTo>
                      <a:pt x="260" y="184"/>
                    </a:lnTo>
                    <a:lnTo>
                      <a:pt x="260" y="184"/>
                    </a:lnTo>
                    <a:lnTo>
                      <a:pt x="236" y="174"/>
                    </a:lnTo>
                    <a:lnTo>
                      <a:pt x="220" y="168"/>
                    </a:lnTo>
                    <a:lnTo>
                      <a:pt x="214" y="164"/>
                    </a:lnTo>
                    <a:lnTo>
                      <a:pt x="212" y="160"/>
                    </a:lnTo>
                    <a:lnTo>
                      <a:pt x="212" y="160"/>
                    </a:lnTo>
                    <a:lnTo>
                      <a:pt x="208" y="154"/>
                    </a:lnTo>
                    <a:lnTo>
                      <a:pt x="204" y="146"/>
                    </a:lnTo>
                    <a:lnTo>
                      <a:pt x="198" y="140"/>
                    </a:lnTo>
                    <a:lnTo>
                      <a:pt x="196" y="134"/>
                    </a:lnTo>
                    <a:lnTo>
                      <a:pt x="196" y="134"/>
                    </a:lnTo>
                    <a:lnTo>
                      <a:pt x="192" y="118"/>
                    </a:lnTo>
                    <a:lnTo>
                      <a:pt x="188" y="108"/>
                    </a:lnTo>
                    <a:lnTo>
                      <a:pt x="176" y="108"/>
                    </a:lnTo>
                    <a:lnTo>
                      <a:pt x="176" y="108"/>
                    </a:lnTo>
                    <a:lnTo>
                      <a:pt x="170" y="108"/>
                    </a:lnTo>
                    <a:lnTo>
                      <a:pt x="160" y="108"/>
                    </a:lnTo>
                    <a:lnTo>
                      <a:pt x="156" y="106"/>
                    </a:lnTo>
                    <a:lnTo>
                      <a:pt x="152" y="104"/>
                    </a:lnTo>
                    <a:lnTo>
                      <a:pt x="154" y="102"/>
                    </a:lnTo>
                    <a:lnTo>
                      <a:pt x="158" y="96"/>
                    </a:lnTo>
                    <a:lnTo>
                      <a:pt x="158" y="96"/>
                    </a:lnTo>
                    <a:lnTo>
                      <a:pt x="168" y="84"/>
                    </a:lnTo>
                    <a:lnTo>
                      <a:pt x="176" y="70"/>
                    </a:lnTo>
                    <a:lnTo>
                      <a:pt x="180" y="56"/>
                    </a:lnTo>
                    <a:lnTo>
                      <a:pt x="184" y="44"/>
                    </a:lnTo>
                    <a:lnTo>
                      <a:pt x="184" y="44"/>
                    </a:lnTo>
                    <a:lnTo>
                      <a:pt x="182" y="26"/>
                    </a:lnTo>
                    <a:lnTo>
                      <a:pt x="182" y="14"/>
                    </a:lnTo>
                    <a:lnTo>
                      <a:pt x="182" y="14"/>
                    </a:lnTo>
                    <a:lnTo>
                      <a:pt x="178" y="10"/>
                    </a:lnTo>
                    <a:lnTo>
                      <a:pt x="170" y="6"/>
                    </a:lnTo>
                    <a:lnTo>
                      <a:pt x="158" y="0"/>
                    </a:lnTo>
                    <a:lnTo>
                      <a:pt x="134" y="12"/>
                    </a:lnTo>
                    <a:lnTo>
                      <a:pt x="114" y="22"/>
                    </a:lnTo>
                    <a:lnTo>
                      <a:pt x="92" y="20"/>
                    </a:lnTo>
                    <a:lnTo>
                      <a:pt x="72" y="2"/>
                    </a:lnTo>
                    <a:lnTo>
                      <a:pt x="58" y="12"/>
                    </a:lnTo>
                    <a:lnTo>
                      <a:pt x="58" y="12"/>
                    </a:lnTo>
                    <a:lnTo>
                      <a:pt x="52" y="14"/>
                    </a:lnTo>
                    <a:lnTo>
                      <a:pt x="48" y="18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8" y="32"/>
                    </a:lnTo>
                    <a:lnTo>
                      <a:pt x="46" y="40"/>
                    </a:lnTo>
                    <a:lnTo>
                      <a:pt x="46" y="40"/>
                    </a:lnTo>
                    <a:lnTo>
                      <a:pt x="44" y="42"/>
                    </a:lnTo>
                    <a:lnTo>
                      <a:pt x="40" y="44"/>
                    </a:lnTo>
                    <a:lnTo>
                      <a:pt x="32" y="46"/>
                    </a:lnTo>
                    <a:lnTo>
                      <a:pt x="32" y="46"/>
                    </a:lnTo>
                    <a:lnTo>
                      <a:pt x="16" y="48"/>
                    </a:lnTo>
                    <a:lnTo>
                      <a:pt x="16" y="48"/>
                    </a:lnTo>
                    <a:lnTo>
                      <a:pt x="8" y="52"/>
                    </a:lnTo>
                    <a:lnTo>
                      <a:pt x="2" y="56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70"/>
                    </a:lnTo>
                    <a:lnTo>
                      <a:pt x="4" y="84"/>
                    </a:lnTo>
                    <a:lnTo>
                      <a:pt x="8" y="104"/>
                    </a:lnTo>
                    <a:lnTo>
                      <a:pt x="8" y="104"/>
                    </a:lnTo>
                    <a:lnTo>
                      <a:pt x="30" y="140"/>
                    </a:lnTo>
                    <a:lnTo>
                      <a:pt x="56" y="184"/>
                    </a:lnTo>
                    <a:lnTo>
                      <a:pt x="56" y="184"/>
                    </a:lnTo>
                    <a:lnTo>
                      <a:pt x="68" y="192"/>
                    </a:lnTo>
                    <a:lnTo>
                      <a:pt x="90" y="202"/>
                    </a:lnTo>
                    <a:lnTo>
                      <a:pt x="126" y="220"/>
                    </a:lnTo>
                    <a:lnTo>
                      <a:pt x="126" y="220"/>
                    </a:lnTo>
                    <a:lnTo>
                      <a:pt x="180" y="260"/>
                    </a:lnTo>
                    <a:lnTo>
                      <a:pt x="180" y="260"/>
                    </a:lnTo>
                    <a:lnTo>
                      <a:pt x="178" y="264"/>
                    </a:lnTo>
                    <a:lnTo>
                      <a:pt x="176" y="268"/>
                    </a:lnTo>
                    <a:lnTo>
                      <a:pt x="174" y="270"/>
                    </a:lnTo>
                    <a:lnTo>
                      <a:pt x="174" y="270"/>
                    </a:lnTo>
                    <a:lnTo>
                      <a:pt x="162" y="272"/>
                    </a:lnTo>
                    <a:lnTo>
                      <a:pt x="158" y="276"/>
                    </a:lnTo>
                    <a:lnTo>
                      <a:pt x="156" y="282"/>
                    </a:lnTo>
                    <a:lnTo>
                      <a:pt x="156" y="282"/>
                    </a:lnTo>
                    <a:lnTo>
                      <a:pt x="156" y="320"/>
                    </a:lnTo>
                    <a:lnTo>
                      <a:pt x="156" y="320"/>
                    </a:lnTo>
                    <a:lnTo>
                      <a:pt x="148" y="326"/>
                    </a:lnTo>
                    <a:lnTo>
                      <a:pt x="144" y="330"/>
                    </a:lnTo>
                    <a:lnTo>
                      <a:pt x="142" y="334"/>
                    </a:lnTo>
                    <a:lnTo>
                      <a:pt x="142" y="336"/>
                    </a:lnTo>
                    <a:lnTo>
                      <a:pt x="142" y="336"/>
                    </a:lnTo>
                    <a:lnTo>
                      <a:pt x="146" y="340"/>
                    </a:lnTo>
                    <a:lnTo>
                      <a:pt x="150" y="344"/>
                    </a:lnTo>
                    <a:lnTo>
                      <a:pt x="156" y="346"/>
                    </a:lnTo>
                    <a:lnTo>
                      <a:pt x="184" y="344"/>
                    </a:lnTo>
                    <a:lnTo>
                      <a:pt x="184" y="344"/>
                    </a:lnTo>
                    <a:lnTo>
                      <a:pt x="192" y="346"/>
                    </a:lnTo>
                    <a:lnTo>
                      <a:pt x="210" y="348"/>
                    </a:lnTo>
                    <a:lnTo>
                      <a:pt x="220" y="346"/>
                    </a:lnTo>
                    <a:lnTo>
                      <a:pt x="230" y="346"/>
                    </a:lnTo>
                    <a:lnTo>
                      <a:pt x="236" y="342"/>
                    </a:lnTo>
                    <a:lnTo>
                      <a:pt x="238" y="340"/>
                    </a:lnTo>
                    <a:lnTo>
                      <a:pt x="240" y="336"/>
                    </a:lnTo>
                    <a:lnTo>
                      <a:pt x="240" y="3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4" name="Freeform 13"/>
              <p:cNvSpPr>
                <a:spLocks/>
              </p:cNvSpPr>
              <p:nvPr/>
            </p:nvSpPr>
            <p:spPr bwMode="auto">
              <a:xfrm>
                <a:off x="6820410" y="4402127"/>
                <a:ext cx="492407" cy="310366"/>
              </a:xfrm>
              <a:custGeom>
                <a:avLst/>
                <a:gdLst>
                  <a:gd name="T0" fmla="*/ 286 w 330"/>
                  <a:gd name="T1" fmla="*/ 142 h 208"/>
                  <a:gd name="T2" fmla="*/ 290 w 330"/>
                  <a:gd name="T3" fmla="*/ 122 h 208"/>
                  <a:gd name="T4" fmla="*/ 298 w 330"/>
                  <a:gd name="T5" fmla="*/ 112 h 208"/>
                  <a:gd name="T6" fmla="*/ 320 w 330"/>
                  <a:gd name="T7" fmla="*/ 92 h 208"/>
                  <a:gd name="T8" fmla="*/ 328 w 330"/>
                  <a:gd name="T9" fmla="*/ 82 h 208"/>
                  <a:gd name="T10" fmla="*/ 328 w 330"/>
                  <a:gd name="T11" fmla="*/ 72 h 208"/>
                  <a:gd name="T12" fmla="*/ 324 w 330"/>
                  <a:gd name="T13" fmla="*/ 60 h 208"/>
                  <a:gd name="T14" fmla="*/ 308 w 330"/>
                  <a:gd name="T15" fmla="*/ 42 h 208"/>
                  <a:gd name="T16" fmla="*/ 296 w 330"/>
                  <a:gd name="T17" fmla="*/ 36 h 208"/>
                  <a:gd name="T18" fmla="*/ 284 w 330"/>
                  <a:gd name="T19" fmla="*/ 32 h 208"/>
                  <a:gd name="T20" fmla="*/ 280 w 330"/>
                  <a:gd name="T21" fmla="*/ 34 h 208"/>
                  <a:gd name="T22" fmla="*/ 254 w 330"/>
                  <a:gd name="T23" fmla="*/ 46 h 208"/>
                  <a:gd name="T24" fmla="*/ 224 w 330"/>
                  <a:gd name="T25" fmla="*/ 42 h 208"/>
                  <a:gd name="T26" fmla="*/ 214 w 330"/>
                  <a:gd name="T27" fmla="*/ 38 h 208"/>
                  <a:gd name="T28" fmla="*/ 188 w 330"/>
                  <a:gd name="T29" fmla="*/ 20 h 208"/>
                  <a:gd name="T30" fmla="*/ 96 w 330"/>
                  <a:gd name="T31" fmla="*/ 0 h 208"/>
                  <a:gd name="T32" fmla="*/ 42 w 330"/>
                  <a:gd name="T33" fmla="*/ 30 h 208"/>
                  <a:gd name="T34" fmla="*/ 22 w 330"/>
                  <a:gd name="T35" fmla="*/ 118 h 208"/>
                  <a:gd name="T36" fmla="*/ 2 w 330"/>
                  <a:gd name="T37" fmla="*/ 138 h 208"/>
                  <a:gd name="T38" fmla="*/ 2 w 330"/>
                  <a:gd name="T39" fmla="*/ 154 h 208"/>
                  <a:gd name="T40" fmla="*/ 6 w 330"/>
                  <a:gd name="T41" fmla="*/ 162 h 208"/>
                  <a:gd name="T42" fmla="*/ 32 w 330"/>
                  <a:gd name="T43" fmla="*/ 188 h 208"/>
                  <a:gd name="T44" fmla="*/ 54 w 330"/>
                  <a:gd name="T45" fmla="*/ 206 h 208"/>
                  <a:gd name="T46" fmla="*/ 76 w 330"/>
                  <a:gd name="T47" fmla="*/ 208 h 208"/>
                  <a:gd name="T48" fmla="*/ 90 w 330"/>
                  <a:gd name="T49" fmla="*/ 208 h 208"/>
                  <a:gd name="T50" fmla="*/ 100 w 330"/>
                  <a:gd name="T51" fmla="*/ 198 h 208"/>
                  <a:gd name="T52" fmla="*/ 106 w 330"/>
                  <a:gd name="T53" fmla="*/ 188 h 208"/>
                  <a:gd name="T54" fmla="*/ 118 w 330"/>
                  <a:gd name="T55" fmla="*/ 172 h 208"/>
                  <a:gd name="T56" fmla="*/ 124 w 330"/>
                  <a:gd name="T57" fmla="*/ 170 h 208"/>
                  <a:gd name="T58" fmla="*/ 156 w 330"/>
                  <a:gd name="T59" fmla="*/ 168 h 208"/>
                  <a:gd name="T60" fmla="*/ 166 w 330"/>
                  <a:gd name="T61" fmla="*/ 168 h 208"/>
                  <a:gd name="T62" fmla="*/ 184 w 330"/>
                  <a:gd name="T63" fmla="*/ 178 h 208"/>
                  <a:gd name="T64" fmla="*/ 198 w 330"/>
                  <a:gd name="T65" fmla="*/ 180 h 208"/>
                  <a:gd name="T66" fmla="*/ 216 w 330"/>
                  <a:gd name="T67" fmla="*/ 178 h 208"/>
                  <a:gd name="T68" fmla="*/ 232 w 330"/>
                  <a:gd name="T69" fmla="*/ 170 h 208"/>
                  <a:gd name="T70" fmla="*/ 258 w 330"/>
                  <a:gd name="T71" fmla="*/ 158 h 208"/>
                  <a:gd name="T72" fmla="*/ 272 w 330"/>
                  <a:gd name="T73" fmla="*/ 152 h 208"/>
                  <a:gd name="T74" fmla="*/ 286 w 330"/>
                  <a:gd name="T75" fmla="*/ 142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30" h="208">
                    <a:moveTo>
                      <a:pt x="286" y="142"/>
                    </a:moveTo>
                    <a:lnTo>
                      <a:pt x="286" y="142"/>
                    </a:lnTo>
                    <a:lnTo>
                      <a:pt x="288" y="132"/>
                    </a:lnTo>
                    <a:lnTo>
                      <a:pt x="290" y="122"/>
                    </a:lnTo>
                    <a:lnTo>
                      <a:pt x="292" y="118"/>
                    </a:lnTo>
                    <a:lnTo>
                      <a:pt x="298" y="112"/>
                    </a:lnTo>
                    <a:lnTo>
                      <a:pt x="298" y="112"/>
                    </a:lnTo>
                    <a:lnTo>
                      <a:pt x="320" y="92"/>
                    </a:lnTo>
                    <a:lnTo>
                      <a:pt x="324" y="88"/>
                    </a:lnTo>
                    <a:lnTo>
                      <a:pt x="328" y="82"/>
                    </a:lnTo>
                    <a:lnTo>
                      <a:pt x="330" y="76"/>
                    </a:lnTo>
                    <a:lnTo>
                      <a:pt x="328" y="72"/>
                    </a:lnTo>
                    <a:lnTo>
                      <a:pt x="328" y="72"/>
                    </a:lnTo>
                    <a:lnTo>
                      <a:pt x="324" y="60"/>
                    </a:lnTo>
                    <a:lnTo>
                      <a:pt x="316" y="50"/>
                    </a:lnTo>
                    <a:lnTo>
                      <a:pt x="308" y="42"/>
                    </a:lnTo>
                    <a:lnTo>
                      <a:pt x="308" y="42"/>
                    </a:lnTo>
                    <a:lnTo>
                      <a:pt x="296" y="36"/>
                    </a:lnTo>
                    <a:lnTo>
                      <a:pt x="288" y="32"/>
                    </a:lnTo>
                    <a:lnTo>
                      <a:pt x="284" y="32"/>
                    </a:lnTo>
                    <a:lnTo>
                      <a:pt x="280" y="34"/>
                    </a:lnTo>
                    <a:lnTo>
                      <a:pt x="280" y="34"/>
                    </a:lnTo>
                    <a:lnTo>
                      <a:pt x="266" y="42"/>
                    </a:lnTo>
                    <a:lnTo>
                      <a:pt x="254" y="46"/>
                    </a:lnTo>
                    <a:lnTo>
                      <a:pt x="254" y="46"/>
                    </a:lnTo>
                    <a:lnTo>
                      <a:pt x="224" y="42"/>
                    </a:lnTo>
                    <a:lnTo>
                      <a:pt x="224" y="42"/>
                    </a:lnTo>
                    <a:lnTo>
                      <a:pt x="214" y="38"/>
                    </a:lnTo>
                    <a:lnTo>
                      <a:pt x="202" y="30"/>
                    </a:lnTo>
                    <a:lnTo>
                      <a:pt x="188" y="20"/>
                    </a:lnTo>
                    <a:lnTo>
                      <a:pt x="144" y="4"/>
                    </a:lnTo>
                    <a:lnTo>
                      <a:pt x="96" y="0"/>
                    </a:lnTo>
                    <a:lnTo>
                      <a:pt x="64" y="24"/>
                    </a:lnTo>
                    <a:lnTo>
                      <a:pt x="42" y="30"/>
                    </a:lnTo>
                    <a:lnTo>
                      <a:pt x="38" y="96"/>
                    </a:lnTo>
                    <a:lnTo>
                      <a:pt x="22" y="118"/>
                    </a:lnTo>
                    <a:lnTo>
                      <a:pt x="2" y="138"/>
                    </a:lnTo>
                    <a:lnTo>
                      <a:pt x="2" y="138"/>
                    </a:lnTo>
                    <a:lnTo>
                      <a:pt x="0" y="146"/>
                    </a:lnTo>
                    <a:lnTo>
                      <a:pt x="2" y="154"/>
                    </a:lnTo>
                    <a:lnTo>
                      <a:pt x="6" y="162"/>
                    </a:lnTo>
                    <a:lnTo>
                      <a:pt x="6" y="162"/>
                    </a:lnTo>
                    <a:lnTo>
                      <a:pt x="16" y="172"/>
                    </a:lnTo>
                    <a:lnTo>
                      <a:pt x="32" y="188"/>
                    </a:lnTo>
                    <a:lnTo>
                      <a:pt x="54" y="206"/>
                    </a:lnTo>
                    <a:lnTo>
                      <a:pt x="54" y="206"/>
                    </a:lnTo>
                    <a:lnTo>
                      <a:pt x="60" y="208"/>
                    </a:lnTo>
                    <a:lnTo>
                      <a:pt x="76" y="208"/>
                    </a:lnTo>
                    <a:lnTo>
                      <a:pt x="84" y="208"/>
                    </a:lnTo>
                    <a:lnTo>
                      <a:pt x="90" y="208"/>
                    </a:lnTo>
                    <a:lnTo>
                      <a:pt x="96" y="204"/>
                    </a:lnTo>
                    <a:lnTo>
                      <a:pt x="100" y="198"/>
                    </a:lnTo>
                    <a:lnTo>
                      <a:pt x="100" y="198"/>
                    </a:lnTo>
                    <a:lnTo>
                      <a:pt x="106" y="188"/>
                    </a:lnTo>
                    <a:lnTo>
                      <a:pt x="112" y="178"/>
                    </a:lnTo>
                    <a:lnTo>
                      <a:pt x="118" y="172"/>
                    </a:lnTo>
                    <a:lnTo>
                      <a:pt x="124" y="170"/>
                    </a:lnTo>
                    <a:lnTo>
                      <a:pt x="124" y="170"/>
                    </a:lnTo>
                    <a:lnTo>
                      <a:pt x="144" y="168"/>
                    </a:lnTo>
                    <a:lnTo>
                      <a:pt x="156" y="168"/>
                    </a:lnTo>
                    <a:lnTo>
                      <a:pt x="166" y="168"/>
                    </a:lnTo>
                    <a:lnTo>
                      <a:pt x="166" y="168"/>
                    </a:lnTo>
                    <a:lnTo>
                      <a:pt x="174" y="174"/>
                    </a:lnTo>
                    <a:lnTo>
                      <a:pt x="184" y="178"/>
                    </a:lnTo>
                    <a:lnTo>
                      <a:pt x="190" y="180"/>
                    </a:lnTo>
                    <a:lnTo>
                      <a:pt x="198" y="180"/>
                    </a:lnTo>
                    <a:lnTo>
                      <a:pt x="206" y="180"/>
                    </a:lnTo>
                    <a:lnTo>
                      <a:pt x="216" y="178"/>
                    </a:lnTo>
                    <a:lnTo>
                      <a:pt x="216" y="178"/>
                    </a:lnTo>
                    <a:lnTo>
                      <a:pt x="232" y="170"/>
                    </a:lnTo>
                    <a:lnTo>
                      <a:pt x="246" y="164"/>
                    </a:lnTo>
                    <a:lnTo>
                      <a:pt x="258" y="158"/>
                    </a:lnTo>
                    <a:lnTo>
                      <a:pt x="258" y="158"/>
                    </a:lnTo>
                    <a:lnTo>
                      <a:pt x="272" y="152"/>
                    </a:lnTo>
                    <a:lnTo>
                      <a:pt x="286" y="142"/>
                    </a:lnTo>
                    <a:lnTo>
                      <a:pt x="286" y="14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5" name="Freeform 14"/>
              <p:cNvSpPr>
                <a:spLocks/>
              </p:cNvSpPr>
              <p:nvPr/>
            </p:nvSpPr>
            <p:spPr bwMode="auto">
              <a:xfrm>
                <a:off x="6838316" y="4775163"/>
                <a:ext cx="164136" cy="116387"/>
              </a:xfrm>
              <a:custGeom>
                <a:avLst/>
                <a:gdLst>
                  <a:gd name="T0" fmla="*/ 60 w 110"/>
                  <a:gd name="T1" fmla="*/ 0 h 78"/>
                  <a:gd name="T2" fmla="*/ 60 w 110"/>
                  <a:gd name="T3" fmla="*/ 0 h 78"/>
                  <a:gd name="T4" fmla="*/ 66 w 110"/>
                  <a:gd name="T5" fmla="*/ 2 h 78"/>
                  <a:gd name="T6" fmla="*/ 74 w 110"/>
                  <a:gd name="T7" fmla="*/ 6 h 78"/>
                  <a:gd name="T8" fmla="*/ 82 w 110"/>
                  <a:gd name="T9" fmla="*/ 10 h 78"/>
                  <a:gd name="T10" fmla="*/ 88 w 110"/>
                  <a:gd name="T11" fmla="*/ 18 h 78"/>
                  <a:gd name="T12" fmla="*/ 88 w 110"/>
                  <a:gd name="T13" fmla="*/ 18 h 78"/>
                  <a:gd name="T14" fmla="*/ 94 w 110"/>
                  <a:gd name="T15" fmla="*/ 32 h 78"/>
                  <a:gd name="T16" fmla="*/ 98 w 110"/>
                  <a:gd name="T17" fmla="*/ 44 h 78"/>
                  <a:gd name="T18" fmla="*/ 98 w 110"/>
                  <a:gd name="T19" fmla="*/ 44 h 78"/>
                  <a:gd name="T20" fmla="*/ 102 w 110"/>
                  <a:gd name="T21" fmla="*/ 48 h 78"/>
                  <a:gd name="T22" fmla="*/ 106 w 110"/>
                  <a:gd name="T23" fmla="*/ 50 h 78"/>
                  <a:gd name="T24" fmla="*/ 108 w 110"/>
                  <a:gd name="T25" fmla="*/ 54 h 78"/>
                  <a:gd name="T26" fmla="*/ 110 w 110"/>
                  <a:gd name="T27" fmla="*/ 58 h 78"/>
                  <a:gd name="T28" fmla="*/ 110 w 110"/>
                  <a:gd name="T29" fmla="*/ 58 h 78"/>
                  <a:gd name="T30" fmla="*/ 110 w 110"/>
                  <a:gd name="T31" fmla="*/ 64 h 78"/>
                  <a:gd name="T32" fmla="*/ 110 w 110"/>
                  <a:gd name="T33" fmla="*/ 66 h 78"/>
                  <a:gd name="T34" fmla="*/ 110 w 110"/>
                  <a:gd name="T35" fmla="*/ 66 h 78"/>
                  <a:gd name="T36" fmla="*/ 104 w 110"/>
                  <a:gd name="T37" fmla="*/ 72 h 78"/>
                  <a:gd name="T38" fmla="*/ 100 w 110"/>
                  <a:gd name="T39" fmla="*/ 76 h 78"/>
                  <a:gd name="T40" fmla="*/ 96 w 110"/>
                  <a:gd name="T41" fmla="*/ 78 h 78"/>
                  <a:gd name="T42" fmla="*/ 96 w 110"/>
                  <a:gd name="T43" fmla="*/ 78 h 78"/>
                  <a:gd name="T44" fmla="*/ 72 w 110"/>
                  <a:gd name="T45" fmla="*/ 78 h 78"/>
                  <a:gd name="T46" fmla="*/ 46 w 110"/>
                  <a:gd name="T47" fmla="*/ 76 h 78"/>
                  <a:gd name="T48" fmla="*/ 46 w 110"/>
                  <a:gd name="T49" fmla="*/ 76 h 78"/>
                  <a:gd name="T50" fmla="*/ 26 w 110"/>
                  <a:gd name="T51" fmla="*/ 76 h 78"/>
                  <a:gd name="T52" fmla="*/ 10 w 110"/>
                  <a:gd name="T53" fmla="*/ 76 h 78"/>
                  <a:gd name="T54" fmla="*/ 10 w 110"/>
                  <a:gd name="T55" fmla="*/ 76 h 78"/>
                  <a:gd name="T56" fmla="*/ 2 w 110"/>
                  <a:gd name="T57" fmla="*/ 68 h 78"/>
                  <a:gd name="T58" fmla="*/ 0 w 110"/>
                  <a:gd name="T59" fmla="*/ 58 h 78"/>
                  <a:gd name="T60" fmla="*/ 0 w 110"/>
                  <a:gd name="T61" fmla="*/ 54 h 78"/>
                  <a:gd name="T62" fmla="*/ 0 w 110"/>
                  <a:gd name="T63" fmla="*/ 50 h 78"/>
                  <a:gd name="T64" fmla="*/ 0 w 110"/>
                  <a:gd name="T65" fmla="*/ 50 h 78"/>
                  <a:gd name="T66" fmla="*/ 6 w 110"/>
                  <a:gd name="T67" fmla="*/ 42 h 78"/>
                  <a:gd name="T68" fmla="*/ 10 w 110"/>
                  <a:gd name="T69" fmla="*/ 38 h 78"/>
                  <a:gd name="T70" fmla="*/ 18 w 110"/>
                  <a:gd name="T71" fmla="*/ 34 h 78"/>
                  <a:gd name="T72" fmla="*/ 18 w 110"/>
                  <a:gd name="T73" fmla="*/ 34 h 78"/>
                  <a:gd name="T74" fmla="*/ 30 w 110"/>
                  <a:gd name="T75" fmla="*/ 26 h 78"/>
                  <a:gd name="T76" fmla="*/ 40 w 110"/>
                  <a:gd name="T77" fmla="*/ 18 h 78"/>
                  <a:gd name="T78" fmla="*/ 40 w 110"/>
                  <a:gd name="T79" fmla="*/ 18 h 78"/>
                  <a:gd name="T80" fmla="*/ 44 w 110"/>
                  <a:gd name="T81" fmla="*/ 10 h 78"/>
                  <a:gd name="T82" fmla="*/ 50 w 110"/>
                  <a:gd name="T83" fmla="*/ 4 h 78"/>
                  <a:gd name="T84" fmla="*/ 60 w 110"/>
                  <a:gd name="T85" fmla="*/ 0 h 78"/>
                  <a:gd name="T86" fmla="*/ 60 w 110"/>
                  <a:gd name="T8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0" h="78">
                    <a:moveTo>
                      <a:pt x="60" y="0"/>
                    </a:moveTo>
                    <a:lnTo>
                      <a:pt x="60" y="0"/>
                    </a:lnTo>
                    <a:lnTo>
                      <a:pt x="66" y="2"/>
                    </a:lnTo>
                    <a:lnTo>
                      <a:pt x="74" y="6"/>
                    </a:lnTo>
                    <a:lnTo>
                      <a:pt x="82" y="10"/>
                    </a:lnTo>
                    <a:lnTo>
                      <a:pt x="88" y="18"/>
                    </a:lnTo>
                    <a:lnTo>
                      <a:pt x="88" y="18"/>
                    </a:lnTo>
                    <a:lnTo>
                      <a:pt x="94" y="32"/>
                    </a:lnTo>
                    <a:lnTo>
                      <a:pt x="98" y="44"/>
                    </a:lnTo>
                    <a:lnTo>
                      <a:pt x="98" y="44"/>
                    </a:lnTo>
                    <a:lnTo>
                      <a:pt x="102" y="48"/>
                    </a:lnTo>
                    <a:lnTo>
                      <a:pt x="106" y="50"/>
                    </a:lnTo>
                    <a:lnTo>
                      <a:pt x="108" y="54"/>
                    </a:lnTo>
                    <a:lnTo>
                      <a:pt x="110" y="58"/>
                    </a:lnTo>
                    <a:lnTo>
                      <a:pt x="110" y="58"/>
                    </a:lnTo>
                    <a:lnTo>
                      <a:pt x="110" y="64"/>
                    </a:lnTo>
                    <a:lnTo>
                      <a:pt x="110" y="66"/>
                    </a:lnTo>
                    <a:lnTo>
                      <a:pt x="110" y="66"/>
                    </a:lnTo>
                    <a:lnTo>
                      <a:pt x="104" y="72"/>
                    </a:lnTo>
                    <a:lnTo>
                      <a:pt x="100" y="76"/>
                    </a:lnTo>
                    <a:lnTo>
                      <a:pt x="96" y="78"/>
                    </a:lnTo>
                    <a:lnTo>
                      <a:pt x="96" y="78"/>
                    </a:lnTo>
                    <a:lnTo>
                      <a:pt x="72" y="78"/>
                    </a:lnTo>
                    <a:lnTo>
                      <a:pt x="46" y="76"/>
                    </a:lnTo>
                    <a:lnTo>
                      <a:pt x="46" y="76"/>
                    </a:lnTo>
                    <a:lnTo>
                      <a:pt x="26" y="76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4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6" y="42"/>
                    </a:lnTo>
                    <a:lnTo>
                      <a:pt x="10" y="38"/>
                    </a:lnTo>
                    <a:lnTo>
                      <a:pt x="18" y="34"/>
                    </a:lnTo>
                    <a:lnTo>
                      <a:pt x="18" y="34"/>
                    </a:lnTo>
                    <a:lnTo>
                      <a:pt x="30" y="26"/>
                    </a:lnTo>
                    <a:lnTo>
                      <a:pt x="40" y="18"/>
                    </a:lnTo>
                    <a:lnTo>
                      <a:pt x="40" y="18"/>
                    </a:lnTo>
                    <a:lnTo>
                      <a:pt x="44" y="10"/>
                    </a:lnTo>
                    <a:lnTo>
                      <a:pt x="50" y="4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6" name="Freeform 15"/>
              <p:cNvSpPr>
                <a:spLocks/>
              </p:cNvSpPr>
              <p:nvPr/>
            </p:nvSpPr>
            <p:spPr bwMode="auto">
              <a:xfrm>
                <a:off x="6883080" y="5124324"/>
                <a:ext cx="223822" cy="188010"/>
              </a:xfrm>
              <a:custGeom>
                <a:avLst/>
                <a:gdLst>
                  <a:gd name="T0" fmla="*/ 108 w 150"/>
                  <a:gd name="T1" fmla="*/ 2 h 126"/>
                  <a:gd name="T2" fmla="*/ 142 w 150"/>
                  <a:gd name="T3" fmla="*/ 10 h 126"/>
                  <a:gd name="T4" fmla="*/ 142 w 150"/>
                  <a:gd name="T5" fmla="*/ 10 h 126"/>
                  <a:gd name="T6" fmla="*/ 144 w 150"/>
                  <a:gd name="T7" fmla="*/ 16 h 126"/>
                  <a:gd name="T8" fmla="*/ 148 w 150"/>
                  <a:gd name="T9" fmla="*/ 28 h 126"/>
                  <a:gd name="T10" fmla="*/ 148 w 150"/>
                  <a:gd name="T11" fmla="*/ 28 h 126"/>
                  <a:gd name="T12" fmla="*/ 150 w 150"/>
                  <a:gd name="T13" fmla="*/ 36 h 126"/>
                  <a:gd name="T14" fmla="*/ 150 w 150"/>
                  <a:gd name="T15" fmla="*/ 40 h 126"/>
                  <a:gd name="T16" fmla="*/ 146 w 150"/>
                  <a:gd name="T17" fmla="*/ 46 h 126"/>
                  <a:gd name="T18" fmla="*/ 146 w 150"/>
                  <a:gd name="T19" fmla="*/ 46 h 126"/>
                  <a:gd name="T20" fmla="*/ 138 w 150"/>
                  <a:gd name="T21" fmla="*/ 58 h 126"/>
                  <a:gd name="T22" fmla="*/ 136 w 150"/>
                  <a:gd name="T23" fmla="*/ 64 h 126"/>
                  <a:gd name="T24" fmla="*/ 134 w 150"/>
                  <a:gd name="T25" fmla="*/ 70 h 126"/>
                  <a:gd name="T26" fmla="*/ 134 w 150"/>
                  <a:gd name="T27" fmla="*/ 70 h 126"/>
                  <a:gd name="T28" fmla="*/ 136 w 150"/>
                  <a:gd name="T29" fmla="*/ 82 h 126"/>
                  <a:gd name="T30" fmla="*/ 138 w 150"/>
                  <a:gd name="T31" fmla="*/ 98 h 126"/>
                  <a:gd name="T32" fmla="*/ 138 w 150"/>
                  <a:gd name="T33" fmla="*/ 98 h 126"/>
                  <a:gd name="T34" fmla="*/ 138 w 150"/>
                  <a:gd name="T35" fmla="*/ 122 h 126"/>
                  <a:gd name="T36" fmla="*/ 138 w 150"/>
                  <a:gd name="T37" fmla="*/ 122 h 126"/>
                  <a:gd name="T38" fmla="*/ 138 w 150"/>
                  <a:gd name="T39" fmla="*/ 126 h 126"/>
                  <a:gd name="T40" fmla="*/ 136 w 150"/>
                  <a:gd name="T41" fmla="*/ 126 h 126"/>
                  <a:gd name="T42" fmla="*/ 132 w 150"/>
                  <a:gd name="T43" fmla="*/ 126 h 126"/>
                  <a:gd name="T44" fmla="*/ 132 w 150"/>
                  <a:gd name="T45" fmla="*/ 126 h 126"/>
                  <a:gd name="T46" fmla="*/ 122 w 150"/>
                  <a:gd name="T47" fmla="*/ 122 h 126"/>
                  <a:gd name="T48" fmla="*/ 110 w 150"/>
                  <a:gd name="T49" fmla="*/ 114 h 126"/>
                  <a:gd name="T50" fmla="*/ 96 w 150"/>
                  <a:gd name="T51" fmla="*/ 102 h 126"/>
                  <a:gd name="T52" fmla="*/ 56 w 150"/>
                  <a:gd name="T53" fmla="*/ 82 h 126"/>
                  <a:gd name="T54" fmla="*/ 56 w 150"/>
                  <a:gd name="T55" fmla="*/ 82 h 126"/>
                  <a:gd name="T56" fmla="*/ 46 w 150"/>
                  <a:gd name="T57" fmla="*/ 80 h 126"/>
                  <a:gd name="T58" fmla="*/ 32 w 150"/>
                  <a:gd name="T59" fmla="*/ 76 h 126"/>
                  <a:gd name="T60" fmla="*/ 32 w 150"/>
                  <a:gd name="T61" fmla="*/ 76 h 126"/>
                  <a:gd name="T62" fmla="*/ 18 w 150"/>
                  <a:gd name="T63" fmla="*/ 64 h 126"/>
                  <a:gd name="T64" fmla="*/ 12 w 150"/>
                  <a:gd name="T65" fmla="*/ 58 h 126"/>
                  <a:gd name="T66" fmla="*/ 8 w 150"/>
                  <a:gd name="T67" fmla="*/ 52 h 126"/>
                  <a:gd name="T68" fmla="*/ 8 w 150"/>
                  <a:gd name="T69" fmla="*/ 52 h 126"/>
                  <a:gd name="T70" fmla="*/ 6 w 150"/>
                  <a:gd name="T71" fmla="*/ 40 h 126"/>
                  <a:gd name="T72" fmla="*/ 2 w 150"/>
                  <a:gd name="T73" fmla="*/ 30 h 126"/>
                  <a:gd name="T74" fmla="*/ 2 w 150"/>
                  <a:gd name="T75" fmla="*/ 30 h 126"/>
                  <a:gd name="T76" fmla="*/ 0 w 150"/>
                  <a:gd name="T77" fmla="*/ 10 h 126"/>
                  <a:gd name="T78" fmla="*/ 26 w 150"/>
                  <a:gd name="T79" fmla="*/ 0 h 126"/>
                  <a:gd name="T80" fmla="*/ 108 w 150"/>
                  <a:gd name="T81" fmla="*/ 2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0" h="126">
                    <a:moveTo>
                      <a:pt x="108" y="2"/>
                    </a:moveTo>
                    <a:lnTo>
                      <a:pt x="142" y="10"/>
                    </a:lnTo>
                    <a:lnTo>
                      <a:pt x="142" y="10"/>
                    </a:lnTo>
                    <a:lnTo>
                      <a:pt x="144" y="16"/>
                    </a:lnTo>
                    <a:lnTo>
                      <a:pt x="148" y="28"/>
                    </a:lnTo>
                    <a:lnTo>
                      <a:pt x="148" y="28"/>
                    </a:lnTo>
                    <a:lnTo>
                      <a:pt x="150" y="36"/>
                    </a:lnTo>
                    <a:lnTo>
                      <a:pt x="150" y="40"/>
                    </a:lnTo>
                    <a:lnTo>
                      <a:pt x="146" y="46"/>
                    </a:lnTo>
                    <a:lnTo>
                      <a:pt x="146" y="46"/>
                    </a:lnTo>
                    <a:lnTo>
                      <a:pt x="138" y="58"/>
                    </a:lnTo>
                    <a:lnTo>
                      <a:pt x="136" y="64"/>
                    </a:lnTo>
                    <a:lnTo>
                      <a:pt x="134" y="70"/>
                    </a:lnTo>
                    <a:lnTo>
                      <a:pt x="134" y="70"/>
                    </a:lnTo>
                    <a:lnTo>
                      <a:pt x="136" y="82"/>
                    </a:lnTo>
                    <a:lnTo>
                      <a:pt x="138" y="98"/>
                    </a:lnTo>
                    <a:lnTo>
                      <a:pt x="138" y="98"/>
                    </a:lnTo>
                    <a:lnTo>
                      <a:pt x="138" y="122"/>
                    </a:lnTo>
                    <a:lnTo>
                      <a:pt x="138" y="122"/>
                    </a:lnTo>
                    <a:lnTo>
                      <a:pt x="138" y="126"/>
                    </a:lnTo>
                    <a:lnTo>
                      <a:pt x="136" y="126"/>
                    </a:lnTo>
                    <a:lnTo>
                      <a:pt x="132" y="126"/>
                    </a:lnTo>
                    <a:lnTo>
                      <a:pt x="132" y="126"/>
                    </a:lnTo>
                    <a:lnTo>
                      <a:pt x="122" y="122"/>
                    </a:lnTo>
                    <a:lnTo>
                      <a:pt x="110" y="114"/>
                    </a:lnTo>
                    <a:lnTo>
                      <a:pt x="96" y="102"/>
                    </a:lnTo>
                    <a:lnTo>
                      <a:pt x="56" y="82"/>
                    </a:lnTo>
                    <a:lnTo>
                      <a:pt x="56" y="82"/>
                    </a:lnTo>
                    <a:lnTo>
                      <a:pt x="46" y="80"/>
                    </a:lnTo>
                    <a:lnTo>
                      <a:pt x="32" y="76"/>
                    </a:lnTo>
                    <a:lnTo>
                      <a:pt x="32" y="76"/>
                    </a:lnTo>
                    <a:lnTo>
                      <a:pt x="18" y="64"/>
                    </a:lnTo>
                    <a:lnTo>
                      <a:pt x="12" y="58"/>
                    </a:lnTo>
                    <a:lnTo>
                      <a:pt x="8" y="52"/>
                    </a:lnTo>
                    <a:lnTo>
                      <a:pt x="8" y="52"/>
                    </a:lnTo>
                    <a:lnTo>
                      <a:pt x="6" y="40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0" y="10"/>
                    </a:lnTo>
                    <a:lnTo>
                      <a:pt x="26" y="0"/>
                    </a:lnTo>
                    <a:lnTo>
                      <a:pt x="108" y="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7" name="Freeform 16"/>
              <p:cNvSpPr>
                <a:spLocks/>
              </p:cNvSpPr>
              <p:nvPr/>
            </p:nvSpPr>
            <p:spPr bwMode="auto">
              <a:xfrm>
                <a:off x="6647322" y="4957204"/>
                <a:ext cx="211884" cy="202931"/>
              </a:xfrm>
              <a:custGeom>
                <a:avLst/>
                <a:gdLst>
                  <a:gd name="T0" fmla="*/ 138 w 142"/>
                  <a:gd name="T1" fmla="*/ 86 h 136"/>
                  <a:gd name="T2" fmla="*/ 142 w 142"/>
                  <a:gd name="T3" fmla="*/ 80 h 136"/>
                  <a:gd name="T4" fmla="*/ 140 w 142"/>
                  <a:gd name="T5" fmla="*/ 70 h 136"/>
                  <a:gd name="T6" fmla="*/ 132 w 142"/>
                  <a:gd name="T7" fmla="*/ 62 h 136"/>
                  <a:gd name="T8" fmla="*/ 126 w 142"/>
                  <a:gd name="T9" fmla="*/ 56 h 136"/>
                  <a:gd name="T10" fmla="*/ 122 w 142"/>
                  <a:gd name="T11" fmla="*/ 50 h 136"/>
                  <a:gd name="T12" fmla="*/ 122 w 142"/>
                  <a:gd name="T13" fmla="*/ 44 h 136"/>
                  <a:gd name="T14" fmla="*/ 122 w 142"/>
                  <a:gd name="T15" fmla="*/ 30 h 136"/>
                  <a:gd name="T16" fmla="*/ 118 w 142"/>
                  <a:gd name="T17" fmla="*/ 20 h 136"/>
                  <a:gd name="T18" fmla="*/ 102 w 142"/>
                  <a:gd name="T19" fmla="*/ 0 h 136"/>
                  <a:gd name="T20" fmla="*/ 100 w 142"/>
                  <a:gd name="T21" fmla="*/ 0 h 136"/>
                  <a:gd name="T22" fmla="*/ 90 w 142"/>
                  <a:gd name="T23" fmla="*/ 0 h 136"/>
                  <a:gd name="T24" fmla="*/ 82 w 142"/>
                  <a:gd name="T25" fmla="*/ 6 h 136"/>
                  <a:gd name="T26" fmla="*/ 62 w 142"/>
                  <a:gd name="T27" fmla="*/ 26 h 136"/>
                  <a:gd name="T28" fmla="*/ 52 w 142"/>
                  <a:gd name="T29" fmla="*/ 32 h 136"/>
                  <a:gd name="T30" fmla="*/ 48 w 142"/>
                  <a:gd name="T31" fmla="*/ 34 h 136"/>
                  <a:gd name="T32" fmla="*/ 34 w 142"/>
                  <a:gd name="T33" fmla="*/ 34 h 136"/>
                  <a:gd name="T34" fmla="*/ 26 w 142"/>
                  <a:gd name="T35" fmla="*/ 36 h 136"/>
                  <a:gd name="T36" fmla="*/ 16 w 142"/>
                  <a:gd name="T37" fmla="*/ 40 h 136"/>
                  <a:gd name="T38" fmla="*/ 6 w 142"/>
                  <a:gd name="T39" fmla="*/ 48 h 136"/>
                  <a:gd name="T40" fmla="*/ 0 w 142"/>
                  <a:gd name="T41" fmla="*/ 58 h 136"/>
                  <a:gd name="T42" fmla="*/ 2 w 142"/>
                  <a:gd name="T43" fmla="*/ 66 h 136"/>
                  <a:gd name="T44" fmla="*/ 14 w 142"/>
                  <a:gd name="T45" fmla="*/ 86 h 136"/>
                  <a:gd name="T46" fmla="*/ 18 w 142"/>
                  <a:gd name="T47" fmla="*/ 90 h 136"/>
                  <a:gd name="T48" fmla="*/ 42 w 142"/>
                  <a:gd name="T49" fmla="*/ 100 h 136"/>
                  <a:gd name="T50" fmla="*/ 58 w 142"/>
                  <a:gd name="T51" fmla="*/ 112 h 136"/>
                  <a:gd name="T52" fmla="*/ 64 w 142"/>
                  <a:gd name="T53" fmla="*/ 114 h 136"/>
                  <a:gd name="T54" fmla="*/ 80 w 142"/>
                  <a:gd name="T55" fmla="*/ 118 h 136"/>
                  <a:gd name="T56" fmla="*/ 94 w 142"/>
                  <a:gd name="T57" fmla="*/ 126 h 136"/>
                  <a:gd name="T58" fmla="*/ 98 w 142"/>
                  <a:gd name="T59" fmla="*/ 130 h 136"/>
                  <a:gd name="T60" fmla="*/ 118 w 142"/>
                  <a:gd name="T61" fmla="*/ 136 h 136"/>
                  <a:gd name="T62" fmla="*/ 128 w 142"/>
                  <a:gd name="T63" fmla="*/ 134 h 136"/>
                  <a:gd name="T64" fmla="*/ 138 w 142"/>
                  <a:gd name="T65" fmla="*/ 12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42" h="136">
                    <a:moveTo>
                      <a:pt x="138" y="126"/>
                    </a:moveTo>
                    <a:lnTo>
                      <a:pt x="138" y="86"/>
                    </a:lnTo>
                    <a:lnTo>
                      <a:pt x="138" y="86"/>
                    </a:lnTo>
                    <a:lnTo>
                      <a:pt x="142" y="80"/>
                    </a:lnTo>
                    <a:lnTo>
                      <a:pt x="142" y="74"/>
                    </a:lnTo>
                    <a:lnTo>
                      <a:pt x="140" y="70"/>
                    </a:lnTo>
                    <a:lnTo>
                      <a:pt x="140" y="70"/>
                    </a:lnTo>
                    <a:lnTo>
                      <a:pt x="132" y="62"/>
                    </a:lnTo>
                    <a:lnTo>
                      <a:pt x="126" y="56"/>
                    </a:lnTo>
                    <a:lnTo>
                      <a:pt x="126" y="56"/>
                    </a:lnTo>
                    <a:lnTo>
                      <a:pt x="124" y="54"/>
                    </a:lnTo>
                    <a:lnTo>
                      <a:pt x="122" y="50"/>
                    </a:lnTo>
                    <a:lnTo>
                      <a:pt x="122" y="44"/>
                    </a:lnTo>
                    <a:lnTo>
                      <a:pt x="122" y="44"/>
                    </a:lnTo>
                    <a:lnTo>
                      <a:pt x="124" y="36"/>
                    </a:lnTo>
                    <a:lnTo>
                      <a:pt x="122" y="30"/>
                    </a:lnTo>
                    <a:lnTo>
                      <a:pt x="118" y="20"/>
                    </a:lnTo>
                    <a:lnTo>
                      <a:pt x="118" y="20"/>
                    </a:lnTo>
                    <a:lnTo>
                      <a:pt x="108" y="8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100" y="0"/>
                    </a:lnTo>
                    <a:lnTo>
                      <a:pt x="96" y="0"/>
                    </a:lnTo>
                    <a:lnTo>
                      <a:pt x="90" y="0"/>
                    </a:lnTo>
                    <a:lnTo>
                      <a:pt x="82" y="6"/>
                    </a:lnTo>
                    <a:lnTo>
                      <a:pt x="82" y="6"/>
                    </a:lnTo>
                    <a:lnTo>
                      <a:pt x="70" y="20"/>
                    </a:lnTo>
                    <a:lnTo>
                      <a:pt x="62" y="26"/>
                    </a:lnTo>
                    <a:lnTo>
                      <a:pt x="62" y="26"/>
                    </a:lnTo>
                    <a:lnTo>
                      <a:pt x="52" y="32"/>
                    </a:lnTo>
                    <a:lnTo>
                      <a:pt x="52" y="32"/>
                    </a:lnTo>
                    <a:lnTo>
                      <a:pt x="48" y="34"/>
                    </a:lnTo>
                    <a:lnTo>
                      <a:pt x="42" y="34"/>
                    </a:lnTo>
                    <a:lnTo>
                      <a:pt x="34" y="34"/>
                    </a:lnTo>
                    <a:lnTo>
                      <a:pt x="34" y="34"/>
                    </a:lnTo>
                    <a:lnTo>
                      <a:pt x="26" y="36"/>
                    </a:lnTo>
                    <a:lnTo>
                      <a:pt x="20" y="38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6" y="48"/>
                    </a:lnTo>
                    <a:lnTo>
                      <a:pt x="2" y="52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66"/>
                    </a:lnTo>
                    <a:lnTo>
                      <a:pt x="8" y="76"/>
                    </a:lnTo>
                    <a:lnTo>
                      <a:pt x="14" y="86"/>
                    </a:lnTo>
                    <a:lnTo>
                      <a:pt x="18" y="90"/>
                    </a:lnTo>
                    <a:lnTo>
                      <a:pt x="18" y="90"/>
                    </a:lnTo>
                    <a:lnTo>
                      <a:pt x="42" y="100"/>
                    </a:lnTo>
                    <a:lnTo>
                      <a:pt x="42" y="100"/>
                    </a:lnTo>
                    <a:lnTo>
                      <a:pt x="52" y="108"/>
                    </a:lnTo>
                    <a:lnTo>
                      <a:pt x="58" y="112"/>
                    </a:lnTo>
                    <a:lnTo>
                      <a:pt x="64" y="114"/>
                    </a:lnTo>
                    <a:lnTo>
                      <a:pt x="64" y="114"/>
                    </a:lnTo>
                    <a:lnTo>
                      <a:pt x="70" y="116"/>
                    </a:lnTo>
                    <a:lnTo>
                      <a:pt x="80" y="118"/>
                    </a:lnTo>
                    <a:lnTo>
                      <a:pt x="90" y="122"/>
                    </a:lnTo>
                    <a:lnTo>
                      <a:pt x="94" y="126"/>
                    </a:lnTo>
                    <a:lnTo>
                      <a:pt x="94" y="126"/>
                    </a:lnTo>
                    <a:lnTo>
                      <a:pt x="98" y="130"/>
                    </a:lnTo>
                    <a:lnTo>
                      <a:pt x="106" y="132"/>
                    </a:lnTo>
                    <a:lnTo>
                      <a:pt x="118" y="136"/>
                    </a:lnTo>
                    <a:lnTo>
                      <a:pt x="118" y="136"/>
                    </a:lnTo>
                    <a:lnTo>
                      <a:pt x="128" y="134"/>
                    </a:lnTo>
                    <a:lnTo>
                      <a:pt x="134" y="130"/>
                    </a:lnTo>
                    <a:lnTo>
                      <a:pt x="138" y="126"/>
                    </a:lnTo>
                    <a:lnTo>
                      <a:pt x="138" y="12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8" name="Freeform 17"/>
              <p:cNvSpPr>
                <a:spLocks/>
              </p:cNvSpPr>
              <p:nvPr/>
            </p:nvSpPr>
            <p:spPr bwMode="auto">
              <a:xfrm>
                <a:off x="6501092" y="4948251"/>
                <a:ext cx="137277" cy="89529"/>
              </a:xfrm>
              <a:custGeom>
                <a:avLst/>
                <a:gdLst>
                  <a:gd name="T0" fmla="*/ 78 w 92"/>
                  <a:gd name="T1" fmla="*/ 50 h 60"/>
                  <a:gd name="T2" fmla="*/ 78 w 92"/>
                  <a:gd name="T3" fmla="*/ 50 h 60"/>
                  <a:gd name="T4" fmla="*/ 82 w 92"/>
                  <a:gd name="T5" fmla="*/ 46 h 60"/>
                  <a:gd name="T6" fmla="*/ 88 w 92"/>
                  <a:gd name="T7" fmla="*/ 40 h 60"/>
                  <a:gd name="T8" fmla="*/ 88 w 92"/>
                  <a:gd name="T9" fmla="*/ 40 h 60"/>
                  <a:gd name="T10" fmla="*/ 92 w 92"/>
                  <a:gd name="T11" fmla="*/ 28 h 60"/>
                  <a:gd name="T12" fmla="*/ 92 w 92"/>
                  <a:gd name="T13" fmla="*/ 22 h 60"/>
                  <a:gd name="T14" fmla="*/ 92 w 92"/>
                  <a:gd name="T15" fmla="*/ 20 h 60"/>
                  <a:gd name="T16" fmla="*/ 90 w 92"/>
                  <a:gd name="T17" fmla="*/ 20 h 60"/>
                  <a:gd name="T18" fmla="*/ 90 w 92"/>
                  <a:gd name="T19" fmla="*/ 20 h 60"/>
                  <a:gd name="T20" fmla="*/ 84 w 92"/>
                  <a:gd name="T21" fmla="*/ 18 h 60"/>
                  <a:gd name="T22" fmla="*/ 78 w 92"/>
                  <a:gd name="T23" fmla="*/ 12 h 60"/>
                  <a:gd name="T24" fmla="*/ 68 w 92"/>
                  <a:gd name="T25" fmla="*/ 6 h 60"/>
                  <a:gd name="T26" fmla="*/ 32 w 92"/>
                  <a:gd name="T27" fmla="*/ 0 h 60"/>
                  <a:gd name="T28" fmla="*/ 32 w 92"/>
                  <a:gd name="T29" fmla="*/ 0 h 60"/>
                  <a:gd name="T30" fmla="*/ 32 w 92"/>
                  <a:gd name="T31" fmla="*/ 4 h 60"/>
                  <a:gd name="T32" fmla="*/ 28 w 92"/>
                  <a:gd name="T33" fmla="*/ 6 h 60"/>
                  <a:gd name="T34" fmla="*/ 28 w 92"/>
                  <a:gd name="T35" fmla="*/ 6 h 60"/>
                  <a:gd name="T36" fmla="*/ 16 w 92"/>
                  <a:gd name="T37" fmla="*/ 12 h 60"/>
                  <a:gd name="T38" fmla="*/ 10 w 92"/>
                  <a:gd name="T39" fmla="*/ 16 h 60"/>
                  <a:gd name="T40" fmla="*/ 10 w 92"/>
                  <a:gd name="T41" fmla="*/ 16 h 60"/>
                  <a:gd name="T42" fmla="*/ 2 w 92"/>
                  <a:gd name="T43" fmla="*/ 24 h 60"/>
                  <a:gd name="T44" fmla="*/ 0 w 92"/>
                  <a:gd name="T45" fmla="*/ 32 h 60"/>
                  <a:gd name="T46" fmla="*/ 0 w 92"/>
                  <a:gd name="T47" fmla="*/ 34 h 60"/>
                  <a:gd name="T48" fmla="*/ 2 w 92"/>
                  <a:gd name="T49" fmla="*/ 36 h 60"/>
                  <a:gd name="T50" fmla="*/ 2 w 92"/>
                  <a:gd name="T51" fmla="*/ 36 h 60"/>
                  <a:gd name="T52" fmla="*/ 8 w 92"/>
                  <a:gd name="T53" fmla="*/ 42 h 60"/>
                  <a:gd name="T54" fmla="*/ 12 w 92"/>
                  <a:gd name="T55" fmla="*/ 50 h 60"/>
                  <a:gd name="T56" fmla="*/ 16 w 92"/>
                  <a:gd name="T57" fmla="*/ 56 h 60"/>
                  <a:gd name="T58" fmla="*/ 20 w 92"/>
                  <a:gd name="T59" fmla="*/ 58 h 60"/>
                  <a:gd name="T60" fmla="*/ 20 w 92"/>
                  <a:gd name="T61" fmla="*/ 58 h 60"/>
                  <a:gd name="T62" fmla="*/ 38 w 92"/>
                  <a:gd name="T63" fmla="*/ 60 h 60"/>
                  <a:gd name="T64" fmla="*/ 56 w 92"/>
                  <a:gd name="T65" fmla="*/ 60 h 60"/>
                  <a:gd name="T66" fmla="*/ 56 w 92"/>
                  <a:gd name="T67" fmla="*/ 60 h 60"/>
                  <a:gd name="T68" fmla="*/ 78 w 92"/>
                  <a:gd name="T69" fmla="*/ 50 h 60"/>
                  <a:gd name="T70" fmla="*/ 78 w 92"/>
                  <a:gd name="T71" fmla="*/ 5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2" h="60">
                    <a:moveTo>
                      <a:pt x="78" y="50"/>
                    </a:moveTo>
                    <a:lnTo>
                      <a:pt x="78" y="50"/>
                    </a:lnTo>
                    <a:lnTo>
                      <a:pt x="82" y="46"/>
                    </a:lnTo>
                    <a:lnTo>
                      <a:pt x="88" y="40"/>
                    </a:lnTo>
                    <a:lnTo>
                      <a:pt x="88" y="40"/>
                    </a:lnTo>
                    <a:lnTo>
                      <a:pt x="92" y="28"/>
                    </a:lnTo>
                    <a:lnTo>
                      <a:pt x="92" y="22"/>
                    </a:lnTo>
                    <a:lnTo>
                      <a:pt x="92" y="20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84" y="18"/>
                    </a:lnTo>
                    <a:lnTo>
                      <a:pt x="78" y="12"/>
                    </a:lnTo>
                    <a:lnTo>
                      <a:pt x="68" y="6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16" y="12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2" y="24"/>
                    </a:lnTo>
                    <a:lnTo>
                      <a:pt x="0" y="32"/>
                    </a:lnTo>
                    <a:lnTo>
                      <a:pt x="0" y="34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8" y="42"/>
                    </a:lnTo>
                    <a:lnTo>
                      <a:pt x="12" y="50"/>
                    </a:lnTo>
                    <a:lnTo>
                      <a:pt x="16" y="56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38" y="60"/>
                    </a:lnTo>
                    <a:lnTo>
                      <a:pt x="56" y="60"/>
                    </a:lnTo>
                    <a:lnTo>
                      <a:pt x="56" y="60"/>
                    </a:lnTo>
                    <a:lnTo>
                      <a:pt x="78" y="50"/>
                    </a:lnTo>
                    <a:lnTo>
                      <a:pt x="78" y="5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39" name="Freeform 18"/>
              <p:cNvSpPr>
                <a:spLocks/>
              </p:cNvSpPr>
              <p:nvPr/>
            </p:nvSpPr>
            <p:spPr bwMode="auto">
              <a:xfrm>
                <a:off x="6841300" y="6100186"/>
                <a:ext cx="125340" cy="77591"/>
              </a:xfrm>
              <a:custGeom>
                <a:avLst/>
                <a:gdLst>
                  <a:gd name="T0" fmla="*/ 54 w 84"/>
                  <a:gd name="T1" fmla="*/ 36 h 52"/>
                  <a:gd name="T2" fmla="*/ 54 w 84"/>
                  <a:gd name="T3" fmla="*/ 36 h 52"/>
                  <a:gd name="T4" fmla="*/ 70 w 84"/>
                  <a:gd name="T5" fmla="*/ 30 h 52"/>
                  <a:gd name="T6" fmla="*/ 70 w 84"/>
                  <a:gd name="T7" fmla="*/ 30 h 52"/>
                  <a:gd name="T8" fmla="*/ 74 w 84"/>
                  <a:gd name="T9" fmla="*/ 26 h 52"/>
                  <a:gd name="T10" fmla="*/ 78 w 84"/>
                  <a:gd name="T11" fmla="*/ 22 h 52"/>
                  <a:gd name="T12" fmla="*/ 84 w 84"/>
                  <a:gd name="T13" fmla="*/ 14 h 52"/>
                  <a:gd name="T14" fmla="*/ 78 w 84"/>
                  <a:gd name="T15" fmla="*/ 0 h 52"/>
                  <a:gd name="T16" fmla="*/ 48 w 84"/>
                  <a:gd name="T17" fmla="*/ 14 h 52"/>
                  <a:gd name="T18" fmla="*/ 24 w 84"/>
                  <a:gd name="T19" fmla="*/ 18 h 52"/>
                  <a:gd name="T20" fmla="*/ 24 w 84"/>
                  <a:gd name="T21" fmla="*/ 18 h 52"/>
                  <a:gd name="T22" fmla="*/ 12 w 84"/>
                  <a:gd name="T23" fmla="*/ 26 h 52"/>
                  <a:gd name="T24" fmla="*/ 4 w 84"/>
                  <a:gd name="T25" fmla="*/ 34 h 52"/>
                  <a:gd name="T26" fmla="*/ 2 w 84"/>
                  <a:gd name="T27" fmla="*/ 36 h 52"/>
                  <a:gd name="T28" fmla="*/ 0 w 84"/>
                  <a:gd name="T29" fmla="*/ 40 h 52"/>
                  <a:gd name="T30" fmla="*/ 0 w 84"/>
                  <a:gd name="T31" fmla="*/ 40 h 52"/>
                  <a:gd name="T32" fmla="*/ 2 w 84"/>
                  <a:gd name="T33" fmla="*/ 44 h 52"/>
                  <a:gd name="T34" fmla="*/ 8 w 84"/>
                  <a:gd name="T35" fmla="*/ 48 h 52"/>
                  <a:gd name="T36" fmla="*/ 14 w 84"/>
                  <a:gd name="T37" fmla="*/ 50 h 52"/>
                  <a:gd name="T38" fmla="*/ 18 w 84"/>
                  <a:gd name="T39" fmla="*/ 52 h 52"/>
                  <a:gd name="T40" fmla="*/ 18 w 84"/>
                  <a:gd name="T41" fmla="*/ 52 h 52"/>
                  <a:gd name="T42" fmla="*/ 26 w 84"/>
                  <a:gd name="T43" fmla="*/ 48 h 52"/>
                  <a:gd name="T44" fmla="*/ 34 w 84"/>
                  <a:gd name="T45" fmla="*/ 44 h 52"/>
                  <a:gd name="T46" fmla="*/ 44 w 84"/>
                  <a:gd name="T47" fmla="*/ 38 h 52"/>
                  <a:gd name="T48" fmla="*/ 54 w 84"/>
                  <a:gd name="T49" fmla="*/ 36 h 52"/>
                  <a:gd name="T50" fmla="*/ 54 w 84"/>
                  <a:gd name="T51" fmla="*/ 3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4" h="52">
                    <a:moveTo>
                      <a:pt x="54" y="36"/>
                    </a:moveTo>
                    <a:lnTo>
                      <a:pt x="54" y="36"/>
                    </a:lnTo>
                    <a:lnTo>
                      <a:pt x="70" y="30"/>
                    </a:lnTo>
                    <a:lnTo>
                      <a:pt x="70" y="30"/>
                    </a:lnTo>
                    <a:lnTo>
                      <a:pt x="74" y="26"/>
                    </a:lnTo>
                    <a:lnTo>
                      <a:pt x="78" y="22"/>
                    </a:lnTo>
                    <a:lnTo>
                      <a:pt x="84" y="14"/>
                    </a:lnTo>
                    <a:lnTo>
                      <a:pt x="78" y="0"/>
                    </a:lnTo>
                    <a:lnTo>
                      <a:pt x="48" y="14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12" y="26"/>
                    </a:lnTo>
                    <a:lnTo>
                      <a:pt x="4" y="34"/>
                    </a:lnTo>
                    <a:lnTo>
                      <a:pt x="2" y="36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2" y="44"/>
                    </a:lnTo>
                    <a:lnTo>
                      <a:pt x="8" y="48"/>
                    </a:lnTo>
                    <a:lnTo>
                      <a:pt x="14" y="50"/>
                    </a:lnTo>
                    <a:lnTo>
                      <a:pt x="18" y="52"/>
                    </a:lnTo>
                    <a:lnTo>
                      <a:pt x="18" y="52"/>
                    </a:lnTo>
                    <a:lnTo>
                      <a:pt x="26" y="48"/>
                    </a:lnTo>
                    <a:lnTo>
                      <a:pt x="34" y="44"/>
                    </a:lnTo>
                    <a:lnTo>
                      <a:pt x="44" y="38"/>
                    </a:lnTo>
                    <a:lnTo>
                      <a:pt x="54" y="36"/>
                    </a:lnTo>
                    <a:lnTo>
                      <a:pt x="54" y="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0" name="Freeform 19"/>
              <p:cNvSpPr>
                <a:spLocks/>
              </p:cNvSpPr>
              <p:nvPr/>
            </p:nvSpPr>
            <p:spPr bwMode="auto">
              <a:xfrm>
                <a:off x="6739835" y="5921128"/>
                <a:ext cx="143246" cy="149214"/>
              </a:xfrm>
              <a:custGeom>
                <a:avLst/>
                <a:gdLst>
                  <a:gd name="T0" fmla="*/ 76 w 96"/>
                  <a:gd name="T1" fmla="*/ 50 h 100"/>
                  <a:gd name="T2" fmla="*/ 72 w 96"/>
                  <a:gd name="T3" fmla="*/ 36 h 100"/>
                  <a:gd name="T4" fmla="*/ 76 w 96"/>
                  <a:gd name="T5" fmla="*/ 34 h 100"/>
                  <a:gd name="T6" fmla="*/ 92 w 96"/>
                  <a:gd name="T7" fmla="*/ 34 h 100"/>
                  <a:gd name="T8" fmla="*/ 96 w 96"/>
                  <a:gd name="T9" fmla="*/ 30 h 100"/>
                  <a:gd name="T10" fmla="*/ 96 w 96"/>
                  <a:gd name="T11" fmla="*/ 24 h 100"/>
                  <a:gd name="T12" fmla="*/ 84 w 96"/>
                  <a:gd name="T13" fmla="*/ 6 h 100"/>
                  <a:gd name="T14" fmla="*/ 72 w 96"/>
                  <a:gd name="T15" fmla="*/ 0 h 100"/>
                  <a:gd name="T16" fmla="*/ 54 w 96"/>
                  <a:gd name="T17" fmla="*/ 2 h 100"/>
                  <a:gd name="T18" fmla="*/ 42 w 96"/>
                  <a:gd name="T19" fmla="*/ 4 h 100"/>
                  <a:gd name="T20" fmla="*/ 40 w 96"/>
                  <a:gd name="T21" fmla="*/ 8 h 100"/>
                  <a:gd name="T22" fmla="*/ 30 w 96"/>
                  <a:gd name="T23" fmla="*/ 14 h 100"/>
                  <a:gd name="T24" fmla="*/ 26 w 96"/>
                  <a:gd name="T25" fmla="*/ 18 h 100"/>
                  <a:gd name="T26" fmla="*/ 20 w 96"/>
                  <a:gd name="T27" fmla="*/ 28 h 100"/>
                  <a:gd name="T28" fmla="*/ 20 w 96"/>
                  <a:gd name="T29" fmla="*/ 40 h 100"/>
                  <a:gd name="T30" fmla="*/ 16 w 96"/>
                  <a:gd name="T31" fmla="*/ 46 h 100"/>
                  <a:gd name="T32" fmla="*/ 0 w 96"/>
                  <a:gd name="T33" fmla="*/ 52 h 100"/>
                  <a:gd name="T34" fmla="*/ 0 w 96"/>
                  <a:gd name="T35" fmla="*/ 58 h 100"/>
                  <a:gd name="T36" fmla="*/ 4 w 96"/>
                  <a:gd name="T37" fmla="*/ 62 h 100"/>
                  <a:gd name="T38" fmla="*/ 16 w 96"/>
                  <a:gd name="T39" fmla="*/ 62 h 100"/>
                  <a:gd name="T40" fmla="*/ 22 w 96"/>
                  <a:gd name="T41" fmla="*/ 66 h 100"/>
                  <a:gd name="T42" fmla="*/ 20 w 96"/>
                  <a:gd name="T43" fmla="*/ 76 h 100"/>
                  <a:gd name="T44" fmla="*/ 18 w 96"/>
                  <a:gd name="T45" fmla="*/ 84 h 100"/>
                  <a:gd name="T46" fmla="*/ 16 w 96"/>
                  <a:gd name="T47" fmla="*/ 92 h 100"/>
                  <a:gd name="T48" fmla="*/ 18 w 96"/>
                  <a:gd name="T49" fmla="*/ 96 h 100"/>
                  <a:gd name="T50" fmla="*/ 26 w 96"/>
                  <a:gd name="T51" fmla="*/ 100 h 100"/>
                  <a:gd name="T52" fmla="*/ 34 w 96"/>
                  <a:gd name="T53" fmla="*/ 96 h 100"/>
                  <a:gd name="T54" fmla="*/ 34 w 96"/>
                  <a:gd name="T55" fmla="*/ 92 h 100"/>
                  <a:gd name="T56" fmla="*/ 34 w 96"/>
                  <a:gd name="T57" fmla="*/ 86 h 100"/>
                  <a:gd name="T58" fmla="*/ 40 w 96"/>
                  <a:gd name="T59" fmla="*/ 84 h 100"/>
                  <a:gd name="T60" fmla="*/ 56 w 96"/>
                  <a:gd name="T61" fmla="*/ 82 h 100"/>
                  <a:gd name="T62" fmla="*/ 66 w 96"/>
                  <a:gd name="T63" fmla="*/ 80 h 100"/>
                  <a:gd name="T64" fmla="*/ 72 w 96"/>
                  <a:gd name="T65" fmla="*/ 76 h 100"/>
                  <a:gd name="T66" fmla="*/ 80 w 96"/>
                  <a:gd name="T67" fmla="*/ 66 h 100"/>
                  <a:gd name="T68" fmla="*/ 78 w 96"/>
                  <a:gd name="T69" fmla="*/ 56 h 100"/>
                  <a:gd name="T70" fmla="*/ 76 w 96"/>
                  <a:gd name="T71" fmla="*/ 5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" h="100">
                    <a:moveTo>
                      <a:pt x="76" y="50"/>
                    </a:moveTo>
                    <a:lnTo>
                      <a:pt x="76" y="50"/>
                    </a:lnTo>
                    <a:lnTo>
                      <a:pt x="72" y="42"/>
                    </a:lnTo>
                    <a:lnTo>
                      <a:pt x="72" y="36"/>
                    </a:lnTo>
                    <a:lnTo>
                      <a:pt x="74" y="34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92" y="34"/>
                    </a:lnTo>
                    <a:lnTo>
                      <a:pt x="94" y="32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92" y="14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4" y="2"/>
                    </a:lnTo>
                    <a:lnTo>
                      <a:pt x="46" y="2"/>
                    </a:lnTo>
                    <a:lnTo>
                      <a:pt x="42" y="4"/>
                    </a:lnTo>
                    <a:lnTo>
                      <a:pt x="42" y="4"/>
                    </a:lnTo>
                    <a:lnTo>
                      <a:pt x="40" y="8"/>
                    </a:lnTo>
                    <a:lnTo>
                      <a:pt x="36" y="12"/>
                    </a:lnTo>
                    <a:lnTo>
                      <a:pt x="30" y="14"/>
                    </a:lnTo>
                    <a:lnTo>
                      <a:pt x="30" y="14"/>
                    </a:lnTo>
                    <a:lnTo>
                      <a:pt x="26" y="18"/>
                    </a:lnTo>
                    <a:lnTo>
                      <a:pt x="22" y="22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0" y="40"/>
                    </a:lnTo>
                    <a:lnTo>
                      <a:pt x="20" y="42"/>
                    </a:lnTo>
                    <a:lnTo>
                      <a:pt x="16" y="46"/>
                    </a:lnTo>
                    <a:lnTo>
                      <a:pt x="16" y="46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8"/>
                    </a:lnTo>
                    <a:lnTo>
                      <a:pt x="2" y="60"/>
                    </a:lnTo>
                    <a:lnTo>
                      <a:pt x="4" y="62"/>
                    </a:lnTo>
                    <a:lnTo>
                      <a:pt x="4" y="62"/>
                    </a:lnTo>
                    <a:lnTo>
                      <a:pt x="16" y="62"/>
                    </a:lnTo>
                    <a:lnTo>
                      <a:pt x="20" y="64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0" y="76"/>
                    </a:lnTo>
                    <a:lnTo>
                      <a:pt x="18" y="84"/>
                    </a:lnTo>
                    <a:lnTo>
                      <a:pt x="18" y="84"/>
                    </a:lnTo>
                    <a:lnTo>
                      <a:pt x="16" y="88"/>
                    </a:lnTo>
                    <a:lnTo>
                      <a:pt x="16" y="92"/>
                    </a:lnTo>
                    <a:lnTo>
                      <a:pt x="18" y="96"/>
                    </a:lnTo>
                    <a:lnTo>
                      <a:pt x="18" y="96"/>
                    </a:lnTo>
                    <a:lnTo>
                      <a:pt x="22" y="98"/>
                    </a:lnTo>
                    <a:lnTo>
                      <a:pt x="26" y="100"/>
                    </a:lnTo>
                    <a:lnTo>
                      <a:pt x="30" y="100"/>
                    </a:lnTo>
                    <a:lnTo>
                      <a:pt x="34" y="96"/>
                    </a:lnTo>
                    <a:lnTo>
                      <a:pt x="34" y="96"/>
                    </a:lnTo>
                    <a:lnTo>
                      <a:pt x="34" y="92"/>
                    </a:lnTo>
                    <a:lnTo>
                      <a:pt x="32" y="90"/>
                    </a:lnTo>
                    <a:lnTo>
                      <a:pt x="34" y="86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50" y="82"/>
                    </a:lnTo>
                    <a:lnTo>
                      <a:pt x="56" y="82"/>
                    </a:lnTo>
                    <a:lnTo>
                      <a:pt x="60" y="82"/>
                    </a:lnTo>
                    <a:lnTo>
                      <a:pt x="66" y="80"/>
                    </a:lnTo>
                    <a:lnTo>
                      <a:pt x="66" y="80"/>
                    </a:lnTo>
                    <a:lnTo>
                      <a:pt x="72" y="76"/>
                    </a:lnTo>
                    <a:lnTo>
                      <a:pt x="78" y="68"/>
                    </a:lnTo>
                    <a:lnTo>
                      <a:pt x="80" y="66"/>
                    </a:lnTo>
                    <a:lnTo>
                      <a:pt x="80" y="60"/>
                    </a:lnTo>
                    <a:lnTo>
                      <a:pt x="78" y="56"/>
                    </a:lnTo>
                    <a:lnTo>
                      <a:pt x="76" y="50"/>
                    </a:lnTo>
                    <a:lnTo>
                      <a:pt x="76" y="5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1" name="Freeform 20"/>
              <p:cNvSpPr>
                <a:spLocks/>
              </p:cNvSpPr>
              <p:nvPr/>
            </p:nvSpPr>
            <p:spPr bwMode="auto">
              <a:xfrm>
                <a:off x="6533919" y="5655527"/>
                <a:ext cx="313350" cy="193979"/>
              </a:xfrm>
              <a:custGeom>
                <a:avLst/>
                <a:gdLst>
                  <a:gd name="T0" fmla="*/ 120 w 210"/>
                  <a:gd name="T1" fmla="*/ 70 h 130"/>
                  <a:gd name="T2" fmla="*/ 124 w 210"/>
                  <a:gd name="T3" fmla="*/ 68 h 130"/>
                  <a:gd name="T4" fmla="*/ 130 w 210"/>
                  <a:gd name="T5" fmla="*/ 68 h 130"/>
                  <a:gd name="T6" fmla="*/ 142 w 210"/>
                  <a:gd name="T7" fmla="*/ 74 h 130"/>
                  <a:gd name="T8" fmla="*/ 148 w 210"/>
                  <a:gd name="T9" fmla="*/ 80 h 130"/>
                  <a:gd name="T10" fmla="*/ 162 w 210"/>
                  <a:gd name="T11" fmla="*/ 84 h 130"/>
                  <a:gd name="T12" fmla="*/ 166 w 210"/>
                  <a:gd name="T13" fmla="*/ 80 h 130"/>
                  <a:gd name="T14" fmla="*/ 168 w 210"/>
                  <a:gd name="T15" fmla="*/ 74 h 130"/>
                  <a:gd name="T16" fmla="*/ 178 w 210"/>
                  <a:gd name="T17" fmla="*/ 70 h 130"/>
                  <a:gd name="T18" fmla="*/ 192 w 210"/>
                  <a:gd name="T19" fmla="*/ 70 h 130"/>
                  <a:gd name="T20" fmla="*/ 198 w 210"/>
                  <a:gd name="T21" fmla="*/ 68 h 130"/>
                  <a:gd name="T22" fmla="*/ 208 w 210"/>
                  <a:gd name="T23" fmla="*/ 60 h 130"/>
                  <a:gd name="T24" fmla="*/ 210 w 210"/>
                  <a:gd name="T25" fmla="*/ 56 h 130"/>
                  <a:gd name="T26" fmla="*/ 204 w 210"/>
                  <a:gd name="T27" fmla="*/ 46 h 130"/>
                  <a:gd name="T28" fmla="*/ 202 w 210"/>
                  <a:gd name="T29" fmla="*/ 40 h 130"/>
                  <a:gd name="T30" fmla="*/ 198 w 210"/>
                  <a:gd name="T31" fmla="*/ 34 h 130"/>
                  <a:gd name="T32" fmla="*/ 192 w 210"/>
                  <a:gd name="T33" fmla="*/ 30 h 130"/>
                  <a:gd name="T34" fmla="*/ 182 w 210"/>
                  <a:gd name="T35" fmla="*/ 14 h 130"/>
                  <a:gd name="T36" fmla="*/ 178 w 210"/>
                  <a:gd name="T37" fmla="*/ 12 h 130"/>
                  <a:gd name="T38" fmla="*/ 162 w 210"/>
                  <a:gd name="T39" fmla="*/ 2 h 130"/>
                  <a:gd name="T40" fmla="*/ 146 w 210"/>
                  <a:gd name="T41" fmla="*/ 0 h 130"/>
                  <a:gd name="T42" fmla="*/ 136 w 210"/>
                  <a:gd name="T43" fmla="*/ 0 h 130"/>
                  <a:gd name="T44" fmla="*/ 88 w 210"/>
                  <a:gd name="T45" fmla="*/ 14 h 130"/>
                  <a:gd name="T46" fmla="*/ 74 w 210"/>
                  <a:gd name="T47" fmla="*/ 24 h 130"/>
                  <a:gd name="T48" fmla="*/ 64 w 210"/>
                  <a:gd name="T49" fmla="*/ 30 h 130"/>
                  <a:gd name="T50" fmla="*/ 50 w 210"/>
                  <a:gd name="T51" fmla="*/ 26 h 130"/>
                  <a:gd name="T52" fmla="*/ 38 w 210"/>
                  <a:gd name="T53" fmla="*/ 20 h 130"/>
                  <a:gd name="T54" fmla="*/ 34 w 210"/>
                  <a:gd name="T55" fmla="*/ 16 h 130"/>
                  <a:gd name="T56" fmla="*/ 20 w 210"/>
                  <a:gd name="T57" fmla="*/ 8 h 130"/>
                  <a:gd name="T58" fmla="*/ 16 w 210"/>
                  <a:gd name="T59" fmla="*/ 12 h 130"/>
                  <a:gd name="T60" fmla="*/ 10 w 210"/>
                  <a:gd name="T61" fmla="*/ 20 h 130"/>
                  <a:gd name="T62" fmla="*/ 4 w 210"/>
                  <a:gd name="T63" fmla="*/ 32 h 130"/>
                  <a:gd name="T64" fmla="*/ 0 w 210"/>
                  <a:gd name="T65" fmla="*/ 42 h 130"/>
                  <a:gd name="T66" fmla="*/ 6 w 210"/>
                  <a:gd name="T67" fmla="*/ 46 h 130"/>
                  <a:gd name="T68" fmla="*/ 26 w 210"/>
                  <a:gd name="T69" fmla="*/ 58 h 130"/>
                  <a:gd name="T70" fmla="*/ 32 w 210"/>
                  <a:gd name="T71" fmla="*/ 62 h 130"/>
                  <a:gd name="T72" fmla="*/ 36 w 210"/>
                  <a:gd name="T73" fmla="*/ 94 h 130"/>
                  <a:gd name="T74" fmla="*/ 46 w 210"/>
                  <a:gd name="T75" fmla="*/ 114 h 130"/>
                  <a:gd name="T76" fmla="*/ 58 w 210"/>
                  <a:gd name="T77" fmla="*/ 120 h 130"/>
                  <a:gd name="T78" fmla="*/ 62 w 210"/>
                  <a:gd name="T79" fmla="*/ 120 h 130"/>
                  <a:gd name="T80" fmla="*/ 92 w 210"/>
                  <a:gd name="T81" fmla="*/ 116 h 130"/>
                  <a:gd name="T82" fmla="*/ 108 w 210"/>
                  <a:gd name="T83" fmla="*/ 124 h 130"/>
                  <a:gd name="T84" fmla="*/ 118 w 210"/>
                  <a:gd name="T85" fmla="*/ 128 h 130"/>
                  <a:gd name="T86" fmla="*/ 132 w 210"/>
                  <a:gd name="T87" fmla="*/ 128 h 130"/>
                  <a:gd name="T88" fmla="*/ 138 w 210"/>
                  <a:gd name="T89" fmla="*/ 126 h 130"/>
                  <a:gd name="T90" fmla="*/ 146 w 210"/>
                  <a:gd name="T91" fmla="*/ 112 h 130"/>
                  <a:gd name="T92" fmla="*/ 150 w 210"/>
                  <a:gd name="T93" fmla="*/ 102 h 130"/>
                  <a:gd name="T94" fmla="*/ 152 w 210"/>
                  <a:gd name="T95" fmla="*/ 98 h 130"/>
                  <a:gd name="T96" fmla="*/ 138 w 210"/>
                  <a:gd name="T97" fmla="*/ 92 h 130"/>
                  <a:gd name="T98" fmla="*/ 126 w 210"/>
                  <a:gd name="T99" fmla="*/ 88 h 130"/>
                  <a:gd name="T100" fmla="*/ 118 w 210"/>
                  <a:gd name="T101" fmla="*/ 78 h 130"/>
                  <a:gd name="T102" fmla="*/ 120 w 210"/>
                  <a:gd name="T103" fmla="*/ 7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10" h="130">
                    <a:moveTo>
                      <a:pt x="120" y="70"/>
                    </a:moveTo>
                    <a:lnTo>
                      <a:pt x="120" y="70"/>
                    </a:lnTo>
                    <a:lnTo>
                      <a:pt x="122" y="68"/>
                    </a:lnTo>
                    <a:lnTo>
                      <a:pt x="124" y="68"/>
                    </a:lnTo>
                    <a:lnTo>
                      <a:pt x="130" y="68"/>
                    </a:lnTo>
                    <a:lnTo>
                      <a:pt x="130" y="68"/>
                    </a:lnTo>
                    <a:lnTo>
                      <a:pt x="136" y="70"/>
                    </a:lnTo>
                    <a:lnTo>
                      <a:pt x="142" y="74"/>
                    </a:lnTo>
                    <a:lnTo>
                      <a:pt x="148" y="80"/>
                    </a:lnTo>
                    <a:lnTo>
                      <a:pt x="148" y="80"/>
                    </a:lnTo>
                    <a:lnTo>
                      <a:pt x="156" y="82"/>
                    </a:lnTo>
                    <a:lnTo>
                      <a:pt x="162" y="84"/>
                    </a:lnTo>
                    <a:lnTo>
                      <a:pt x="166" y="80"/>
                    </a:lnTo>
                    <a:lnTo>
                      <a:pt x="166" y="80"/>
                    </a:lnTo>
                    <a:lnTo>
                      <a:pt x="168" y="76"/>
                    </a:lnTo>
                    <a:lnTo>
                      <a:pt x="168" y="74"/>
                    </a:lnTo>
                    <a:lnTo>
                      <a:pt x="170" y="72"/>
                    </a:lnTo>
                    <a:lnTo>
                      <a:pt x="178" y="70"/>
                    </a:lnTo>
                    <a:lnTo>
                      <a:pt x="178" y="70"/>
                    </a:lnTo>
                    <a:lnTo>
                      <a:pt x="192" y="70"/>
                    </a:lnTo>
                    <a:lnTo>
                      <a:pt x="192" y="70"/>
                    </a:lnTo>
                    <a:lnTo>
                      <a:pt x="198" y="68"/>
                    </a:lnTo>
                    <a:lnTo>
                      <a:pt x="204" y="66"/>
                    </a:lnTo>
                    <a:lnTo>
                      <a:pt x="208" y="60"/>
                    </a:lnTo>
                    <a:lnTo>
                      <a:pt x="208" y="60"/>
                    </a:lnTo>
                    <a:lnTo>
                      <a:pt x="210" y="56"/>
                    </a:lnTo>
                    <a:lnTo>
                      <a:pt x="208" y="52"/>
                    </a:lnTo>
                    <a:lnTo>
                      <a:pt x="204" y="46"/>
                    </a:lnTo>
                    <a:lnTo>
                      <a:pt x="204" y="46"/>
                    </a:lnTo>
                    <a:lnTo>
                      <a:pt x="202" y="40"/>
                    </a:lnTo>
                    <a:lnTo>
                      <a:pt x="200" y="36"/>
                    </a:lnTo>
                    <a:lnTo>
                      <a:pt x="198" y="34"/>
                    </a:lnTo>
                    <a:lnTo>
                      <a:pt x="198" y="34"/>
                    </a:lnTo>
                    <a:lnTo>
                      <a:pt x="192" y="30"/>
                    </a:lnTo>
                    <a:lnTo>
                      <a:pt x="188" y="24"/>
                    </a:lnTo>
                    <a:lnTo>
                      <a:pt x="182" y="14"/>
                    </a:lnTo>
                    <a:lnTo>
                      <a:pt x="182" y="14"/>
                    </a:lnTo>
                    <a:lnTo>
                      <a:pt x="178" y="12"/>
                    </a:lnTo>
                    <a:lnTo>
                      <a:pt x="170" y="6"/>
                    </a:lnTo>
                    <a:lnTo>
                      <a:pt x="162" y="2"/>
                    </a:lnTo>
                    <a:lnTo>
                      <a:pt x="154" y="0"/>
                    </a:lnTo>
                    <a:lnTo>
                      <a:pt x="146" y="0"/>
                    </a:lnTo>
                    <a:lnTo>
                      <a:pt x="136" y="0"/>
                    </a:lnTo>
                    <a:lnTo>
                      <a:pt x="136" y="0"/>
                    </a:lnTo>
                    <a:lnTo>
                      <a:pt x="106" y="8"/>
                    </a:lnTo>
                    <a:lnTo>
                      <a:pt x="88" y="14"/>
                    </a:lnTo>
                    <a:lnTo>
                      <a:pt x="88" y="14"/>
                    </a:lnTo>
                    <a:lnTo>
                      <a:pt x="74" y="24"/>
                    </a:lnTo>
                    <a:lnTo>
                      <a:pt x="68" y="28"/>
                    </a:lnTo>
                    <a:lnTo>
                      <a:pt x="64" y="30"/>
                    </a:lnTo>
                    <a:lnTo>
                      <a:pt x="64" y="30"/>
                    </a:lnTo>
                    <a:lnTo>
                      <a:pt x="50" y="26"/>
                    </a:lnTo>
                    <a:lnTo>
                      <a:pt x="42" y="24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4" y="16"/>
                    </a:lnTo>
                    <a:lnTo>
                      <a:pt x="28" y="12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16" y="12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8" y="26"/>
                    </a:lnTo>
                    <a:lnTo>
                      <a:pt x="4" y="32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6" y="46"/>
                    </a:lnTo>
                    <a:lnTo>
                      <a:pt x="16" y="52"/>
                    </a:lnTo>
                    <a:lnTo>
                      <a:pt x="26" y="58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2" y="74"/>
                    </a:lnTo>
                    <a:lnTo>
                      <a:pt x="36" y="94"/>
                    </a:lnTo>
                    <a:lnTo>
                      <a:pt x="40" y="106"/>
                    </a:lnTo>
                    <a:lnTo>
                      <a:pt x="46" y="114"/>
                    </a:lnTo>
                    <a:lnTo>
                      <a:pt x="52" y="120"/>
                    </a:lnTo>
                    <a:lnTo>
                      <a:pt x="58" y="120"/>
                    </a:lnTo>
                    <a:lnTo>
                      <a:pt x="62" y="120"/>
                    </a:lnTo>
                    <a:lnTo>
                      <a:pt x="62" y="120"/>
                    </a:lnTo>
                    <a:lnTo>
                      <a:pt x="80" y="116"/>
                    </a:lnTo>
                    <a:lnTo>
                      <a:pt x="92" y="116"/>
                    </a:lnTo>
                    <a:lnTo>
                      <a:pt x="100" y="118"/>
                    </a:lnTo>
                    <a:lnTo>
                      <a:pt x="108" y="124"/>
                    </a:lnTo>
                    <a:lnTo>
                      <a:pt x="108" y="124"/>
                    </a:lnTo>
                    <a:lnTo>
                      <a:pt x="118" y="128"/>
                    </a:lnTo>
                    <a:lnTo>
                      <a:pt x="126" y="130"/>
                    </a:lnTo>
                    <a:lnTo>
                      <a:pt x="132" y="128"/>
                    </a:lnTo>
                    <a:lnTo>
                      <a:pt x="138" y="126"/>
                    </a:lnTo>
                    <a:lnTo>
                      <a:pt x="138" y="126"/>
                    </a:lnTo>
                    <a:lnTo>
                      <a:pt x="142" y="120"/>
                    </a:lnTo>
                    <a:lnTo>
                      <a:pt x="146" y="112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52" y="98"/>
                    </a:lnTo>
                    <a:lnTo>
                      <a:pt x="148" y="96"/>
                    </a:lnTo>
                    <a:lnTo>
                      <a:pt x="138" y="92"/>
                    </a:lnTo>
                    <a:lnTo>
                      <a:pt x="138" y="92"/>
                    </a:lnTo>
                    <a:lnTo>
                      <a:pt x="126" y="88"/>
                    </a:lnTo>
                    <a:lnTo>
                      <a:pt x="118" y="84"/>
                    </a:lnTo>
                    <a:lnTo>
                      <a:pt x="118" y="78"/>
                    </a:lnTo>
                    <a:lnTo>
                      <a:pt x="120" y="70"/>
                    </a:lnTo>
                    <a:lnTo>
                      <a:pt x="120" y="7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2" name="Freeform 21"/>
              <p:cNvSpPr>
                <a:spLocks/>
              </p:cNvSpPr>
              <p:nvPr/>
            </p:nvSpPr>
            <p:spPr bwMode="auto">
              <a:xfrm>
                <a:off x="8348364" y="5786836"/>
                <a:ext cx="211884" cy="474502"/>
              </a:xfrm>
              <a:custGeom>
                <a:avLst/>
                <a:gdLst>
                  <a:gd name="T0" fmla="*/ 0 w 142"/>
                  <a:gd name="T1" fmla="*/ 0 h 318"/>
                  <a:gd name="T2" fmla="*/ 26 w 142"/>
                  <a:gd name="T3" fmla="*/ 34 h 318"/>
                  <a:gd name="T4" fmla="*/ 26 w 142"/>
                  <a:gd name="T5" fmla="*/ 34 h 318"/>
                  <a:gd name="T6" fmla="*/ 34 w 142"/>
                  <a:gd name="T7" fmla="*/ 36 h 318"/>
                  <a:gd name="T8" fmla="*/ 44 w 142"/>
                  <a:gd name="T9" fmla="*/ 38 h 318"/>
                  <a:gd name="T10" fmla="*/ 44 w 142"/>
                  <a:gd name="T11" fmla="*/ 38 h 318"/>
                  <a:gd name="T12" fmla="*/ 48 w 142"/>
                  <a:gd name="T13" fmla="*/ 40 h 318"/>
                  <a:gd name="T14" fmla="*/ 54 w 142"/>
                  <a:gd name="T15" fmla="*/ 44 h 318"/>
                  <a:gd name="T16" fmla="*/ 64 w 142"/>
                  <a:gd name="T17" fmla="*/ 52 h 318"/>
                  <a:gd name="T18" fmla="*/ 64 w 142"/>
                  <a:gd name="T19" fmla="*/ 52 h 318"/>
                  <a:gd name="T20" fmla="*/ 86 w 142"/>
                  <a:gd name="T21" fmla="*/ 68 h 318"/>
                  <a:gd name="T22" fmla="*/ 106 w 142"/>
                  <a:gd name="T23" fmla="*/ 84 h 318"/>
                  <a:gd name="T24" fmla="*/ 106 w 142"/>
                  <a:gd name="T25" fmla="*/ 84 h 318"/>
                  <a:gd name="T26" fmla="*/ 116 w 142"/>
                  <a:gd name="T27" fmla="*/ 86 h 318"/>
                  <a:gd name="T28" fmla="*/ 122 w 142"/>
                  <a:gd name="T29" fmla="*/ 88 h 318"/>
                  <a:gd name="T30" fmla="*/ 124 w 142"/>
                  <a:gd name="T31" fmla="*/ 92 h 318"/>
                  <a:gd name="T32" fmla="*/ 124 w 142"/>
                  <a:gd name="T33" fmla="*/ 92 h 318"/>
                  <a:gd name="T34" fmla="*/ 126 w 142"/>
                  <a:gd name="T35" fmla="*/ 100 h 318"/>
                  <a:gd name="T36" fmla="*/ 126 w 142"/>
                  <a:gd name="T37" fmla="*/ 110 h 318"/>
                  <a:gd name="T38" fmla="*/ 126 w 142"/>
                  <a:gd name="T39" fmla="*/ 110 h 318"/>
                  <a:gd name="T40" fmla="*/ 124 w 142"/>
                  <a:gd name="T41" fmla="*/ 116 h 318"/>
                  <a:gd name="T42" fmla="*/ 120 w 142"/>
                  <a:gd name="T43" fmla="*/ 124 h 318"/>
                  <a:gd name="T44" fmla="*/ 116 w 142"/>
                  <a:gd name="T45" fmla="*/ 130 h 318"/>
                  <a:gd name="T46" fmla="*/ 114 w 142"/>
                  <a:gd name="T47" fmla="*/ 134 h 318"/>
                  <a:gd name="T48" fmla="*/ 114 w 142"/>
                  <a:gd name="T49" fmla="*/ 134 h 318"/>
                  <a:gd name="T50" fmla="*/ 116 w 142"/>
                  <a:gd name="T51" fmla="*/ 140 h 318"/>
                  <a:gd name="T52" fmla="*/ 122 w 142"/>
                  <a:gd name="T53" fmla="*/ 152 h 318"/>
                  <a:gd name="T54" fmla="*/ 122 w 142"/>
                  <a:gd name="T55" fmla="*/ 152 h 318"/>
                  <a:gd name="T56" fmla="*/ 128 w 142"/>
                  <a:gd name="T57" fmla="*/ 164 h 318"/>
                  <a:gd name="T58" fmla="*/ 134 w 142"/>
                  <a:gd name="T59" fmla="*/ 170 h 318"/>
                  <a:gd name="T60" fmla="*/ 134 w 142"/>
                  <a:gd name="T61" fmla="*/ 170 h 318"/>
                  <a:gd name="T62" fmla="*/ 140 w 142"/>
                  <a:gd name="T63" fmla="*/ 178 h 318"/>
                  <a:gd name="T64" fmla="*/ 142 w 142"/>
                  <a:gd name="T65" fmla="*/ 184 h 318"/>
                  <a:gd name="T66" fmla="*/ 142 w 142"/>
                  <a:gd name="T67" fmla="*/ 192 h 318"/>
                  <a:gd name="T68" fmla="*/ 142 w 142"/>
                  <a:gd name="T69" fmla="*/ 192 h 318"/>
                  <a:gd name="T70" fmla="*/ 142 w 142"/>
                  <a:gd name="T71" fmla="*/ 200 h 318"/>
                  <a:gd name="T72" fmla="*/ 142 w 142"/>
                  <a:gd name="T73" fmla="*/ 212 h 318"/>
                  <a:gd name="T74" fmla="*/ 142 w 142"/>
                  <a:gd name="T75" fmla="*/ 218 h 318"/>
                  <a:gd name="T76" fmla="*/ 140 w 142"/>
                  <a:gd name="T77" fmla="*/ 224 h 318"/>
                  <a:gd name="T78" fmla="*/ 136 w 142"/>
                  <a:gd name="T79" fmla="*/ 230 h 318"/>
                  <a:gd name="T80" fmla="*/ 130 w 142"/>
                  <a:gd name="T81" fmla="*/ 236 h 318"/>
                  <a:gd name="T82" fmla="*/ 130 w 142"/>
                  <a:gd name="T83" fmla="*/ 236 h 318"/>
                  <a:gd name="T84" fmla="*/ 118 w 142"/>
                  <a:gd name="T85" fmla="*/ 250 h 318"/>
                  <a:gd name="T86" fmla="*/ 108 w 142"/>
                  <a:gd name="T87" fmla="*/ 264 h 318"/>
                  <a:gd name="T88" fmla="*/ 98 w 142"/>
                  <a:gd name="T89" fmla="*/ 282 h 318"/>
                  <a:gd name="T90" fmla="*/ 60 w 142"/>
                  <a:gd name="T91" fmla="*/ 318 h 31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</a:cxnLst>
                <a:rect l="0" t="0" r="r" b="b"/>
                <a:pathLst>
                  <a:path w="142" h="318">
                    <a:moveTo>
                      <a:pt x="0" y="0"/>
                    </a:moveTo>
                    <a:lnTo>
                      <a:pt x="26" y="34"/>
                    </a:lnTo>
                    <a:lnTo>
                      <a:pt x="26" y="34"/>
                    </a:lnTo>
                    <a:lnTo>
                      <a:pt x="34" y="36"/>
                    </a:lnTo>
                    <a:lnTo>
                      <a:pt x="44" y="38"/>
                    </a:lnTo>
                    <a:lnTo>
                      <a:pt x="44" y="38"/>
                    </a:lnTo>
                    <a:lnTo>
                      <a:pt x="48" y="40"/>
                    </a:lnTo>
                    <a:lnTo>
                      <a:pt x="54" y="44"/>
                    </a:lnTo>
                    <a:lnTo>
                      <a:pt x="64" y="52"/>
                    </a:lnTo>
                    <a:lnTo>
                      <a:pt x="64" y="52"/>
                    </a:lnTo>
                    <a:lnTo>
                      <a:pt x="86" y="68"/>
                    </a:lnTo>
                    <a:lnTo>
                      <a:pt x="106" y="84"/>
                    </a:lnTo>
                    <a:lnTo>
                      <a:pt x="106" y="84"/>
                    </a:lnTo>
                    <a:lnTo>
                      <a:pt x="116" y="86"/>
                    </a:lnTo>
                    <a:lnTo>
                      <a:pt x="122" y="88"/>
                    </a:lnTo>
                    <a:lnTo>
                      <a:pt x="124" y="92"/>
                    </a:lnTo>
                    <a:lnTo>
                      <a:pt x="124" y="92"/>
                    </a:lnTo>
                    <a:lnTo>
                      <a:pt x="126" y="100"/>
                    </a:lnTo>
                    <a:lnTo>
                      <a:pt x="126" y="110"/>
                    </a:lnTo>
                    <a:lnTo>
                      <a:pt x="126" y="110"/>
                    </a:lnTo>
                    <a:lnTo>
                      <a:pt x="124" y="116"/>
                    </a:lnTo>
                    <a:lnTo>
                      <a:pt x="120" y="124"/>
                    </a:lnTo>
                    <a:lnTo>
                      <a:pt x="116" y="130"/>
                    </a:lnTo>
                    <a:lnTo>
                      <a:pt x="114" y="134"/>
                    </a:lnTo>
                    <a:lnTo>
                      <a:pt x="114" y="134"/>
                    </a:lnTo>
                    <a:lnTo>
                      <a:pt x="116" y="140"/>
                    </a:lnTo>
                    <a:lnTo>
                      <a:pt x="122" y="152"/>
                    </a:lnTo>
                    <a:lnTo>
                      <a:pt x="122" y="152"/>
                    </a:lnTo>
                    <a:lnTo>
                      <a:pt x="128" y="164"/>
                    </a:lnTo>
                    <a:lnTo>
                      <a:pt x="134" y="170"/>
                    </a:lnTo>
                    <a:lnTo>
                      <a:pt x="134" y="170"/>
                    </a:lnTo>
                    <a:lnTo>
                      <a:pt x="140" y="178"/>
                    </a:lnTo>
                    <a:lnTo>
                      <a:pt x="142" y="184"/>
                    </a:lnTo>
                    <a:lnTo>
                      <a:pt x="142" y="192"/>
                    </a:lnTo>
                    <a:lnTo>
                      <a:pt x="142" y="192"/>
                    </a:lnTo>
                    <a:lnTo>
                      <a:pt x="142" y="200"/>
                    </a:lnTo>
                    <a:lnTo>
                      <a:pt x="142" y="212"/>
                    </a:lnTo>
                    <a:lnTo>
                      <a:pt x="142" y="218"/>
                    </a:lnTo>
                    <a:lnTo>
                      <a:pt x="140" y="224"/>
                    </a:lnTo>
                    <a:lnTo>
                      <a:pt x="136" y="230"/>
                    </a:lnTo>
                    <a:lnTo>
                      <a:pt x="130" y="236"/>
                    </a:lnTo>
                    <a:lnTo>
                      <a:pt x="130" y="236"/>
                    </a:lnTo>
                    <a:lnTo>
                      <a:pt x="118" y="250"/>
                    </a:lnTo>
                    <a:lnTo>
                      <a:pt x="108" y="264"/>
                    </a:lnTo>
                    <a:lnTo>
                      <a:pt x="98" y="282"/>
                    </a:lnTo>
                    <a:lnTo>
                      <a:pt x="60" y="318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3" name="Freeform 22"/>
              <p:cNvSpPr>
                <a:spLocks/>
              </p:cNvSpPr>
              <p:nvPr/>
            </p:nvSpPr>
            <p:spPr bwMode="auto">
              <a:xfrm>
                <a:off x="8533391" y="5888301"/>
                <a:ext cx="253664" cy="44764"/>
              </a:xfrm>
              <a:custGeom>
                <a:avLst/>
                <a:gdLst>
                  <a:gd name="T0" fmla="*/ 0 w 170"/>
                  <a:gd name="T1" fmla="*/ 24 h 30"/>
                  <a:gd name="T2" fmla="*/ 0 w 170"/>
                  <a:gd name="T3" fmla="*/ 24 h 30"/>
                  <a:gd name="T4" fmla="*/ 8 w 170"/>
                  <a:gd name="T5" fmla="*/ 20 h 30"/>
                  <a:gd name="T6" fmla="*/ 16 w 170"/>
                  <a:gd name="T7" fmla="*/ 16 h 30"/>
                  <a:gd name="T8" fmla="*/ 24 w 170"/>
                  <a:gd name="T9" fmla="*/ 10 h 30"/>
                  <a:gd name="T10" fmla="*/ 24 w 170"/>
                  <a:gd name="T11" fmla="*/ 10 h 30"/>
                  <a:gd name="T12" fmla="*/ 32 w 170"/>
                  <a:gd name="T13" fmla="*/ 4 h 30"/>
                  <a:gd name="T14" fmla="*/ 42 w 170"/>
                  <a:gd name="T15" fmla="*/ 0 h 30"/>
                  <a:gd name="T16" fmla="*/ 52 w 170"/>
                  <a:gd name="T17" fmla="*/ 0 h 30"/>
                  <a:gd name="T18" fmla="*/ 60 w 170"/>
                  <a:gd name="T19" fmla="*/ 2 h 30"/>
                  <a:gd name="T20" fmla="*/ 60 w 170"/>
                  <a:gd name="T21" fmla="*/ 2 h 30"/>
                  <a:gd name="T22" fmla="*/ 86 w 170"/>
                  <a:gd name="T23" fmla="*/ 14 h 30"/>
                  <a:gd name="T24" fmla="*/ 106 w 170"/>
                  <a:gd name="T25" fmla="*/ 26 h 30"/>
                  <a:gd name="T26" fmla="*/ 106 w 170"/>
                  <a:gd name="T27" fmla="*/ 26 h 30"/>
                  <a:gd name="T28" fmla="*/ 108 w 170"/>
                  <a:gd name="T29" fmla="*/ 28 h 30"/>
                  <a:gd name="T30" fmla="*/ 116 w 170"/>
                  <a:gd name="T31" fmla="*/ 30 h 30"/>
                  <a:gd name="T32" fmla="*/ 120 w 170"/>
                  <a:gd name="T33" fmla="*/ 30 h 30"/>
                  <a:gd name="T34" fmla="*/ 128 w 170"/>
                  <a:gd name="T35" fmla="*/ 30 h 30"/>
                  <a:gd name="T36" fmla="*/ 134 w 170"/>
                  <a:gd name="T37" fmla="*/ 26 h 30"/>
                  <a:gd name="T38" fmla="*/ 142 w 170"/>
                  <a:gd name="T39" fmla="*/ 22 h 30"/>
                  <a:gd name="T40" fmla="*/ 142 w 170"/>
                  <a:gd name="T41" fmla="*/ 22 h 30"/>
                  <a:gd name="T42" fmla="*/ 164 w 170"/>
                  <a:gd name="T43" fmla="*/ 4 h 30"/>
                  <a:gd name="T44" fmla="*/ 170 w 170"/>
                  <a:gd name="T45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</a:cxnLst>
                <a:rect l="0" t="0" r="r" b="b"/>
                <a:pathLst>
                  <a:path w="170" h="30">
                    <a:moveTo>
                      <a:pt x="0" y="24"/>
                    </a:moveTo>
                    <a:lnTo>
                      <a:pt x="0" y="24"/>
                    </a:lnTo>
                    <a:lnTo>
                      <a:pt x="8" y="20"/>
                    </a:lnTo>
                    <a:lnTo>
                      <a:pt x="16" y="16"/>
                    </a:lnTo>
                    <a:lnTo>
                      <a:pt x="24" y="10"/>
                    </a:lnTo>
                    <a:lnTo>
                      <a:pt x="24" y="10"/>
                    </a:lnTo>
                    <a:lnTo>
                      <a:pt x="32" y="4"/>
                    </a:lnTo>
                    <a:lnTo>
                      <a:pt x="42" y="0"/>
                    </a:lnTo>
                    <a:lnTo>
                      <a:pt x="52" y="0"/>
                    </a:lnTo>
                    <a:lnTo>
                      <a:pt x="60" y="2"/>
                    </a:lnTo>
                    <a:lnTo>
                      <a:pt x="60" y="2"/>
                    </a:lnTo>
                    <a:lnTo>
                      <a:pt x="86" y="14"/>
                    </a:lnTo>
                    <a:lnTo>
                      <a:pt x="106" y="26"/>
                    </a:lnTo>
                    <a:lnTo>
                      <a:pt x="106" y="26"/>
                    </a:lnTo>
                    <a:lnTo>
                      <a:pt x="108" y="28"/>
                    </a:lnTo>
                    <a:lnTo>
                      <a:pt x="116" y="30"/>
                    </a:lnTo>
                    <a:lnTo>
                      <a:pt x="120" y="30"/>
                    </a:lnTo>
                    <a:lnTo>
                      <a:pt x="128" y="30"/>
                    </a:lnTo>
                    <a:lnTo>
                      <a:pt x="134" y="26"/>
                    </a:lnTo>
                    <a:lnTo>
                      <a:pt x="142" y="22"/>
                    </a:lnTo>
                    <a:lnTo>
                      <a:pt x="142" y="22"/>
                    </a:lnTo>
                    <a:lnTo>
                      <a:pt x="164" y="4"/>
                    </a:lnTo>
                    <a:lnTo>
                      <a:pt x="170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4" name="Freeform 23"/>
              <p:cNvSpPr>
                <a:spLocks/>
              </p:cNvSpPr>
              <p:nvPr/>
            </p:nvSpPr>
            <p:spPr bwMode="auto">
              <a:xfrm>
                <a:off x="8476690" y="5363067"/>
                <a:ext cx="164136" cy="549109"/>
              </a:xfrm>
              <a:custGeom>
                <a:avLst/>
                <a:gdLst>
                  <a:gd name="T0" fmla="*/ 24 w 110"/>
                  <a:gd name="T1" fmla="*/ 368 h 368"/>
                  <a:gd name="T2" fmla="*/ 22 w 110"/>
                  <a:gd name="T3" fmla="*/ 354 h 368"/>
                  <a:gd name="T4" fmla="*/ 26 w 110"/>
                  <a:gd name="T5" fmla="*/ 346 h 368"/>
                  <a:gd name="T6" fmla="*/ 44 w 110"/>
                  <a:gd name="T7" fmla="*/ 322 h 368"/>
                  <a:gd name="T8" fmla="*/ 46 w 110"/>
                  <a:gd name="T9" fmla="*/ 320 h 368"/>
                  <a:gd name="T10" fmla="*/ 46 w 110"/>
                  <a:gd name="T11" fmla="*/ 312 h 368"/>
                  <a:gd name="T12" fmla="*/ 40 w 110"/>
                  <a:gd name="T13" fmla="*/ 302 h 368"/>
                  <a:gd name="T14" fmla="*/ 18 w 110"/>
                  <a:gd name="T15" fmla="*/ 272 h 368"/>
                  <a:gd name="T16" fmla="*/ 12 w 110"/>
                  <a:gd name="T17" fmla="*/ 264 h 368"/>
                  <a:gd name="T18" fmla="*/ 6 w 110"/>
                  <a:gd name="T19" fmla="*/ 228 h 368"/>
                  <a:gd name="T20" fmla="*/ 0 w 110"/>
                  <a:gd name="T21" fmla="*/ 208 h 368"/>
                  <a:gd name="T22" fmla="*/ 2 w 110"/>
                  <a:gd name="T23" fmla="*/ 194 h 368"/>
                  <a:gd name="T24" fmla="*/ 4 w 110"/>
                  <a:gd name="T25" fmla="*/ 192 h 368"/>
                  <a:gd name="T26" fmla="*/ 18 w 110"/>
                  <a:gd name="T27" fmla="*/ 178 h 368"/>
                  <a:gd name="T28" fmla="*/ 20 w 110"/>
                  <a:gd name="T29" fmla="*/ 174 h 368"/>
                  <a:gd name="T30" fmla="*/ 28 w 110"/>
                  <a:gd name="T31" fmla="*/ 168 h 368"/>
                  <a:gd name="T32" fmla="*/ 34 w 110"/>
                  <a:gd name="T33" fmla="*/ 168 h 368"/>
                  <a:gd name="T34" fmla="*/ 42 w 110"/>
                  <a:gd name="T35" fmla="*/ 170 h 368"/>
                  <a:gd name="T36" fmla="*/ 52 w 110"/>
                  <a:gd name="T37" fmla="*/ 162 h 368"/>
                  <a:gd name="T38" fmla="*/ 62 w 110"/>
                  <a:gd name="T39" fmla="*/ 144 h 368"/>
                  <a:gd name="T40" fmla="*/ 64 w 110"/>
                  <a:gd name="T41" fmla="*/ 138 h 368"/>
                  <a:gd name="T42" fmla="*/ 68 w 110"/>
                  <a:gd name="T43" fmla="*/ 114 h 368"/>
                  <a:gd name="T44" fmla="*/ 54 w 110"/>
                  <a:gd name="T45" fmla="*/ 98 h 368"/>
                  <a:gd name="T46" fmla="*/ 38 w 110"/>
                  <a:gd name="T47" fmla="*/ 80 h 368"/>
                  <a:gd name="T48" fmla="*/ 30 w 110"/>
                  <a:gd name="T49" fmla="*/ 74 h 368"/>
                  <a:gd name="T50" fmla="*/ 6 w 110"/>
                  <a:gd name="T51" fmla="*/ 48 h 368"/>
                  <a:gd name="T52" fmla="*/ 6 w 110"/>
                  <a:gd name="T53" fmla="*/ 36 h 368"/>
                  <a:gd name="T54" fmla="*/ 6 w 110"/>
                  <a:gd name="T55" fmla="*/ 26 h 368"/>
                  <a:gd name="T56" fmla="*/ 8 w 110"/>
                  <a:gd name="T57" fmla="*/ 26 h 368"/>
                  <a:gd name="T58" fmla="*/ 38 w 110"/>
                  <a:gd name="T59" fmla="*/ 32 h 368"/>
                  <a:gd name="T60" fmla="*/ 44 w 110"/>
                  <a:gd name="T61" fmla="*/ 36 h 368"/>
                  <a:gd name="T62" fmla="*/ 54 w 110"/>
                  <a:gd name="T63" fmla="*/ 40 h 368"/>
                  <a:gd name="T64" fmla="*/ 82 w 110"/>
                  <a:gd name="T65" fmla="*/ 42 h 368"/>
                  <a:gd name="T66" fmla="*/ 86 w 110"/>
                  <a:gd name="T67" fmla="*/ 44 h 368"/>
                  <a:gd name="T68" fmla="*/ 90 w 110"/>
                  <a:gd name="T69" fmla="*/ 44 h 368"/>
                  <a:gd name="T70" fmla="*/ 90 w 110"/>
                  <a:gd name="T71" fmla="*/ 42 h 368"/>
                  <a:gd name="T72" fmla="*/ 88 w 110"/>
                  <a:gd name="T73" fmla="*/ 32 h 368"/>
                  <a:gd name="T74" fmla="*/ 92 w 110"/>
                  <a:gd name="T75" fmla="*/ 26 h 368"/>
                  <a:gd name="T76" fmla="*/ 104 w 110"/>
                  <a:gd name="T77" fmla="*/ 8 h 36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</a:cxnLst>
                <a:rect l="0" t="0" r="r" b="b"/>
                <a:pathLst>
                  <a:path w="110" h="368">
                    <a:moveTo>
                      <a:pt x="24" y="368"/>
                    </a:moveTo>
                    <a:lnTo>
                      <a:pt x="24" y="368"/>
                    </a:lnTo>
                    <a:lnTo>
                      <a:pt x="22" y="362"/>
                    </a:lnTo>
                    <a:lnTo>
                      <a:pt x="22" y="354"/>
                    </a:lnTo>
                    <a:lnTo>
                      <a:pt x="26" y="346"/>
                    </a:lnTo>
                    <a:lnTo>
                      <a:pt x="26" y="346"/>
                    </a:lnTo>
                    <a:lnTo>
                      <a:pt x="38" y="330"/>
                    </a:lnTo>
                    <a:lnTo>
                      <a:pt x="44" y="322"/>
                    </a:lnTo>
                    <a:lnTo>
                      <a:pt x="44" y="322"/>
                    </a:lnTo>
                    <a:lnTo>
                      <a:pt x="46" y="320"/>
                    </a:lnTo>
                    <a:lnTo>
                      <a:pt x="46" y="318"/>
                    </a:lnTo>
                    <a:lnTo>
                      <a:pt x="46" y="312"/>
                    </a:lnTo>
                    <a:lnTo>
                      <a:pt x="46" y="312"/>
                    </a:lnTo>
                    <a:lnTo>
                      <a:pt x="40" y="302"/>
                    </a:lnTo>
                    <a:lnTo>
                      <a:pt x="28" y="288"/>
                    </a:lnTo>
                    <a:lnTo>
                      <a:pt x="18" y="272"/>
                    </a:lnTo>
                    <a:lnTo>
                      <a:pt x="12" y="264"/>
                    </a:lnTo>
                    <a:lnTo>
                      <a:pt x="12" y="264"/>
                    </a:lnTo>
                    <a:lnTo>
                      <a:pt x="10" y="248"/>
                    </a:lnTo>
                    <a:lnTo>
                      <a:pt x="6" y="228"/>
                    </a:lnTo>
                    <a:lnTo>
                      <a:pt x="6" y="228"/>
                    </a:lnTo>
                    <a:lnTo>
                      <a:pt x="0" y="208"/>
                    </a:lnTo>
                    <a:lnTo>
                      <a:pt x="0" y="198"/>
                    </a:lnTo>
                    <a:lnTo>
                      <a:pt x="2" y="194"/>
                    </a:lnTo>
                    <a:lnTo>
                      <a:pt x="4" y="192"/>
                    </a:lnTo>
                    <a:lnTo>
                      <a:pt x="4" y="192"/>
                    </a:lnTo>
                    <a:lnTo>
                      <a:pt x="14" y="186"/>
                    </a:lnTo>
                    <a:lnTo>
                      <a:pt x="18" y="178"/>
                    </a:lnTo>
                    <a:lnTo>
                      <a:pt x="18" y="178"/>
                    </a:lnTo>
                    <a:lnTo>
                      <a:pt x="20" y="174"/>
                    </a:lnTo>
                    <a:lnTo>
                      <a:pt x="24" y="172"/>
                    </a:lnTo>
                    <a:lnTo>
                      <a:pt x="28" y="168"/>
                    </a:lnTo>
                    <a:lnTo>
                      <a:pt x="34" y="168"/>
                    </a:lnTo>
                    <a:lnTo>
                      <a:pt x="34" y="168"/>
                    </a:lnTo>
                    <a:lnTo>
                      <a:pt x="40" y="168"/>
                    </a:lnTo>
                    <a:lnTo>
                      <a:pt x="42" y="170"/>
                    </a:lnTo>
                    <a:lnTo>
                      <a:pt x="46" y="170"/>
                    </a:lnTo>
                    <a:lnTo>
                      <a:pt x="52" y="162"/>
                    </a:lnTo>
                    <a:lnTo>
                      <a:pt x="52" y="162"/>
                    </a:lnTo>
                    <a:lnTo>
                      <a:pt x="62" y="144"/>
                    </a:lnTo>
                    <a:lnTo>
                      <a:pt x="62" y="144"/>
                    </a:lnTo>
                    <a:lnTo>
                      <a:pt x="64" y="138"/>
                    </a:lnTo>
                    <a:lnTo>
                      <a:pt x="66" y="128"/>
                    </a:lnTo>
                    <a:lnTo>
                      <a:pt x="68" y="114"/>
                    </a:lnTo>
                    <a:lnTo>
                      <a:pt x="68" y="114"/>
                    </a:lnTo>
                    <a:lnTo>
                      <a:pt x="54" y="98"/>
                    </a:lnTo>
                    <a:lnTo>
                      <a:pt x="44" y="86"/>
                    </a:lnTo>
                    <a:lnTo>
                      <a:pt x="38" y="80"/>
                    </a:lnTo>
                    <a:lnTo>
                      <a:pt x="38" y="80"/>
                    </a:lnTo>
                    <a:lnTo>
                      <a:pt x="30" y="74"/>
                    </a:lnTo>
                    <a:lnTo>
                      <a:pt x="20" y="64"/>
                    </a:lnTo>
                    <a:lnTo>
                      <a:pt x="6" y="48"/>
                    </a:lnTo>
                    <a:lnTo>
                      <a:pt x="6" y="48"/>
                    </a:lnTo>
                    <a:lnTo>
                      <a:pt x="6" y="36"/>
                    </a:lnTo>
                    <a:lnTo>
                      <a:pt x="6" y="30"/>
                    </a:lnTo>
                    <a:lnTo>
                      <a:pt x="6" y="26"/>
                    </a:lnTo>
                    <a:lnTo>
                      <a:pt x="8" y="26"/>
                    </a:lnTo>
                    <a:lnTo>
                      <a:pt x="8" y="26"/>
                    </a:lnTo>
                    <a:lnTo>
                      <a:pt x="24" y="30"/>
                    </a:lnTo>
                    <a:lnTo>
                      <a:pt x="38" y="32"/>
                    </a:lnTo>
                    <a:lnTo>
                      <a:pt x="38" y="32"/>
                    </a:lnTo>
                    <a:lnTo>
                      <a:pt x="44" y="36"/>
                    </a:lnTo>
                    <a:lnTo>
                      <a:pt x="50" y="38"/>
                    </a:lnTo>
                    <a:lnTo>
                      <a:pt x="54" y="40"/>
                    </a:lnTo>
                    <a:lnTo>
                      <a:pt x="54" y="40"/>
                    </a:lnTo>
                    <a:lnTo>
                      <a:pt x="82" y="42"/>
                    </a:lnTo>
                    <a:lnTo>
                      <a:pt x="82" y="42"/>
                    </a:lnTo>
                    <a:lnTo>
                      <a:pt x="86" y="44"/>
                    </a:lnTo>
                    <a:lnTo>
                      <a:pt x="88" y="46"/>
                    </a:lnTo>
                    <a:lnTo>
                      <a:pt x="90" y="44"/>
                    </a:lnTo>
                    <a:lnTo>
                      <a:pt x="90" y="44"/>
                    </a:lnTo>
                    <a:lnTo>
                      <a:pt x="90" y="42"/>
                    </a:lnTo>
                    <a:lnTo>
                      <a:pt x="88" y="38"/>
                    </a:lnTo>
                    <a:lnTo>
                      <a:pt x="88" y="32"/>
                    </a:lnTo>
                    <a:lnTo>
                      <a:pt x="92" y="26"/>
                    </a:lnTo>
                    <a:lnTo>
                      <a:pt x="92" y="26"/>
                    </a:lnTo>
                    <a:lnTo>
                      <a:pt x="98" y="18"/>
                    </a:lnTo>
                    <a:lnTo>
                      <a:pt x="104" y="8"/>
                    </a:lnTo>
                    <a:lnTo>
                      <a:pt x="110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5" name="Freeform 24"/>
              <p:cNvSpPr>
                <a:spLocks/>
              </p:cNvSpPr>
              <p:nvPr/>
            </p:nvSpPr>
            <p:spPr bwMode="auto">
              <a:xfrm>
                <a:off x="8479674" y="5673433"/>
                <a:ext cx="283507" cy="8953"/>
              </a:xfrm>
              <a:custGeom>
                <a:avLst/>
                <a:gdLst>
                  <a:gd name="T0" fmla="*/ 0 w 190"/>
                  <a:gd name="T1" fmla="*/ 0 h 6"/>
                  <a:gd name="T2" fmla="*/ 64 w 190"/>
                  <a:gd name="T3" fmla="*/ 2 h 6"/>
                  <a:gd name="T4" fmla="*/ 100 w 190"/>
                  <a:gd name="T5" fmla="*/ 6 h 6"/>
                  <a:gd name="T6" fmla="*/ 100 w 190"/>
                  <a:gd name="T7" fmla="*/ 6 h 6"/>
                  <a:gd name="T8" fmla="*/ 108 w 190"/>
                  <a:gd name="T9" fmla="*/ 4 h 6"/>
                  <a:gd name="T10" fmla="*/ 116 w 190"/>
                  <a:gd name="T11" fmla="*/ 2 h 6"/>
                  <a:gd name="T12" fmla="*/ 126 w 190"/>
                  <a:gd name="T13" fmla="*/ 2 h 6"/>
                  <a:gd name="T14" fmla="*/ 126 w 190"/>
                  <a:gd name="T15" fmla="*/ 2 h 6"/>
                  <a:gd name="T16" fmla="*/ 142 w 190"/>
                  <a:gd name="T17" fmla="*/ 4 h 6"/>
                  <a:gd name="T18" fmla="*/ 152 w 190"/>
                  <a:gd name="T19" fmla="*/ 2 h 6"/>
                  <a:gd name="T20" fmla="*/ 152 w 190"/>
                  <a:gd name="T21" fmla="*/ 2 h 6"/>
                  <a:gd name="T22" fmla="*/ 172 w 190"/>
                  <a:gd name="T23" fmla="*/ 0 h 6"/>
                  <a:gd name="T24" fmla="*/ 190 w 190"/>
                  <a:gd name="T25" fmla="*/ 2 h 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</a:cxnLst>
                <a:rect l="0" t="0" r="r" b="b"/>
                <a:pathLst>
                  <a:path w="190" h="6">
                    <a:moveTo>
                      <a:pt x="0" y="0"/>
                    </a:moveTo>
                    <a:lnTo>
                      <a:pt x="64" y="2"/>
                    </a:lnTo>
                    <a:lnTo>
                      <a:pt x="100" y="6"/>
                    </a:lnTo>
                    <a:lnTo>
                      <a:pt x="100" y="6"/>
                    </a:lnTo>
                    <a:lnTo>
                      <a:pt x="108" y="4"/>
                    </a:lnTo>
                    <a:lnTo>
                      <a:pt x="116" y="2"/>
                    </a:lnTo>
                    <a:lnTo>
                      <a:pt x="126" y="2"/>
                    </a:lnTo>
                    <a:lnTo>
                      <a:pt x="126" y="2"/>
                    </a:lnTo>
                    <a:lnTo>
                      <a:pt x="142" y="4"/>
                    </a:lnTo>
                    <a:lnTo>
                      <a:pt x="152" y="2"/>
                    </a:lnTo>
                    <a:lnTo>
                      <a:pt x="152" y="2"/>
                    </a:lnTo>
                    <a:lnTo>
                      <a:pt x="172" y="0"/>
                    </a:lnTo>
                    <a:lnTo>
                      <a:pt x="190" y="2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6" name="Freeform 25"/>
              <p:cNvSpPr>
                <a:spLocks/>
              </p:cNvSpPr>
              <p:nvPr/>
            </p:nvSpPr>
            <p:spPr bwMode="auto">
              <a:xfrm>
                <a:off x="8220041" y="5834584"/>
                <a:ext cx="167120" cy="77591"/>
              </a:xfrm>
              <a:custGeom>
                <a:avLst/>
                <a:gdLst>
                  <a:gd name="T0" fmla="*/ 0 w 112"/>
                  <a:gd name="T1" fmla="*/ 0 h 52"/>
                  <a:gd name="T2" fmla="*/ 30 w 112"/>
                  <a:gd name="T3" fmla="*/ 22 h 52"/>
                  <a:gd name="T4" fmla="*/ 60 w 112"/>
                  <a:gd name="T5" fmla="*/ 42 h 52"/>
                  <a:gd name="T6" fmla="*/ 60 w 112"/>
                  <a:gd name="T7" fmla="*/ 42 h 52"/>
                  <a:gd name="T8" fmla="*/ 66 w 112"/>
                  <a:gd name="T9" fmla="*/ 48 h 52"/>
                  <a:gd name="T10" fmla="*/ 74 w 112"/>
                  <a:gd name="T11" fmla="*/ 50 h 52"/>
                  <a:gd name="T12" fmla="*/ 82 w 112"/>
                  <a:gd name="T13" fmla="*/ 52 h 52"/>
                  <a:gd name="T14" fmla="*/ 82 w 112"/>
                  <a:gd name="T15" fmla="*/ 52 h 52"/>
                  <a:gd name="T16" fmla="*/ 96 w 112"/>
                  <a:gd name="T17" fmla="*/ 48 h 52"/>
                  <a:gd name="T18" fmla="*/ 102 w 112"/>
                  <a:gd name="T19" fmla="*/ 48 h 52"/>
                  <a:gd name="T20" fmla="*/ 102 w 112"/>
                  <a:gd name="T21" fmla="*/ 48 h 52"/>
                  <a:gd name="T22" fmla="*/ 102 w 112"/>
                  <a:gd name="T23" fmla="*/ 44 h 52"/>
                  <a:gd name="T24" fmla="*/ 104 w 112"/>
                  <a:gd name="T25" fmla="*/ 32 h 52"/>
                  <a:gd name="T26" fmla="*/ 104 w 112"/>
                  <a:gd name="T27" fmla="*/ 32 h 52"/>
                  <a:gd name="T28" fmla="*/ 108 w 112"/>
                  <a:gd name="T29" fmla="*/ 22 h 52"/>
                  <a:gd name="T30" fmla="*/ 110 w 112"/>
                  <a:gd name="T31" fmla="*/ 18 h 52"/>
                  <a:gd name="T32" fmla="*/ 112 w 112"/>
                  <a:gd name="T33" fmla="*/ 2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</a:cxnLst>
                <a:rect l="0" t="0" r="r" b="b"/>
                <a:pathLst>
                  <a:path w="112" h="52">
                    <a:moveTo>
                      <a:pt x="0" y="0"/>
                    </a:moveTo>
                    <a:lnTo>
                      <a:pt x="30" y="22"/>
                    </a:lnTo>
                    <a:lnTo>
                      <a:pt x="60" y="42"/>
                    </a:lnTo>
                    <a:lnTo>
                      <a:pt x="60" y="42"/>
                    </a:lnTo>
                    <a:lnTo>
                      <a:pt x="66" y="48"/>
                    </a:lnTo>
                    <a:lnTo>
                      <a:pt x="74" y="50"/>
                    </a:lnTo>
                    <a:lnTo>
                      <a:pt x="82" y="52"/>
                    </a:lnTo>
                    <a:lnTo>
                      <a:pt x="82" y="52"/>
                    </a:lnTo>
                    <a:lnTo>
                      <a:pt x="96" y="48"/>
                    </a:lnTo>
                    <a:lnTo>
                      <a:pt x="102" y="48"/>
                    </a:lnTo>
                    <a:lnTo>
                      <a:pt x="102" y="48"/>
                    </a:lnTo>
                    <a:lnTo>
                      <a:pt x="102" y="44"/>
                    </a:lnTo>
                    <a:lnTo>
                      <a:pt x="104" y="32"/>
                    </a:lnTo>
                    <a:lnTo>
                      <a:pt x="104" y="32"/>
                    </a:lnTo>
                    <a:lnTo>
                      <a:pt x="108" y="22"/>
                    </a:lnTo>
                    <a:lnTo>
                      <a:pt x="110" y="18"/>
                    </a:lnTo>
                    <a:lnTo>
                      <a:pt x="112" y="2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7" name="Freeform 26"/>
              <p:cNvSpPr>
                <a:spLocks/>
              </p:cNvSpPr>
              <p:nvPr/>
            </p:nvSpPr>
            <p:spPr bwMode="auto">
              <a:xfrm>
                <a:off x="8109622" y="5372020"/>
                <a:ext cx="14921" cy="68639"/>
              </a:xfrm>
              <a:custGeom>
                <a:avLst/>
                <a:gdLst>
                  <a:gd name="T0" fmla="*/ 10 w 10"/>
                  <a:gd name="T1" fmla="*/ 46 h 46"/>
                  <a:gd name="T2" fmla="*/ 10 w 10"/>
                  <a:gd name="T3" fmla="*/ 46 h 46"/>
                  <a:gd name="T4" fmla="*/ 8 w 10"/>
                  <a:gd name="T5" fmla="*/ 32 h 46"/>
                  <a:gd name="T6" fmla="*/ 6 w 10"/>
                  <a:gd name="T7" fmla="*/ 24 h 46"/>
                  <a:gd name="T8" fmla="*/ 4 w 10"/>
                  <a:gd name="T9" fmla="*/ 18 h 46"/>
                  <a:gd name="T10" fmla="*/ 4 w 10"/>
                  <a:gd name="T11" fmla="*/ 18 h 46"/>
                  <a:gd name="T12" fmla="*/ 0 w 10"/>
                  <a:gd name="T13" fmla="*/ 8 h 46"/>
                  <a:gd name="T14" fmla="*/ 0 w 10"/>
                  <a:gd name="T15" fmla="*/ 4 h 46"/>
                  <a:gd name="T16" fmla="*/ 2 w 10"/>
                  <a:gd name="T17" fmla="*/ 0 h 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</a:cxnLst>
                <a:rect l="0" t="0" r="r" b="b"/>
                <a:pathLst>
                  <a:path w="10" h="46">
                    <a:moveTo>
                      <a:pt x="10" y="46"/>
                    </a:moveTo>
                    <a:lnTo>
                      <a:pt x="10" y="46"/>
                    </a:lnTo>
                    <a:lnTo>
                      <a:pt x="8" y="32"/>
                    </a:lnTo>
                    <a:lnTo>
                      <a:pt x="6" y="24"/>
                    </a:lnTo>
                    <a:lnTo>
                      <a:pt x="4" y="18"/>
                    </a:lnTo>
                    <a:lnTo>
                      <a:pt x="4" y="18"/>
                    </a:lnTo>
                    <a:lnTo>
                      <a:pt x="0" y="8"/>
                    </a:lnTo>
                    <a:lnTo>
                      <a:pt x="0" y="4"/>
                    </a:lnTo>
                    <a:lnTo>
                      <a:pt x="2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8" name="Line 27"/>
              <p:cNvSpPr>
                <a:spLocks noChangeShapeType="1"/>
              </p:cNvSpPr>
              <p:nvPr/>
            </p:nvSpPr>
            <p:spPr bwMode="auto">
              <a:xfrm>
                <a:off x="8115591" y="5628668"/>
                <a:ext cx="0" cy="0"/>
              </a:xfrm>
              <a:prstGeom prst="line">
                <a:avLst/>
              </a:prstGeom>
              <a:noFill/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49" name="Line 28"/>
              <p:cNvSpPr>
                <a:spLocks noChangeShapeType="1"/>
              </p:cNvSpPr>
              <p:nvPr/>
            </p:nvSpPr>
            <p:spPr bwMode="auto">
              <a:xfrm>
                <a:off x="8246900" y="5739087"/>
                <a:ext cx="0" cy="0"/>
              </a:xfrm>
              <a:prstGeom prst="line">
                <a:avLst/>
              </a:prstGeom>
              <a:noFill/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  <a:extLst>
                <a:ext uri="{909E8E84-426E-40DD-AFC4-6F175D3DCCD1}">
                  <a14:hiddenFill xmlns:a14="http://schemas.microsoft.com/office/drawing/2010/main">
                    <a:noFill/>
                  </a14:hiddenFill>
                </a:ext>
              </a:extLst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0" name="Freeform 29"/>
              <p:cNvSpPr>
                <a:spLocks/>
              </p:cNvSpPr>
              <p:nvPr/>
            </p:nvSpPr>
            <p:spPr bwMode="auto">
              <a:xfrm>
                <a:off x="8166324" y="5837568"/>
                <a:ext cx="179057" cy="235759"/>
              </a:xfrm>
              <a:custGeom>
                <a:avLst/>
                <a:gdLst>
                  <a:gd name="T0" fmla="*/ 94 w 120"/>
                  <a:gd name="T1" fmla="*/ 142 h 158"/>
                  <a:gd name="T2" fmla="*/ 82 w 120"/>
                  <a:gd name="T3" fmla="*/ 148 h 158"/>
                  <a:gd name="T4" fmla="*/ 72 w 120"/>
                  <a:gd name="T5" fmla="*/ 158 h 158"/>
                  <a:gd name="T6" fmla="*/ 72 w 120"/>
                  <a:gd name="T7" fmla="*/ 158 h 158"/>
                  <a:gd name="T8" fmla="*/ 68 w 120"/>
                  <a:gd name="T9" fmla="*/ 158 h 158"/>
                  <a:gd name="T10" fmla="*/ 64 w 120"/>
                  <a:gd name="T11" fmla="*/ 158 h 158"/>
                  <a:gd name="T12" fmla="*/ 60 w 120"/>
                  <a:gd name="T13" fmla="*/ 158 h 158"/>
                  <a:gd name="T14" fmla="*/ 60 w 120"/>
                  <a:gd name="T15" fmla="*/ 158 h 158"/>
                  <a:gd name="T16" fmla="*/ 56 w 120"/>
                  <a:gd name="T17" fmla="*/ 154 h 158"/>
                  <a:gd name="T18" fmla="*/ 48 w 120"/>
                  <a:gd name="T19" fmla="*/ 150 h 158"/>
                  <a:gd name="T20" fmla="*/ 40 w 120"/>
                  <a:gd name="T21" fmla="*/ 144 h 158"/>
                  <a:gd name="T22" fmla="*/ 24 w 120"/>
                  <a:gd name="T23" fmla="*/ 142 h 158"/>
                  <a:gd name="T24" fmla="*/ 4 w 120"/>
                  <a:gd name="T25" fmla="*/ 136 h 158"/>
                  <a:gd name="T26" fmla="*/ 0 w 120"/>
                  <a:gd name="T27" fmla="*/ 92 h 158"/>
                  <a:gd name="T28" fmla="*/ 0 w 120"/>
                  <a:gd name="T29" fmla="*/ 46 h 158"/>
                  <a:gd name="T30" fmla="*/ 38 w 120"/>
                  <a:gd name="T31" fmla="*/ 0 h 158"/>
                  <a:gd name="T32" fmla="*/ 66 w 120"/>
                  <a:gd name="T33" fmla="*/ 20 h 158"/>
                  <a:gd name="T34" fmla="*/ 96 w 120"/>
                  <a:gd name="T35" fmla="*/ 40 h 158"/>
                  <a:gd name="T36" fmla="*/ 96 w 120"/>
                  <a:gd name="T37" fmla="*/ 40 h 158"/>
                  <a:gd name="T38" fmla="*/ 102 w 120"/>
                  <a:gd name="T39" fmla="*/ 46 h 158"/>
                  <a:gd name="T40" fmla="*/ 110 w 120"/>
                  <a:gd name="T41" fmla="*/ 48 h 158"/>
                  <a:gd name="T42" fmla="*/ 118 w 120"/>
                  <a:gd name="T43" fmla="*/ 50 h 158"/>
                  <a:gd name="T44" fmla="*/ 120 w 120"/>
                  <a:gd name="T45" fmla="*/ 62 h 158"/>
                  <a:gd name="T46" fmla="*/ 110 w 120"/>
                  <a:gd name="T47" fmla="*/ 72 h 158"/>
                  <a:gd name="T48" fmla="*/ 110 w 120"/>
                  <a:gd name="T49" fmla="*/ 72 h 158"/>
                  <a:gd name="T50" fmla="*/ 104 w 120"/>
                  <a:gd name="T51" fmla="*/ 80 h 158"/>
                  <a:gd name="T52" fmla="*/ 96 w 120"/>
                  <a:gd name="T53" fmla="*/ 90 h 158"/>
                  <a:gd name="T54" fmla="*/ 96 w 120"/>
                  <a:gd name="T55" fmla="*/ 90 h 158"/>
                  <a:gd name="T56" fmla="*/ 92 w 120"/>
                  <a:gd name="T57" fmla="*/ 96 h 158"/>
                  <a:gd name="T58" fmla="*/ 90 w 120"/>
                  <a:gd name="T59" fmla="*/ 100 h 158"/>
                  <a:gd name="T60" fmla="*/ 88 w 120"/>
                  <a:gd name="T61" fmla="*/ 102 h 158"/>
                  <a:gd name="T62" fmla="*/ 88 w 120"/>
                  <a:gd name="T63" fmla="*/ 102 h 158"/>
                  <a:gd name="T64" fmla="*/ 92 w 120"/>
                  <a:gd name="T65" fmla="*/ 120 h 158"/>
                  <a:gd name="T66" fmla="*/ 94 w 120"/>
                  <a:gd name="T67" fmla="*/ 136 h 158"/>
                  <a:gd name="T68" fmla="*/ 94 w 120"/>
                  <a:gd name="T69" fmla="*/ 142 h 15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120" h="158">
                    <a:moveTo>
                      <a:pt x="94" y="142"/>
                    </a:moveTo>
                    <a:lnTo>
                      <a:pt x="82" y="148"/>
                    </a:lnTo>
                    <a:lnTo>
                      <a:pt x="72" y="158"/>
                    </a:lnTo>
                    <a:lnTo>
                      <a:pt x="72" y="158"/>
                    </a:lnTo>
                    <a:lnTo>
                      <a:pt x="68" y="158"/>
                    </a:lnTo>
                    <a:lnTo>
                      <a:pt x="64" y="158"/>
                    </a:lnTo>
                    <a:lnTo>
                      <a:pt x="60" y="158"/>
                    </a:lnTo>
                    <a:lnTo>
                      <a:pt x="60" y="158"/>
                    </a:lnTo>
                    <a:lnTo>
                      <a:pt x="56" y="154"/>
                    </a:lnTo>
                    <a:lnTo>
                      <a:pt x="48" y="150"/>
                    </a:lnTo>
                    <a:lnTo>
                      <a:pt x="40" y="144"/>
                    </a:lnTo>
                    <a:lnTo>
                      <a:pt x="24" y="142"/>
                    </a:lnTo>
                    <a:lnTo>
                      <a:pt x="4" y="136"/>
                    </a:lnTo>
                    <a:lnTo>
                      <a:pt x="0" y="92"/>
                    </a:lnTo>
                    <a:lnTo>
                      <a:pt x="0" y="46"/>
                    </a:lnTo>
                    <a:lnTo>
                      <a:pt x="38" y="0"/>
                    </a:lnTo>
                    <a:lnTo>
                      <a:pt x="66" y="20"/>
                    </a:lnTo>
                    <a:lnTo>
                      <a:pt x="96" y="40"/>
                    </a:lnTo>
                    <a:lnTo>
                      <a:pt x="96" y="40"/>
                    </a:lnTo>
                    <a:lnTo>
                      <a:pt x="102" y="46"/>
                    </a:lnTo>
                    <a:lnTo>
                      <a:pt x="110" y="48"/>
                    </a:lnTo>
                    <a:lnTo>
                      <a:pt x="118" y="50"/>
                    </a:lnTo>
                    <a:lnTo>
                      <a:pt x="120" y="62"/>
                    </a:lnTo>
                    <a:lnTo>
                      <a:pt x="110" y="72"/>
                    </a:lnTo>
                    <a:lnTo>
                      <a:pt x="110" y="72"/>
                    </a:lnTo>
                    <a:lnTo>
                      <a:pt x="104" y="80"/>
                    </a:lnTo>
                    <a:lnTo>
                      <a:pt x="96" y="90"/>
                    </a:lnTo>
                    <a:lnTo>
                      <a:pt x="96" y="90"/>
                    </a:lnTo>
                    <a:lnTo>
                      <a:pt x="92" y="96"/>
                    </a:lnTo>
                    <a:lnTo>
                      <a:pt x="90" y="100"/>
                    </a:lnTo>
                    <a:lnTo>
                      <a:pt x="88" y="102"/>
                    </a:lnTo>
                    <a:lnTo>
                      <a:pt x="88" y="102"/>
                    </a:lnTo>
                    <a:lnTo>
                      <a:pt x="92" y="120"/>
                    </a:lnTo>
                    <a:lnTo>
                      <a:pt x="94" y="136"/>
                    </a:lnTo>
                    <a:lnTo>
                      <a:pt x="94" y="142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1" name="Freeform 30"/>
              <p:cNvSpPr>
                <a:spLocks/>
              </p:cNvSpPr>
              <p:nvPr/>
            </p:nvSpPr>
            <p:spPr bwMode="auto">
              <a:xfrm>
                <a:off x="7300881" y="5533171"/>
                <a:ext cx="802773" cy="516282"/>
              </a:xfrm>
              <a:custGeom>
                <a:avLst/>
                <a:gdLst>
                  <a:gd name="T0" fmla="*/ 534 w 538"/>
                  <a:gd name="T1" fmla="*/ 148 h 346"/>
                  <a:gd name="T2" fmla="*/ 538 w 538"/>
                  <a:gd name="T3" fmla="*/ 138 h 346"/>
                  <a:gd name="T4" fmla="*/ 518 w 538"/>
                  <a:gd name="T5" fmla="*/ 86 h 346"/>
                  <a:gd name="T6" fmla="*/ 504 w 538"/>
                  <a:gd name="T7" fmla="*/ 74 h 346"/>
                  <a:gd name="T8" fmla="*/ 430 w 538"/>
                  <a:gd name="T9" fmla="*/ 40 h 346"/>
                  <a:gd name="T10" fmla="*/ 372 w 538"/>
                  <a:gd name="T11" fmla="*/ 0 h 346"/>
                  <a:gd name="T12" fmla="*/ 340 w 538"/>
                  <a:gd name="T13" fmla="*/ 6 h 346"/>
                  <a:gd name="T14" fmla="*/ 326 w 538"/>
                  <a:gd name="T15" fmla="*/ 22 h 346"/>
                  <a:gd name="T16" fmla="*/ 312 w 538"/>
                  <a:gd name="T17" fmla="*/ 36 h 346"/>
                  <a:gd name="T18" fmla="*/ 312 w 538"/>
                  <a:gd name="T19" fmla="*/ 50 h 346"/>
                  <a:gd name="T20" fmla="*/ 324 w 538"/>
                  <a:gd name="T21" fmla="*/ 72 h 346"/>
                  <a:gd name="T22" fmla="*/ 324 w 538"/>
                  <a:gd name="T23" fmla="*/ 80 h 346"/>
                  <a:gd name="T24" fmla="*/ 310 w 538"/>
                  <a:gd name="T25" fmla="*/ 84 h 346"/>
                  <a:gd name="T26" fmla="*/ 270 w 538"/>
                  <a:gd name="T27" fmla="*/ 104 h 346"/>
                  <a:gd name="T28" fmla="*/ 238 w 538"/>
                  <a:gd name="T29" fmla="*/ 106 h 346"/>
                  <a:gd name="T30" fmla="*/ 190 w 538"/>
                  <a:gd name="T31" fmla="*/ 94 h 346"/>
                  <a:gd name="T32" fmla="*/ 182 w 538"/>
                  <a:gd name="T33" fmla="*/ 94 h 346"/>
                  <a:gd name="T34" fmla="*/ 174 w 538"/>
                  <a:gd name="T35" fmla="*/ 108 h 346"/>
                  <a:gd name="T36" fmla="*/ 184 w 538"/>
                  <a:gd name="T37" fmla="*/ 126 h 346"/>
                  <a:gd name="T38" fmla="*/ 182 w 538"/>
                  <a:gd name="T39" fmla="*/ 140 h 346"/>
                  <a:gd name="T40" fmla="*/ 148 w 538"/>
                  <a:gd name="T41" fmla="*/ 170 h 346"/>
                  <a:gd name="T42" fmla="*/ 120 w 538"/>
                  <a:gd name="T43" fmla="*/ 192 h 346"/>
                  <a:gd name="T44" fmla="*/ 102 w 538"/>
                  <a:gd name="T45" fmla="*/ 206 h 346"/>
                  <a:gd name="T46" fmla="*/ 88 w 538"/>
                  <a:gd name="T47" fmla="*/ 214 h 346"/>
                  <a:gd name="T48" fmla="*/ 26 w 538"/>
                  <a:gd name="T49" fmla="*/ 178 h 346"/>
                  <a:gd name="T50" fmla="*/ 0 w 538"/>
                  <a:gd name="T51" fmla="*/ 208 h 346"/>
                  <a:gd name="T52" fmla="*/ 4 w 538"/>
                  <a:gd name="T53" fmla="*/ 224 h 346"/>
                  <a:gd name="T54" fmla="*/ 6 w 538"/>
                  <a:gd name="T55" fmla="*/ 246 h 346"/>
                  <a:gd name="T56" fmla="*/ 10 w 538"/>
                  <a:gd name="T57" fmla="*/ 272 h 346"/>
                  <a:gd name="T58" fmla="*/ 6 w 538"/>
                  <a:gd name="T59" fmla="*/ 280 h 346"/>
                  <a:gd name="T60" fmla="*/ 8 w 538"/>
                  <a:gd name="T61" fmla="*/ 290 h 346"/>
                  <a:gd name="T62" fmla="*/ 32 w 538"/>
                  <a:gd name="T63" fmla="*/ 298 h 346"/>
                  <a:gd name="T64" fmla="*/ 46 w 538"/>
                  <a:gd name="T65" fmla="*/ 306 h 346"/>
                  <a:gd name="T66" fmla="*/ 56 w 538"/>
                  <a:gd name="T67" fmla="*/ 310 h 346"/>
                  <a:gd name="T68" fmla="*/ 112 w 538"/>
                  <a:gd name="T69" fmla="*/ 310 h 346"/>
                  <a:gd name="T70" fmla="*/ 122 w 538"/>
                  <a:gd name="T71" fmla="*/ 322 h 346"/>
                  <a:gd name="T72" fmla="*/ 142 w 538"/>
                  <a:gd name="T73" fmla="*/ 342 h 346"/>
                  <a:gd name="T74" fmla="*/ 160 w 538"/>
                  <a:gd name="T75" fmla="*/ 344 h 346"/>
                  <a:gd name="T76" fmla="*/ 176 w 538"/>
                  <a:gd name="T77" fmla="*/ 324 h 346"/>
                  <a:gd name="T78" fmla="*/ 198 w 538"/>
                  <a:gd name="T79" fmla="*/ 300 h 346"/>
                  <a:gd name="T80" fmla="*/ 242 w 538"/>
                  <a:gd name="T81" fmla="*/ 298 h 346"/>
                  <a:gd name="T82" fmla="*/ 270 w 538"/>
                  <a:gd name="T83" fmla="*/ 294 h 346"/>
                  <a:gd name="T84" fmla="*/ 328 w 538"/>
                  <a:gd name="T85" fmla="*/ 272 h 346"/>
                  <a:gd name="T86" fmla="*/ 336 w 538"/>
                  <a:gd name="T87" fmla="*/ 258 h 346"/>
                  <a:gd name="T88" fmla="*/ 340 w 538"/>
                  <a:gd name="T89" fmla="*/ 242 h 346"/>
                  <a:gd name="T90" fmla="*/ 360 w 538"/>
                  <a:gd name="T91" fmla="*/ 224 h 346"/>
                  <a:gd name="T92" fmla="*/ 416 w 538"/>
                  <a:gd name="T93" fmla="*/ 200 h 346"/>
                  <a:gd name="T94" fmla="*/ 428 w 538"/>
                  <a:gd name="T95" fmla="*/ 192 h 346"/>
                  <a:gd name="T96" fmla="*/ 470 w 538"/>
                  <a:gd name="T97" fmla="*/ 186 h 346"/>
                  <a:gd name="T98" fmla="*/ 504 w 538"/>
                  <a:gd name="T99" fmla="*/ 178 h 346"/>
                  <a:gd name="T100" fmla="*/ 530 w 538"/>
                  <a:gd name="T101" fmla="*/ 152 h 34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</a:cxnLst>
                <a:rect l="0" t="0" r="r" b="b"/>
                <a:pathLst>
                  <a:path w="538" h="346">
                    <a:moveTo>
                      <a:pt x="530" y="152"/>
                    </a:moveTo>
                    <a:lnTo>
                      <a:pt x="530" y="152"/>
                    </a:lnTo>
                    <a:lnTo>
                      <a:pt x="534" y="148"/>
                    </a:lnTo>
                    <a:lnTo>
                      <a:pt x="538" y="142"/>
                    </a:lnTo>
                    <a:lnTo>
                      <a:pt x="538" y="138"/>
                    </a:lnTo>
                    <a:lnTo>
                      <a:pt x="538" y="138"/>
                    </a:lnTo>
                    <a:lnTo>
                      <a:pt x="532" y="114"/>
                    </a:lnTo>
                    <a:lnTo>
                      <a:pt x="526" y="98"/>
                    </a:lnTo>
                    <a:lnTo>
                      <a:pt x="518" y="86"/>
                    </a:lnTo>
                    <a:lnTo>
                      <a:pt x="518" y="86"/>
                    </a:lnTo>
                    <a:lnTo>
                      <a:pt x="512" y="80"/>
                    </a:lnTo>
                    <a:lnTo>
                      <a:pt x="504" y="74"/>
                    </a:lnTo>
                    <a:lnTo>
                      <a:pt x="484" y="64"/>
                    </a:lnTo>
                    <a:lnTo>
                      <a:pt x="462" y="52"/>
                    </a:lnTo>
                    <a:lnTo>
                      <a:pt x="430" y="40"/>
                    </a:lnTo>
                    <a:lnTo>
                      <a:pt x="392" y="8"/>
                    </a:lnTo>
                    <a:lnTo>
                      <a:pt x="372" y="0"/>
                    </a:lnTo>
                    <a:lnTo>
                      <a:pt x="372" y="0"/>
                    </a:lnTo>
                    <a:lnTo>
                      <a:pt x="358" y="2"/>
                    </a:lnTo>
                    <a:lnTo>
                      <a:pt x="346" y="4"/>
                    </a:lnTo>
                    <a:lnTo>
                      <a:pt x="340" y="6"/>
                    </a:lnTo>
                    <a:lnTo>
                      <a:pt x="340" y="6"/>
                    </a:lnTo>
                    <a:lnTo>
                      <a:pt x="330" y="16"/>
                    </a:lnTo>
                    <a:lnTo>
                      <a:pt x="326" y="22"/>
                    </a:lnTo>
                    <a:lnTo>
                      <a:pt x="314" y="36"/>
                    </a:lnTo>
                    <a:lnTo>
                      <a:pt x="314" y="36"/>
                    </a:lnTo>
                    <a:lnTo>
                      <a:pt x="312" y="36"/>
                    </a:lnTo>
                    <a:lnTo>
                      <a:pt x="310" y="38"/>
                    </a:lnTo>
                    <a:lnTo>
                      <a:pt x="310" y="42"/>
                    </a:lnTo>
                    <a:lnTo>
                      <a:pt x="312" y="50"/>
                    </a:lnTo>
                    <a:lnTo>
                      <a:pt x="312" y="50"/>
                    </a:lnTo>
                    <a:lnTo>
                      <a:pt x="324" y="72"/>
                    </a:lnTo>
                    <a:lnTo>
                      <a:pt x="324" y="72"/>
                    </a:lnTo>
                    <a:lnTo>
                      <a:pt x="326" y="76"/>
                    </a:lnTo>
                    <a:lnTo>
                      <a:pt x="326" y="78"/>
                    </a:lnTo>
                    <a:lnTo>
                      <a:pt x="324" y="80"/>
                    </a:lnTo>
                    <a:lnTo>
                      <a:pt x="324" y="80"/>
                    </a:lnTo>
                    <a:lnTo>
                      <a:pt x="314" y="82"/>
                    </a:lnTo>
                    <a:lnTo>
                      <a:pt x="310" y="84"/>
                    </a:lnTo>
                    <a:lnTo>
                      <a:pt x="280" y="102"/>
                    </a:lnTo>
                    <a:lnTo>
                      <a:pt x="280" y="102"/>
                    </a:lnTo>
                    <a:lnTo>
                      <a:pt x="270" y="104"/>
                    </a:lnTo>
                    <a:lnTo>
                      <a:pt x="256" y="106"/>
                    </a:lnTo>
                    <a:lnTo>
                      <a:pt x="238" y="106"/>
                    </a:lnTo>
                    <a:lnTo>
                      <a:pt x="238" y="106"/>
                    </a:lnTo>
                    <a:lnTo>
                      <a:pt x="218" y="102"/>
                    </a:lnTo>
                    <a:lnTo>
                      <a:pt x="202" y="98"/>
                    </a:lnTo>
                    <a:lnTo>
                      <a:pt x="190" y="94"/>
                    </a:lnTo>
                    <a:lnTo>
                      <a:pt x="186" y="94"/>
                    </a:lnTo>
                    <a:lnTo>
                      <a:pt x="182" y="94"/>
                    </a:lnTo>
                    <a:lnTo>
                      <a:pt x="182" y="94"/>
                    </a:lnTo>
                    <a:lnTo>
                      <a:pt x="172" y="100"/>
                    </a:lnTo>
                    <a:lnTo>
                      <a:pt x="172" y="104"/>
                    </a:lnTo>
                    <a:lnTo>
                      <a:pt x="174" y="108"/>
                    </a:lnTo>
                    <a:lnTo>
                      <a:pt x="174" y="108"/>
                    </a:lnTo>
                    <a:lnTo>
                      <a:pt x="182" y="120"/>
                    </a:lnTo>
                    <a:lnTo>
                      <a:pt x="184" y="126"/>
                    </a:lnTo>
                    <a:lnTo>
                      <a:pt x="184" y="132"/>
                    </a:lnTo>
                    <a:lnTo>
                      <a:pt x="184" y="132"/>
                    </a:lnTo>
                    <a:lnTo>
                      <a:pt x="182" y="140"/>
                    </a:lnTo>
                    <a:lnTo>
                      <a:pt x="176" y="148"/>
                    </a:lnTo>
                    <a:lnTo>
                      <a:pt x="166" y="158"/>
                    </a:lnTo>
                    <a:lnTo>
                      <a:pt x="148" y="170"/>
                    </a:lnTo>
                    <a:lnTo>
                      <a:pt x="148" y="170"/>
                    </a:lnTo>
                    <a:lnTo>
                      <a:pt x="132" y="182"/>
                    </a:lnTo>
                    <a:lnTo>
                      <a:pt x="120" y="192"/>
                    </a:lnTo>
                    <a:lnTo>
                      <a:pt x="112" y="200"/>
                    </a:lnTo>
                    <a:lnTo>
                      <a:pt x="112" y="200"/>
                    </a:lnTo>
                    <a:lnTo>
                      <a:pt x="102" y="206"/>
                    </a:lnTo>
                    <a:lnTo>
                      <a:pt x="94" y="212"/>
                    </a:lnTo>
                    <a:lnTo>
                      <a:pt x="88" y="214"/>
                    </a:lnTo>
                    <a:lnTo>
                      <a:pt x="88" y="214"/>
                    </a:lnTo>
                    <a:lnTo>
                      <a:pt x="66" y="214"/>
                    </a:lnTo>
                    <a:lnTo>
                      <a:pt x="42" y="190"/>
                    </a:lnTo>
                    <a:lnTo>
                      <a:pt x="26" y="178"/>
                    </a:lnTo>
                    <a:lnTo>
                      <a:pt x="6" y="188"/>
                    </a:lnTo>
                    <a:lnTo>
                      <a:pt x="0" y="208"/>
                    </a:lnTo>
                    <a:lnTo>
                      <a:pt x="0" y="208"/>
                    </a:lnTo>
                    <a:lnTo>
                      <a:pt x="2" y="214"/>
                    </a:lnTo>
                    <a:lnTo>
                      <a:pt x="4" y="224"/>
                    </a:lnTo>
                    <a:lnTo>
                      <a:pt x="4" y="224"/>
                    </a:lnTo>
                    <a:lnTo>
                      <a:pt x="2" y="236"/>
                    </a:lnTo>
                    <a:lnTo>
                      <a:pt x="4" y="240"/>
                    </a:lnTo>
                    <a:lnTo>
                      <a:pt x="6" y="246"/>
                    </a:lnTo>
                    <a:lnTo>
                      <a:pt x="6" y="246"/>
                    </a:lnTo>
                    <a:lnTo>
                      <a:pt x="20" y="262"/>
                    </a:lnTo>
                    <a:lnTo>
                      <a:pt x="10" y="272"/>
                    </a:lnTo>
                    <a:lnTo>
                      <a:pt x="10" y="272"/>
                    </a:lnTo>
                    <a:lnTo>
                      <a:pt x="8" y="276"/>
                    </a:lnTo>
                    <a:lnTo>
                      <a:pt x="6" y="280"/>
                    </a:lnTo>
                    <a:lnTo>
                      <a:pt x="6" y="284"/>
                    </a:lnTo>
                    <a:lnTo>
                      <a:pt x="6" y="284"/>
                    </a:lnTo>
                    <a:lnTo>
                      <a:pt x="8" y="290"/>
                    </a:lnTo>
                    <a:lnTo>
                      <a:pt x="10" y="292"/>
                    </a:lnTo>
                    <a:lnTo>
                      <a:pt x="10" y="292"/>
                    </a:lnTo>
                    <a:lnTo>
                      <a:pt x="32" y="298"/>
                    </a:lnTo>
                    <a:lnTo>
                      <a:pt x="32" y="298"/>
                    </a:lnTo>
                    <a:lnTo>
                      <a:pt x="40" y="302"/>
                    </a:lnTo>
                    <a:lnTo>
                      <a:pt x="46" y="306"/>
                    </a:lnTo>
                    <a:lnTo>
                      <a:pt x="46" y="306"/>
                    </a:lnTo>
                    <a:lnTo>
                      <a:pt x="48" y="308"/>
                    </a:lnTo>
                    <a:lnTo>
                      <a:pt x="56" y="310"/>
                    </a:lnTo>
                    <a:lnTo>
                      <a:pt x="56" y="310"/>
                    </a:lnTo>
                    <a:lnTo>
                      <a:pt x="74" y="310"/>
                    </a:lnTo>
                    <a:lnTo>
                      <a:pt x="112" y="310"/>
                    </a:lnTo>
                    <a:lnTo>
                      <a:pt x="112" y="310"/>
                    </a:lnTo>
                    <a:lnTo>
                      <a:pt x="114" y="312"/>
                    </a:lnTo>
                    <a:lnTo>
                      <a:pt x="122" y="322"/>
                    </a:lnTo>
                    <a:lnTo>
                      <a:pt x="122" y="322"/>
                    </a:lnTo>
                    <a:lnTo>
                      <a:pt x="130" y="332"/>
                    </a:lnTo>
                    <a:lnTo>
                      <a:pt x="142" y="342"/>
                    </a:lnTo>
                    <a:lnTo>
                      <a:pt x="148" y="344"/>
                    </a:lnTo>
                    <a:lnTo>
                      <a:pt x="154" y="346"/>
                    </a:lnTo>
                    <a:lnTo>
                      <a:pt x="160" y="344"/>
                    </a:lnTo>
                    <a:lnTo>
                      <a:pt x="166" y="338"/>
                    </a:lnTo>
                    <a:lnTo>
                      <a:pt x="166" y="338"/>
                    </a:lnTo>
                    <a:lnTo>
                      <a:pt x="176" y="324"/>
                    </a:lnTo>
                    <a:lnTo>
                      <a:pt x="188" y="312"/>
                    </a:lnTo>
                    <a:lnTo>
                      <a:pt x="198" y="300"/>
                    </a:lnTo>
                    <a:lnTo>
                      <a:pt x="198" y="300"/>
                    </a:lnTo>
                    <a:lnTo>
                      <a:pt x="218" y="298"/>
                    </a:lnTo>
                    <a:lnTo>
                      <a:pt x="218" y="298"/>
                    </a:lnTo>
                    <a:lnTo>
                      <a:pt x="242" y="298"/>
                    </a:lnTo>
                    <a:lnTo>
                      <a:pt x="260" y="296"/>
                    </a:lnTo>
                    <a:lnTo>
                      <a:pt x="270" y="294"/>
                    </a:lnTo>
                    <a:lnTo>
                      <a:pt x="270" y="294"/>
                    </a:lnTo>
                    <a:lnTo>
                      <a:pt x="298" y="284"/>
                    </a:lnTo>
                    <a:lnTo>
                      <a:pt x="316" y="278"/>
                    </a:lnTo>
                    <a:lnTo>
                      <a:pt x="328" y="272"/>
                    </a:lnTo>
                    <a:lnTo>
                      <a:pt x="328" y="272"/>
                    </a:lnTo>
                    <a:lnTo>
                      <a:pt x="334" y="266"/>
                    </a:lnTo>
                    <a:lnTo>
                      <a:pt x="336" y="258"/>
                    </a:lnTo>
                    <a:lnTo>
                      <a:pt x="336" y="248"/>
                    </a:lnTo>
                    <a:lnTo>
                      <a:pt x="336" y="248"/>
                    </a:lnTo>
                    <a:lnTo>
                      <a:pt x="340" y="242"/>
                    </a:lnTo>
                    <a:lnTo>
                      <a:pt x="348" y="234"/>
                    </a:lnTo>
                    <a:lnTo>
                      <a:pt x="360" y="224"/>
                    </a:lnTo>
                    <a:lnTo>
                      <a:pt x="360" y="224"/>
                    </a:lnTo>
                    <a:lnTo>
                      <a:pt x="386" y="214"/>
                    </a:lnTo>
                    <a:lnTo>
                      <a:pt x="404" y="208"/>
                    </a:lnTo>
                    <a:lnTo>
                      <a:pt x="416" y="200"/>
                    </a:lnTo>
                    <a:lnTo>
                      <a:pt x="416" y="200"/>
                    </a:lnTo>
                    <a:lnTo>
                      <a:pt x="422" y="196"/>
                    </a:lnTo>
                    <a:lnTo>
                      <a:pt x="428" y="192"/>
                    </a:lnTo>
                    <a:lnTo>
                      <a:pt x="438" y="188"/>
                    </a:lnTo>
                    <a:lnTo>
                      <a:pt x="438" y="188"/>
                    </a:lnTo>
                    <a:lnTo>
                      <a:pt x="470" y="186"/>
                    </a:lnTo>
                    <a:lnTo>
                      <a:pt x="490" y="182"/>
                    </a:lnTo>
                    <a:lnTo>
                      <a:pt x="498" y="180"/>
                    </a:lnTo>
                    <a:lnTo>
                      <a:pt x="504" y="178"/>
                    </a:lnTo>
                    <a:lnTo>
                      <a:pt x="504" y="178"/>
                    </a:lnTo>
                    <a:lnTo>
                      <a:pt x="520" y="162"/>
                    </a:lnTo>
                    <a:lnTo>
                      <a:pt x="530" y="152"/>
                    </a:lnTo>
                    <a:lnTo>
                      <a:pt x="530" y="15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2" name="Freeform 31"/>
              <p:cNvSpPr>
                <a:spLocks/>
              </p:cNvSpPr>
              <p:nvPr/>
            </p:nvSpPr>
            <p:spPr bwMode="auto">
              <a:xfrm>
                <a:off x="7491875" y="6186730"/>
                <a:ext cx="182042" cy="208900"/>
              </a:xfrm>
              <a:custGeom>
                <a:avLst/>
                <a:gdLst>
                  <a:gd name="T0" fmla="*/ 122 w 122"/>
                  <a:gd name="T1" fmla="*/ 82 h 140"/>
                  <a:gd name="T2" fmla="*/ 110 w 122"/>
                  <a:gd name="T3" fmla="*/ 44 h 140"/>
                  <a:gd name="T4" fmla="*/ 110 w 122"/>
                  <a:gd name="T5" fmla="*/ 44 h 140"/>
                  <a:gd name="T6" fmla="*/ 106 w 122"/>
                  <a:gd name="T7" fmla="*/ 38 h 140"/>
                  <a:gd name="T8" fmla="*/ 100 w 122"/>
                  <a:gd name="T9" fmla="*/ 34 h 140"/>
                  <a:gd name="T10" fmla="*/ 94 w 122"/>
                  <a:gd name="T11" fmla="*/ 32 h 140"/>
                  <a:gd name="T12" fmla="*/ 94 w 122"/>
                  <a:gd name="T13" fmla="*/ 32 h 140"/>
                  <a:gd name="T14" fmla="*/ 86 w 122"/>
                  <a:gd name="T15" fmla="*/ 32 h 140"/>
                  <a:gd name="T16" fmla="*/ 76 w 122"/>
                  <a:gd name="T17" fmla="*/ 28 h 140"/>
                  <a:gd name="T18" fmla="*/ 66 w 122"/>
                  <a:gd name="T19" fmla="*/ 20 h 140"/>
                  <a:gd name="T20" fmla="*/ 50 w 122"/>
                  <a:gd name="T21" fmla="*/ 6 h 140"/>
                  <a:gd name="T22" fmla="*/ 38 w 122"/>
                  <a:gd name="T23" fmla="*/ 0 h 140"/>
                  <a:gd name="T24" fmla="*/ 14 w 122"/>
                  <a:gd name="T25" fmla="*/ 16 h 140"/>
                  <a:gd name="T26" fmla="*/ 14 w 122"/>
                  <a:gd name="T27" fmla="*/ 16 h 140"/>
                  <a:gd name="T28" fmla="*/ 16 w 122"/>
                  <a:gd name="T29" fmla="*/ 24 h 140"/>
                  <a:gd name="T30" fmla="*/ 20 w 122"/>
                  <a:gd name="T31" fmla="*/ 30 h 140"/>
                  <a:gd name="T32" fmla="*/ 22 w 122"/>
                  <a:gd name="T33" fmla="*/ 34 h 140"/>
                  <a:gd name="T34" fmla="*/ 22 w 122"/>
                  <a:gd name="T35" fmla="*/ 34 h 140"/>
                  <a:gd name="T36" fmla="*/ 26 w 122"/>
                  <a:gd name="T37" fmla="*/ 36 h 140"/>
                  <a:gd name="T38" fmla="*/ 28 w 122"/>
                  <a:gd name="T39" fmla="*/ 40 h 140"/>
                  <a:gd name="T40" fmla="*/ 32 w 122"/>
                  <a:gd name="T41" fmla="*/ 52 h 140"/>
                  <a:gd name="T42" fmla="*/ 32 w 122"/>
                  <a:gd name="T43" fmla="*/ 52 h 140"/>
                  <a:gd name="T44" fmla="*/ 34 w 122"/>
                  <a:gd name="T45" fmla="*/ 62 h 140"/>
                  <a:gd name="T46" fmla="*/ 34 w 122"/>
                  <a:gd name="T47" fmla="*/ 66 h 140"/>
                  <a:gd name="T48" fmla="*/ 32 w 122"/>
                  <a:gd name="T49" fmla="*/ 70 h 140"/>
                  <a:gd name="T50" fmla="*/ 32 w 122"/>
                  <a:gd name="T51" fmla="*/ 70 h 140"/>
                  <a:gd name="T52" fmla="*/ 30 w 122"/>
                  <a:gd name="T53" fmla="*/ 72 h 140"/>
                  <a:gd name="T54" fmla="*/ 32 w 122"/>
                  <a:gd name="T55" fmla="*/ 74 h 140"/>
                  <a:gd name="T56" fmla="*/ 26 w 122"/>
                  <a:gd name="T57" fmla="*/ 78 h 140"/>
                  <a:gd name="T58" fmla="*/ 26 w 122"/>
                  <a:gd name="T59" fmla="*/ 78 h 140"/>
                  <a:gd name="T60" fmla="*/ 16 w 122"/>
                  <a:gd name="T61" fmla="*/ 82 h 140"/>
                  <a:gd name="T62" fmla="*/ 8 w 122"/>
                  <a:gd name="T63" fmla="*/ 84 h 140"/>
                  <a:gd name="T64" fmla="*/ 2 w 122"/>
                  <a:gd name="T65" fmla="*/ 86 h 140"/>
                  <a:gd name="T66" fmla="*/ 0 w 122"/>
                  <a:gd name="T67" fmla="*/ 86 h 140"/>
                  <a:gd name="T68" fmla="*/ 0 w 122"/>
                  <a:gd name="T69" fmla="*/ 90 h 140"/>
                  <a:gd name="T70" fmla="*/ 0 w 122"/>
                  <a:gd name="T71" fmla="*/ 90 h 140"/>
                  <a:gd name="T72" fmla="*/ 2 w 122"/>
                  <a:gd name="T73" fmla="*/ 98 h 140"/>
                  <a:gd name="T74" fmla="*/ 6 w 122"/>
                  <a:gd name="T75" fmla="*/ 106 h 140"/>
                  <a:gd name="T76" fmla="*/ 14 w 122"/>
                  <a:gd name="T77" fmla="*/ 114 h 140"/>
                  <a:gd name="T78" fmla="*/ 24 w 122"/>
                  <a:gd name="T79" fmla="*/ 136 h 140"/>
                  <a:gd name="T80" fmla="*/ 24 w 122"/>
                  <a:gd name="T81" fmla="*/ 136 h 140"/>
                  <a:gd name="T82" fmla="*/ 28 w 122"/>
                  <a:gd name="T83" fmla="*/ 140 h 140"/>
                  <a:gd name="T84" fmla="*/ 34 w 122"/>
                  <a:gd name="T85" fmla="*/ 140 h 140"/>
                  <a:gd name="T86" fmla="*/ 40 w 122"/>
                  <a:gd name="T87" fmla="*/ 138 h 140"/>
                  <a:gd name="T88" fmla="*/ 40 w 122"/>
                  <a:gd name="T89" fmla="*/ 138 h 140"/>
                  <a:gd name="T90" fmla="*/ 52 w 122"/>
                  <a:gd name="T91" fmla="*/ 126 h 140"/>
                  <a:gd name="T92" fmla="*/ 58 w 122"/>
                  <a:gd name="T93" fmla="*/ 120 h 140"/>
                  <a:gd name="T94" fmla="*/ 64 w 122"/>
                  <a:gd name="T95" fmla="*/ 118 h 140"/>
                  <a:gd name="T96" fmla="*/ 64 w 122"/>
                  <a:gd name="T97" fmla="*/ 118 h 140"/>
                  <a:gd name="T98" fmla="*/ 86 w 122"/>
                  <a:gd name="T99" fmla="*/ 118 h 140"/>
                  <a:gd name="T100" fmla="*/ 86 w 122"/>
                  <a:gd name="T101" fmla="*/ 118 h 140"/>
                  <a:gd name="T102" fmla="*/ 88 w 122"/>
                  <a:gd name="T103" fmla="*/ 112 h 140"/>
                  <a:gd name="T104" fmla="*/ 92 w 122"/>
                  <a:gd name="T105" fmla="*/ 108 h 140"/>
                  <a:gd name="T106" fmla="*/ 96 w 122"/>
                  <a:gd name="T107" fmla="*/ 106 h 140"/>
                  <a:gd name="T108" fmla="*/ 96 w 122"/>
                  <a:gd name="T109" fmla="*/ 106 h 140"/>
                  <a:gd name="T110" fmla="*/ 104 w 122"/>
                  <a:gd name="T111" fmla="*/ 102 h 140"/>
                  <a:gd name="T112" fmla="*/ 112 w 122"/>
                  <a:gd name="T113" fmla="*/ 98 h 140"/>
                  <a:gd name="T114" fmla="*/ 118 w 122"/>
                  <a:gd name="T115" fmla="*/ 92 h 140"/>
                  <a:gd name="T116" fmla="*/ 120 w 122"/>
                  <a:gd name="T117" fmla="*/ 88 h 140"/>
                  <a:gd name="T118" fmla="*/ 122 w 122"/>
                  <a:gd name="T119" fmla="*/ 82 h 140"/>
                  <a:gd name="T120" fmla="*/ 122 w 122"/>
                  <a:gd name="T121" fmla="*/ 82 h 1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  <a:cxn ang="0">
                    <a:pos x="T114" y="T115"/>
                  </a:cxn>
                  <a:cxn ang="0">
                    <a:pos x="T116" y="T117"/>
                  </a:cxn>
                  <a:cxn ang="0">
                    <a:pos x="T118" y="T119"/>
                  </a:cxn>
                  <a:cxn ang="0">
                    <a:pos x="T120" y="T121"/>
                  </a:cxn>
                </a:cxnLst>
                <a:rect l="0" t="0" r="r" b="b"/>
                <a:pathLst>
                  <a:path w="122" h="140">
                    <a:moveTo>
                      <a:pt x="122" y="82"/>
                    </a:moveTo>
                    <a:lnTo>
                      <a:pt x="110" y="44"/>
                    </a:lnTo>
                    <a:lnTo>
                      <a:pt x="110" y="44"/>
                    </a:lnTo>
                    <a:lnTo>
                      <a:pt x="106" y="38"/>
                    </a:lnTo>
                    <a:lnTo>
                      <a:pt x="100" y="34"/>
                    </a:lnTo>
                    <a:lnTo>
                      <a:pt x="94" y="32"/>
                    </a:lnTo>
                    <a:lnTo>
                      <a:pt x="94" y="32"/>
                    </a:lnTo>
                    <a:lnTo>
                      <a:pt x="86" y="32"/>
                    </a:lnTo>
                    <a:lnTo>
                      <a:pt x="76" y="28"/>
                    </a:lnTo>
                    <a:lnTo>
                      <a:pt x="66" y="20"/>
                    </a:lnTo>
                    <a:lnTo>
                      <a:pt x="50" y="6"/>
                    </a:lnTo>
                    <a:lnTo>
                      <a:pt x="38" y="0"/>
                    </a:lnTo>
                    <a:lnTo>
                      <a:pt x="14" y="16"/>
                    </a:lnTo>
                    <a:lnTo>
                      <a:pt x="14" y="16"/>
                    </a:lnTo>
                    <a:lnTo>
                      <a:pt x="16" y="24"/>
                    </a:lnTo>
                    <a:lnTo>
                      <a:pt x="20" y="30"/>
                    </a:lnTo>
                    <a:lnTo>
                      <a:pt x="22" y="34"/>
                    </a:lnTo>
                    <a:lnTo>
                      <a:pt x="22" y="34"/>
                    </a:lnTo>
                    <a:lnTo>
                      <a:pt x="26" y="36"/>
                    </a:lnTo>
                    <a:lnTo>
                      <a:pt x="28" y="40"/>
                    </a:lnTo>
                    <a:lnTo>
                      <a:pt x="32" y="52"/>
                    </a:lnTo>
                    <a:lnTo>
                      <a:pt x="32" y="52"/>
                    </a:lnTo>
                    <a:lnTo>
                      <a:pt x="34" y="62"/>
                    </a:lnTo>
                    <a:lnTo>
                      <a:pt x="34" y="66"/>
                    </a:lnTo>
                    <a:lnTo>
                      <a:pt x="32" y="70"/>
                    </a:lnTo>
                    <a:lnTo>
                      <a:pt x="32" y="70"/>
                    </a:lnTo>
                    <a:lnTo>
                      <a:pt x="30" y="72"/>
                    </a:lnTo>
                    <a:lnTo>
                      <a:pt x="32" y="74"/>
                    </a:lnTo>
                    <a:lnTo>
                      <a:pt x="26" y="78"/>
                    </a:lnTo>
                    <a:lnTo>
                      <a:pt x="26" y="78"/>
                    </a:lnTo>
                    <a:lnTo>
                      <a:pt x="16" y="82"/>
                    </a:lnTo>
                    <a:lnTo>
                      <a:pt x="8" y="84"/>
                    </a:lnTo>
                    <a:lnTo>
                      <a:pt x="2" y="86"/>
                    </a:lnTo>
                    <a:lnTo>
                      <a:pt x="0" y="86"/>
                    </a:lnTo>
                    <a:lnTo>
                      <a:pt x="0" y="90"/>
                    </a:lnTo>
                    <a:lnTo>
                      <a:pt x="0" y="90"/>
                    </a:lnTo>
                    <a:lnTo>
                      <a:pt x="2" y="98"/>
                    </a:lnTo>
                    <a:lnTo>
                      <a:pt x="6" y="106"/>
                    </a:lnTo>
                    <a:lnTo>
                      <a:pt x="14" y="114"/>
                    </a:lnTo>
                    <a:lnTo>
                      <a:pt x="24" y="136"/>
                    </a:lnTo>
                    <a:lnTo>
                      <a:pt x="24" y="136"/>
                    </a:lnTo>
                    <a:lnTo>
                      <a:pt x="28" y="140"/>
                    </a:lnTo>
                    <a:lnTo>
                      <a:pt x="34" y="140"/>
                    </a:lnTo>
                    <a:lnTo>
                      <a:pt x="40" y="138"/>
                    </a:lnTo>
                    <a:lnTo>
                      <a:pt x="40" y="138"/>
                    </a:lnTo>
                    <a:lnTo>
                      <a:pt x="52" y="126"/>
                    </a:lnTo>
                    <a:lnTo>
                      <a:pt x="58" y="120"/>
                    </a:lnTo>
                    <a:lnTo>
                      <a:pt x="64" y="118"/>
                    </a:lnTo>
                    <a:lnTo>
                      <a:pt x="64" y="118"/>
                    </a:lnTo>
                    <a:lnTo>
                      <a:pt x="86" y="118"/>
                    </a:lnTo>
                    <a:lnTo>
                      <a:pt x="86" y="118"/>
                    </a:lnTo>
                    <a:lnTo>
                      <a:pt x="88" y="112"/>
                    </a:lnTo>
                    <a:lnTo>
                      <a:pt x="92" y="108"/>
                    </a:lnTo>
                    <a:lnTo>
                      <a:pt x="96" y="106"/>
                    </a:lnTo>
                    <a:lnTo>
                      <a:pt x="96" y="106"/>
                    </a:lnTo>
                    <a:lnTo>
                      <a:pt x="104" y="102"/>
                    </a:lnTo>
                    <a:lnTo>
                      <a:pt x="112" y="98"/>
                    </a:lnTo>
                    <a:lnTo>
                      <a:pt x="118" y="92"/>
                    </a:lnTo>
                    <a:lnTo>
                      <a:pt x="120" y="88"/>
                    </a:lnTo>
                    <a:lnTo>
                      <a:pt x="122" y="82"/>
                    </a:lnTo>
                    <a:lnTo>
                      <a:pt x="122" y="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3" name="Freeform 32"/>
              <p:cNvSpPr>
                <a:spLocks/>
              </p:cNvSpPr>
              <p:nvPr/>
            </p:nvSpPr>
            <p:spPr bwMode="auto">
              <a:xfrm>
                <a:off x="7330723" y="6201651"/>
                <a:ext cx="131309" cy="116387"/>
              </a:xfrm>
              <a:custGeom>
                <a:avLst/>
                <a:gdLst>
                  <a:gd name="T0" fmla="*/ 48 w 88"/>
                  <a:gd name="T1" fmla="*/ 76 h 78"/>
                  <a:gd name="T2" fmla="*/ 82 w 88"/>
                  <a:gd name="T3" fmla="*/ 46 h 78"/>
                  <a:gd name="T4" fmla="*/ 88 w 88"/>
                  <a:gd name="T5" fmla="*/ 22 h 78"/>
                  <a:gd name="T6" fmla="*/ 62 w 88"/>
                  <a:gd name="T7" fmla="*/ 0 h 78"/>
                  <a:gd name="T8" fmla="*/ 62 w 88"/>
                  <a:gd name="T9" fmla="*/ 0 h 78"/>
                  <a:gd name="T10" fmla="*/ 52 w 88"/>
                  <a:gd name="T11" fmla="*/ 0 h 78"/>
                  <a:gd name="T12" fmla="*/ 44 w 88"/>
                  <a:gd name="T13" fmla="*/ 2 h 78"/>
                  <a:gd name="T14" fmla="*/ 40 w 88"/>
                  <a:gd name="T15" fmla="*/ 4 h 78"/>
                  <a:gd name="T16" fmla="*/ 40 w 88"/>
                  <a:gd name="T17" fmla="*/ 4 h 78"/>
                  <a:gd name="T18" fmla="*/ 36 w 88"/>
                  <a:gd name="T19" fmla="*/ 8 h 78"/>
                  <a:gd name="T20" fmla="*/ 30 w 88"/>
                  <a:gd name="T21" fmla="*/ 10 h 78"/>
                  <a:gd name="T22" fmla="*/ 20 w 88"/>
                  <a:gd name="T23" fmla="*/ 16 h 78"/>
                  <a:gd name="T24" fmla="*/ 12 w 88"/>
                  <a:gd name="T25" fmla="*/ 30 h 78"/>
                  <a:gd name="T26" fmla="*/ 12 w 88"/>
                  <a:gd name="T27" fmla="*/ 30 h 78"/>
                  <a:gd name="T28" fmla="*/ 10 w 88"/>
                  <a:gd name="T29" fmla="*/ 34 h 78"/>
                  <a:gd name="T30" fmla="*/ 8 w 88"/>
                  <a:gd name="T31" fmla="*/ 42 h 78"/>
                  <a:gd name="T32" fmla="*/ 8 w 88"/>
                  <a:gd name="T33" fmla="*/ 42 h 78"/>
                  <a:gd name="T34" fmla="*/ 2 w 88"/>
                  <a:gd name="T35" fmla="*/ 48 h 78"/>
                  <a:gd name="T36" fmla="*/ 0 w 88"/>
                  <a:gd name="T37" fmla="*/ 50 h 78"/>
                  <a:gd name="T38" fmla="*/ 0 w 88"/>
                  <a:gd name="T39" fmla="*/ 54 h 78"/>
                  <a:gd name="T40" fmla="*/ 0 w 88"/>
                  <a:gd name="T41" fmla="*/ 54 h 78"/>
                  <a:gd name="T42" fmla="*/ 2 w 88"/>
                  <a:gd name="T43" fmla="*/ 56 h 78"/>
                  <a:gd name="T44" fmla="*/ 6 w 88"/>
                  <a:gd name="T45" fmla="*/ 58 h 78"/>
                  <a:gd name="T46" fmla="*/ 10 w 88"/>
                  <a:gd name="T47" fmla="*/ 58 h 78"/>
                  <a:gd name="T48" fmla="*/ 14 w 88"/>
                  <a:gd name="T49" fmla="*/ 60 h 78"/>
                  <a:gd name="T50" fmla="*/ 14 w 88"/>
                  <a:gd name="T51" fmla="*/ 60 h 78"/>
                  <a:gd name="T52" fmla="*/ 24 w 88"/>
                  <a:gd name="T53" fmla="*/ 62 h 78"/>
                  <a:gd name="T54" fmla="*/ 28 w 88"/>
                  <a:gd name="T55" fmla="*/ 62 h 78"/>
                  <a:gd name="T56" fmla="*/ 32 w 88"/>
                  <a:gd name="T57" fmla="*/ 66 h 78"/>
                  <a:gd name="T58" fmla="*/ 32 w 88"/>
                  <a:gd name="T59" fmla="*/ 66 h 78"/>
                  <a:gd name="T60" fmla="*/ 38 w 88"/>
                  <a:gd name="T61" fmla="*/ 76 h 78"/>
                  <a:gd name="T62" fmla="*/ 44 w 88"/>
                  <a:gd name="T63" fmla="*/ 78 h 78"/>
                  <a:gd name="T64" fmla="*/ 46 w 88"/>
                  <a:gd name="T65" fmla="*/ 78 h 78"/>
                  <a:gd name="T66" fmla="*/ 48 w 88"/>
                  <a:gd name="T67" fmla="*/ 76 h 78"/>
                  <a:gd name="T68" fmla="*/ 48 w 88"/>
                  <a:gd name="T69" fmla="*/ 76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</a:cxnLst>
                <a:rect l="0" t="0" r="r" b="b"/>
                <a:pathLst>
                  <a:path w="88" h="78">
                    <a:moveTo>
                      <a:pt x="48" y="76"/>
                    </a:moveTo>
                    <a:lnTo>
                      <a:pt x="82" y="46"/>
                    </a:lnTo>
                    <a:lnTo>
                      <a:pt x="88" y="22"/>
                    </a:lnTo>
                    <a:lnTo>
                      <a:pt x="62" y="0"/>
                    </a:lnTo>
                    <a:lnTo>
                      <a:pt x="62" y="0"/>
                    </a:lnTo>
                    <a:lnTo>
                      <a:pt x="52" y="0"/>
                    </a:lnTo>
                    <a:lnTo>
                      <a:pt x="44" y="2"/>
                    </a:lnTo>
                    <a:lnTo>
                      <a:pt x="40" y="4"/>
                    </a:lnTo>
                    <a:lnTo>
                      <a:pt x="40" y="4"/>
                    </a:lnTo>
                    <a:lnTo>
                      <a:pt x="36" y="8"/>
                    </a:lnTo>
                    <a:lnTo>
                      <a:pt x="30" y="10"/>
                    </a:lnTo>
                    <a:lnTo>
                      <a:pt x="20" y="16"/>
                    </a:lnTo>
                    <a:lnTo>
                      <a:pt x="12" y="30"/>
                    </a:lnTo>
                    <a:lnTo>
                      <a:pt x="12" y="30"/>
                    </a:lnTo>
                    <a:lnTo>
                      <a:pt x="10" y="34"/>
                    </a:lnTo>
                    <a:lnTo>
                      <a:pt x="8" y="42"/>
                    </a:lnTo>
                    <a:lnTo>
                      <a:pt x="8" y="42"/>
                    </a:lnTo>
                    <a:lnTo>
                      <a:pt x="2" y="48"/>
                    </a:lnTo>
                    <a:lnTo>
                      <a:pt x="0" y="50"/>
                    </a:lnTo>
                    <a:lnTo>
                      <a:pt x="0" y="54"/>
                    </a:lnTo>
                    <a:lnTo>
                      <a:pt x="0" y="54"/>
                    </a:lnTo>
                    <a:lnTo>
                      <a:pt x="2" y="56"/>
                    </a:lnTo>
                    <a:lnTo>
                      <a:pt x="6" y="58"/>
                    </a:lnTo>
                    <a:lnTo>
                      <a:pt x="10" y="58"/>
                    </a:lnTo>
                    <a:lnTo>
                      <a:pt x="14" y="60"/>
                    </a:lnTo>
                    <a:lnTo>
                      <a:pt x="14" y="60"/>
                    </a:lnTo>
                    <a:lnTo>
                      <a:pt x="24" y="62"/>
                    </a:lnTo>
                    <a:lnTo>
                      <a:pt x="28" y="62"/>
                    </a:lnTo>
                    <a:lnTo>
                      <a:pt x="32" y="66"/>
                    </a:lnTo>
                    <a:lnTo>
                      <a:pt x="32" y="66"/>
                    </a:lnTo>
                    <a:lnTo>
                      <a:pt x="38" y="76"/>
                    </a:lnTo>
                    <a:lnTo>
                      <a:pt x="44" y="78"/>
                    </a:lnTo>
                    <a:lnTo>
                      <a:pt x="46" y="78"/>
                    </a:lnTo>
                    <a:lnTo>
                      <a:pt x="48" y="76"/>
                    </a:lnTo>
                    <a:lnTo>
                      <a:pt x="48" y="7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4" name="Freeform 33"/>
              <p:cNvSpPr>
                <a:spLocks/>
              </p:cNvSpPr>
              <p:nvPr/>
            </p:nvSpPr>
            <p:spPr bwMode="auto">
              <a:xfrm>
                <a:off x="7551561" y="5494376"/>
                <a:ext cx="182042" cy="149214"/>
              </a:xfrm>
              <a:custGeom>
                <a:avLst/>
                <a:gdLst>
                  <a:gd name="T0" fmla="*/ 118 w 122"/>
                  <a:gd name="T1" fmla="*/ 82 h 100"/>
                  <a:gd name="T2" fmla="*/ 122 w 122"/>
                  <a:gd name="T3" fmla="*/ 40 h 100"/>
                  <a:gd name="T4" fmla="*/ 122 w 122"/>
                  <a:gd name="T5" fmla="*/ 40 h 100"/>
                  <a:gd name="T6" fmla="*/ 122 w 122"/>
                  <a:gd name="T7" fmla="*/ 34 h 100"/>
                  <a:gd name="T8" fmla="*/ 122 w 122"/>
                  <a:gd name="T9" fmla="*/ 26 h 100"/>
                  <a:gd name="T10" fmla="*/ 122 w 122"/>
                  <a:gd name="T11" fmla="*/ 26 h 100"/>
                  <a:gd name="T12" fmla="*/ 114 w 122"/>
                  <a:gd name="T13" fmla="*/ 16 h 100"/>
                  <a:gd name="T14" fmla="*/ 108 w 122"/>
                  <a:gd name="T15" fmla="*/ 6 h 100"/>
                  <a:gd name="T16" fmla="*/ 92 w 122"/>
                  <a:gd name="T17" fmla="*/ 0 h 100"/>
                  <a:gd name="T18" fmla="*/ 70 w 122"/>
                  <a:gd name="T19" fmla="*/ 0 h 100"/>
                  <a:gd name="T20" fmla="*/ 70 w 122"/>
                  <a:gd name="T21" fmla="*/ 0 h 100"/>
                  <a:gd name="T22" fmla="*/ 66 w 122"/>
                  <a:gd name="T23" fmla="*/ 2 h 100"/>
                  <a:gd name="T24" fmla="*/ 62 w 122"/>
                  <a:gd name="T25" fmla="*/ 8 h 100"/>
                  <a:gd name="T26" fmla="*/ 62 w 122"/>
                  <a:gd name="T27" fmla="*/ 8 h 100"/>
                  <a:gd name="T28" fmla="*/ 54 w 122"/>
                  <a:gd name="T29" fmla="*/ 16 h 100"/>
                  <a:gd name="T30" fmla="*/ 46 w 122"/>
                  <a:gd name="T31" fmla="*/ 24 h 100"/>
                  <a:gd name="T32" fmla="*/ 46 w 122"/>
                  <a:gd name="T33" fmla="*/ 24 h 100"/>
                  <a:gd name="T34" fmla="*/ 32 w 122"/>
                  <a:gd name="T35" fmla="*/ 34 h 100"/>
                  <a:gd name="T36" fmla="*/ 24 w 122"/>
                  <a:gd name="T37" fmla="*/ 56 h 100"/>
                  <a:gd name="T38" fmla="*/ 24 w 122"/>
                  <a:gd name="T39" fmla="*/ 56 h 100"/>
                  <a:gd name="T40" fmla="*/ 22 w 122"/>
                  <a:gd name="T41" fmla="*/ 58 h 100"/>
                  <a:gd name="T42" fmla="*/ 18 w 122"/>
                  <a:gd name="T43" fmla="*/ 64 h 100"/>
                  <a:gd name="T44" fmla="*/ 18 w 122"/>
                  <a:gd name="T45" fmla="*/ 64 h 100"/>
                  <a:gd name="T46" fmla="*/ 14 w 122"/>
                  <a:gd name="T47" fmla="*/ 74 h 100"/>
                  <a:gd name="T48" fmla="*/ 10 w 122"/>
                  <a:gd name="T49" fmla="*/ 80 h 100"/>
                  <a:gd name="T50" fmla="*/ 10 w 122"/>
                  <a:gd name="T51" fmla="*/ 80 h 100"/>
                  <a:gd name="T52" fmla="*/ 4 w 122"/>
                  <a:gd name="T53" fmla="*/ 84 h 100"/>
                  <a:gd name="T54" fmla="*/ 0 w 122"/>
                  <a:gd name="T55" fmla="*/ 88 h 100"/>
                  <a:gd name="T56" fmla="*/ 0 w 122"/>
                  <a:gd name="T57" fmla="*/ 90 h 100"/>
                  <a:gd name="T58" fmla="*/ 0 w 122"/>
                  <a:gd name="T59" fmla="*/ 92 h 100"/>
                  <a:gd name="T60" fmla="*/ 0 w 122"/>
                  <a:gd name="T61" fmla="*/ 92 h 100"/>
                  <a:gd name="T62" fmla="*/ 2 w 122"/>
                  <a:gd name="T63" fmla="*/ 94 h 100"/>
                  <a:gd name="T64" fmla="*/ 6 w 122"/>
                  <a:gd name="T65" fmla="*/ 98 h 100"/>
                  <a:gd name="T66" fmla="*/ 12 w 122"/>
                  <a:gd name="T67" fmla="*/ 100 h 100"/>
                  <a:gd name="T68" fmla="*/ 12 w 122"/>
                  <a:gd name="T69" fmla="*/ 100 h 100"/>
                  <a:gd name="T70" fmla="*/ 24 w 122"/>
                  <a:gd name="T71" fmla="*/ 98 h 100"/>
                  <a:gd name="T72" fmla="*/ 44 w 122"/>
                  <a:gd name="T73" fmla="*/ 98 h 100"/>
                  <a:gd name="T74" fmla="*/ 44 w 122"/>
                  <a:gd name="T75" fmla="*/ 98 h 100"/>
                  <a:gd name="T76" fmla="*/ 96 w 122"/>
                  <a:gd name="T77" fmla="*/ 96 h 100"/>
                  <a:gd name="T78" fmla="*/ 118 w 122"/>
                  <a:gd name="T79" fmla="*/ 82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122" h="100">
                    <a:moveTo>
                      <a:pt x="118" y="82"/>
                    </a:moveTo>
                    <a:lnTo>
                      <a:pt x="122" y="40"/>
                    </a:lnTo>
                    <a:lnTo>
                      <a:pt x="122" y="40"/>
                    </a:lnTo>
                    <a:lnTo>
                      <a:pt x="122" y="34"/>
                    </a:lnTo>
                    <a:lnTo>
                      <a:pt x="122" y="26"/>
                    </a:lnTo>
                    <a:lnTo>
                      <a:pt x="122" y="26"/>
                    </a:lnTo>
                    <a:lnTo>
                      <a:pt x="114" y="16"/>
                    </a:lnTo>
                    <a:lnTo>
                      <a:pt x="108" y="6"/>
                    </a:lnTo>
                    <a:lnTo>
                      <a:pt x="92" y="0"/>
                    </a:lnTo>
                    <a:lnTo>
                      <a:pt x="70" y="0"/>
                    </a:lnTo>
                    <a:lnTo>
                      <a:pt x="70" y="0"/>
                    </a:lnTo>
                    <a:lnTo>
                      <a:pt x="66" y="2"/>
                    </a:lnTo>
                    <a:lnTo>
                      <a:pt x="62" y="8"/>
                    </a:lnTo>
                    <a:lnTo>
                      <a:pt x="62" y="8"/>
                    </a:lnTo>
                    <a:lnTo>
                      <a:pt x="54" y="16"/>
                    </a:lnTo>
                    <a:lnTo>
                      <a:pt x="46" y="24"/>
                    </a:lnTo>
                    <a:lnTo>
                      <a:pt x="46" y="24"/>
                    </a:lnTo>
                    <a:lnTo>
                      <a:pt x="32" y="34"/>
                    </a:lnTo>
                    <a:lnTo>
                      <a:pt x="24" y="56"/>
                    </a:lnTo>
                    <a:lnTo>
                      <a:pt x="24" y="56"/>
                    </a:lnTo>
                    <a:lnTo>
                      <a:pt x="22" y="58"/>
                    </a:lnTo>
                    <a:lnTo>
                      <a:pt x="18" y="64"/>
                    </a:lnTo>
                    <a:lnTo>
                      <a:pt x="18" y="64"/>
                    </a:lnTo>
                    <a:lnTo>
                      <a:pt x="14" y="74"/>
                    </a:lnTo>
                    <a:lnTo>
                      <a:pt x="10" y="80"/>
                    </a:lnTo>
                    <a:lnTo>
                      <a:pt x="10" y="80"/>
                    </a:lnTo>
                    <a:lnTo>
                      <a:pt x="4" y="84"/>
                    </a:lnTo>
                    <a:lnTo>
                      <a:pt x="0" y="88"/>
                    </a:lnTo>
                    <a:lnTo>
                      <a:pt x="0" y="90"/>
                    </a:lnTo>
                    <a:lnTo>
                      <a:pt x="0" y="92"/>
                    </a:lnTo>
                    <a:lnTo>
                      <a:pt x="0" y="92"/>
                    </a:lnTo>
                    <a:lnTo>
                      <a:pt x="2" y="94"/>
                    </a:lnTo>
                    <a:lnTo>
                      <a:pt x="6" y="98"/>
                    </a:lnTo>
                    <a:lnTo>
                      <a:pt x="12" y="100"/>
                    </a:lnTo>
                    <a:lnTo>
                      <a:pt x="12" y="100"/>
                    </a:lnTo>
                    <a:lnTo>
                      <a:pt x="24" y="98"/>
                    </a:lnTo>
                    <a:lnTo>
                      <a:pt x="44" y="98"/>
                    </a:lnTo>
                    <a:lnTo>
                      <a:pt x="44" y="98"/>
                    </a:lnTo>
                    <a:lnTo>
                      <a:pt x="96" y="96"/>
                    </a:lnTo>
                    <a:lnTo>
                      <a:pt x="118" y="8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5" name="Freeform 34"/>
              <p:cNvSpPr>
                <a:spLocks/>
              </p:cNvSpPr>
              <p:nvPr/>
            </p:nvSpPr>
            <p:spPr bwMode="auto">
              <a:xfrm>
                <a:off x="7450095" y="5479454"/>
                <a:ext cx="146230" cy="131309"/>
              </a:xfrm>
              <a:custGeom>
                <a:avLst/>
                <a:gdLst>
                  <a:gd name="T0" fmla="*/ 58 w 98"/>
                  <a:gd name="T1" fmla="*/ 84 h 88"/>
                  <a:gd name="T2" fmla="*/ 84 w 98"/>
                  <a:gd name="T3" fmla="*/ 36 h 88"/>
                  <a:gd name="T4" fmla="*/ 98 w 98"/>
                  <a:gd name="T5" fmla="*/ 16 h 88"/>
                  <a:gd name="T6" fmla="*/ 98 w 98"/>
                  <a:gd name="T7" fmla="*/ 6 h 88"/>
                  <a:gd name="T8" fmla="*/ 98 w 98"/>
                  <a:gd name="T9" fmla="*/ 6 h 88"/>
                  <a:gd name="T10" fmla="*/ 92 w 98"/>
                  <a:gd name="T11" fmla="*/ 4 h 88"/>
                  <a:gd name="T12" fmla="*/ 82 w 98"/>
                  <a:gd name="T13" fmla="*/ 0 h 88"/>
                  <a:gd name="T14" fmla="*/ 82 w 98"/>
                  <a:gd name="T15" fmla="*/ 0 h 88"/>
                  <a:gd name="T16" fmla="*/ 48 w 98"/>
                  <a:gd name="T17" fmla="*/ 2 h 88"/>
                  <a:gd name="T18" fmla="*/ 36 w 98"/>
                  <a:gd name="T19" fmla="*/ 8 h 88"/>
                  <a:gd name="T20" fmla="*/ 14 w 98"/>
                  <a:gd name="T21" fmla="*/ 26 h 88"/>
                  <a:gd name="T22" fmla="*/ 14 w 98"/>
                  <a:gd name="T23" fmla="*/ 26 h 88"/>
                  <a:gd name="T24" fmla="*/ 8 w 98"/>
                  <a:gd name="T25" fmla="*/ 28 h 88"/>
                  <a:gd name="T26" fmla="*/ 4 w 98"/>
                  <a:gd name="T27" fmla="*/ 32 h 88"/>
                  <a:gd name="T28" fmla="*/ 2 w 98"/>
                  <a:gd name="T29" fmla="*/ 36 h 88"/>
                  <a:gd name="T30" fmla="*/ 2 w 98"/>
                  <a:gd name="T31" fmla="*/ 36 h 88"/>
                  <a:gd name="T32" fmla="*/ 2 w 98"/>
                  <a:gd name="T33" fmla="*/ 58 h 88"/>
                  <a:gd name="T34" fmla="*/ 2 w 98"/>
                  <a:gd name="T35" fmla="*/ 58 h 88"/>
                  <a:gd name="T36" fmla="*/ 0 w 98"/>
                  <a:gd name="T37" fmla="*/ 66 h 88"/>
                  <a:gd name="T38" fmla="*/ 0 w 98"/>
                  <a:gd name="T39" fmla="*/ 70 h 88"/>
                  <a:gd name="T40" fmla="*/ 2 w 98"/>
                  <a:gd name="T41" fmla="*/ 72 h 88"/>
                  <a:gd name="T42" fmla="*/ 2 w 98"/>
                  <a:gd name="T43" fmla="*/ 72 h 88"/>
                  <a:gd name="T44" fmla="*/ 22 w 98"/>
                  <a:gd name="T45" fmla="*/ 80 h 88"/>
                  <a:gd name="T46" fmla="*/ 38 w 98"/>
                  <a:gd name="T47" fmla="*/ 86 h 88"/>
                  <a:gd name="T48" fmla="*/ 38 w 98"/>
                  <a:gd name="T49" fmla="*/ 86 h 88"/>
                  <a:gd name="T50" fmla="*/ 44 w 98"/>
                  <a:gd name="T51" fmla="*/ 88 h 88"/>
                  <a:gd name="T52" fmla="*/ 52 w 98"/>
                  <a:gd name="T53" fmla="*/ 86 h 88"/>
                  <a:gd name="T54" fmla="*/ 58 w 98"/>
                  <a:gd name="T55" fmla="*/ 84 h 88"/>
                  <a:gd name="T56" fmla="*/ 58 w 98"/>
                  <a:gd name="T57" fmla="*/ 84 h 8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</a:cxnLst>
                <a:rect l="0" t="0" r="r" b="b"/>
                <a:pathLst>
                  <a:path w="98" h="88">
                    <a:moveTo>
                      <a:pt x="58" y="84"/>
                    </a:moveTo>
                    <a:lnTo>
                      <a:pt x="84" y="36"/>
                    </a:lnTo>
                    <a:lnTo>
                      <a:pt x="98" y="16"/>
                    </a:lnTo>
                    <a:lnTo>
                      <a:pt x="98" y="6"/>
                    </a:lnTo>
                    <a:lnTo>
                      <a:pt x="98" y="6"/>
                    </a:lnTo>
                    <a:lnTo>
                      <a:pt x="92" y="4"/>
                    </a:lnTo>
                    <a:lnTo>
                      <a:pt x="82" y="0"/>
                    </a:lnTo>
                    <a:lnTo>
                      <a:pt x="82" y="0"/>
                    </a:lnTo>
                    <a:lnTo>
                      <a:pt x="48" y="2"/>
                    </a:lnTo>
                    <a:lnTo>
                      <a:pt x="36" y="8"/>
                    </a:lnTo>
                    <a:lnTo>
                      <a:pt x="14" y="26"/>
                    </a:lnTo>
                    <a:lnTo>
                      <a:pt x="14" y="26"/>
                    </a:lnTo>
                    <a:lnTo>
                      <a:pt x="8" y="28"/>
                    </a:lnTo>
                    <a:lnTo>
                      <a:pt x="4" y="32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2" y="58"/>
                    </a:lnTo>
                    <a:lnTo>
                      <a:pt x="2" y="58"/>
                    </a:lnTo>
                    <a:lnTo>
                      <a:pt x="0" y="66"/>
                    </a:lnTo>
                    <a:lnTo>
                      <a:pt x="0" y="70"/>
                    </a:lnTo>
                    <a:lnTo>
                      <a:pt x="2" y="72"/>
                    </a:lnTo>
                    <a:lnTo>
                      <a:pt x="2" y="72"/>
                    </a:lnTo>
                    <a:lnTo>
                      <a:pt x="22" y="80"/>
                    </a:lnTo>
                    <a:lnTo>
                      <a:pt x="38" y="86"/>
                    </a:lnTo>
                    <a:lnTo>
                      <a:pt x="38" y="86"/>
                    </a:lnTo>
                    <a:lnTo>
                      <a:pt x="44" y="88"/>
                    </a:lnTo>
                    <a:lnTo>
                      <a:pt x="52" y="86"/>
                    </a:lnTo>
                    <a:lnTo>
                      <a:pt x="58" y="84"/>
                    </a:lnTo>
                    <a:lnTo>
                      <a:pt x="58" y="8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6" name="Freeform 35"/>
              <p:cNvSpPr>
                <a:spLocks/>
              </p:cNvSpPr>
              <p:nvPr/>
            </p:nvSpPr>
            <p:spPr bwMode="auto">
              <a:xfrm>
                <a:off x="7127792" y="5479454"/>
                <a:ext cx="298429" cy="185026"/>
              </a:xfrm>
              <a:custGeom>
                <a:avLst/>
                <a:gdLst>
                  <a:gd name="T0" fmla="*/ 192 w 200"/>
                  <a:gd name="T1" fmla="*/ 90 h 124"/>
                  <a:gd name="T2" fmla="*/ 200 w 200"/>
                  <a:gd name="T3" fmla="*/ 76 h 124"/>
                  <a:gd name="T4" fmla="*/ 198 w 200"/>
                  <a:gd name="T5" fmla="*/ 64 h 124"/>
                  <a:gd name="T6" fmla="*/ 194 w 200"/>
                  <a:gd name="T7" fmla="*/ 62 h 124"/>
                  <a:gd name="T8" fmla="*/ 158 w 200"/>
                  <a:gd name="T9" fmla="*/ 66 h 124"/>
                  <a:gd name="T10" fmla="*/ 124 w 200"/>
                  <a:gd name="T11" fmla="*/ 66 h 124"/>
                  <a:gd name="T12" fmla="*/ 106 w 200"/>
                  <a:gd name="T13" fmla="*/ 58 h 124"/>
                  <a:gd name="T14" fmla="*/ 102 w 200"/>
                  <a:gd name="T15" fmla="*/ 54 h 124"/>
                  <a:gd name="T16" fmla="*/ 94 w 200"/>
                  <a:gd name="T17" fmla="*/ 42 h 124"/>
                  <a:gd name="T18" fmla="*/ 94 w 200"/>
                  <a:gd name="T19" fmla="*/ 38 h 124"/>
                  <a:gd name="T20" fmla="*/ 96 w 200"/>
                  <a:gd name="T21" fmla="*/ 30 h 124"/>
                  <a:gd name="T22" fmla="*/ 102 w 200"/>
                  <a:gd name="T23" fmla="*/ 22 h 124"/>
                  <a:gd name="T24" fmla="*/ 104 w 200"/>
                  <a:gd name="T25" fmla="*/ 6 h 124"/>
                  <a:gd name="T26" fmla="*/ 70 w 200"/>
                  <a:gd name="T27" fmla="*/ 18 h 124"/>
                  <a:gd name="T28" fmla="*/ 26 w 200"/>
                  <a:gd name="T29" fmla="*/ 6 h 124"/>
                  <a:gd name="T30" fmla="*/ 18 w 200"/>
                  <a:gd name="T31" fmla="*/ 2 h 124"/>
                  <a:gd name="T32" fmla="*/ 8 w 200"/>
                  <a:gd name="T33" fmla="*/ 2 h 124"/>
                  <a:gd name="T34" fmla="*/ 6 w 200"/>
                  <a:gd name="T35" fmla="*/ 2 h 124"/>
                  <a:gd name="T36" fmla="*/ 0 w 200"/>
                  <a:gd name="T37" fmla="*/ 24 h 124"/>
                  <a:gd name="T38" fmla="*/ 48 w 200"/>
                  <a:gd name="T39" fmla="*/ 48 h 124"/>
                  <a:gd name="T40" fmla="*/ 50 w 200"/>
                  <a:gd name="T41" fmla="*/ 64 h 124"/>
                  <a:gd name="T42" fmla="*/ 48 w 200"/>
                  <a:gd name="T43" fmla="*/ 76 h 124"/>
                  <a:gd name="T44" fmla="*/ 42 w 200"/>
                  <a:gd name="T45" fmla="*/ 88 h 124"/>
                  <a:gd name="T46" fmla="*/ 36 w 200"/>
                  <a:gd name="T47" fmla="*/ 98 h 124"/>
                  <a:gd name="T48" fmla="*/ 32 w 200"/>
                  <a:gd name="T49" fmla="*/ 108 h 124"/>
                  <a:gd name="T50" fmla="*/ 32 w 200"/>
                  <a:gd name="T51" fmla="*/ 112 h 124"/>
                  <a:gd name="T52" fmla="*/ 42 w 200"/>
                  <a:gd name="T53" fmla="*/ 122 h 124"/>
                  <a:gd name="T54" fmla="*/ 54 w 200"/>
                  <a:gd name="T55" fmla="*/ 124 h 124"/>
                  <a:gd name="T56" fmla="*/ 68 w 200"/>
                  <a:gd name="T57" fmla="*/ 122 h 124"/>
                  <a:gd name="T58" fmla="*/ 80 w 200"/>
                  <a:gd name="T59" fmla="*/ 118 h 124"/>
                  <a:gd name="T60" fmla="*/ 98 w 200"/>
                  <a:gd name="T61" fmla="*/ 102 h 124"/>
                  <a:gd name="T62" fmla="*/ 106 w 200"/>
                  <a:gd name="T63" fmla="*/ 98 h 124"/>
                  <a:gd name="T64" fmla="*/ 132 w 200"/>
                  <a:gd name="T65" fmla="*/ 94 h 124"/>
                  <a:gd name="T66" fmla="*/ 142 w 200"/>
                  <a:gd name="T67" fmla="*/ 96 h 124"/>
                  <a:gd name="T68" fmla="*/ 172 w 200"/>
                  <a:gd name="T69" fmla="*/ 104 h 124"/>
                  <a:gd name="T70" fmla="*/ 184 w 200"/>
                  <a:gd name="T71" fmla="*/ 102 h 12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200" h="124">
                    <a:moveTo>
                      <a:pt x="184" y="102"/>
                    </a:moveTo>
                    <a:lnTo>
                      <a:pt x="192" y="90"/>
                    </a:lnTo>
                    <a:lnTo>
                      <a:pt x="200" y="76"/>
                    </a:lnTo>
                    <a:lnTo>
                      <a:pt x="200" y="76"/>
                    </a:lnTo>
                    <a:lnTo>
                      <a:pt x="198" y="68"/>
                    </a:lnTo>
                    <a:lnTo>
                      <a:pt x="198" y="64"/>
                    </a:lnTo>
                    <a:lnTo>
                      <a:pt x="194" y="62"/>
                    </a:lnTo>
                    <a:lnTo>
                      <a:pt x="194" y="62"/>
                    </a:lnTo>
                    <a:lnTo>
                      <a:pt x="158" y="66"/>
                    </a:lnTo>
                    <a:lnTo>
                      <a:pt x="158" y="66"/>
                    </a:lnTo>
                    <a:lnTo>
                      <a:pt x="140" y="66"/>
                    </a:lnTo>
                    <a:lnTo>
                      <a:pt x="124" y="66"/>
                    </a:lnTo>
                    <a:lnTo>
                      <a:pt x="124" y="66"/>
                    </a:lnTo>
                    <a:lnTo>
                      <a:pt x="106" y="58"/>
                    </a:lnTo>
                    <a:lnTo>
                      <a:pt x="106" y="58"/>
                    </a:lnTo>
                    <a:lnTo>
                      <a:pt x="102" y="54"/>
                    </a:lnTo>
                    <a:lnTo>
                      <a:pt x="98" y="48"/>
                    </a:lnTo>
                    <a:lnTo>
                      <a:pt x="94" y="42"/>
                    </a:lnTo>
                    <a:lnTo>
                      <a:pt x="94" y="42"/>
                    </a:lnTo>
                    <a:lnTo>
                      <a:pt x="94" y="38"/>
                    </a:lnTo>
                    <a:lnTo>
                      <a:pt x="94" y="34"/>
                    </a:lnTo>
                    <a:lnTo>
                      <a:pt x="96" y="30"/>
                    </a:lnTo>
                    <a:lnTo>
                      <a:pt x="96" y="30"/>
                    </a:lnTo>
                    <a:lnTo>
                      <a:pt x="102" y="22"/>
                    </a:lnTo>
                    <a:lnTo>
                      <a:pt x="104" y="18"/>
                    </a:lnTo>
                    <a:lnTo>
                      <a:pt x="104" y="6"/>
                    </a:lnTo>
                    <a:lnTo>
                      <a:pt x="96" y="6"/>
                    </a:lnTo>
                    <a:lnTo>
                      <a:pt x="70" y="18"/>
                    </a:lnTo>
                    <a:lnTo>
                      <a:pt x="58" y="20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18" y="2"/>
                    </a:lnTo>
                    <a:lnTo>
                      <a:pt x="10" y="0"/>
                    </a:lnTo>
                    <a:lnTo>
                      <a:pt x="8" y="2"/>
                    </a:lnTo>
                    <a:lnTo>
                      <a:pt x="6" y="2"/>
                    </a:lnTo>
                    <a:lnTo>
                      <a:pt x="6" y="2"/>
                    </a:lnTo>
                    <a:lnTo>
                      <a:pt x="2" y="14"/>
                    </a:lnTo>
                    <a:lnTo>
                      <a:pt x="0" y="24"/>
                    </a:lnTo>
                    <a:lnTo>
                      <a:pt x="24" y="36"/>
                    </a:lnTo>
                    <a:lnTo>
                      <a:pt x="48" y="48"/>
                    </a:lnTo>
                    <a:lnTo>
                      <a:pt x="48" y="48"/>
                    </a:lnTo>
                    <a:lnTo>
                      <a:pt x="50" y="64"/>
                    </a:lnTo>
                    <a:lnTo>
                      <a:pt x="50" y="64"/>
                    </a:lnTo>
                    <a:lnTo>
                      <a:pt x="48" y="76"/>
                    </a:lnTo>
                    <a:lnTo>
                      <a:pt x="42" y="88"/>
                    </a:lnTo>
                    <a:lnTo>
                      <a:pt x="42" y="88"/>
                    </a:lnTo>
                    <a:lnTo>
                      <a:pt x="40" y="92"/>
                    </a:lnTo>
                    <a:lnTo>
                      <a:pt x="36" y="98"/>
                    </a:lnTo>
                    <a:lnTo>
                      <a:pt x="32" y="104"/>
                    </a:lnTo>
                    <a:lnTo>
                      <a:pt x="32" y="108"/>
                    </a:lnTo>
                    <a:lnTo>
                      <a:pt x="32" y="112"/>
                    </a:lnTo>
                    <a:lnTo>
                      <a:pt x="32" y="112"/>
                    </a:lnTo>
                    <a:lnTo>
                      <a:pt x="36" y="118"/>
                    </a:lnTo>
                    <a:lnTo>
                      <a:pt x="42" y="122"/>
                    </a:lnTo>
                    <a:lnTo>
                      <a:pt x="54" y="124"/>
                    </a:lnTo>
                    <a:lnTo>
                      <a:pt x="54" y="124"/>
                    </a:lnTo>
                    <a:lnTo>
                      <a:pt x="60" y="124"/>
                    </a:lnTo>
                    <a:lnTo>
                      <a:pt x="68" y="122"/>
                    </a:lnTo>
                    <a:lnTo>
                      <a:pt x="80" y="118"/>
                    </a:lnTo>
                    <a:lnTo>
                      <a:pt x="80" y="118"/>
                    </a:lnTo>
                    <a:lnTo>
                      <a:pt x="90" y="108"/>
                    </a:lnTo>
                    <a:lnTo>
                      <a:pt x="98" y="102"/>
                    </a:lnTo>
                    <a:lnTo>
                      <a:pt x="106" y="98"/>
                    </a:lnTo>
                    <a:lnTo>
                      <a:pt x="106" y="98"/>
                    </a:lnTo>
                    <a:lnTo>
                      <a:pt x="118" y="96"/>
                    </a:lnTo>
                    <a:lnTo>
                      <a:pt x="132" y="94"/>
                    </a:lnTo>
                    <a:lnTo>
                      <a:pt x="132" y="94"/>
                    </a:lnTo>
                    <a:lnTo>
                      <a:pt x="142" y="96"/>
                    </a:lnTo>
                    <a:lnTo>
                      <a:pt x="156" y="100"/>
                    </a:lnTo>
                    <a:lnTo>
                      <a:pt x="172" y="104"/>
                    </a:lnTo>
                    <a:lnTo>
                      <a:pt x="178" y="104"/>
                    </a:lnTo>
                    <a:lnTo>
                      <a:pt x="184" y="102"/>
                    </a:lnTo>
                    <a:lnTo>
                      <a:pt x="184" y="10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7" name="Freeform 36"/>
              <p:cNvSpPr>
                <a:spLocks/>
              </p:cNvSpPr>
              <p:nvPr/>
            </p:nvSpPr>
            <p:spPr bwMode="auto">
              <a:xfrm>
                <a:off x="7005436" y="4694587"/>
                <a:ext cx="453612" cy="519266"/>
              </a:xfrm>
              <a:custGeom>
                <a:avLst/>
                <a:gdLst>
                  <a:gd name="T0" fmla="*/ 240 w 304"/>
                  <a:gd name="T1" fmla="*/ 336 h 348"/>
                  <a:gd name="T2" fmla="*/ 242 w 304"/>
                  <a:gd name="T3" fmla="*/ 322 h 348"/>
                  <a:gd name="T4" fmla="*/ 252 w 304"/>
                  <a:gd name="T5" fmla="*/ 310 h 348"/>
                  <a:gd name="T6" fmla="*/ 270 w 304"/>
                  <a:gd name="T7" fmla="*/ 294 h 348"/>
                  <a:gd name="T8" fmla="*/ 280 w 304"/>
                  <a:gd name="T9" fmla="*/ 286 h 348"/>
                  <a:gd name="T10" fmla="*/ 298 w 304"/>
                  <a:gd name="T11" fmla="*/ 268 h 348"/>
                  <a:gd name="T12" fmla="*/ 302 w 304"/>
                  <a:gd name="T13" fmla="*/ 256 h 348"/>
                  <a:gd name="T14" fmla="*/ 290 w 304"/>
                  <a:gd name="T15" fmla="*/ 186 h 348"/>
                  <a:gd name="T16" fmla="*/ 260 w 304"/>
                  <a:gd name="T17" fmla="*/ 184 h 348"/>
                  <a:gd name="T18" fmla="*/ 220 w 304"/>
                  <a:gd name="T19" fmla="*/ 168 h 348"/>
                  <a:gd name="T20" fmla="*/ 212 w 304"/>
                  <a:gd name="T21" fmla="*/ 160 h 348"/>
                  <a:gd name="T22" fmla="*/ 208 w 304"/>
                  <a:gd name="T23" fmla="*/ 154 h 348"/>
                  <a:gd name="T24" fmla="*/ 198 w 304"/>
                  <a:gd name="T25" fmla="*/ 140 h 348"/>
                  <a:gd name="T26" fmla="*/ 196 w 304"/>
                  <a:gd name="T27" fmla="*/ 134 h 348"/>
                  <a:gd name="T28" fmla="*/ 188 w 304"/>
                  <a:gd name="T29" fmla="*/ 108 h 348"/>
                  <a:gd name="T30" fmla="*/ 176 w 304"/>
                  <a:gd name="T31" fmla="*/ 108 h 348"/>
                  <a:gd name="T32" fmla="*/ 160 w 304"/>
                  <a:gd name="T33" fmla="*/ 108 h 348"/>
                  <a:gd name="T34" fmla="*/ 152 w 304"/>
                  <a:gd name="T35" fmla="*/ 104 h 348"/>
                  <a:gd name="T36" fmla="*/ 158 w 304"/>
                  <a:gd name="T37" fmla="*/ 96 h 348"/>
                  <a:gd name="T38" fmla="*/ 168 w 304"/>
                  <a:gd name="T39" fmla="*/ 84 h 348"/>
                  <a:gd name="T40" fmla="*/ 180 w 304"/>
                  <a:gd name="T41" fmla="*/ 56 h 348"/>
                  <a:gd name="T42" fmla="*/ 184 w 304"/>
                  <a:gd name="T43" fmla="*/ 44 h 348"/>
                  <a:gd name="T44" fmla="*/ 182 w 304"/>
                  <a:gd name="T45" fmla="*/ 14 h 348"/>
                  <a:gd name="T46" fmla="*/ 178 w 304"/>
                  <a:gd name="T47" fmla="*/ 10 h 348"/>
                  <a:gd name="T48" fmla="*/ 158 w 304"/>
                  <a:gd name="T49" fmla="*/ 0 h 348"/>
                  <a:gd name="T50" fmla="*/ 114 w 304"/>
                  <a:gd name="T51" fmla="*/ 22 h 348"/>
                  <a:gd name="T52" fmla="*/ 72 w 304"/>
                  <a:gd name="T53" fmla="*/ 2 h 348"/>
                  <a:gd name="T54" fmla="*/ 58 w 304"/>
                  <a:gd name="T55" fmla="*/ 12 h 348"/>
                  <a:gd name="T56" fmla="*/ 48 w 304"/>
                  <a:gd name="T57" fmla="*/ 18 h 348"/>
                  <a:gd name="T58" fmla="*/ 46 w 304"/>
                  <a:gd name="T59" fmla="*/ 22 h 348"/>
                  <a:gd name="T60" fmla="*/ 46 w 304"/>
                  <a:gd name="T61" fmla="*/ 40 h 348"/>
                  <a:gd name="T62" fmla="*/ 44 w 304"/>
                  <a:gd name="T63" fmla="*/ 42 h 348"/>
                  <a:gd name="T64" fmla="*/ 32 w 304"/>
                  <a:gd name="T65" fmla="*/ 46 h 348"/>
                  <a:gd name="T66" fmla="*/ 16 w 304"/>
                  <a:gd name="T67" fmla="*/ 48 h 348"/>
                  <a:gd name="T68" fmla="*/ 8 w 304"/>
                  <a:gd name="T69" fmla="*/ 52 h 348"/>
                  <a:gd name="T70" fmla="*/ 0 w 304"/>
                  <a:gd name="T71" fmla="*/ 62 h 348"/>
                  <a:gd name="T72" fmla="*/ 0 w 304"/>
                  <a:gd name="T73" fmla="*/ 70 h 348"/>
                  <a:gd name="T74" fmla="*/ 8 w 304"/>
                  <a:gd name="T75" fmla="*/ 104 h 348"/>
                  <a:gd name="T76" fmla="*/ 30 w 304"/>
                  <a:gd name="T77" fmla="*/ 140 h 348"/>
                  <a:gd name="T78" fmla="*/ 56 w 304"/>
                  <a:gd name="T79" fmla="*/ 184 h 348"/>
                  <a:gd name="T80" fmla="*/ 90 w 304"/>
                  <a:gd name="T81" fmla="*/ 202 h 348"/>
                  <a:gd name="T82" fmla="*/ 126 w 304"/>
                  <a:gd name="T83" fmla="*/ 220 h 348"/>
                  <a:gd name="T84" fmla="*/ 180 w 304"/>
                  <a:gd name="T85" fmla="*/ 260 h 348"/>
                  <a:gd name="T86" fmla="*/ 176 w 304"/>
                  <a:gd name="T87" fmla="*/ 268 h 348"/>
                  <a:gd name="T88" fmla="*/ 174 w 304"/>
                  <a:gd name="T89" fmla="*/ 270 h 348"/>
                  <a:gd name="T90" fmla="*/ 158 w 304"/>
                  <a:gd name="T91" fmla="*/ 276 h 348"/>
                  <a:gd name="T92" fmla="*/ 156 w 304"/>
                  <a:gd name="T93" fmla="*/ 282 h 348"/>
                  <a:gd name="T94" fmla="*/ 156 w 304"/>
                  <a:gd name="T95" fmla="*/ 320 h 348"/>
                  <a:gd name="T96" fmla="*/ 144 w 304"/>
                  <a:gd name="T97" fmla="*/ 330 h 348"/>
                  <a:gd name="T98" fmla="*/ 142 w 304"/>
                  <a:gd name="T99" fmla="*/ 336 h 348"/>
                  <a:gd name="T100" fmla="*/ 146 w 304"/>
                  <a:gd name="T101" fmla="*/ 340 h 348"/>
                  <a:gd name="T102" fmla="*/ 156 w 304"/>
                  <a:gd name="T103" fmla="*/ 346 h 348"/>
                  <a:gd name="T104" fmla="*/ 184 w 304"/>
                  <a:gd name="T105" fmla="*/ 344 h 348"/>
                  <a:gd name="T106" fmla="*/ 210 w 304"/>
                  <a:gd name="T107" fmla="*/ 348 h 348"/>
                  <a:gd name="T108" fmla="*/ 230 w 304"/>
                  <a:gd name="T109" fmla="*/ 346 h 348"/>
                  <a:gd name="T110" fmla="*/ 238 w 304"/>
                  <a:gd name="T111" fmla="*/ 340 h 348"/>
                  <a:gd name="T112" fmla="*/ 240 w 304"/>
                  <a:gd name="T113" fmla="*/ 336 h 34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  <a:cxn ang="0">
                    <a:pos x="T108" y="T109"/>
                  </a:cxn>
                  <a:cxn ang="0">
                    <a:pos x="T110" y="T111"/>
                  </a:cxn>
                  <a:cxn ang="0">
                    <a:pos x="T112" y="T113"/>
                  </a:cxn>
                </a:cxnLst>
                <a:rect l="0" t="0" r="r" b="b"/>
                <a:pathLst>
                  <a:path w="304" h="348">
                    <a:moveTo>
                      <a:pt x="240" y="336"/>
                    </a:moveTo>
                    <a:lnTo>
                      <a:pt x="240" y="336"/>
                    </a:lnTo>
                    <a:lnTo>
                      <a:pt x="240" y="332"/>
                    </a:lnTo>
                    <a:lnTo>
                      <a:pt x="242" y="322"/>
                    </a:lnTo>
                    <a:lnTo>
                      <a:pt x="246" y="316"/>
                    </a:lnTo>
                    <a:lnTo>
                      <a:pt x="252" y="310"/>
                    </a:lnTo>
                    <a:lnTo>
                      <a:pt x="258" y="302"/>
                    </a:lnTo>
                    <a:lnTo>
                      <a:pt x="270" y="294"/>
                    </a:lnTo>
                    <a:lnTo>
                      <a:pt x="270" y="294"/>
                    </a:lnTo>
                    <a:lnTo>
                      <a:pt x="280" y="286"/>
                    </a:lnTo>
                    <a:lnTo>
                      <a:pt x="288" y="280"/>
                    </a:lnTo>
                    <a:lnTo>
                      <a:pt x="298" y="268"/>
                    </a:lnTo>
                    <a:lnTo>
                      <a:pt x="302" y="260"/>
                    </a:lnTo>
                    <a:lnTo>
                      <a:pt x="302" y="256"/>
                    </a:lnTo>
                    <a:lnTo>
                      <a:pt x="304" y="210"/>
                    </a:lnTo>
                    <a:lnTo>
                      <a:pt x="290" y="186"/>
                    </a:lnTo>
                    <a:lnTo>
                      <a:pt x="260" y="184"/>
                    </a:lnTo>
                    <a:lnTo>
                      <a:pt x="260" y="184"/>
                    </a:lnTo>
                    <a:lnTo>
                      <a:pt x="236" y="174"/>
                    </a:lnTo>
                    <a:lnTo>
                      <a:pt x="220" y="168"/>
                    </a:lnTo>
                    <a:lnTo>
                      <a:pt x="214" y="164"/>
                    </a:lnTo>
                    <a:lnTo>
                      <a:pt x="212" y="160"/>
                    </a:lnTo>
                    <a:lnTo>
                      <a:pt x="212" y="160"/>
                    </a:lnTo>
                    <a:lnTo>
                      <a:pt x="208" y="154"/>
                    </a:lnTo>
                    <a:lnTo>
                      <a:pt x="204" y="146"/>
                    </a:lnTo>
                    <a:lnTo>
                      <a:pt x="198" y="140"/>
                    </a:lnTo>
                    <a:lnTo>
                      <a:pt x="196" y="134"/>
                    </a:lnTo>
                    <a:lnTo>
                      <a:pt x="196" y="134"/>
                    </a:lnTo>
                    <a:lnTo>
                      <a:pt x="192" y="118"/>
                    </a:lnTo>
                    <a:lnTo>
                      <a:pt x="188" y="108"/>
                    </a:lnTo>
                    <a:lnTo>
                      <a:pt x="176" y="108"/>
                    </a:lnTo>
                    <a:lnTo>
                      <a:pt x="176" y="108"/>
                    </a:lnTo>
                    <a:lnTo>
                      <a:pt x="170" y="108"/>
                    </a:lnTo>
                    <a:lnTo>
                      <a:pt x="160" y="108"/>
                    </a:lnTo>
                    <a:lnTo>
                      <a:pt x="156" y="106"/>
                    </a:lnTo>
                    <a:lnTo>
                      <a:pt x="152" y="104"/>
                    </a:lnTo>
                    <a:lnTo>
                      <a:pt x="154" y="102"/>
                    </a:lnTo>
                    <a:lnTo>
                      <a:pt x="158" y="96"/>
                    </a:lnTo>
                    <a:lnTo>
                      <a:pt x="158" y="96"/>
                    </a:lnTo>
                    <a:lnTo>
                      <a:pt x="168" y="84"/>
                    </a:lnTo>
                    <a:lnTo>
                      <a:pt x="176" y="70"/>
                    </a:lnTo>
                    <a:lnTo>
                      <a:pt x="180" y="56"/>
                    </a:lnTo>
                    <a:lnTo>
                      <a:pt x="184" y="44"/>
                    </a:lnTo>
                    <a:lnTo>
                      <a:pt x="184" y="44"/>
                    </a:lnTo>
                    <a:lnTo>
                      <a:pt x="182" y="26"/>
                    </a:lnTo>
                    <a:lnTo>
                      <a:pt x="182" y="14"/>
                    </a:lnTo>
                    <a:lnTo>
                      <a:pt x="182" y="14"/>
                    </a:lnTo>
                    <a:lnTo>
                      <a:pt x="178" y="10"/>
                    </a:lnTo>
                    <a:lnTo>
                      <a:pt x="170" y="6"/>
                    </a:lnTo>
                    <a:lnTo>
                      <a:pt x="158" y="0"/>
                    </a:lnTo>
                    <a:lnTo>
                      <a:pt x="134" y="12"/>
                    </a:lnTo>
                    <a:lnTo>
                      <a:pt x="114" y="22"/>
                    </a:lnTo>
                    <a:lnTo>
                      <a:pt x="92" y="20"/>
                    </a:lnTo>
                    <a:lnTo>
                      <a:pt x="72" y="2"/>
                    </a:lnTo>
                    <a:lnTo>
                      <a:pt x="58" y="12"/>
                    </a:lnTo>
                    <a:lnTo>
                      <a:pt x="58" y="12"/>
                    </a:lnTo>
                    <a:lnTo>
                      <a:pt x="52" y="14"/>
                    </a:lnTo>
                    <a:lnTo>
                      <a:pt x="48" y="18"/>
                    </a:lnTo>
                    <a:lnTo>
                      <a:pt x="46" y="22"/>
                    </a:lnTo>
                    <a:lnTo>
                      <a:pt x="46" y="22"/>
                    </a:lnTo>
                    <a:lnTo>
                      <a:pt x="48" y="32"/>
                    </a:lnTo>
                    <a:lnTo>
                      <a:pt x="46" y="40"/>
                    </a:lnTo>
                    <a:lnTo>
                      <a:pt x="46" y="40"/>
                    </a:lnTo>
                    <a:lnTo>
                      <a:pt x="44" y="42"/>
                    </a:lnTo>
                    <a:lnTo>
                      <a:pt x="40" y="44"/>
                    </a:lnTo>
                    <a:lnTo>
                      <a:pt x="32" y="46"/>
                    </a:lnTo>
                    <a:lnTo>
                      <a:pt x="32" y="46"/>
                    </a:lnTo>
                    <a:lnTo>
                      <a:pt x="16" y="48"/>
                    </a:lnTo>
                    <a:lnTo>
                      <a:pt x="16" y="48"/>
                    </a:lnTo>
                    <a:lnTo>
                      <a:pt x="8" y="52"/>
                    </a:lnTo>
                    <a:lnTo>
                      <a:pt x="2" y="56"/>
                    </a:lnTo>
                    <a:lnTo>
                      <a:pt x="0" y="62"/>
                    </a:lnTo>
                    <a:lnTo>
                      <a:pt x="0" y="62"/>
                    </a:lnTo>
                    <a:lnTo>
                      <a:pt x="0" y="70"/>
                    </a:lnTo>
                    <a:lnTo>
                      <a:pt x="4" y="84"/>
                    </a:lnTo>
                    <a:lnTo>
                      <a:pt x="8" y="104"/>
                    </a:lnTo>
                    <a:lnTo>
                      <a:pt x="8" y="104"/>
                    </a:lnTo>
                    <a:lnTo>
                      <a:pt x="30" y="140"/>
                    </a:lnTo>
                    <a:lnTo>
                      <a:pt x="56" y="184"/>
                    </a:lnTo>
                    <a:lnTo>
                      <a:pt x="56" y="184"/>
                    </a:lnTo>
                    <a:lnTo>
                      <a:pt x="68" y="192"/>
                    </a:lnTo>
                    <a:lnTo>
                      <a:pt x="90" y="202"/>
                    </a:lnTo>
                    <a:lnTo>
                      <a:pt x="126" y="220"/>
                    </a:lnTo>
                    <a:lnTo>
                      <a:pt x="126" y="220"/>
                    </a:lnTo>
                    <a:lnTo>
                      <a:pt x="180" y="260"/>
                    </a:lnTo>
                    <a:lnTo>
                      <a:pt x="180" y="260"/>
                    </a:lnTo>
                    <a:lnTo>
                      <a:pt x="178" y="264"/>
                    </a:lnTo>
                    <a:lnTo>
                      <a:pt x="176" y="268"/>
                    </a:lnTo>
                    <a:lnTo>
                      <a:pt x="174" y="270"/>
                    </a:lnTo>
                    <a:lnTo>
                      <a:pt x="174" y="270"/>
                    </a:lnTo>
                    <a:lnTo>
                      <a:pt x="162" y="272"/>
                    </a:lnTo>
                    <a:lnTo>
                      <a:pt x="158" y="276"/>
                    </a:lnTo>
                    <a:lnTo>
                      <a:pt x="156" y="282"/>
                    </a:lnTo>
                    <a:lnTo>
                      <a:pt x="156" y="282"/>
                    </a:lnTo>
                    <a:lnTo>
                      <a:pt x="156" y="320"/>
                    </a:lnTo>
                    <a:lnTo>
                      <a:pt x="156" y="320"/>
                    </a:lnTo>
                    <a:lnTo>
                      <a:pt x="148" y="326"/>
                    </a:lnTo>
                    <a:lnTo>
                      <a:pt x="144" y="330"/>
                    </a:lnTo>
                    <a:lnTo>
                      <a:pt x="142" y="334"/>
                    </a:lnTo>
                    <a:lnTo>
                      <a:pt x="142" y="336"/>
                    </a:lnTo>
                    <a:lnTo>
                      <a:pt x="142" y="336"/>
                    </a:lnTo>
                    <a:lnTo>
                      <a:pt x="146" y="340"/>
                    </a:lnTo>
                    <a:lnTo>
                      <a:pt x="150" y="344"/>
                    </a:lnTo>
                    <a:lnTo>
                      <a:pt x="156" y="346"/>
                    </a:lnTo>
                    <a:lnTo>
                      <a:pt x="184" y="344"/>
                    </a:lnTo>
                    <a:lnTo>
                      <a:pt x="184" y="344"/>
                    </a:lnTo>
                    <a:lnTo>
                      <a:pt x="192" y="346"/>
                    </a:lnTo>
                    <a:lnTo>
                      <a:pt x="210" y="348"/>
                    </a:lnTo>
                    <a:lnTo>
                      <a:pt x="220" y="346"/>
                    </a:lnTo>
                    <a:lnTo>
                      <a:pt x="230" y="346"/>
                    </a:lnTo>
                    <a:lnTo>
                      <a:pt x="236" y="342"/>
                    </a:lnTo>
                    <a:lnTo>
                      <a:pt x="238" y="340"/>
                    </a:lnTo>
                    <a:lnTo>
                      <a:pt x="240" y="336"/>
                    </a:lnTo>
                    <a:lnTo>
                      <a:pt x="240" y="3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8" name="Freeform 37"/>
              <p:cNvSpPr>
                <a:spLocks/>
              </p:cNvSpPr>
              <p:nvPr/>
            </p:nvSpPr>
            <p:spPr bwMode="auto">
              <a:xfrm>
                <a:off x="6820410" y="4402127"/>
                <a:ext cx="492407" cy="310366"/>
              </a:xfrm>
              <a:custGeom>
                <a:avLst/>
                <a:gdLst>
                  <a:gd name="T0" fmla="*/ 286 w 330"/>
                  <a:gd name="T1" fmla="*/ 142 h 208"/>
                  <a:gd name="T2" fmla="*/ 290 w 330"/>
                  <a:gd name="T3" fmla="*/ 122 h 208"/>
                  <a:gd name="T4" fmla="*/ 298 w 330"/>
                  <a:gd name="T5" fmla="*/ 112 h 208"/>
                  <a:gd name="T6" fmla="*/ 320 w 330"/>
                  <a:gd name="T7" fmla="*/ 92 h 208"/>
                  <a:gd name="T8" fmla="*/ 328 w 330"/>
                  <a:gd name="T9" fmla="*/ 82 h 208"/>
                  <a:gd name="T10" fmla="*/ 328 w 330"/>
                  <a:gd name="T11" fmla="*/ 72 h 208"/>
                  <a:gd name="T12" fmla="*/ 324 w 330"/>
                  <a:gd name="T13" fmla="*/ 60 h 208"/>
                  <a:gd name="T14" fmla="*/ 308 w 330"/>
                  <a:gd name="T15" fmla="*/ 42 h 208"/>
                  <a:gd name="T16" fmla="*/ 296 w 330"/>
                  <a:gd name="T17" fmla="*/ 36 h 208"/>
                  <a:gd name="T18" fmla="*/ 284 w 330"/>
                  <a:gd name="T19" fmla="*/ 32 h 208"/>
                  <a:gd name="T20" fmla="*/ 280 w 330"/>
                  <a:gd name="T21" fmla="*/ 34 h 208"/>
                  <a:gd name="T22" fmla="*/ 254 w 330"/>
                  <a:gd name="T23" fmla="*/ 46 h 208"/>
                  <a:gd name="T24" fmla="*/ 224 w 330"/>
                  <a:gd name="T25" fmla="*/ 42 h 208"/>
                  <a:gd name="T26" fmla="*/ 214 w 330"/>
                  <a:gd name="T27" fmla="*/ 38 h 208"/>
                  <a:gd name="T28" fmla="*/ 188 w 330"/>
                  <a:gd name="T29" fmla="*/ 20 h 208"/>
                  <a:gd name="T30" fmla="*/ 96 w 330"/>
                  <a:gd name="T31" fmla="*/ 0 h 208"/>
                  <a:gd name="T32" fmla="*/ 42 w 330"/>
                  <a:gd name="T33" fmla="*/ 30 h 208"/>
                  <a:gd name="T34" fmla="*/ 22 w 330"/>
                  <a:gd name="T35" fmla="*/ 118 h 208"/>
                  <a:gd name="T36" fmla="*/ 2 w 330"/>
                  <a:gd name="T37" fmla="*/ 138 h 208"/>
                  <a:gd name="T38" fmla="*/ 2 w 330"/>
                  <a:gd name="T39" fmla="*/ 154 h 208"/>
                  <a:gd name="T40" fmla="*/ 6 w 330"/>
                  <a:gd name="T41" fmla="*/ 162 h 208"/>
                  <a:gd name="T42" fmla="*/ 32 w 330"/>
                  <a:gd name="T43" fmla="*/ 188 h 208"/>
                  <a:gd name="T44" fmla="*/ 54 w 330"/>
                  <a:gd name="T45" fmla="*/ 206 h 208"/>
                  <a:gd name="T46" fmla="*/ 76 w 330"/>
                  <a:gd name="T47" fmla="*/ 208 h 208"/>
                  <a:gd name="T48" fmla="*/ 90 w 330"/>
                  <a:gd name="T49" fmla="*/ 208 h 208"/>
                  <a:gd name="T50" fmla="*/ 100 w 330"/>
                  <a:gd name="T51" fmla="*/ 198 h 208"/>
                  <a:gd name="T52" fmla="*/ 106 w 330"/>
                  <a:gd name="T53" fmla="*/ 188 h 208"/>
                  <a:gd name="T54" fmla="*/ 118 w 330"/>
                  <a:gd name="T55" fmla="*/ 172 h 208"/>
                  <a:gd name="T56" fmla="*/ 124 w 330"/>
                  <a:gd name="T57" fmla="*/ 170 h 208"/>
                  <a:gd name="T58" fmla="*/ 156 w 330"/>
                  <a:gd name="T59" fmla="*/ 168 h 208"/>
                  <a:gd name="T60" fmla="*/ 166 w 330"/>
                  <a:gd name="T61" fmla="*/ 168 h 208"/>
                  <a:gd name="T62" fmla="*/ 184 w 330"/>
                  <a:gd name="T63" fmla="*/ 178 h 208"/>
                  <a:gd name="T64" fmla="*/ 198 w 330"/>
                  <a:gd name="T65" fmla="*/ 180 h 208"/>
                  <a:gd name="T66" fmla="*/ 216 w 330"/>
                  <a:gd name="T67" fmla="*/ 178 h 208"/>
                  <a:gd name="T68" fmla="*/ 232 w 330"/>
                  <a:gd name="T69" fmla="*/ 170 h 208"/>
                  <a:gd name="T70" fmla="*/ 258 w 330"/>
                  <a:gd name="T71" fmla="*/ 158 h 208"/>
                  <a:gd name="T72" fmla="*/ 272 w 330"/>
                  <a:gd name="T73" fmla="*/ 152 h 208"/>
                  <a:gd name="T74" fmla="*/ 286 w 330"/>
                  <a:gd name="T75" fmla="*/ 142 h 2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330" h="208">
                    <a:moveTo>
                      <a:pt x="286" y="142"/>
                    </a:moveTo>
                    <a:lnTo>
                      <a:pt x="286" y="142"/>
                    </a:lnTo>
                    <a:lnTo>
                      <a:pt x="288" y="132"/>
                    </a:lnTo>
                    <a:lnTo>
                      <a:pt x="290" y="122"/>
                    </a:lnTo>
                    <a:lnTo>
                      <a:pt x="292" y="118"/>
                    </a:lnTo>
                    <a:lnTo>
                      <a:pt x="298" y="112"/>
                    </a:lnTo>
                    <a:lnTo>
                      <a:pt x="298" y="112"/>
                    </a:lnTo>
                    <a:lnTo>
                      <a:pt x="320" y="92"/>
                    </a:lnTo>
                    <a:lnTo>
                      <a:pt x="324" y="88"/>
                    </a:lnTo>
                    <a:lnTo>
                      <a:pt x="328" y="82"/>
                    </a:lnTo>
                    <a:lnTo>
                      <a:pt x="330" y="76"/>
                    </a:lnTo>
                    <a:lnTo>
                      <a:pt x="328" y="72"/>
                    </a:lnTo>
                    <a:lnTo>
                      <a:pt x="328" y="72"/>
                    </a:lnTo>
                    <a:lnTo>
                      <a:pt x="324" y="60"/>
                    </a:lnTo>
                    <a:lnTo>
                      <a:pt x="316" y="50"/>
                    </a:lnTo>
                    <a:lnTo>
                      <a:pt x="308" y="42"/>
                    </a:lnTo>
                    <a:lnTo>
                      <a:pt x="308" y="42"/>
                    </a:lnTo>
                    <a:lnTo>
                      <a:pt x="296" y="36"/>
                    </a:lnTo>
                    <a:lnTo>
                      <a:pt x="288" y="32"/>
                    </a:lnTo>
                    <a:lnTo>
                      <a:pt x="284" y="32"/>
                    </a:lnTo>
                    <a:lnTo>
                      <a:pt x="280" y="34"/>
                    </a:lnTo>
                    <a:lnTo>
                      <a:pt x="280" y="34"/>
                    </a:lnTo>
                    <a:lnTo>
                      <a:pt x="266" y="42"/>
                    </a:lnTo>
                    <a:lnTo>
                      <a:pt x="254" y="46"/>
                    </a:lnTo>
                    <a:lnTo>
                      <a:pt x="254" y="46"/>
                    </a:lnTo>
                    <a:lnTo>
                      <a:pt x="224" y="42"/>
                    </a:lnTo>
                    <a:lnTo>
                      <a:pt x="224" y="42"/>
                    </a:lnTo>
                    <a:lnTo>
                      <a:pt x="214" y="38"/>
                    </a:lnTo>
                    <a:lnTo>
                      <a:pt x="202" y="30"/>
                    </a:lnTo>
                    <a:lnTo>
                      <a:pt x="188" y="20"/>
                    </a:lnTo>
                    <a:lnTo>
                      <a:pt x="144" y="4"/>
                    </a:lnTo>
                    <a:lnTo>
                      <a:pt x="96" y="0"/>
                    </a:lnTo>
                    <a:lnTo>
                      <a:pt x="64" y="24"/>
                    </a:lnTo>
                    <a:lnTo>
                      <a:pt x="42" y="30"/>
                    </a:lnTo>
                    <a:lnTo>
                      <a:pt x="38" y="96"/>
                    </a:lnTo>
                    <a:lnTo>
                      <a:pt x="22" y="118"/>
                    </a:lnTo>
                    <a:lnTo>
                      <a:pt x="2" y="138"/>
                    </a:lnTo>
                    <a:lnTo>
                      <a:pt x="2" y="138"/>
                    </a:lnTo>
                    <a:lnTo>
                      <a:pt x="0" y="146"/>
                    </a:lnTo>
                    <a:lnTo>
                      <a:pt x="2" y="154"/>
                    </a:lnTo>
                    <a:lnTo>
                      <a:pt x="6" y="162"/>
                    </a:lnTo>
                    <a:lnTo>
                      <a:pt x="6" y="162"/>
                    </a:lnTo>
                    <a:lnTo>
                      <a:pt x="16" y="172"/>
                    </a:lnTo>
                    <a:lnTo>
                      <a:pt x="32" y="188"/>
                    </a:lnTo>
                    <a:lnTo>
                      <a:pt x="54" y="206"/>
                    </a:lnTo>
                    <a:lnTo>
                      <a:pt x="54" y="206"/>
                    </a:lnTo>
                    <a:lnTo>
                      <a:pt x="60" y="208"/>
                    </a:lnTo>
                    <a:lnTo>
                      <a:pt x="76" y="208"/>
                    </a:lnTo>
                    <a:lnTo>
                      <a:pt x="84" y="208"/>
                    </a:lnTo>
                    <a:lnTo>
                      <a:pt x="90" y="208"/>
                    </a:lnTo>
                    <a:lnTo>
                      <a:pt x="96" y="204"/>
                    </a:lnTo>
                    <a:lnTo>
                      <a:pt x="100" y="198"/>
                    </a:lnTo>
                    <a:lnTo>
                      <a:pt x="100" y="198"/>
                    </a:lnTo>
                    <a:lnTo>
                      <a:pt x="106" y="188"/>
                    </a:lnTo>
                    <a:lnTo>
                      <a:pt x="112" y="178"/>
                    </a:lnTo>
                    <a:lnTo>
                      <a:pt x="118" y="172"/>
                    </a:lnTo>
                    <a:lnTo>
                      <a:pt x="124" y="170"/>
                    </a:lnTo>
                    <a:lnTo>
                      <a:pt x="124" y="170"/>
                    </a:lnTo>
                    <a:lnTo>
                      <a:pt x="144" y="168"/>
                    </a:lnTo>
                    <a:lnTo>
                      <a:pt x="156" y="168"/>
                    </a:lnTo>
                    <a:lnTo>
                      <a:pt x="166" y="168"/>
                    </a:lnTo>
                    <a:lnTo>
                      <a:pt x="166" y="168"/>
                    </a:lnTo>
                    <a:lnTo>
                      <a:pt x="174" y="174"/>
                    </a:lnTo>
                    <a:lnTo>
                      <a:pt x="184" y="178"/>
                    </a:lnTo>
                    <a:lnTo>
                      <a:pt x="190" y="180"/>
                    </a:lnTo>
                    <a:lnTo>
                      <a:pt x="198" y="180"/>
                    </a:lnTo>
                    <a:lnTo>
                      <a:pt x="206" y="180"/>
                    </a:lnTo>
                    <a:lnTo>
                      <a:pt x="216" y="178"/>
                    </a:lnTo>
                    <a:lnTo>
                      <a:pt x="216" y="178"/>
                    </a:lnTo>
                    <a:lnTo>
                      <a:pt x="232" y="170"/>
                    </a:lnTo>
                    <a:lnTo>
                      <a:pt x="246" y="164"/>
                    </a:lnTo>
                    <a:lnTo>
                      <a:pt x="258" y="158"/>
                    </a:lnTo>
                    <a:lnTo>
                      <a:pt x="258" y="158"/>
                    </a:lnTo>
                    <a:lnTo>
                      <a:pt x="272" y="152"/>
                    </a:lnTo>
                    <a:lnTo>
                      <a:pt x="286" y="142"/>
                    </a:lnTo>
                    <a:lnTo>
                      <a:pt x="286" y="14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59" name="Freeform 38"/>
              <p:cNvSpPr>
                <a:spLocks/>
              </p:cNvSpPr>
              <p:nvPr/>
            </p:nvSpPr>
            <p:spPr bwMode="auto">
              <a:xfrm>
                <a:off x="6838316" y="4775163"/>
                <a:ext cx="164136" cy="116387"/>
              </a:xfrm>
              <a:custGeom>
                <a:avLst/>
                <a:gdLst>
                  <a:gd name="T0" fmla="*/ 60 w 110"/>
                  <a:gd name="T1" fmla="*/ 0 h 78"/>
                  <a:gd name="T2" fmla="*/ 60 w 110"/>
                  <a:gd name="T3" fmla="*/ 0 h 78"/>
                  <a:gd name="T4" fmla="*/ 66 w 110"/>
                  <a:gd name="T5" fmla="*/ 2 h 78"/>
                  <a:gd name="T6" fmla="*/ 74 w 110"/>
                  <a:gd name="T7" fmla="*/ 6 h 78"/>
                  <a:gd name="T8" fmla="*/ 82 w 110"/>
                  <a:gd name="T9" fmla="*/ 10 h 78"/>
                  <a:gd name="T10" fmla="*/ 88 w 110"/>
                  <a:gd name="T11" fmla="*/ 18 h 78"/>
                  <a:gd name="T12" fmla="*/ 88 w 110"/>
                  <a:gd name="T13" fmla="*/ 18 h 78"/>
                  <a:gd name="T14" fmla="*/ 94 w 110"/>
                  <a:gd name="T15" fmla="*/ 32 h 78"/>
                  <a:gd name="T16" fmla="*/ 98 w 110"/>
                  <a:gd name="T17" fmla="*/ 44 h 78"/>
                  <a:gd name="T18" fmla="*/ 98 w 110"/>
                  <a:gd name="T19" fmla="*/ 44 h 78"/>
                  <a:gd name="T20" fmla="*/ 102 w 110"/>
                  <a:gd name="T21" fmla="*/ 48 h 78"/>
                  <a:gd name="T22" fmla="*/ 106 w 110"/>
                  <a:gd name="T23" fmla="*/ 50 h 78"/>
                  <a:gd name="T24" fmla="*/ 108 w 110"/>
                  <a:gd name="T25" fmla="*/ 54 h 78"/>
                  <a:gd name="T26" fmla="*/ 110 w 110"/>
                  <a:gd name="T27" fmla="*/ 58 h 78"/>
                  <a:gd name="T28" fmla="*/ 110 w 110"/>
                  <a:gd name="T29" fmla="*/ 58 h 78"/>
                  <a:gd name="T30" fmla="*/ 110 w 110"/>
                  <a:gd name="T31" fmla="*/ 64 h 78"/>
                  <a:gd name="T32" fmla="*/ 110 w 110"/>
                  <a:gd name="T33" fmla="*/ 66 h 78"/>
                  <a:gd name="T34" fmla="*/ 110 w 110"/>
                  <a:gd name="T35" fmla="*/ 66 h 78"/>
                  <a:gd name="T36" fmla="*/ 104 w 110"/>
                  <a:gd name="T37" fmla="*/ 72 h 78"/>
                  <a:gd name="T38" fmla="*/ 100 w 110"/>
                  <a:gd name="T39" fmla="*/ 76 h 78"/>
                  <a:gd name="T40" fmla="*/ 96 w 110"/>
                  <a:gd name="T41" fmla="*/ 78 h 78"/>
                  <a:gd name="T42" fmla="*/ 96 w 110"/>
                  <a:gd name="T43" fmla="*/ 78 h 78"/>
                  <a:gd name="T44" fmla="*/ 72 w 110"/>
                  <a:gd name="T45" fmla="*/ 78 h 78"/>
                  <a:gd name="T46" fmla="*/ 46 w 110"/>
                  <a:gd name="T47" fmla="*/ 76 h 78"/>
                  <a:gd name="T48" fmla="*/ 46 w 110"/>
                  <a:gd name="T49" fmla="*/ 76 h 78"/>
                  <a:gd name="T50" fmla="*/ 26 w 110"/>
                  <a:gd name="T51" fmla="*/ 76 h 78"/>
                  <a:gd name="T52" fmla="*/ 10 w 110"/>
                  <a:gd name="T53" fmla="*/ 76 h 78"/>
                  <a:gd name="T54" fmla="*/ 10 w 110"/>
                  <a:gd name="T55" fmla="*/ 76 h 78"/>
                  <a:gd name="T56" fmla="*/ 2 w 110"/>
                  <a:gd name="T57" fmla="*/ 68 h 78"/>
                  <a:gd name="T58" fmla="*/ 0 w 110"/>
                  <a:gd name="T59" fmla="*/ 58 h 78"/>
                  <a:gd name="T60" fmla="*/ 0 w 110"/>
                  <a:gd name="T61" fmla="*/ 54 h 78"/>
                  <a:gd name="T62" fmla="*/ 0 w 110"/>
                  <a:gd name="T63" fmla="*/ 50 h 78"/>
                  <a:gd name="T64" fmla="*/ 0 w 110"/>
                  <a:gd name="T65" fmla="*/ 50 h 78"/>
                  <a:gd name="T66" fmla="*/ 6 w 110"/>
                  <a:gd name="T67" fmla="*/ 42 h 78"/>
                  <a:gd name="T68" fmla="*/ 10 w 110"/>
                  <a:gd name="T69" fmla="*/ 38 h 78"/>
                  <a:gd name="T70" fmla="*/ 18 w 110"/>
                  <a:gd name="T71" fmla="*/ 34 h 78"/>
                  <a:gd name="T72" fmla="*/ 18 w 110"/>
                  <a:gd name="T73" fmla="*/ 34 h 78"/>
                  <a:gd name="T74" fmla="*/ 30 w 110"/>
                  <a:gd name="T75" fmla="*/ 26 h 78"/>
                  <a:gd name="T76" fmla="*/ 40 w 110"/>
                  <a:gd name="T77" fmla="*/ 18 h 78"/>
                  <a:gd name="T78" fmla="*/ 40 w 110"/>
                  <a:gd name="T79" fmla="*/ 18 h 78"/>
                  <a:gd name="T80" fmla="*/ 44 w 110"/>
                  <a:gd name="T81" fmla="*/ 10 h 78"/>
                  <a:gd name="T82" fmla="*/ 50 w 110"/>
                  <a:gd name="T83" fmla="*/ 4 h 78"/>
                  <a:gd name="T84" fmla="*/ 60 w 110"/>
                  <a:gd name="T85" fmla="*/ 0 h 78"/>
                  <a:gd name="T86" fmla="*/ 60 w 110"/>
                  <a:gd name="T87" fmla="*/ 0 h 7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</a:cxnLst>
                <a:rect l="0" t="0" r="r" b="b"/>
                <a:pathLst>
                  <a:path w="110" h="78">
                    <a:moveTo>
                      <a:pt x="60" y="0"/>
                    </a:moveTo>
                    <a:lnTo>
                      <a:pt x="60" y="0"/>
                    </a:lnTo>
                    <a:lnTo>
                      <a:pt x="66" y="2"/>
                    </a:lnTo>
                    <a:lnTo>
                      <a:pt x="74" y="6"/>
                    </a:lnTo>
                    <a:lnTo>
                      <a:pt x="82" y="10"/>
                    </a:lnTo>
                    <a:lnTo>
                      <a:pt x="88" y="18"/>
                    </a:lnTo>
                    <a:lnTo>
                      <a:pt x="88" y="18"/>
                    </a:lnTo>
                    <a:lnTo>
                      <a:pt x="94" y="32"/>
                    </a:lnTo>
                    <a:lnTo>
                      <a:pt x="98" y="44"/>
                    </a:lnTo>
                    <a:lnTo>
                      <a:pt x="98" y="44"/>
                    </a:lnTo>
                    <a:lnTo>
                      <a:pt x="102" y="48"/>
                    </a:lnTo>
                    <a:lnTo>
                      <a:pt x="106" y="50"/>
                    </a:lnTo>
                    <a:lnTo>
                      <a:pt x="108" y="54"/>
                    </a:lnTo>
                    <a:lnTo>
                      <a:pt x="110" y="58"/>
                    </a:lnTo>
                    <a:lnTo>
                      <a:pt x="110" y="58"/>
                    </a:lnTo>
                    <a:lnTo>
                      <a:pt x="110" y="64"/>
                    </a:lnTo>
                    <a:lnTo>
                      <a:pt x="110" y="66"/>
                    </a:lnTo>
                    <a:lnTo>
                      <a:pt x="110" y="66"/>
                    </a:lnTo>
                    <a:lnTo>
                      <a:pt x="104" y="72"/>
                    </a:lnTo>
                    <a:lnTo>
                      <a:pt x="100" y="76"/>
                    </a:lnTo>
                    <a:lnTo>
                      <a:pt x="96" y="78"/>
                    </a:lnTo>
                    <a:lnTo>
                      <a:pt x="96" y="78"/>
                    </a:lnTo>
                    <a:lnTo>
                      <a:pt x="72" y="78"/>
                    </a:lnTo>
                    <a:lnTo>
                      <a:pt x="46" y="76"/>
                    </a:lnTo>
                    <a:lnTo>
                      <a:pt x="46" y="76"/>
                    </a:lnTo>
                    <a:lnTo>
                      <a:pt x="26" y="76"/>
                    </a:lnTo>
                    <a:lnTo>
                      <a:pt x="10" y="76"/>
                    </a:lnTo>
                    <a:lnTo>
                      <a:pt x="10" y="76"/>
                    </a:lnTo>
                    <a:lnTo>
                      <a:pt x="2" y="68"/>
                    </a:lnTo>
                    <a:lnTo>
                      <a:pt x="0" y="58"/>
                    </a:lnTo>
                    <a:lnTo>
                      <a:pt x="0" y="54"/>
                    </a:lnTo>
                    <a:lnTo>
                      <a:pt x="0" y="50"/>
                    </a:lnTo>
                    <a:lnTo>
                      <a:pt x="0" y="50"/>
                    </a:lnTo>
                    <a:lnTo>
                      <a:pt x="6" y="42"/>
                    </a:lnTo>
                    <a:lnTo>
                      <a:pt x="10" y="38"/>
                    </a:lnTo>
                    <a:lnTo>
                      <a:pt x="18" y="34"/>
                    </a:lnTo>
                    <a:lnTo>
                      <a:pt x="18" y="34"/>
                    </a:lnTo>
                    <a:lnTo>
                      <a:pt x="30" y="26"/>
                    </a:lnTo>
                    <a:lnTo>
                      <a:pt x="40" y="18"/>
                    </a:lnTo>
                    <a:lnTo>
                      <a:pt x="40" y="18"/>
                    </a:lnTo>
                    <a:lnTo>
                      <a:pt x="44" y="10"/>
                    </a:lnTo>
                    <a:lnTo>
                      <a:pt x="50" y="4"/>
                    </a:lnTo>
                    <a:lnTo>
                      <a:pt x="60" y="0"/>
                    </a:lnTo>
                    <a:lnTo>
                      <a:pt x="60" y="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0" name="Freeform 39"/>
              <p:cNvSpPr>
                <a:spLocks/>
              </p:cNvSpPr>
              <p:nvPr/>
            </p:nvSpPr>
            <p:spPr bwMode="auto">
              <a:xfrm>
                <a:off x="6883080" y="5124324"/>
                <a:ext cx="223822" cy="188010"/>
              </a:xfrm>
              <a:custGeom>
                <a:avLst/>
                <a:gdLst>
                  <a:gd name="T0" fmla="*/ 108 w 150"/>
                  <a:gd name="T1" fmla="*/ 2 h 126"/>
                  <a:gd name="T2" fmla="*/ 142 w 150"/>
                  <a:gd name="T3" fmla="*/ 10 h 126"/>
                  <a:gd name="T4" fmla="*/ 142 w 150"/>
                  <a:gd name="T5" fmla="*/ 10 h 126"/>
                  <a:gd name="T6" fmla="*/ 144 w 150"/>
                  <a:gd name="T7" fmla="*/ 16 h 126"/>
                  <a:gd name="T8" fmla="*/ 148 w 150"/>
                  <a:gd name="T9" fmla="*/ 28 h 126"/>
                  <a:gd name="T10" fmla="*/ 148 w 150"/>
                  <a:gd name="T11" fmla="*/ 28 h 126"/>
                  <a:gd name="T12" fmla="*/ 150 w 150"/>
                  <a:gd name="T13" fmla="*/ 36 h 126"/>
                  <a:gd name="T14" fmla="*/ 150 w 150"/>
                  <a:gd name="T15" fmla="*/ 40 h 126"/>
                  <a:gd name="T16" fmla="*/ 146 w 150"/>
                  <a:gd name="T17" fmla="*/ 46 h 126"/>
                  <a:gd name="T18" fmla="*/ 146 w 150"/>
                  <a:gd name="T19" fmla="*/ 46 h 126"/>
                  <a:gd name="T20" fmla="*/ 138 w 150"/>
                  <a:gd name="T21" fmla="*/ 58 h 126"/>
                  <a:gd name="T22" fmla="*/ 136 w 150"/>
                  <a:gd name="T23" fmla="*/ 64 h 126"/>
                  <a:gd name="T24" fmla="*/ 134 w 150"/>
                  <a:gd name="T25" fmla="*/ 70 h 126"/>
                  <a:gd name="T26" fmla="*/ 134 w 150"/>
                  <a:gd name="T27" fmla="*/ 70 h 126"/>
                  <a:gd name="T28" fmla="*/ 136 w 150"/>
                  <a:gd name="T29" fmla="*/ 82 h 126"/>
                  <a:gd name="T30" fmla="*/ 138 w 150"/>
                  <a:gd name="T31" fmla="*/ 98 h 126"/>
                  <a:gd name="T32" fmla="*/ 138 w 150"/>
                  <a:gd name="T33" fmla="*/ 98 h 126"/>
                  <a:gd name="T34" fmla="*/ 138 w 150"/>
                  <a:gd name="T35" fmla="*/ 122 h 126"/>
                  <a:gd name="T36" fmla="*/ 138 w 150"/>
                  <a:gd name="T37" fmla="*/ 122 h 126"/>
                  <a:gd name="T38" fmla="*/ 138 w 150"/>
                  <a:gd name="T39" fmla="*/ 126 h 126"/>
                  <a:gd name="T40" fmla="*/ 136 w 150"/>
                  <a:gd name="T41" fmla="*/ 126 h 126"/>
                  <a:gd name="T42" fmla="*/ 132 w 150"/>
                  <a:gd name="T43" fmla="*/ 126 h 126"/>
                  <a:gd name="T44" fmla="*/ 132 w 150"/>
                  <a:gd name="T45" fmla="*/ 126 h 126"/>
                  <a:gd name="T46" fmla="*/ 122 w 150"/>
                  <a:gd name="T47" fmla="*/ 122 h 126"/>
                  <a:gd name="T48" fmla="*/ 110 w 150"/>
                  <a:gd name="T49" fmla="*/ 114 h 126"/>
                  <a:gd name="T50" fmla="*/ 96 w 150"/>
                  <a:gd name="T51" fmla="*/ 102 h 126"/>
                  <a:gd name="T52" fmla="*/ 56 w 150"/>
                  <a:gd name="T53" fmla="*/ 82 h 126"/>
                  <a:gd name="T54" fmla="*/ 56 w 150"/>
                  <a:gd name="T55" fmla="*/ 82 h 126"/>
                  <a:gd name="T56" fmla="*/ 46 w 150"/>
                  <a:gd name="T57" fmla="*/ 80 h 126"/>
                  <a:gd name="T58" fmla="*/ 32 w 150"/>
                  <a:gd name="T59" fmla="*/ 76 h 126"/>
                  <a:gd name="T60" fmla="*/ 32 w 150"/>
                  <a:gd name="T61" fmla="*/ 76 h 126"/>
                  <a:gd name="T62" fmla="*/ 18 w 150"/>
                  <a:gd name="T63" fmla="*/ 64 h 126"/>
                  <a:gd name="T64" fmla="*/ 12 w 150"/>
                  <a:gd name="T65" fmla="*/ 58 h 126"/>
                  <a:gd name="T66" fmla="*/ 8 w 150"/>
                  <a:gd name="T67" fmla="*/ 52 h 126"/>
                  <a:gd name="T68" fmla="*/ 8 w 150"/>
                  <a:gd name="T69" fmla="*/ 52 h 126"/>
                  <a:gd name="T70" fmla="*/ 6 w 150"/>
                  <a:gd name="T71" fmla="*/ 40 h 126"/>
                  <a:gd name="T72" fmla="*/ 2 w 150"/>
                  <a:gd name="T73" fmla="*/ 30 h 126"/>
                  <a:gd name="T74" fmla="*/ 2 w 150"/>
                  <a:gd name="T75" fmla="*/ 30 h 126"/>
                  <a:gd name="T76" fmla="*/ 0 w 150"/>
                  <a:gd name="T77" fmla="*/ 10 h 126"/>
                  <a:gd name="T78" fmla="*/ 26 w 150"/>
                  <a:gd name="T79" fmla="*/ 0 h 126"/>
                  <a:gd name="T80" fmla="*/ 108 w 150"/>
                  <a:gd name="T81" fmla="*/ 2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</a:cxnLst>
                <a:rect l="0" t="0" r="r" b="b"/>
                <a:pathLst>
                  <a:path w="150" h="126">
                    <a:moveTo>
                      <a:pt x="108" y="2"/>
                    </a:moveTo>
                    <a:lnTo>
                      <a:pt x="142" y="10"/>
                    </a:lnTo>
                    <a:lnTo>
                      <a:pt x="142" y="10"/>
                    </a:lnTo>
                    <a:lnTo>
                      <a:pt x="144" y="16"/>
                    </a:lnTo>
                    <a:lnTo>
                      <a:pt x="148" y="28"/>
                    </a:lnTo>
                    <a:lnTo>
                      <a:pt x="148" y="28"/>
                    </a:lnTo>
                    <a:lnTo>
                      <a:pt x="150" y="36"/>
                    </a:lnTo>
                    <a:lnTo>
                      <a:pt x="150" y="40"/>
                    </a:lnTo>
                    <a:lnTo>
                      <a:pt x="146" y="46"/>
                    </a:lnTo>
                    <a:lnTo>
                      <a:pt x="146" y="46"/>
                    </a:lnTo>
                    <a:lnTo>
                      <a:pt x="138" y="58"/>
                    </a:lnTo>
                    <a:lnTo>
                      <a:pt x="136" y="64"/>
                    </a:lnTo>
                    <a:lnTo>
                      <a:pt x="134" y="70"/>
                    </a:lnTo>
                    <a:lnTo>
                      <a:pt x="134" y="70"/>
                    </a:lnTo>
                    <a:lnTo>
                      <a:pt x="136" y="82"/>
                    </a:lnTo>
                    <a:lnTo>
                      <a:pt x="138" y="98"/>
                    </a:lnTo>
                    <a:lnTo>
                      <a:pt x="138" y="98"/>
                    </a:lnTo>
                    <a:lnTo>
                      <a:pt x="138" y="122"/>
                    </a:lnTo>
                    <a:lnTo>
                      <a:pt x="138" y="122"/>
                    </a:lnTo>
                    <a:lnTo>
                      <a:pt x="138" y="126"/>
                    </a:lnTo>
                    <a:lnTo>
                      <a:pt x="136" y="126"/>
                    </a:lnTo>
                    <a:lnTo>
                      <a:pt x="132" y="126"/>
                    </a:lnTo>
                    <a:lnTo>
                      <a:pt x="132" y="126"/>
                    </a:lnTo>
                    <a:lnTo>
                      <a:pt x="122" y="122"/>
                    </a:lnTo>
                    <a:lnTo>
                      <a:pt x="110" y="114"/>
                    </a:lnTo>
                    <a:lnTo>
                      <a:pt x="96" y="102"/>
                    </a:lnTo>
                    <a:lnTo>
                      <a:pt x="56" y="82"/>
                    </a:lnTo>
                    <a:lnTo>
                      <a:pt x="56" y="82"/>
                    </a:lnTo>
                    <a:lnTo>
                      <a:pt x="46" y="80"/>
                    </a:lnTo>
                    <a:lnTo>
                      <a:pt x="32" y="76"/>
                    </a:lnTo>
                    <a:lnTo>
                      <a:pt x="32" y="76"/>
                    </a:lnTo>
                    <a:lnTo>
                      <a:pt x="18" y="64"/>
                    </a:lnTo>
                    <a:lnTo>
                      <a:pt x="12" y="58"/>
                    </a:lnTo>
                    <a:lnTo>
                      <a:pt x="8" y="52"/>
                    </a:lnTo>
                    <a:lnTo>
                      <a:pt x="8" y="52"/>
                    </a:lnTo>
                    <a:lnTo>
                      <a:pt x="6" y="40"/>
                    </a:lnTo>
                    <a:lnTo>
                      <a:pt x="2" y="30"/>
                    </a:lnTo>
                    <a:lnTo>
                      <a:pt x="2" y="30"/>
                    </a:lnTo>
                    <a:lnTo>
                      <a:pt x="0" y="10"/>
                    </a:lnTo>
                    <a:lnTo>
                      <a:pt x="26" y="0"/>
                    </a:lnTo>
                    <a:lnTo>
                      <a:pt x="108" y="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1" name="Freeform 40"/>
              <p:cNvSpPr>
                <a:spLocks/>
              </p:cNvSpPr>
              <p:nvPr/>
            </p:nvSpPr>
            <p:spPr bwMode="auto">
              <a:xfrm>
                <a:off x="6647322" y="4957204"/>
                <a:ext cx="211884" cy="202931"/>
              </a:xfrm>
              <a:custGeom>
                <a:avLst/>
                <a:gdLst>
                  <a:gd name="T0" fmla="*/ 138 w 142"/>
                  <a:gd name="T1" fmla="*/ 86 h 136"/>
                  <a:gd name="T2" fmla="*/ 142 w 142"/>
                  <a:gd name="T3" fmla="*/ 80 h 136"/>
                  <a:gd name="T4" fmla="*/ 140 w 142"/>
                  <a:gd name="T5" fmla="*/ 70 h 136"/>
                  <a:gd name="T6" fmla="*/ 132 w 142"/>
                  <a:gd name="T7" fmla="*/ 62 h 136"/>
                  <a:gd name="T8" fmla="*/ 126 w 142"/>
                  <a:gd name="T9" fmla="*/ 56 h 136"/>
                  <a:gd name="T10" fmla="*/ 122 w 142"/>
                  <a:gd name="T11" fmla="*/ 50 h 136"/>
                  <a:gd name="T12" fmla="*/ 122 w 142"/>
                  <a:gd name="T13" fmla="*/ 44 h 136"/>
                  <a:gd name="T14" fmla="*/ 122 w 142"/>
                  <a:gd name="T15" fmla="*/ 30 h 136"/>
                  <a:gd name="T16" fmla="*/ 118 w 142"/>
                  <a:gd name="T17" fmla="*/ 20 h 136"/>
                  <a:gd name="T18" fmla="*/ 102 w 142"/>
                  <a:gd name="T19" fmla="*/ 0 h 136"/>
                  <a:gd name="T20" fmla="*/ 100 w 142"/>
                  <a:gd name="T21" fmla="*/ 0 h 136"/>
                  <a:gd name="T22" fmla="*/ 90 w 142"/>
                  <a:gd name="T23" fmla="*/ 0 h 136"/>
                  <a:gd name="T24" fmla="*/ 82 w 142"/>
                  <a:gd name="T25" fmla="*/ 6 h 136"/>
                  <a:gd name="T26" fmla="*/ 62 w 142"/>
                  <a:gd name="T27" fmla="*/ 26 h 136"/>
                  <a:gd name="T28" fmla="*/ 52 w 142"/>
                  <a:gd name="T29" fmla="*/ 32 h 136"/>
                  <a:gd name="T30" fmla="*/ 48 w 142"/>
                  <a:gd name="T31" fmla="*/ 34 h 136"/>
                  <a:gd name="T32" fmla="*/ 34 w 142"/>
                  <a:gd name="T33" fmla="*/ 34 h 136"/>
                  <a:gd name="T34" fmla="*/ 26 w 142"/>
                  <a:gd name="T35" fmla="*/ 36 h 136"/>
                  <a:gd name="T36" fmla="*/ 16 w 142"/>
                  <a:gd name="T37" fmla="*/ 40 h 136"/>
                  <a:gd name="T38" fmla="*/ 6 w 142"/>
                  <a:gd name="T39" fmla="*/ 48 h 136"/>
                  <a:gd name="T40" fmla="*/ 0 w 142"/>
                  <a:gd name="T41" fmla="*/ 58 h 136"/>
                  <a:gd name="T42" fmla="*/ 2 w 142"/>
                  <a:gd name="T43" fmla="*/ 66 h 136"/>
                  <a:gd name="T44" fmla="*/ 14 w 142"/>
                  <a:gd name="T45" fmla="*/ 86 h 136"/>
                  <a:gd name="T46" fmla="*/ 18 w 142"/>
                  <a:gd name="T47" fmla="*/ 90 h 136"/>
                  <a:gd name="T48" fmla="*/ 42 w 142"/>
                  <a:gd name="T49" fmla="*/ 100 h 136"/>
                  <a:gd name="T50" fmla="*/ 58 w 142"/>
                  <a:gd name="T51" fmla="*/ 112 h 136"/>
                  <a:gd name="T52" fmla="*/ 64 w 142"/>
                  <a:gd name="T53" fmla="*/ 114 h 136"/>
                  <a:gd name="T54" fmla="*/ 80 w 142"/>
                  <a:gd name="T55" fmla="*/ 118 h 136"/>
                  <a:gd name="T56" fmla="*/ 94 w 142"/>
                  <a:gd name="T57" fmla="*/ 126 h 136"/>
                  <a:gd name="T58" fmla="*/ 98 w 142"/>
                  <a:gd name="T59" fmla="*/ 130 h 136"/>
                  <a:gd name="T60" fmla="*/ 118 w 142"/>
                  <a:gd name="T61" fmla="*/ 136 h 136"/>
                  <a:gd name="T62" fmla="*/ 128 w 142"/>
                  <a:gd name="T63" fmla="*/ 134 h 136"/>
                  <a:gd name="T64" fmla="*/ 138 w 142"/>
                  <a:gd name="T65" fmla="*/ 126 h 13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142" h="136">
                    <a:moveTo>
                      <a:pt x="138" y="126"/>
                    </a:moveTo>
                    <a:lnTo>
                      <a:pt x="138" y="86"/>
                    </a:lnTo>
                    <a:lnTo>
                      <a:pt x="138" y="86"/>
                    </a:lnTo>
                    <a:lnTo>
                      <a:pt x="142" y="80"/>
                    </a:lnTo>
                    <a:lnTo>
                      <a:pt x="142" y="74"/>
                    </a:lnTo>
                    <a:lnTo>
                      <a:pt x="140" y="70"/>
                    </a:lnTo>
                    <a:lnTo>
                      <a:pt x="140" y="70"/>
                    </a:lnTo>
                    <a:lnTo>
                      <a:pt x="132" y="62"/>
                    </a:lnTo>
                    <a:lnTo>
                      <a:pt x="126" y="56"/>
                    </a:lnTo>
                    <a:lnTo>
                      <a:pt x="126" y="56"/>
                    </a:lnTo>
                    <a:lnTo>
                      <a:pt x="124" y="54"/>
                    </a:lnTo>
                    <a:lnTo>
                      <a:pt x="122" y="50"/>
                    </a:lnTo>
                    <a:lnTo>
                      <a:pt x="122" y="44"/>
                    </a:lnTo>
                    <a:lnTo>
                      <a:pt x="122" y="44"/>
                    </a:lnTo>
                    <a:lnTo>
                      <a:pt x="124" y="36"/>
                    </a:lnTo>
                    <a:lnTo>
                      <a:pt x="122" y="30"/>
                    </a:lnTo>
                    <a:lnTo>
                      <a:pt x="118" y="20"/>
                    </a:lnTo>
                    <a:lnTo>
                      <a:pt x="118" y="20"/>
                    </a:lnTo>
                    <a:lnTo>
                      <a:pt x="108" y="8"/>
                    </a:lnTo>
                    <a:lnTo>
                      <a:pt x="102" y="0"/>
                    </a:lnTo>
                    <a:lnTo>
                      <a:pt x="102" y="0"/>
                    </a:lnTo>
                    <a:lnTo>
                      <a:pt x="100" y="0"/>
                    </a:lnTo>
                    <a:lnTo>
                      <a:pt x="96" y="0"/>
                    </a:lnTo>
                    <a:lnTo>
                      <a:pt x="90" y="0"/>
                    </a:lnTo>
                    <a:lnTo>
                      <a:pt x="82" y="6"/>
                    </a:lnTo>
                    <a:lnTo>
                      <a:pt x="82" y="6"/>
                    </a:lnTo>
                    <a:lnTo>
                      <a:pt x="70" y="20"/>
                    </a:lnTo>
                    <a:lnTo>
                      <a:pt x="62" y="26"/>
                    </a:lnTo>
                    <a:lnTo>
                      <a:pt x="62" y="26"/>
                    </a:lnTo>
                    <a:lnTo>
                      <a:pt x="52" y="32"/>
                    </a:lnTo>
                    <a:lnTo>
                      <a:pt x="52" y="32"/>
                    </a:lnTo>
                    <a:lnTo>
                      <a:pt x="48" y="34"/>
                    </a:lnTo>
                    <a:lnTo>
                      <a:pt x="42" y="34"/>
                    </a:lnTo>
                    <a:lnTo>
                      <a:pt x="34" y="34"/>
                    </a:lnTo>
                    <a:lnTo>
                      <a:pt x="34" y="34"/>
                    </a:lnTo>
                    <a:lnTo>
                      <a:pt x="26" y="36"/>
                    </a:lnTo>
                    <a:lnTo>
                      <a:pt x="20" y="38"/>
                    </a:lnTo>
                    <a:lnTo>
                      <a:pt x="16" y="40"/>
                    </a:lnTo>
                    <a:lnTo>
                      <a:pt x="16" y="40"/>
                    </a:lnTo>
                    <a:lnTo>
                      <a:pt x="6" y="48"/>
                    </a:lnTo>
                    <a:lnTo>
                      <a:pt x="2" y="52"/>
                    </a:lnTo>
                    <a:lnTo>
                      <a:pt x="0" y="58"/>
                    </a:lnTo>
                    <a:lnTo>
                      <a:pt x="0" y="58"/>
                    </a:lnTo>
                    <a:lnTo>
                      <a:pt x="2" y="66"/>
                    </a:lnTo>
                    <a:lnTo>
                      <a:pt x="8" y="76"/>
                    </a:lnTo>
                    <a:lnTo>
                      <a:pt x="14" y="86"/>
                    </a:lnTo>
                    <a:lnTo>
                      <a:pt x="18" y="90"/>
                    </a:lnTo>
                    <a:lnTo>
                      <a:pt x="18" y="90"/>
                    </a:lnTo>
                    <a:lnTo>
                      <a:pt x="42" y="100"/>
                    </a:lnTo>
                    <a:lnTo>
                      <a:pt x="42" y="100"/>
                    </a:lnTo>
                    <a:lnTo>
                      <a:pt x="52" y="108"/>
                    </a:lnTo>
                    <a:lnTo>
                      <a:pt x="58" y="112"/>
                    </a:lnTo>
                    <a:lnTo>
                      <a:pt x="64" y="114"/>
                    </a:lnTo>
                    <a:lnTo>
                      <a:pt x="64" y="114"/>
                    </a:lnTo>
                    <a:lnTo>
                      <a:pt x="70" y="116"/>
                    </a:lnTo>
                    <a:lnTo>
                      <a:pt x="80" y="118"/>
                    </a:lnTo>
                    <a:lnTo>
                      <a:pt x="90" y="122"/>
                    </a:lnTo>
                    <a:lnTo>
                      <a:pt x="94" y="126"/>
                    </a:lnTo>
                    <a:lnTo>
                      <a:pt x="94" y="126"/>
                    </a:lnTo>
                    <a:lnTo>
                      <a:pt x="98" y="130"/>
                    </a:lnTo>
                    <a:lnTo>
                      <a:pt x="106" y="132"/>
                    </a:lnTo>
                    <a:lnTo>
                      <a:pt x="118" y="136"/>
                    </a:lnTo>
                    <a:lnTo>
                      <a:pt x="118" y="136"/>
                    </a:lnTo>
                    <a:lnTo>
                      <a:pt x="128" y="134"/>
                    </a:lnTo>
                    <a:lnTo>
                      <a:pt x="134" y="130"/>
                    </a:lnTo>
                    <a:lnTo>
                      <a:pt x="138" y="126"/>
                    </a:lnTo>
                    <a:lnTo>
                      <a:pt x="138" y="12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2" name="Freeform 41"/>
              <p:cNvSpPr>
                <a:spLocks/>
              </p:cNvSpPr>
              <p:nvPr/>
            </p:nvSpPr>
            <p:spPr bwMode="auto">
              <a:xfrm>
                <a:off x="6501092" y="4948251"/>
                <a:ext cx="137277" cy="89529"/>
              </a:xfrm>
              <a:custGeom>
                <a:avLst/>
                <a:gdLst>
                  <a:gd name="T0" fmla="*/ 78 w 92"/>
                  <a:gd name="T1" fmla="*/ 50 h 60"/>
                  <a:gd name="T2" fmla="*/ 78 w 92"/>
                  <a:gd name="T3" fmla="*/ 50 h 60"/>
                  <a:gd name="T4" fmla="*/ 82 w 92"/>
                  <a:gd name="T5" fmla="*/ 46 h 60"/>
                  <a:gd name="T6" fmla="*/ 88 w 92"/>
                  <a:gd name="T7" fmla="*/ 40 h 60"/>
                  <a:gd name="T8" fmla="*/ 88 w 92"/>
                  <a:gd name="T9" fmla="*/ 40 h 60"/>
                  <a:gd name="T10" fmla="*/ 92 w 92"/>
                  <a:gd name="T11" fmla="*/ 28 h 60"/>
                  <a:gd name="T12" fmla="*/ 92 w 92"/>
                  <a:gd name="T13" fmla="*/ 22 h 60"/>
                  <a:gd name="T14" fmla="*/ 92 w 92"/>
                  <a:gd name="T15" fmla="*/ 20 h 60"/>
                  <a:gd name="T16" fmla="*/ 90 w 92"/>
                  <a:gd name="T17" fmla="*/ 20 h 60"/>
                  <a:gd name="T18" fmla="*/ 90 w 92"/>
                  <a:gd name="T19" fmla="*/ 20 h 60"/>
                  <a:gd name="T20" fmla="*/ 84 w 92"/>
                  <a:gd name="T21" fmla="*/ 18 h 60"/>
                  <a:gd name="T22" fmla="*/ 78 w 92"/>
                  <a:gd name="T23" fmla="*/ 12 h 60"/>
                  <a:gd name="T24" fmla="*/ 68 w 92"/>
                  <a:gd name="T25" fmla="*/ 6 h 60"/>
                  <a:gd name="T26" fmla="*/ 32 w 92"/>
                  <a:gd name="T27" fmla="*/ 0 h 60"/>
                  <a:gd name="T28" fmla="*/ 32 w 92"/>
                  <a:gd name="T29" fmla="*/ 0 h 60"/>
                  <a:gd name="T30" fmla="*/ 32 w 92"/>
                  <a:gd name="T31" fmla="*/ 4 h 60"/>
                  <a:gd name="T32" fmla="*/ 28 w 92"/>
                  <a:gd name="T33" fmla="*/ 6 h 60"/>
                  <a:gd name="T34" fmla="*/ 28 w 92"/>
                  <a:gd name="T35" fmla="*/ 6 h 60"/>
                  <a:gd name="T36" fmla="*/ 16 w 92"/>
                  <a:gd name="T37" fmla="*/ 12 h 60"/>
                  <a:gd name="T38" fmla="*/ 10 w 92"/>
                  <a:gd name="T39" fmla="*/ 16 h 60"/>
                  <a:gd name="T40" fmla="*/ 10 w 92"/>
                  <a:gd name="T41" fmla="*/ 16 h 60"/>
                  <a:gd name="T42" fmla="*/ 2 w 92"/>
                  <a:gd name="T43" fmla="*/ 24 h 60"/>
                  <a:gd name="T44" fmla="*/ 0 w 92"/>
                  <a:gd name="T45" fmla="*/ 32 h 60"/>
                  <a:gd name="T46" fmla="*/ 0 w 92"/>
                  <a:gd name="T47" fmla="*/ 34 h 60"/>
                  <a:gd name="T48" fmla="*/ 2 w 92"/>
                  <a:gd name="T49" fmla="*/ 36 h 60"/>
                  <a:gd name="T50" fmla="*/ 2 w 92"/>
                  <a:gd name="T51" fmla="*/ 36 h 60"/>
                  <a:gd name="T52" fmla="*/ 8 w 92"/>
                  <a:gd name="T53" fmla="*/ 42 h 60"/>
                  <a:gd name="T54" fmla="*/ 12 w 92"/>
                  <a:gd name="T55" fmla="*/ 50 h 60"/>
                  <a:gd name="T56" fmla="*/ 16 w 92"/>
                  <a:gd name="T57" fmla="*/ 56 h 60"/>
                  <a:gd name="T58" fmla="*/ 20 w 92"/>
                  <a:gd name="T59" fmla="*/ 58 h 60"/>
                  <a:gd name="T60" fmla="*/ 20 w 92"/>
                  <a:gd name="T61" fmla="*/ 58 h 60"/>
                  <a:gd name="T62" fmla="*/ 38 w 92"/>
                  <a:gd name="T63" fmla="*/ 60 h 60"/>
                  <a:gd name="T64" fmla="*/ 56 w 92"/>
                  <a:gd name="T65" fmla="*/ 60 h 60"/>
                  <a:gd name="T66" fmla="*/ 56 w 92"/>
                  <a:gd name="T67" fmla="*/ 60 h 60"/>
                  <a:gd name="T68" fmla="*/ 78 w 92"/>
                  <a:gd name="T69" fmla="*/ 50 h 60"/>
                  <a:gd name="T70" fmla="*/ 78 w 92"/>
                  <a:gd name="T71" fmla="*/ 50 h 6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2" h="60">
                    <a:moveTo>
                      <a:pt x="78" y="50"/>
                    </a:moveTo>
                    <a:lnTo>
                      <a:pt x="78" y="50"/>
                    </a:lnTo>
                    <a:lnTo>
                      <a:pt x="82" y="46"/>
                    </a:lnTo>
                    <a:lnTo>
                      <a:pt x="88" y="40"/>
                    </a:lnTo>
                    <a:lnTo>
                      <a:pt x="88" y="40"/>
                    </a:lnTo>
                    <a:lnTo>
                      <a:pt x="92" y="28"/>
                    </a:lnTo>
                    <a:lnTo>
                      <a:pt x="92" y="22"/>
                    </a:lnTo>
                    <a:lnTo>
                      <a:pt x="92" y="20"/>
                    </a:lnTo>
                    <a:lnTo>
                      <a:pt x="90" y="20"/>
                    </a:lnTo>
                    <a:lnTo>
                      <a:pt x="90" y="20"/>
                    </a:lnTo>
                    <a:lnTo>
                      <a:pt x="84" y="18"/>
                    </a:lnTo>
                    <a:lnTo>
                      <a:pt x="78" y="12"/>
                    </a:lnTo>
                    <a:lnTo>
                      <a:pt x="68" y="6"/>
                    </a:lnTo>
                    <a:lnTo>
                      <a:pt x="32" y="0"/>
                    </a:lnTo>
                    <a:lnTo>
                      <a:pt x="32" y="0"/>
                    </a:lnTo>
                    <a:lnTo>
                      <a:pt x="32" y="4"/>
                    </a:lnTo>
                    <a:lnTo>
                      <a:pt x="28" y="6"/>
                    </a:lnTo>
                    <a:lnTo>
                      <a:pt x="28" y="6"/>
                    </a:lnTo>
                    <a:lnTo>
                      <a:pt x="16" y="12"/>
                    </a:lnTo>
                    <a:lnTo>
                      <a:pt x="10" y="16"/>
                    </a:lnTo>
                    <a:lnTo>
                      <a:pt x="10" y="16"/>
                    </a:lnTo>
                    <a:lnTo>
                      <a:pt x="2" y="24"/>
                    </a:lnTo>
                    <a:lnTo>
                      <a:pt x="0" y="32"/>
                    </a:lnTo>
                    <a:lnTo>
                      <a:pt x="0" y="34"/>
                    </a:lnTo>
                    <a:lnTo>
                      <a:pt x="2" y="36"/>
                    </a:lnTo>
                    <a:lnTo>
                      <a:pt x="2" y="36"/>
                    </a:lnTo>
                    <a:lnTo>
                      <a:pt x="8" y="42"/>
                    </a:lnTo>
                    <a:lnTo>
                      <a:pt x="12" y="50"/>
                    </a:lnTo>
                    <a:lnTo>
                      <a:pt x="16" y="56"/>
                    </a:lnTo>
                    <a:lnTo>
                      <a:pt x="20" y="58"/>
                    </a:lnTo>
                    <a:lnTo>
                      <a:pt x="20" y="58"/>
                    </a:lnTo>
                    <a:lnTo>
                      <a:pt x="38" y="60"/>
                    </a:lnTo>
                    <a:lnTo>
                      <a:pt x="56" y="60"/>
                    </a:lnTo>
                    <a:lnTo>
                      <a:pt x="56" y="60"/>
                    </a:lnTo>
                    <a:lnTo>
                      <a:pt x="78" y="50"/>
                    </a:lnTo>
                    <a:lnTo>
                      <a:pt x="78" y="5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3" name="Freeform 42"/>
              <p:cNvSpPr>
                <a:spLocks/>
              </p:cNvSpPr>
              <p:nvPr/>
            </p:nvSpPr>
            <p:spPr bwMode="auto">
              <a:xfrm>
                <a:off x="6841300" y="6100186"/>
                <a:ext cx="125340" cy="77591"/>
              </a:xfrm>
              <a:custGeom>
                <a:avLst/>
                <a:gdLst>
                  <a:gd name="T0" fmla="*/ 54 w 84"/>
                  <a:gd name="T1" fmla="*/ 36 h 52"/>
                  <a:gd name="T2" fmla="*/ 54 w 84"/>
                  <a:gd name="T3" fmla="*/ 36 h 52"/>
                  <a:gd name="T4" fmla="*/ 70 w 84"/>
                  <a:gd name="T5" fmla="*/ 30 h 52"/>
                  <a:gd name="T6" fmla="*/ 70 w 84"/>
                  <a:gd name="T7" fmla="*/ 30 h 52"/>
                  <a:gd name="T8" fmla="*/ 74 w 84"/>
                  <a:gd name="T9" fmla="*/ 26 h 52"/>
                  <a:gd name="T10" fmla="*/ 78 w 84"/>
                  <a:gd name="T11" fmla="*/ 22 h 52"/>
                  <a:gd name="T12" fmla="*/ 84 w 84"/>
                  <a:gd name="T13" fmla="*/ 14 h 52"/>
                  <a:gd name="T14" fmla="*/ 78 w 84"/>
                  <a:gd name="T15" fmla="*/ 0 h 52"/>
                  <a:gd name="T16" fmla="*/ 48 w 84"/>
                  <a:gd name="T17" fmla="*/ 14 h 52"/>
                  <a:gd name="T18" fmla="*/ 24 w 84"/>
                  <a:gd name="T19" fmla="*/ 18 h 52"/>
                  <a:gd name="T20" fmla="*/ 24 w 84"/>
                  <a:gd name="T21" fmla="*/ 18 h 52"/>
                  <a:gd name="T22" fmla="*/ 12 w 84"/>
                  <a:gd name="T23" fmla="*/ 26 h 52"/>
                  <a:gd name="T24" fmla="*/ 4 w 84"/>
                  <a:gd name="T25" fmla="*/ 34 h 52"/>
                  <a:gd name="T26" fmla="*/ 2 w 84"/>
                  <a:gd name="T27" fmla="*/ 36 h 52"/>
                  <a:gd name="T28" fmla="*/ 0 w 84"/>
                  <a:gd name="T29" fmla="*/ 40 h 52"/>
                  <a:gd name="T30" fmla="*/ 0 w 84"/>
                  <a:gd name="T31" fmla="*/ 40 h 52"/>
                  <a:gd name="T32" fmla="*/ 2 w 84"/>
                  <a:gd name="T33" fmla="*/ 44 h 52"/>
                  <a:gd name="T34" fmla="*/ 8 w 84"/>
                  <a:gd name="T35" fmla="*/ 48 h 52"/>
                  <a:gd name="T36" fmla="*/ 14 w 84"/>
                  <a:gd name="T37" fmla="*/ 50 h 52"/>
                  <a:gd name="T38" fmla="*/ 18 w 84"/>
                  <a:gd name="T39" fmla="*/ 52 h 52"/>
                  <a:gd name="T40" fmla="*/ 18 w 84"/>
                  <a:gd name="T41" fmla="*/ 52 h 52"/>
                  <a:gd name="T42" fmla="*/ 26 w 84"/>
                  <a:gd name="T43" fmla="*/ 48 h 52"/>
                  <a:gd name="T44" fmla="*/ 34 w 84"/>
                  <a:gd name="T45" fmla="*/ 44 h 52"/>
                  <a:gd name="T46" fmla="*/ 44 w 84"/>
                  <a:gd name="T47" fmla="*/ 38 h 52"/>
                  <a:gd name="T48" fmla="*/ 54 w 84"/>
                  <a:gd name="T49" fmla="*/ 36 h 52"/>
                  <a:gd name="T50" fmla="*/ 54 w 84"/>
                  <a:gd name="T51" fmla="*/ 36 h 5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</a:cxnLst>
                <a:rect l="0" t="0" r="r" b="b"/>
                <a:pathLst>
                  <a:path w="84" h="52">
                    <a:moveTo>
                      <a:pt x="54" y="36"/>
                    </a:moveTo>
                    <a:lnTo>
                      <a:pt x="54" y="36"/>
                    </a:lnTo>
                    <a:lnTo>
                      <a:pt x="70" y="30"/>
                    </a:lnTo>
                    <a:lnTo>
                      <a:pt x="70" y="30"/>
                    </a:lnTo>
                    <a:lnTo>
                      <a:pt x="74" y="26"/>
                    </a:lnTo>
                    <a:lnTo>
                      <a:pt x="78" y="22"/>
                    </a:lnTo>
                    <a:lnTo>
                      <a:pt x="84" y="14"/>
                    </a:lnTo>
                    <a:lnTo>
                      <a:pt x="78" y="0"/>
                    </a:lnTo>
                    <a:lnTo>
                      <a:pt x="48" y="14"/>
                    </a:lnTo>
                    <a:lnTo>
                      <a:pt x="24" y="18"/>
                    </a:lnTo>
                    <a:lnTo>
                      <a:pt x="24" y="18"/>
                    </a:lnTo>
                    <a:lnTo>
                      <a:pt x="12" y="26"/>
                    </a:lnTo>
                    <a:lnTo>
                      <a:pt x="4" y="34"/>
                    </a:lnTo>
                    <a:lnTo>
                      <a:pt x="2" y="36"/>
                    </a:lnTo>
                    <a:lnTo>
                      <a:pt x="0" y="40"/>
                    </a:lnTo>
                    <a:lnTo>
                      <a:pt x="0" y="40"/>
                    </a:lnTo>
                    <a:lnTo>
                      <a:pt x="2" y="44"/>
                    </a:lnTo>
                    <a:lnTo>
                      <a:pt x="8" y="48"/>
                    </a:lnTo>
                    <a:lnTo>
                      <a:pt x="14" y="50"/>
                    </a:lnTo>
                    <a:lnTo>
                      <a:pt x="18" y="52"/>
                    </a:lnTo>
                    <a:lnTo>
                      <a:pt x="18" y="52"/>
                    </a:lnTo>
                    <a:lnTo>
                      <a:pt x="26" y="48"/>
                    </a:lnTo>
                    <a:lnTo>
                      <a:pt x="34" y="44"/>
                    </a:lnTo>
                    <a:lnTo>
                      <a:pt x="44" y="38"/>
                    </a:lnTo>
                    <a:lnTo>
                      <a:pt x="54" y="36"/>
                    </a:lnTo>
                    <a:lnTo>
                      <a:pt x="54" y="3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4" name="Freeform 43"/>
              <p:cNvSpPr>
                <a:spLocks/>
              </p:cNvSpPr>
              <p:nvPr/>
            </p:nvSpPr>
            <p:spPr bwMode="auto">
              <a:xfrm>
                <a:off x="6739835" y="5921128"/>
                <a:ext cx="143246" cy="149214"/>
              </a:xfrm>
              <a:custGeom>
                <a:avLst/>
                <a:gdLst>
                  <a:gd name="T0" fmla="*/ 76 w 96"/>
                  <a:gd name="T1" fmla="*/ 50 h 100"/>
                  <a:gd name="T2" fmla="*/ 72 w 96"/>
                  <a:gd name="T3" fmla="*/ 36 h 100"/>
                  <a:gd name="T4" fmla="*/ 76 w 96"/>
                  <a:gd name="T5" fmla="*/ 34 h 100"/>
                  <a:gd name="T6" fmla="*/ 92 w 96"/>
                  <a:gd name="T7" fmla="*/ 34 h 100"/>
                  <a:gd name="T8" fmla="*/ 96 w 96"/>
                  <a:gd name="T9" fmla="*/ 30 h 100"/>
                  <a:gd name="T10" fmla="*/ 96 w 96"/>
                  <a:gd name="T11" fmla="*/ 24 h 100"/>
                  <a:gd name="T12" fmla="*/ 84 w 96"/>
                  <a:gd name="T13" fmla="*/ 6 h 100"/>
                  <a:gd name="T14" fmla="*/ 72 w 96"/>
                  <a:gd name="T15" fmla="*/ 0 h 100"/>
                  <a:gd name="T16" fmla="*/ 54 w 96"/>
                  <a:gd name="T17" fmla="*/ 2 h 100"/>
                  <a:gd name="T18" fmla="*/ 42 w 96"/>
                  <a:gd name="T19" fmla="*/ 4 h 100"/>
                  <a:gd name="T20" fmla="*/ 40 w 96"/>
                  <a:gd name="T21" fmla="*/ 8 h 100"/>
                  <a:gd name="T22" fmla="*/ 30 w 96"/>
                  <a:gd name="T23" fmla="*/ 14 h 100"/>
                  <a:gd name="T24" fmla="*/ 26 w 96"/>
                  <a:gd name="T25" fmla="*/ 18 h 100"/>
                  <a:gd name="T26" fmla="*/ 20 w 96"/>
                  <a:gd name="T27" fmla="*/ 28 h 100"/>
                  <a:gd name="T28" fmla="*/ 20 w 96"/>
                  <a:gd name="T29" fmla="*/ 40 h 100"/>
                  <a:gd name="T30" fmla="*/ 16 w 96"/>
                  <a:gd name="T31" fmla="*/ 46 h 100"/>
                  <a:gd name="T32" fmla="*/ 0 w 96"/>
                  <a:gd name="T33" fmla="*/ 52 h 100"/>
                  <a:gd name="T34" fmla="*/ 0 w 96"/>
                  <a:gd name="T35" fmla="*/ 58 h 100"/>
                  <a:gd name="T36" fmla="*/ 4 w 96"/>
                  <a:gd name="T37" fmla="*/ 62 h 100"/>
                  <a:gd name="T38" fmla="*/ 16 w 96"/>
                  <a:gd name="T39" fmla="*/ 62 h 100"/>
                  <a:gd name="T40" fmla="*/ 22 w 96"/>
                  <a:gd name="T41" fmla="*/ 66 h 100"/>
                  <a:gd name="T42" fmla="*/ 20 w 96"/>
                  <a:gd name="T43" fmla="*/ 76 h 100"/>
                  <a:gd name="T44" fmla="*/ 18 w 96"/>
                  <a:gd name="T45" fmla="*/ 84 h 100"/>
                  <a:gd name="T46" fmla="*/ 16 w 96"/>
                  <a:gd name="T47" fmla="*/ 92 h 100"/>
                  <a:gd name="T48" fmla="*/ 18 w 96"/>
                  <a:gd name="T49" fmla="*/ 96 h 100"/>
                  <a:gd name="T50" fmla="*/ 26 w 96"/>
                  <a:gd name="T51" fmla="*/ 100 h 100"/>
                  <a:gd name="T52" fmla="*/ 34 w 96"/>
                  <a:gd name="T53" fmla="*/ 96 h 100"/>
                  <a:gd name="T54" fmla="*/ 34 w 96"/>
                  <a:gd name="T55" fmla="*/ 92 h 100"/>
                  <a:gd name="T56" fmla="*/ 34 w 96"/>
                  <a:gd name="T57" fmla="*/ 86 h 100"/>
                  <a:gd name="T58" fmla="*/ 40 w 96"/>
                  <a:gd name="T59" fmla="*/ 84 h 100"/>
                  <a:gd name="T60" fmla="*/ 56 w 96"/>
                  <a:gd name="T61" fmla="*/ 82 h 100"/>
                  <a:gd name="T62" fmla="*/ 66 w 96"/>
                  <a:gd name="T63" fmla="*/ 80 h 100"/>
                  <a:gd name="T64" fmla="*/ 72 w 96"/>
                  <a:gd name="T65" fmla="*/ 76 h 100"/>
                  <a:gd name="T66" fmla="*/ 80 w 96"/>
                  <a:gd name="T67" fmla="*/ 66 h 100"/>
                  <a:gd name="T68" fmla="*/ 78 w 96"/>
                  <a:gd name="T69" fmla="*/ 56 h 100"/>
                  <a:gd name="T70" fmla="*/ 76 w 96"/>
                  <a:gd name="T71" fmla="*/ 50 h 10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</a:cxnLst>
                <a:rect l="0" t="0" r="r" b="b"/>
                <a:pathLst>
                  <a:path w="96" h="100">
                    <a:moveTo>
                      <a:pt x="76" y="50"/>
                    </a:moveTo>
                    <a:lnTo>
                      <a:pt x="76" y="50"/>
                    </a:lnTo>
                    <a:lnTo>
                      <a:pt x="72" y="42"/>
                    </a:lnTo>
                    <a:lnTo>
                      <a:pt x="72" y="36"/>
                    </a:lnTo>
                    <a:lnTo>
                      <a:pt x="74" y="34"/>
                    </a:lnTo>
                    <a:lnTo>
                      <a:pt x="76" y="34"/>
                    </a:lnTo>
                    <a:lnTo>
                      <a:pt x="76" y="34"/>
                    </a:lnTo>
                    <a:lnTo>
                      <a:pt x="92" y="34"/>
                    </a:lnTo>
                    <a:lnTo>
                      <a:pt x="94" y="32"/>
                    </a:lnTo>
                    <a:lnTo>
                      <a:pt x="96" y="30"/>
                    </a:lnTo>
                    <a:lnTo>
                      <a:pt x="96" y="24"/>
                    </a:lnTo>
                    <a:lnTo>
                      <a:pt x="96" y="24"/>
                    </a:lnTo>
                    <a:lnTo>
                      <a:pt x="92" y="14"/>
                    </a:lnTo>
                    <a:lnTo>
                      <a:pt x="84" y="6"/>
                    </a:lnTo>
                    <a:lnTo>
                      <a:pt x="78" y="2"/>
                    </a:lnTo>
                    <a:lnTo>
                      <a:pt x="72" y="0"/>
                    </a:lnTo>
                    <a:lnTo>
                      <a:pt x="72" y="0"/>
                    </a:lnTo>
                    <a:lnTo>
                      <a:pt x="54" y="2"/>
                    </a:lnTo>
                    <a:lnTo>
                      <a:pt x="46" y="2"/>
                    </a:lnTo>
                    <a:lnTo>
                      <a:pt x="42" y="4"/>
                    </a:lnTo>
                    <a:lnTo>
                      <a:pt x="42" y="4"/>
                    </a:lnTo>
                    <a:lnTo>
                      <a:pt x="40" y="8"/>
                    </a:lnTo>
                    <a:lnTo>
                      <a:pt x="36" y="12"/>
                    </a:lnTo>
                    <a:lnTo>
                      <a:pt x="30" y="14"/>
                    </a:lnTo>
                    <a:lnTo>
                      <a:pt x="30" y="14"/>
                    </a:lnTo>
                    <a:lnTo>
                      <a:pt x="26" y="18"/>
                    </a:lnTo>
                    <a:lnTo>
                      <a:pt x="22" y="22"/>
                    </a:lnTo>
                    <a:lnTo>
                      <a:pt x="20" y="28"/>
                    </a:lnTo>
                    <a:lnTo>
                      <a:pt x="20" y="28"/>
                    </a:lnTo>
                    <a:lnTo>
                      <a:pt x="20" y="40"/>
                    </a:lnTo>
                    <a:lnTo>
                      <a:pt x="20" y="42"/>
                    </a:lnTo>
                    <a:lnTo>
                      <a:pt x="16" y="46"/>
                    </a:lnTo>
                    <a:lnTo>
                      <a:pt x="16" y="46"/>
                    </a:lnTo>
                    <a:lnTo>
                      <a:pt x="0" y="52"/>
                    </a:lnTo>
                    <a:lnTo>
                      <a:pt x="0" y="52"/>
                    </a:lnTo>
                    <a:lnTo>
                      <a:pt x="0" y="58"/>
                    </a:lnTo>
                    <a:lnTo>
                      <a:pt x="2" y="60"/>
                    </a:lnTo>
                    <a:lnTo>
                      <a:pt x="4" y="62"/>
                    </a:lnTo>
                    <a:lnTo>
                      <a:pt x="4" y="62"/>
                    </a:lnTo>
                    <a:lnTo>
                      <a:pt x="16" y="62"/>
                    </a:lnTo>
                    <a:lnTo>
                      <a:pt x="20" y="64"/>
                    </a:lnTo>
                    <a:lnTo>
                      <a:pt x="22" y="66"/>
                    </a:lnTo>
                    <a:lnTo>
                      <a:pt x="22" y="66"/>
                    </a:lnTo>
                    <a:lnTo>
                      <a:pt x="20" y="76"/>
                    </a:lnTo>
                    <a:lnTo>
                      <a:pt x="18" y="84"/>
                    </a:lnTo>
                    <a:lnTo>
                      <a:pt x="18" y="84"/>
                    </a:lnTo>
                    <a:lnTo>
                      <a:pt x="16" y="88"/>
                    </a:lnTo>
                    <a:lnTo>
                      <a:pt x="16" y="92"/>
                    </a:lnTo>
                    <a:lnTo>
                      <a:pt x="18" y="96"/>
                    </a:lnTo>
                    <a:lnTo>
                      <a:pt x="18" y="96"/>
                    </a:lnTo>
                    <a:lnTo>
                      <a:pt x="22" y="98"/>
                    </a:lnTo>
                    <a:lnTo>
                      <a:pt x="26" y="100"/>
                    </a:lnTo>
                    <a:lnTo>
                      <a:pt x="30" y="100"/>
                    </a:lnTo>
                    <a:lnTo>
                      <a:pt x="34" y="96"/>
                    </a:lnTo>
                    <a:lnTo>
                      <a:pt x="34" y="96"/>
                    </a:lnTo>
                    <a:lnTo>
                      <a:pt x="34" y="92"/>
                    </a:lnTo>
                    <a:lnTo>
                      <a:pt x="32" y="90"/>
                    </a:lnTo>
                    <a:lnTo>
                      <a:pt x="34" y="86"/>
                    </a:lnTo>
                    <a:lnTo>
                      <a:pt x="40" y="84"/>
                    </a:lnTo>
                    <a:lnTo>
                      <a:pt x="40" y="84"/>
                    </a:lnTo>
                    <a:lnTo>
                      <a:pt x="50" y="82"/>
                    </a:lnTo>
                    <a:lnTo>
                      <a:pt x="56" y="82"/>
                    </a:lnTo>
                    <a:lnTo>
                      <a:pt x="60" y="82"/>
                    </a:lnTo>
                    <a:lnTo>
                      <a:pt x="66" y="80"/>
                    </a:lnTo>
                    <a:lnTo>
                      <a:pt x="66" y="80"/>
                    </a:lnTo>
                    <a:lnTo>
                      <a:pt x="72" y="76"/>
                    </a:lnTo>
                    <a:lnTo>
                      <a:pt x="78" y="68"/>
                    </a:lnTo>
                    <a:lnTo>
                      <a:pt x="80" y="66"/>
                    </a:lnTo>
                    <a:lnTo>
                      <a:pt x="80" y="60"/>
                    </a:lnTo>
                    <a:lnTo>
                      <a:pt x="78" y="56"/>
                    </a:lnTo>
                    <a:lnTo>
                      <a:pt x="76" y="50"/>
                    </a:lnTo>
                    <a:lnTo>
                      <a:pt x="76" y="5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5" name="Freeform 44"/>
              <p:cNvSpPr>
                <a:spLocks/>
              </p:cNvSpPr>
              <p:nvPr/>
            </p:nvSpPr>
            <p:spPr bwMode="auto">
              <a:xfrm>
                <a:off x="6533919" y="5655527"/>
                <a:ext cx="313350" cy="193979"/>
              </a:xfrm>
              <a:custGeom>
                <a:avLst/>
                <a:gdLst>
                  <a:gd name="T0" fmla="*/ 120 w 210"/>
                  <a:gd name="T1" fmla="*/ 70 h 130"/>
                  <a:gd name="T2" fmla="*/ 124 w 210"/>
                  <a:gd name="T3" fmla="*/ 68 h 130"/>
                  <a:gd name="T4" fmla="*/ 130 w 210"/>
                  <a:gd name="T5" fmla="*/ 68 h 130"/>
                  <a:gd name="T6" fmla="*/ 142 w 210"/>
                  <a:gd name="T7" fmla="*/ 74 h 130"/>
                  <a:gd name="T8" fmla="*/ 148 w 210"/>
                  <a:gd name="T9" fmla="*/ 80 h 130"/>
                  <a:gd name="T10" fmla="*/ 162 w 210"/>
                  <a:gd name="T11" fmla="*/ 84 h 130"/>
                  <a:gd name="T12" fmla="*/ 166 w 210"/>
                  <a:gd name="T13" fmla="*/ 80 h 130"/>
                  <a:gd name="T14" fmla="*/ 168 w 210"/>
                  <a:gd name="T15" fmla="*/ 74 h 130"/>
                  <a:gd name="T16" fmla="*/ 178 w 210"/>
                  <a:gd name="T17" fmla="*/ 70 h 130"/>
                  <a:gd name="T18" fmla="*/ 192 w 210"/>
                  <a:gd name="T19" fmla="*/ 70 h 130"/>
                  <a:gd name="T20" fmla="*/ 198 w 210"/>
                  <a:gd name="T21" fmla="*/ 68 h 130"/>
                  <a:gd name="T22" fmla="*/ 208 w 210"/>
                  <a:gd name="T23" fmla="*/ 60 h 130"/>
                  <a:gd name="T24" fmla="*/ 210 w 210"/>
                  <a:gd name="T25" fmla="*/ 56 h 130"/>
                  <a:gd name="T26" fmla="*/ 204 w 210"/>
                  <a:gd name="T27" fmla="*/ 46 h 130"/>
                  <a:gd name="T28" fmla="*/ 202 w 210"/>
                  <a:gd name="T29" fmla="*/ 40 h 130"/>
                  <a:gd name="T30" fmla="*/ 198 w 210"/>
                  <a:gd name="T31" fmla="*/ 34 h 130"/>
                  <a:gd name="T32" fmla="*/ 192 w 210"/>
                  <a:gd name="T33" fmla="*/ 30 h 130"/>
                  <a:gd name="T34" fmla="*/ 182 w 210"/>
                  <a:gd name="T35" fmla="*/ 14 h 130"/>
                  <a:gd name="T36" fmla="*/ 178 w 210"/>
                  <a:gd name="T37" fmla="*/ 12 h 130"/>
                  <a:gd name="T38" fmla="*/ 162 w 210"/>
                  <a:gd name="T39" fmla="*/ 2 h 130"/>
                  <a:gd name="T40" fmla="*/ 146 w 210"/>
                  <a:gd name="T41" fmla="*/ 0 h 130"/>
                  <a:gd name="T42" fmla="*/ 136 w 210"/>
                  <a:gd name="T43" fmla="*/ 0 h 130"/>
                  <a:gd name="T44" fmla="*/ 88 w 210"/>
                  <a:gd name="T45" fmla="*/ 14 h 130"/>
                  <a:gd name="T46" fmla="*/ 74 w 210"/>
                  <a:gd name="T47" fmla="*/ 24 h 130"/>
                  <a:gd name="T48" fmla="*/ 64 w 210"/>
                  <a:gd name="T49" fmla="*/ 30 h 130"/>
                  <a:gd name="T50" fmla="*/ 50 w 210"/>
                  <a:gd name="T51" fmla="*/ 26 h 130"/>
                  <a:gd name="T52" fmla="*/ 38 w 210"/>
                  <a:gd name="T53" fmla="*/ 20 h 130"/>
                  <a:gd name="T54" fmla="*/ 34 w 210"/>
                  <a:gd name="T55" fmla="*/ 16 h 130"/>
                  <a:gd name="T56" fmla="*/ 20 w 210"/>
                  <a:gd name="T57" fmla="*/ 8 h 130"/>
                  <a:gd name="T58" fmla="*/ 16 w 210"/>
                  <a:gd name="T59" fmla="*/ 12 h 130"/>
                  <a:gd name="T60" fmla="*/ 10 w 210"/>
                  <a:gd name="T61" fmla="*/ 20 h 130"/>
                  <a:gd name="T62" fmla="*/ 4 w 210"/>
                  <a:gd name="T63" fmla="*/ 32 h 130"/>
                  <a:gd name="T64" fmla="*/ 0 w 210"/>
                  <a:gd name="T65" fmla="*/ 42 h 130"/>
                  <a:gd name="T66" fmla="*/ 6 w 210"/>
                  <a:gd name="T67" fmla="*/ 46 h 130"/>
                  <a:gd name="T68" fmla="*/ 26 w 210"/>
                  <a:gd name="T69" fmla="*/ 58 h 130"/>
                  <a:gd name="T70" fmla="*/ 32 w 210"/>
                  <a:gd name="T71" fmla="*/ 62 h 130"/>
                  <a:gd name="T72" fmla="*/ 36 w 210"/>
                  <a:gd name="T73" fmla="*/ 94 h 130"/>
                  <a:gd name="T74" fmla="*/ 46 w 210"/>
                  <a:gd name="T75" fmla="*/ 114 h 130"/>
                  <a:gd name="T76" fmla="*/ 58 w 210"/>
                  <a:gd name="T77" fmla="*/ 120 h 130"/>
                  <a:gd name="T78" fmla="*/ 62 w 210"/>
                  <a:gd name="T79" fmla="*/ 120 h 130"/>
                  <a:gd name="T80" fmla="*/ 92 w 210"/>
                  <a:gd name="T81" fmla="*/ 116 h 130"/>
                  <a:gd name="T82" fmla="*/ 108 w 210"/>
                  <a:gd name="T83" fmla="*/ 124 h 130"/>
                  <a:gd name="T84" fmla="*/ 118 w 210"/>
                  <a:gd name="T85" fmla="*/ 128 h 130"/>
                  <a:gd name="T86" fmla="*/ 132 w 210"/>
                  <a:gd name="T87" fmla="*/ 128 h 130"/>
                  <a:gd name="T88" fmla="*/ 138 w 210"/>
                  <a:gd name="T89" fmla="*/ 126 h 130"/>
                  <a:gd name="T90" fmla="*/ 146 w 210"/>
                  <a:gd name="T91" fmla="*/ 112 h 130"/>
                  <a:gd name="T92" fmla="*/ 150 w 210"/>
                  <a:gd name="T93" fmla="*/ 102 h 130"/>
                  <a:gd name="T94" fmla="*/ 152 w 210"/>
                  <a:gd name="T95" fmla="*/ 98 h 130"/>
                  <a:gd name="T96" fmla="*/ 138 w 210"/>
                  <a:gd name="T97" fmla="*/ 92 h 130"/>
                  <a:gd name="T98" fmla="*/ 126 w 210"/>
                  <a:gd name="T99" fmla="*/ 88 h 130"/>
                  <a:gd name="T100" fmla="*/ 118 w 210"/>
                  <a:gd name="T101" fmla="*/ 78 h 130"/>
                  <a:gd name="T102" fmla="*/ 120 w 210"/>
                  <a:gd name="T103" fmla="*/ 70 h 1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</a:cxnLst>
                <a:rect l="0" t="0" r="r" b="b"/>
                <a:pathLst>
                  <a:path w="210" h="130">
                    <a:moveTo>
                      <a:pt x="120" y="70"/>
                    </a:moveTo>
                    <a:lnTo>
                      <a:pt x="120" y="70"/>
                    </a:lnTo>
                    <a:lnTo>
                      <a:pt x="122" y="68"/>
                    </a:lnTo>
                    <a:lnTo>
                      <a:pt x="124" y="68"/>
                    </a:lnTo>
                    <a:lnTo>
                      <a:pt x="130" y="68"/>
                    </a:lnTo>
                    <a:lnTo>
                      <a:pt x="130" y="68"/>
                    </a:lnTo>
                    <a:lnTo>
                      <a:pt x="136" y="70"/>
                    </a:lnTo>
                    <a:lnTo>
                      <a:pt x="142" y="74"/>
                    </a:lnTo>
                    <a:lnTo>
                      <a:pt x="148" y="80"/>
                    </a:lnTo>
                    <a:lnTo>
                      <a:pt x="148" y="80"/>
                    </a:lnTo>
                    <a:lnTo>
                      <a:pt x="156" y="82"/>
                    </a:lnTo>
                    <a:lnTo>
                      <a:pt x="162" y="84"/>
                    </a:lnTo>
                    <a:lnTo>
                      <a:pt x="166" y="80"/>
                    </a:lnTo>
                    <a:lnTo>
                      <a:pt x="166" y="80"/>
                    </a:lnTo>
                    <a:lnTo>
                      <a:pt x="168" y="76"/>
                    </a:lnTo>
                    <a:lnTo>
                      <a:pt x="168" y="74"/>
                    </a:lnTo>
                    <a:lnTo>
                      <a:pt x="170" y="72"/>
                    </a:lnTo>
                    <a:lnTo>
                      <a:pt x="178" y="70"/>
                    </a:lnTo>
                    <a:lnTo>
                      <a:pt x="178" y="70"/>
                    </a:lnTo>
                    <a:lnTo>
                      <a:pt x="192" y="70"/>
                    </a:lnTo>
                    <a:lnTo>
                      <a:pt x="192" y="70"/>
                    </a:lnTo>
                    <a:lnTo>
                      <a:pt x="198" y="68"/>
                    </a:lnTo>
                    <a:lnTo>
                      <a:pt x="204" y="66"/>
                    </a:lnTo>
                    <a:lnTo>
                      <a:pt x="208" y="60"/>
                    </a:lnTo>
                    <a:lnTo>
                      <a:pt x="208" y="60"/>
                    </a:lnTo>
                    <a:lnTo>
                      <a:pt x="210" y="56"/>
                    </a:lnTo>
                    <a:lnTo>
                      <a:pt x="208" y="52"/>
                    </a:lnTo>
                    <a:lnTo>
                      <a:pt x="204" y="46"/>
                    </a:lnTo>
                    <a:lnTo>
                      <a:pt x="204" y="46"/>
                    </a:lnTo>
                    <a:lnTo>
                      <a:pt x="202" y="40"/>
                    </a:lnTo>
                    <a:lnTo>
                      <a:pt x="200" y="36"/>
                    </a:lnTo>
                    <a:lnTo>
                      <a:pt x="198" y="34"/>
                    </a:lnTo>
                    <a:lnTo>
                      <a:pt x="198" y="34"/>
                    </a:lnTo>
                    <a:lnTo>
                      <a:pt x="192" y="30"/>
                    </a:lnTo>
                    <a:lnTo>
                      <a:pt x="188" y="24"/>
                    </a:lnTo>
                    <a:lnTo>
                      <a:pt x="182" y="14"/>
                    </a:lnTo>
                    <a:lnTo>
                      <a:pt x="182" y="14"/>
                    </a:lnTo>
                    <a:lnTo>
                      <a:pt x="178" y="12"/>
                    </a:lnTo>
                    <a:lnTo>
                      <a:pt x="170" y="6"/>
                    </a:lnTo>
                    <a:lnTo>
                      <a:pt x="162" y="2"/>
                    </a:lnTo>
                    <a:lnTo>
                      <a:pt x="154" y="0"/>
                    </a:lnTo>
                    <a:lnTo>
                      <a:pt x="146" y="0"/>
                    </a:lnTo>
                    <a:lnTo>
                      <a:pt x="136" y="0"/>
                    </a:lnTo>
                    <a:lnTo>
                      <a:pt x="136" y="0"/>
                    </a:lnTo>
                    <a:lnTo>
                      <a:pt x="106" y="8"/>
                    </a:lnTo>
                    <a:lnTo>
                      <a:pt x="88" y="14"/>
                    </a:lnTo>
                    <a:lnTo>
                      <a:pt x="88" y="14"/>
                    </a:lnTo>
                    <a:lnTo>
                      <a:pt x="74" y="24"/>
                    </a:lnTo>
                    <a:lnTo>
                      <a:pt x="68" y="28"/>
                    </a:lnTo>
                    <a:lnTo>
                      <a:pt x="64" y="30"/>
                    </a:lnTo>
                    <a:lnTo>
                      <a:pt x="64" y="30"/>
                    </a:lnTo>
                    <a:lnTo>
                      <a:pt x="50" y="26"/>
                    </a:lnTo>
                    <a:lnTo>
                      <a:pt x="42" y="24"/>
                    </a:lnTo>
                    <a:lnTo>
                      <a:pt x="38" y="20"/>
                    </a:lnTo>
                    <a:lnTo>
                      <a:pt x="38" y="20"/>
                    </a:lnTo>
                    <a:lnTo>
                      <a:pt x="34" y="16"/>
                    </a:lnTo>
                    <a:lnTo>
                      <a:pt x="28" y="12"/>
                    </a:lnTo>
                    <a:lnTo>
                      <a:pt x="20" y="8"/>
                    </a:lnTo>
                    <a:lnTo>
                      <a:pt x="20" y="8"/>
                    </a:lnTo>
                    <a:lnTo>
                      <a:pt x="16" y="12"/>
                    </a:lnTo>
                    <a:lnTo>
                      <a:pt x="10" y="20"/>
                    </a:lnTo>
                    <a:lnTo>
                      <a:pt x="10" y="20"/>
                    </a:lnTo>
                    <a:lnTo>
                      <a:pt x="8" y="26"/>
                    </a:lnTo>
                    <a:lnTo>
                      <a:pt x="4" y="32"/>
                    </a:lnTo>
                    <a:lnTo>
                      <a:pt x="2" y="38"/>
                    </a:lnTo>
                    <a:lnTo>
                      <a:pt x="0" y="42"/>
                    </a:lnTo>
                    <a:lnTo>
                      <a:pt x="0" y="42"/>
                    </a:lnTo>
                    <a:lnTo>
                      <a:pt x="6" y="46"/>
                    </a:lnTo>
                    <a:lnTo>
                      <a:pt x="16" y="52"/>
                    </a:lnTo>
                    <a:lnTo>
                      <a:pt x="26" y="58"/>
                    </a:lnTo>
                    <a:lnTo>
                      <a:pt x="32" y="62"/>
                    </a:lnTo>
                    <a:lnTo>
                      <a:pt x="32" y="62"/>
                    </a:lnTo>
                    <a:lnTo>
                      <a:pt x="32" y="74"/>
                    </a:lnTo>
                    <a:lnTo>
                      <a:pt x="36" y="94"/>
                    </a:lnTo>
                    <a:lnTo>
                      <a:pt x="40" y="106"/>
                    </a:lnTo>
                    <a:lnTo>
                      <a:pt x="46" y="114"/>
                    </a:lnTo>
                    <a:lnTo>
                      <a:pt x="52" y="120"/>
                    </a:lnTo>
                    <a:lnTo>
                      <a:pt x="58" y="120"/>
                    </a:lnTo>
                    <a:lnTo>
                      <a:pt x="62" y="120"/>
                    </a:lnTo>
                    <a:lnTo>
                      <a:pt x="62" y="120"/>
                    </a:lnTo>
                    <a:lnTo>
                      <a:pt x="80" y="116"/>
                    </a:lnTo>
                    <a:lnTo>
                      <a:pt x="92" y="116"/>
                    </a:lnTo>
                    <a:lnTo>
                      <a:pt x="100" y="118"/>
                    </a:lnTo>
                    <a:lnTo>
                      <a:pt x="108" y="124"/>
                    </a:lnTo>
                    <a:lnTo>
                      <a:pt x="108" y="124"/>
                    </a:lnTo>
                    <a:lnTo>
                      <a:pt x="118" y="128"/>
                    </a:lnTo>
                    <a:lnTo>
                      <a:pt x="126" y="130"/>
                    </a:lnTo>
                    <a:lnTo>
                      <a:pt x="132" y="128"/>
                    </a:lnTo>
                    <a:lnTo>
                      <a:pt x="138" y="126"/>
                    </a:lnTo>
                    <a:lnTo>
                      <a:pt x="138" y="126"/>
                    </a:lnTo>
                    <a:lnTo>
                      <a:pt x="142" y="120"/>
                    </a:lnTo>
                    <a:lnTo>
                      <a:pt x="146" y="112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50" y="102"/>
                    </a:lnTo>
                    <a:lnTo>
                      <a:pt x="152" y="98"/>
                    </a:lnTo>
                    <a:lnTo>
                      <a:pt x="148" y="96"/>
                    </a:lnTo>
                    <a:lnTo>
                      <a:pt x="138" y="92"/>
                    </a:lnTo>
                    <a:lnTo>
                      <a:pt x="138" y="92"/>
                    </a:lnTo>
                    <a:lnTo>
                      <a:pt x="126" y="88"/>
                    </a:lnTo>
                    <a:lnTo>
                      <a:pt x="118" y="84"/>
                    </a:lnTo>
                    <a:lnTo>
                      <a:pt x="118" y="78"/>
                    </a:lnTo>
                    <a:lnTo>
                      <a:pt x="120" y="70"/>
                    </a:lnTo>
                    <a:lnTo>
                      <a:pt x="120" y="7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6" name="Freeform 45"/>
              <p:cNvSpPr>
                <a:spLocks/>
              </p:cNvSpPr>
              <p:nvPr/>
            </p:nvSpPr>
            <p:spPr bwMode="auto">
              <a:xfrm>
                <a:off x="8306585" y="6037516"/>
                <a:ext cx="232774" cy="44764"/>
              </a:xfrm>
              <a:custGeom>
                <a:avLst/>
                <a:gdLst>
                  <a:gd name="T0" fmla="*/ 0 w 156"/>
                  <a:gd name="T1" fmla="*/ 28 h 30"/>
                  <a:gd name="T2" fmla="*/ 0 w 156"/>
                  <a:gd name="T3" fmla="*/ 28 h 30"/>
                  <a:gd name="T4" fmla="*/ 8 w 156"/>
                  <a:gd name="T5" fmla="*/ 30 h 30"/>
                  <a:gd name="T6" fmla="*/ 16 w 156"/>
                  <a:gd name="T7" fmla="*/ 28 h 30"/>
                  <a:gd name="T8" fmla="*/ 24 w 156"/>
                  <a:gd name="T9" fmla="*/ 24 h 30"/>
                  <a:gd name="T10" fmla="*/ 24 w 156"/>
                  <a:gd name="T11" fmla="*/ 24 h 30"/>
                  <a:gd name="T12" fmla="*/ 32 w 156"/>
                  <a:gd name="T13" fmla="*/ 18 h 30"/>
                  <a:gd name="T14" fmla="*/ 38 w 156"/>
                  <a:gd name="T15" fmla="*/ 16 h 30"/>
                  <a:gd name="T16" fmla="*/ 50 w 156"/>
                  <a:gd name="T17" fmla="*/ 14 h 30"/>
                  <a:gd name="T18" fmla="*/ 50 w 156"/>
                  <a:gd name="T19" fmla="*/ 14 h 30"/>
                  <a:gd name="T20" fmla="*/ 62 w 156"/>
                  <a:gd name="T21" fmla="*/ 12 h 30"/>
                  <a:gd name="T22" fmla="*/ 70 w 156"/>
                  <a:gd name="T23" fmla="*/ 14 h 30"/>
                  <a:gd name="T24" fmla="*/ 70 w 156"/>
                  <a:gd name="T25" fmla="*/ 14 h 30"/>
                  <a:gd name="T26" fmla="*/ 88 w 156"/>
                  <a:gd name="T27" fmla="*/ 22 h 30"/>
                  <a:gd name="T28" fmla="*/ 104 w 156"/>
                  <a:gd name="T29" fmla="*/ 28 h 30"/>
                  <a:gd name="T30" fmla="*/ 104 w 156"/>
                  <a:gd name="T31" fmla="*/ 28 h 30"/>
                  <a:gd name="T32" fmla="*/ 112 w 156"/>
                  <a:gd name="T33" fmla="*/ 28 h 30"/>
                  <a:gd name="T34" fmla="*/ 120 w 156"/>
                  <a:gd name="T35" fmla="*/ 24 h 30"/>
                  <a:gd name="T36" fmla="*/ 120 w 156"/>
                  <a:gd name="T37" fmla="*/ 24 h 30"/>
                  <a:gd name="T38" fmla="*/ 136 w 156"/>
                  <a:gd name="T39" fmla="*/ 18 h 30"/>
                  <a:gd name="T40" fmla="*/ 156 w 156"/>
                  <a:gd name="T41" fmla="*/ 0 h 3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</a:cxnLst>
                <a:rect l="0" t="0" r="r" b="b"/>
                <a:pathLst>
                  <a:path w="156" h="30">
                    <a:moveTo>
                      <a:pt x="0" y="28"/>
                    </a:moveTo>
                    <a:lnTo>
                      <a:pt x="0" y="28"/>
                    </a:lnTo>
                    <a:lnTo>
                      <a:pt x="8" y="30"/>
                    </a:lnTo>
                    <a:lnTo>
                      <a:pt x="16" y="28"/>
                    </a:lnTo>
                    <a:lnTo>
                      <a:pt x="24" y="24"/>
                    </a:lnTo>
                    <a:lnTo>
                      <a:pt x="24" y="24"/>
                    </a:lnTo>
                    <a:lnTo>
                      <a:pt x="32" y="18"/>
                    </a:lnTo>
                    <a:lnTo>
                      <a:pt x="38" y="16"/>
                    </a:lnTo>
                    <a:lnTo>
                      <a:pt x="50" y="14"/>
                    </a:lnTo>
                    <a:lnTo>
                      <a:pt x="50" y="14"/>
                    </a:lnTo>
                    <a:lnTo>
                      <a:pt x="62" y="12"/>
                    </a:lnTo>
                    <a:lnTo>
                      <a:pt x="70" y="14"/>
                    </a:lnTo>
                    <a:lnTo>
                      <a:pt x="70" y="14"/>
                    </a:lnTo>
                    <a:lnTo>
                      <a:pt x="88" y="22"/>
                    </a:lnTo>
                    <a:lnTo>
                      <a:pt x="104" y="28"/>
                    </a:lnTo>
                    <a:lnTo>
                      <a:pt x="104" y="28"/>
                    </a:lnTo>
                    <a:lnTo>
                      <a:pt x="112" y="28"/>
                    </a:lnTo>
                    <a:lnTo>
                      <a:pt x="120" y="24"/>
                    </a:lnTo>
                    <a:lnTo>
                      <a:pt x="120" y="24"/>
                    </a:lnTo>
                    <a:lnTo>
                      <a:pt x="136" y="18"/>
                    </a:lnTo>
                    <a:lnTo>
                      <a:pt x="156" y="0"/>
                    </a:lnTo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7" name="Freeform 46"/>
              <p:cNvSpPr>
                <a:spLocks/>
              </p:cNvSpPr>
              <p:nvPr/>
            </p:nvSpPr>
            <p:spPr bwMode="auto">
              <a:xfrm>
                <a:off x="7312818" y="4336472"/>
                <a:ext cx="746072" cy="1137013"/>
              </a:xfrm>
              <a:custGeom>
                <a:avLst/>
                <a:gdLst>
                  <a:gd name="T0" fmla="*/ 196 w 500"/>
                  <a:gd name="T1" fmla="*/ 8 h 762"/>
                  <a:gd name="T2" fmla="*/ 232 w 500"/>
                  <a:gd name="T3" fmla="*/ 0 h 762"/>
                  <a:gd name="T4" fmla="*/ 250 w 500"/>
                  <a:gd name="T5" fmla="*/ 8 h 762"/>
                  <a:gd name="T6" fmla="*/ 270 w 500"/>
                  <a:gd name="T7" fmla="*/ 42 h 762"/>
                  <a:gd name="T8" fmla="*/ 350 w 500"/>
                  <a:gd name="T9" fmla="*/ 128 h 762"/>
                  <a:gd name="T10" fmla="*/ 398 w 500"/>
                  <a:gd name="T11" fmla="*/ 146 h 762"/>
                  <a:gd name="T12" fmla="*/ 410 w 500"/>
                  <a:gd name="T13" fmla="*/ 154 h 762"/>
                  <a:gd name="T14" fmla="*/ 410 w 500"/>
                  <a:gd name="T15" fmla="*/ 176 h 762"/>
                  <a:gd name="T16" fmla="*/ 432 w 500"/>
                  <a:gd name="T17" fmla="*/ 236 h 762"/>
                  <a:gd name="T18" fmla="*/ 456 w 500"/>
                  <a:gd name="T19" fmla="*/ 282 h 762"/>
                  <a:gd name="T20" fmla="*/ 450 w 500"/>
                  <a:gd name="T21" fmla="*/ 302 h 762"/>
                  <a:gd name="T22" fmla="*/ 430 w 500"/>
                  <a:gd name="T23" fmla="*/ 338 h 762"/>
                  <a:gd name="T24" fmla="*/ 444 w 500"/>
                  <a:gd name="T25" fmla="*/ 382 h 762"/>
                  <a:gd name="T26" fmla="*/ 456 w 500"/>
                  <a:gd name="T27" fmla="*/ 394 h 762"/>
                  <a:gd name="T28" fmla="*/ 452 w 500"/>
                  <a:gd name="T29" fmla="*/ 434 h 762"/>
                  <a:gd name="T30" fmla="*/ 444 w 500"/>
                  <a:gd name="T31" fmla="*/ 468 h 762"/>
                  <a:gd name="T32" fmla="*/ 452 w 500"/>
                  <a:gd name="T33" fmla="*/ 488 h 762"/>
                  <a:gd name="T34" fmla="*/ 478 w 500"/>
                  <a:gd name="T35" fmla="*/ 518 h 762"/>
                  <a:gd name="T36" fmla="*/ 484 w 500"/>
                  <a:gd name="T37" fmla="*/ 536 h 762"/>
                  <a:gd name="T38" fmla="*/ 460 w 500"/>
                  <a:gd name="T39" fmla="*/ 560 h 762"/>
                  <a:gd name="T40" fmla="*/ 456 w 500"/>
                  <a:gd name="T41" fmla="*/ 582 h 762"/>
                  <a:gd name="T42" fmla="*/ 460 w 500"/>
                  <a:gd name="T43" fmla="*/ 600 h 762"/>
                  <a:gd name="T44" fmla="*/ 492 w 500"/>
                  <a:gd name="T45" fmla="*/ 632 h 762"/>
                  <a:gd name="T46" fmla="*/ 500 w 500"/>
                  <a:gd name="T47" fmla="*/ 674 h 762"/>
                  <a:gd name="T48" fmla="*/ 500 w 500"/>
                  <a:gd name="T49" fmla="*/ 722 h 762"/>
                  <a:gd name="T50" fmla="*/ 494 w 500"/>
                  <a:gd name="T51" fmla="*/ 740 h 762"/>
                  <a:gd name="T52" fmla="*/ 482 w 500"/>
                  <a:gd name="T53" fmla="*/ 720 h 762"/>
                  <a:gd name="T54" fmla="*/ 460 w 500"/>
                  <a:gd name="T55" fmla="*/ 712 h 762"/>
                  <a:gd name="T56" fmla="*/ 444 w 500"/>
                  <a:gd name="T57" fmla="*/ 720 h 762"/>
                  <a:gd name="T58" fmla="*/ 442 w 500"/>
                  <a:gd name="T59" fmla="*/ 752 h 762"/>
                  <a:gd name="T60" fmla="*/ 410 w 500"/>
                  <a:gd name="T61" fmla="*/ 758 h 762"/>
                  <a:gd name="T62" fmla="*/ 402 w 500"/>
                  <a:gd name="T63" fmla="*/ 746 h 762"/>
                  <a:gd name="T64" fmla="*/ 388 w 500"/>
                  <a:gd name="T65" fmla="*/ 742 h 762"/>
                  <a:gd name="T66" fmla="*/ 370 w 500"/>
                  <a:gd name="T67" fmla="*/ 754 h 762"/>
                  <a:gd name="T68" fmla="*/ 350 w 500"/>
                  <a:gd name="T69" fmla="*/ 758 h 762"/>
                  <a:gd name="T70" fmla="*/ 324 w 500"/>
                  <a:gd name="T71" fmla="*/ 738 h 762"/>
                  <a:gd name="T72" fmla="*/ 306 w 500"/>
                  <a:gd name="T73" fmla="*/ 736 h 762"/>
                  <a:gd name="T74" fmla="*/ 288 w 500"/>
                  <a:gd name="T75" fmla="*/ 746 h 762"/>
                  <a:gd name="T76" fmla="*/ 90 w 500"/>
                  <a:gd name="T77" fmla="*/ 716 h 762"/>
                  <a:gd name="T78" fmla="*/ 52 w 500"/>
                  <a:gd name="T79" fmla="*/ 672 h 762"/>
                  <a:gd name="T80" fmla="*/ 68 w 500"/>
                  <a:gd name="T81" fmla="*/ 664 h 762"/>
                  <a:gd name="T82" fmla="*/ 60 w 500"/>
                  <a:gd name="T83" fmla="*/ 624 h 762"/>
                  <a:gd name="T84" fmla="*/ 50 w 500"/>
                  <a:gd name="T85" fmla="*/ 584 h 762"/>
                  <a:gd name="T86" fmla="*/ 94 w 500"/>
                  <a:gd name="T87" fmla="*/ 588 h 762"/>
                  <a:gd name="T88" fmla="*/ 130 w 500"/>
                  <a:gd name="T89" fmla="*/ 554 h 762"/>
                  <a:gd name="T90" fmla="*/ 124 w 500"/>
                  <a:gd name="T91" fmla="*/ 488 h 762"/>
                  <a:gd name="T92" fmla="*/ 46 w 500"/>
                  <a:gd name="T93" fmla="*/ 398 h 762"/>
                  <a:gd name="T94" fmla="*/ 6 w 500"/>
                  <a:gd name="T95" fmla="*/ 358 h 762"/>
                  <a:gd name="T96" fmla="*/ 4 w 500"/>
                  <a:gd name="T97" fmla="*/ 314 h 762"/>
                  <a:gd name="T98" fmla="*/ 26 w 500"/>
                  <a:gd name="T99" fmla="*/ 222 h 762"/>
                  <a:gd name="T100" fmla="*/ 42 w 500"/>
                  <a:gd name="T101" fmla="*/ 110 h 762"/>
                  <a:gd name="T102" fmla="*/ 106 w 500"/>
                  <a:gd name="T103" fmla="*/ 54 h 762"/>
                  <a:gd name="T104" fmla="*/ 140 w 500"/>
                  <a:gd name="T105" fmla="*/ 34 h 762"/>
                  <a:gd name="T106" fmla="*/ 178 w 500"/>
                  <a:gd name="T107" fmla="*/ 24 h 762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  <a:cxn ang="0">
                    <a:pos x="T98" y="T99"/>
                  </a:cxn>
                  <a:cxn ang="0">
                    <a:pos x="T100" y="T101"/>
                  </a:cxn>
                  <a:cxn ang="0">
                    <a:pos x="T102" y="T103"/>
                  </a:cxn>
                  <a:cxn ang="0">
                    <a:pos x="T104" y="T105"/>
                  </a:cxn>
                  <a:cxn ang="0">
                    <a:pos x="T106" y="T107"/>
                  </a:cxn>
                </a:cxnLst>
                <a:rect l="0" t="0" r="r" b="b"/>
                <a:pathLst>
                  <a:path w="500" h="762">
                    <a:moveTo>
                      <a:pt x="186" y="22"/>
                    </a:moveTo>
                    <a:lnTo>
                      <a:pt x="186" y="22"/>
                    </a:lnTo>
                    <a:lnTo>
                      <a:pt x="192" y="14"/>
                    </a:lnTo>
                    <a:lnTo>
                      <a:pt x="196" y="8"/>
                    </a:lnTo>
                    <a:lnTo>
                      <a:pt x="200" y="4"/>
                    </a:lnTo>
                    <a:lnTo>
                      <a:pt x="200" y="4"/>
                    </a:lnTo>
                    <a:lnTo>
                      <a:pt x="220" y="0"/>
                    </a:lnTo>
                    <a:lnTo>
                      <a:pt x="232" y="0"/>
                    </a:lnTo>
                    <a:lnTo>
                      <a:pt x="240" y="2"/>
                    </a:lnTo>
                    <a:lnTo>
                      <a:pt x="240" y="2"/>
                    </a:lnTo>
                    <a:lnTo>
                      <a:pt x="246" y="6"/>
                    </a:lnTo>
                    <a:lnTo>
                      <a:pt x="250" y="8"/>
                    </a:lnTo>
                    <a:lnTo>
                      <a:pt x="252" y="16"/>
                    </a:lnTo>
                    <a:lnTo>
                      <a:pt x="252" y="16"/>
                    </a:lnTo>
                    <a:lnTo>
                      <a:pt x="260" y="28"/>
                    </a:lnTo>
                    <a:lnTo>
                      <a:pt x="270" y="42"/>
                    </a:lnTo>
                    <a:lnTo>
                      <a:pt x="284" y="60"/>
                    </a:lnTo>
                    <a:lnTo>
                      <a:pt x="328" y="110"/>
                    </a:lnTo>
                    <a:lnTo>
                      <a:pt x="328" y="110"/>
                    </a:lnTo>
                    <a:lnTo>
                      <a:pt x="350" y="128"/>
                    </a:lnTo>
                    <a:lnTo>
                      <a:pt x="366" y="142"/>
                    </a:lnTo>
                    <a:lnTo>
                      <a:pt x="376" y="148"/>
                    </a:lnTo>
                    <a:lnTo>
                      <a:pt x="376" y="148"/>
                    </a:lnTo>
                    <a:lnTo>
                      <a:pt x="398" y="146"/>
                    </a:lnTo>
                    <a:lnTo>
                      <a:pt x="398" y="146"/>
                    </a:lnTo>
                    <a:lnTo>
                      <a:pt x="402" y="148"/>
                    </a:lnTo>
                    <a:lnTo>
                      <a:pt x="406" y="150"/>
                    </a:lnTo>
                    <a:lnTo>
                      <a:pt x="410" y="154"/>
                    </a:lnTo>
                    <a:lnTo>
                      <a:pt x="410" y="154"/>
                    </a:lnTo>
                    <a:lnTo>
                      <a:pt x="410" y="164"/>
                    </a:lnTo>
                    <a:lnTo>
                      <a:pt x="410" y="176"/>
                    </a:lnTo>
                    <a:lnTo>
                      <a:pt x="410" y="176"/>
                    </a:lnTo>
                    <a:lnTo>
                      <a:pt x="412" y="200"/>
                    </a:lnTo>
                    <a:lnTo>
                      <a:pt x="414" y="218"/>
                    </a:lnTo>
                    <a:lnTo>
                      <a:pt x="432" y="236"/>
                    </a:lnTo>
                    <a:lnTo>
                      <a:pt x="432" y="236"/>
                    </a:lnTo>
                    <a:lnTo>
                      <a:pt x="444" y="254"/>
                    </a:lnTo>
                    <a:lnTo>
                      <a:pt x="452" y="270"/>
                    </a:lnTo>
                    <a:lnTo>
                      <a:pt x="456" y="276"/>
                    </a:lnTo>
                    <a:lnTo>
                      <a:pt x="456" y="282"/>
                    </a:lnTo>
                    <a:lnTo>
                      <a:pt x="456" y="282"/>
                    </a:lnTo>
                    <a:lnTo>
                      <a:pt x="456" y="292"/>
                    </a:lnTo>
                    <a:lnTo>
                      <a:pt x="450" y="302"/>
                    </a:lnTo>
                    <a:lnTo>
                      <a:pt x="450" y="302"/>
                    </a:lnTo>
                    <a:lnTo>
                      <a:pt x="440" y="316"/>
                    </a:lnTo>
                    <a:lnTo>
                      <a:pt x="436" y="328"/>
                    </a:lnTo>
                    <a:lnTo>
                      <a:pt x="436" y="328"/>
                    </a:lnTo>
                    <a:lnTo>
                      <a:pt x="430" y="338"/>
                    </a:lnTo>
                    <a:lnTo>
                      <a:pt x="428" y="348"/>
                    </a:lnTo>
                    <a:lnTo>
                      <a:pt x="428" y="348"/>
                    </a:lnTo>
                    <a:lnTo>
                      <a:pt x="430" y="370"/>
                    </a:lnTo>
                    <a:lnTo>
                      <a:pt x="444" y="382"/>
                    </a:lnTo>
                    <a:lnTo>
                      <a:pt x="444" y="382"/>
                    </a:lnTo>
                    <a:lnTo>
                      <a:pt x="450" y="386"/>
                    </a:lnTo>
                    <a:lnTo>
                      <a:pt x="454" y="390"/>
                    </a:lnTo>
                    <a:lnTo>
                      <a:pt x="456" y="394"/>
                    </a:lnTo>
                    <a:lnTo>
                      <a:pt x="456" y="394"/>
                    </a:lnTo>
                    <a:lnTo>
                      <a:pt x="456" y="422"/>
                    </a:lnTo>
                    <a:lnTo>
                      <a:pt x="456" y="422"/>
                    </a:lnTo>
                    <a:lnTo>
                      <a:pt x="452" y="434"/>
                    </a:lnTo>
                    <a:lnTo>
                      <a:pt x="448" y="446"/>
                    </a:lnTo>
                    <a:lnTo>
                      <a:pt x="448" y="446"/>
                    </a:lnTo>
                    <a:lnTo>
                      <a:pt x="446" y="458"/>
                    </a:lnTo>
                    <a:lnTo>
                      <a:pt x="444" y="468"/>
                    </a:lnTo>
                    <a:lnTo>
                      <a:pt x="446" y="476"/>
                    </a:lnTo>
                    <a:lnTo>
                      <a:pt x="446" y="476"/>
                    </a:lnTo>
                    <a:lnTo>
                      <a:pt x="448" y="482"/>
                    </a:lnTo>
                    <a:lnTo>
                      <a:pt x="452" y="488"/>
                    </a:lnTo>
                    <a:lnTo>
                      <a:pt x="458" y="494"/>
                    </a:lnTo>
                    <a:lnTo>
                      <a:pt x="458" y="494"/>
                    </a:lnTo>
                    <a:lnTo>
                      <a:pt x="470" y="508"/>
                    </a:lnTo>
                    <a:lnTo>
                      <a:pt x="478" y="518"/>
                    </a:lnTo>
                    <a:lnTo>
                      <a:pt x="482" y="528"/>
                    </a:lnTo>
                    <a:lnTo>
                      <a:pt x="482" y="528"/>
                    </a:lnTo>
                    <a:lnTo>
                      <a:pt x="484" y="532"/>
                    </a:lnTo>
                    <a:lnTo>
                      <a:pt x="484" y="536"/>
                    </a:lnTo>
                    <a:lnTo>
                      <a:pt x="480" y="542"/>
                    </a:lnTo>
                    <a:lnTo>
                      <a:pt x="474" y="548"/>
                    </a:lnTo>
                    <a:lnTo>
                      <a:pt x="474" y="548"/>
                    </a:lnTo>
                    <a:lnTo>
                      <a:pt x="460" y="560"/>
                    </a:lnTo>
                    <a:lnTo>
                      <a:pt x="458" y="562"/>
                    </a:lnTo>
                    <a:lnTo>
                      <a:pt x="456" y="566"/>
                    </a:lnTo>
                    <a:lnTo>
                      <a:pt x="456" y="566"/>
                    </a:lnTo>
                    <a:lnTo>
                      <a:pt x="456" y="582"/>
                    </a:lnTo>
                    <a:lnTo>
                      <a:pt x="458" y="594"/>
                    </a:lnTo>
                    <a:lnTo>
                      <a:pt x="458" y="598"/>
                    </a:lnTo>
                    <a:lnTo>
                      <a:pt x="460" y="600"/>
                    </a:lnTo>
                    <a:lnTo>
                      <a:pt x="460" y="600"/>
                    </a:lnTo>
                    <a:lnTo>
                      <a:pt x="470" y="612"/>
                    </a:lnTo>
                    <a:lnTo>
                      <a:pt x="480" y="622"/>
                    </a:lnTo>
                    <a:lnTo>
                      <a:pt x="480" y="622"/>
                    </a:lnTo>
                    <a:lnTo>
                      <a:pt x="492" y="632"/>
                    </a:lnTo>
                    <a:lnTo>
                      <a:pt x="496" y="638"/>
                    </a:lnTo>
                    <a:lnTo>
                      <a:pt x="498" y="642"/>
                    </a:lnTo>
                    <a:lnTo>
                      <a:pt x="498" y="642"/>
                    </a:lnTo>
                    <a:lnTo>
                      <a:pt x="500" y="674"/>
                    </a:lnTo>
                    <a:lnTo>
                      <a:pt x="500" y="674"/>
                    </a:lnTo>
                    <a:lnTo>
                      <a:pt x="500" y="708"/>
                    </a:lnTo>
                    <a:lnTo>
                      <a:pt x="500" y="708"/>
                    </a:lnTo>
                    <a:lnTo>
                      <a:pt x="500" y="722"/>
                    </a:lnTo>
                    <a:lnTo>
                      <a:pt x="500" y="736"/>
                    </a:lnTo>
                    <a:lnTo>
                      <a:pt x="500" y="736"/>
                    </a:lnTo>
                    <a:lnTo>
                      <a:pt x="498" y="738"/>
                    </a:lnTo>
                    <a:lnTo>
                      <a:pt x="494" y="740"/>
                    </a:lnTo>
                    <a:lnTo>
                      <a:pt x="490" y="740"/>
                    </a:lnTo>
                    <a:lnTo>
                      <a:pt x="486" y="728"/>
                    </a:lnTo>
                    <a:lnTo>
                      <a:pt x="486" y="728"/>
                    </a:lnTo>
                    <a:lnTo>
                      <a:pt x="482" y="720"/>
                    </a:lnTo>
                    <a:lnTo>
                      <a:pt x="478" y="714"/>
                    </a:lnTo>
                    <a:lnTo>
                      <a:pt x="476" y="712"/>
                    </a:lnTo>
                    <a:lnTo>
                      <a:pt x="476" y="712"/>
                    </a:lnTo>
                    <a:lnTo>
                      <a:pt x="460" y="712"/>
                    </a:lnTo>
                    <a:lnTo>
                      <a:pt x="460" y="712"/>
                    </a:lnTo>
                    <a:lnTo>
                      <a:pt x="452" y="714"/>
                    </a:lnTo>
                    <a:lnTo>
                      <a:pt x="446" y="718"/>
                    </a:lnTo>
                    <a:lnTo>
                      <a:pt x="444" y="720"/>
                    </a:lnTo>
                    <a:lnTo>
                      <a:pt x="444" y="720"/>
                    </a:lnTo>
                    <a:lnTo>
                      <a:pt x="446" y="734"/>
                    </a:lnTo>
                    <a:lnTo>
                      <a:pt x="448" y="740"/>
                    </a:lnTo>
                    <a:lnTo>
                      <a:pt x="442" y="752"/>
                    </a:lnTo>
                    <a:lnTo>
                      <a:pt x="424" y="762"/>
                    </a:lnTo>
                    <a:lnTo>
                      <a:pt x="424" y="762"/>
                    </a:lnTo>
                    <a:lnTo>
                      <a:pt x="416" y="760"/>
                    </a:lnTo>
                    <a:lnTo>
                      <a:pt x="410" y="758"/>
                    </a:lnTo>
                    <a:lnTo>
                      <a:pt x="408" y="756"/>
                    </a:lnTo>
                    <a:lnTo>
                      <a:pt x="408" y="756"/>
                    </a:lnTo>
                    <a:lnTo>
                      <a:pt x="406" y="752"/>
                    </a:lnTo>
                    <a:lnTo>
                      <a:pt x="402" y="746"/>
                    </a:lnTo>
                    <a:lnTo>
                      <a:pt x="396" y="742"/>
                    </a:lnTo>
                    <a:lnTo>
                      <a:pt x="392" y="740"/>
                    </a:lnTo>
                    <a:lnTo>
                      <a:pt x="392" y="740"/>
                    </a:lnTo>
                    <a:lnTo>
                      <a:pt x="388" y="742"/>
                    </a:lnTo>
                    <a:lnTo>
                      <a:pt x="384" y="744"/>
                    </a:lnTo>
                    <a:lnTo>
                      <a:pt x="380" y="748"/>
                    </a:lnTo>
                    <a:lnTo>
                      <a:pt x="380" y="748"/>
                    </a:lnTo>
                    <a:lnTo>
                      <a:pt x="370" y="754"/>
                    </a:lnTo>
                    <a:lnTo>
                      <a:pt x="360" y="758"/>
                    </a:lnTo>
                    <a:lnTo>
                      <a:pt x="356" y="758"/>
                    </a:lnTo>
                    <a:lnTo>
                      <a:pt x="350" y="758"/>
                    </a:lnTo>
                    <a:lnTo>
                      <a:pt x="350" y="758"/>
                    </a:lnTo>
                    <a:lnTo>
                      <a:pt x="346" y="756"/>
                    </a:lnTo>
                    <a:lnTo>
                      <a:pt x="340" y="754"/>
                    </a:lnTo>
                    <a:lnTo>
                      <a:pt x="332" y="746"/>
                    </a:lnTo>
                    <a:lnTo>
                      <a:pt x="324" y="738"/>
                    </a:lnTo>
                    <a:lnTo>
                      <a:pt x="318" y="736"/>
                    </a:lnTo>
                    <a:lnTo>
                      <a:pt x="314" y="736"/>
                    </a:lnTo>
                    <a:lnTo>
                      <a:pt x="314" y="736"/>
                    </a:lnTo>
                    <a:lnTo>
                      <a:pt x="306" y="736"/>
                    </a:lnTo>
                    <a:lnTo>
                      <a:pt x="298" y="740"/>
                    </a:lnTo>
                    <a:lnTo>
                      <a:pt x="292" y="744"/>
                    </a:lnTo>
                    <a:lnTo>
                      <a:pt x="288" y="746"/>
                    </a:lnTo>
                    <a:lnTo>
                      <a:pt x="288" y="746"/>
                    </a:lnTo>
                    <a:lnTo>
                      <a:pt x="262" y="750"/>
                    </a:lnTo>
                    <a:lnTo>
                      <a:pt x="160" y="744"/>
                    </a:lnTo>
                    <a:lnTo>
                      <a:pt x="136" y="738"/>
                    </a:lnTo>
                    <a:lnTo>
                      <a:pt x="90" y="716"/>
                    </a:lnTo>
                    <a:lnTo>
                      <a:pt x="54" y="688"/>
                    </a:lnTo>
                    <a:lnTo>
                      <a:pt x="54" y="688"/>
                    </a:lnTo>
                    <a:lnTo>
                      <a:pt x="52" y="678"/>
                    </a:lnTo>
                    <a:lnTo>
                      <a:pt x="52" y="672"/>
                    </a:lnTo>
                    <a:lnTo>
                      <a:pt x="54" y="670"/>
                    </a:lnTo>
                    <a:lnTo>
                      <a:pt x="54" y="668"/>
                    </a:lnTo>
                    <a:lnTo>
                      <a:pt x="54" y="668"/>
                    </a:lnTo>
                    <a:lnTo>
                      <a:pt x="68" y="664"/>
                    </a:lnTo>
                    <a:lnTo>
                      <a:pt x="70" y="642"/>
                    </a:lnTo>
                    <a:lnTo>
                      <a:pt x="70" y="642"/>
                    </a:lnTo>
                    <a:lnTo>
                      <a:pt x="64" y="632"/>
                    </a:lnTo>
                    <a:lnTo>
                      <a:pt x="60" y="624"/>
                    </a:lnTo>
                    <a:lnTo>
                      <a:pt x="56" y="614"/>
                    </a:lnTo>
                    <a:lnTo>
                      <a:pt x="56" y="614"/>
                    </a:lnTo>
                    <a:lnTo>
                      <a:pt x="52" y="594"/>
                    </a:lnTo>
                    <a:lnTo>
                      <a:pt x="50" y="584"/>
                    </a:lnTo>
                    <a:lnTo>
                      <a:pt x="50" y="584"/>
                    </a:lnTo>
                    <a:lnTo>
                      <a:pt x="58" y="584"/>
                    </a:lnTo>
                    <a:lnTo>
                      <a:pt x="58" y="584"/>
                    </a:lnTo>
                    <a:lnTo>
                      <a:pt x="94" y="588"/>
                    </a:lnTo>
                    <a:lnTo>
                      <a:pt x="118" y="592"/>
                    </a:lnTo>
                    <a:lnTo>
                      <a:pt x="136" y="568"/>
                    </a:lnTo>
                    <a:lnTo>
                      <a:pt x="136" y="568"/>
                    </a:lnTo>
                    <a:lnTo>
                      <a:pt x="130" y="554"/>
                    </a:lnTo>
                    <a:lnTo>
                      <a:pt x="130" y="554"/>
                    </a:lnTo>
                    <a:lnTo>
                      <a:pt x="124" y="516"/>
                    </a:lnTo>
                    <a:lnTo>
                      <a:pt x="124" y="516"/>
                    </a:lnTo>
                    <a:lnTo>
                      <a:pt x="124" y="488"/>
                    </a:lnTo>
                    <a:lnTo>
                      <a:pt x="126" y="446"/>
                    </a:lnTo>
                    <a:lnTo>
                      <a:pt x="90" y="408"/>
                    </a:lnTo>
                    <a:lnTo>
                      <a:pt x="46" y="398"/>
                    </a:lnTo>
                    <a:lnTo>
                      <a:pt x="46" y="398"/>
                    </a:lnTo>
                    <a:lnTo>
                      <a:pt x="38" y="392"/>
                    </a:lnTo>
                    <a:lnTo>
                      <a:pt x="22" y="378"/>
                    </a:lnTo>
                    <a:lnTo>
                      <a:pt x="14" y="368"/>
                    </a:lnTo>
                    <a:lnTo>
                      <a:pt x="6" y="358"/>
                    </a:lnTo>
                    <a:lnTo>
                      <a:pt x="2" y="348"/>
                    </a:lnTo>
                    <a:lnTo>
                      <a:pt x="2" y="338"/>
                    </a:lnTo>
                    <a:lnTo>
                      <a:pt x="2" y="338"/>
                    </a:lnTo>
                    <a:lnTo>
                      <a:pt x="4" y="314"/>
                    </a:lnTo>
                    <a:lnTo>
                      <a:pt x="2" y="288"/>
                    </a:lnTo>
                    <a:lnTo>
                      <a:pt x="0" y="258"/>
                    </a:lnTo>
                    <a:lnTo>
                      <a:pt x="24" y="254"/>
                    </a:lnTo>
                    <a:lnTo>
                      <a:pt x="26" y="222"/>
                    </a:lnTo>
                    <a:lnTo>
                      <a:pt x="26" y="190"/>
                    </a:lnTo>
                    <a:lnTo>
                      <a:pt x="8" y="170"/>
                    </a:lnTo>
                    <a:lnTo>
                      <a:pt x="8" y="152"/>
                    </a:lnTo>
                    <a:lnTo>
                      <a:pt x="42" y="110"/>
                    </a:lnTo>
                    <a:lnTo>
                      <a:pt x="80" y="74"/>
                    </a:lnTo>
                    <a:lnTo>
                      <a:pt x="104" y="60"/>
                    </a:lnTo>
                    <a:lnTo>
                      <a:pt x="104" y="60"/>
                    </a:lnTo>
                    <a:lnTo>
                      <a:pt x="106" y="54"/>
                    </a:lnTo>
                    <a:lnTo>
                      <a:pt x="114" y="46"/>
                    </a:lnTo>
                    <a:lnTo>
                      <a:pt x="126" y="38"/>
                    </a:lnTo>
                    <a:lnTo>
                      <a:pt x="132" y="34"/>
                    </a:lnTo>
                    <a:lnTo>
                      <a:pt x="140" y="34"/>
                    </a:lnTo>
                    <a:lnTo>
                      <a:pt x="140" y="34"/>
                    </a:lnTo>
                    <a:lnTo>
                      <a:pt x="154" y="32"/>
                    </a:lnTo>
                    <a:lnTo>
                      <a:pt x="166" y="28"/>
                    </a:lnTo>
                    <a:lnTo>
                      <a:pt x="178" y="24"/>
                    </a:lnTo>
                    <a:lnTo>
                      <a:pt x="186" y="22"/>
                    </a:lnTo>
                    <a:lnTo>
                      <a:pt x="186" y="2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8" name="Freeform 47"/>
              <p:cNvSpPr>
                <a:spLocks/>
              </p:cNvSpPr>
              <p:nvPr/>
            </p:nvSpPr>
            <p:spPr bwMode="auto">
              <a:xfrm>
                <a:off x="5739941" y="4750372"/>
                <a:ext cx="152199" cy="161151"/>
              </a:xfrm>
              <a:custGeom>
                <a:avLst/>
                <a:gdLst>
                  <a:gd name="T0" fmla="*/ 92 w 102"/>
                  <a:gd name="T1" fmla="*/ 92 h 108"/>
                  <a:gd name="T2" fmla="*/ 92 w 102"/>
                  <a:gd name="T3" fmla="*/ 92 h 108"/>
                  <a:gd name="T4" fmla="*/ 92 w 102"/>
                  <a:gd name="T5" fmla="*/ 52 h 108"/>
                  <a:gd name="T6" fmla="*/ 92 w 102"/>
                  <a:gd name="T7" fmla="*/ 52 h 108"/>
                  <a:gd name="T8" fmla="*/ 94 w 102"/>
                  <a:gd name="T9" fmla="*/ 46 h 108"/>
                  <a:gd name="T10" fmla="*/ 96 w 102"/>
                  <a:gd name="T11" fmla="*/ 38 h 108"/>
                  <a:gd name="T12" fmla="*/ 98 w 102"/>
                  <a:gd name="T13" fmla="*/ 32 h 108"/>
                  <a:gd name="T14" fmla="*/ 102 w 102"/>
                  <a:gd name="T15" fmla="*/ 0 h 108"/>
                  <a:gd name="T16" fmla="*/ 76 w 102"/>
                  <a:gd name="T17" fmla="*/ 0 h 108"/>
                  <a:gd name="T18" fmla="*/ 76 w 102"/>
                  <a:gd name="T19" fmla="*/ 0 h 108"/>
                  <a:gd name="T20" fmla="*/ 64 w 102"/>
                  <a:gd name="T21" fmla="*/ 0 h 108"/>
                  <a:gd name="T22" fmla="*/ 52 w 102"/>
                  <a:gd name="T23" fmla="*/ 2 h 108"/>
                  <a:gd name="T24" fmla="*/ 40 w 102"/>
                  <a:gd name="T25" fmla="*/ 6 h 108"/>
                  <a:gd name="T26" fmla="*/ 40 w 102"/>
                  <a:gd name="T27" fmla="*/ 6 h 108"/>
                  <a:gd name="T28" fmla="*/ 32 w 102"/>
                  <a:gd name="T29" fmla="*/ 10 h 108"/>
                  <a:gd name="T30" fmla="*/ 28 w 102"/>
                  <a:gd name="T31" fmla="*/ 14 h 108"/>
                  <a:gd name="T32" fmla="*/ 24 w 102"/>
                  <a:gd name="T33" fmla="*/ 18 h 108"/>
                  <a:gd name="T34" fmla="*/ 24 w 102"/>
                  <a:gd name="T35" fmla="*/ 26 h 108"/>
                  <a:gd name="T36" fmla="*/ 24 w 102"/>
                  <a:gd name="T37" fmla="*/ 26 h 108"/>
                  <a:gd name="T38" fmla="*/ 22 w 102"/>
                  <a:gd name="T39" fmla="*/ 30 h 108"/>
                  <a:gd name="T40" fmla="*/ 20 w 102"/>
                  <a:gd name="T41" fmla="*/ 34 h 108"/>
                  <a:gd name="T42" fmla="*/ 14 w 102"/>
                  <a:gd name="T43" fmla="*/ 42 h 108"/>
                  <a:gd name="T44" fmla="*/ 4 w 102"/>
                  <a:gd name="T45" fmla="*/ 50 h 108"/>
                  <a:gd name="T46" fmla="*/ 4 w 102"/>
                  <a:gd name="T47" fmla="*/ 50 h 108"/>
                  <a:gd name="T48" fmla="*/ 0 w 102"/>
                  <a:gd name="T49" fmla="*/ 58 h 108"/>
                  <a:gd name="T50" fmla="*/ 0 w 102"/>
                  <a:gd name="T51" fmla="*/ 64 h 108"/>
                  <a:gd name="T52" fmla="*/ 2 w 102"/>
                  <a:gd name="T53" fmla="*/ 68 h 108"/>
                  <a:gd name="T54" fmla="*/ 4 w 102"/>
                  <a:gd name="T55" fmla="*/ 70 h 108"/>
                  <a:gd name="T56" fmla="*/ 4 w 102"/>
                  <a:gd name="T57" fmla="*/ 70 h 108"/>
                  <a:gd name="T58" fmla="*/ 16 w 102"/>
                  <a:gd name="T59" fmla="*/ 76 h 108"/>
                  <a:gd name="T60" fmla="*/ 20 w 102"/>
                  <a:gd name="T61" fmla="*/ 78 h 108"/>
                  <a:gd name="T62" fmla="*/ 22 w 102"/>
                  <a:gd name="T63" fmla="*/ 84 h 108"/>
                  <a:gd name="T64" fmla="*/ 22 w 102"/>
                  <a:gd name="T65" fmla="*/ 84 h 108"/>
                  <a:gd name="T66" fmla="*/ 22 w 102"/>
                  <a:gd name="T67" fmla="*/ 100 h 108"/>
                  <a:gd name="T68" fmla="*/ 26 w 102"/>
                  <a:gd name="T69" fmla="*/ 106 h 108"/>
                  <a:gd name="T70" fmla="*/ 28 w 102"/>
                  <a:gd name="T71" fmla="*/ 108 h 108"/>
                  <a:gd name="T72" fmla="*/ 30 w 102"/>
                  <a:gd name="T73" fmla="*/ 106 h 108"/>
                  <a:gd name="T74" fmla="*/ 30 w 102"/>
                  <a:gd name="T75" fmla="*/ 106 h 108"/>
                  <a:gd name="T76" fmla="*/ 32 w 102"/>
                  <a:gd name="T77" fmla="*/ 104 h 108"/>
                  <a:gd name="T78" fmla="*/ 32 w 102"/>
                  <a:gd name="T79" fmla="*/ 102 h 108"/>
                  <a:gd name="T80" fmla="*/ 34 w 102"/>
                  <a:gd name="T81" fmla="*/ 96 h 108"/>
                  <a:gd name="T82" fmla="*/ 36 w 102"/>
                  <a:gd name="T83" fmla="*/ 92 h 108"/>
                  <a:gd name="T84" fmla="*/ 38 w 102"/>
                  <a:gd name="T85" fmla="*/ 90 h 108"/>
                  <a:gd name="T86" fmla="*/ 42 w 102"/>
                  <a:gd name="T87" fmla="*/ 88 h 108"/>
                  <a:gd name="T88" fmla="*/ 50 w 102"/>
                  <a:gd name="T89" fmla="*/ 88 h 108"/>
                  <a:gd name="T90" fmla="*/ 50 w 102"/>
                  <a:gd name="T91" fmla="*/ 88 h 108"/>
                  <a:gd name="T92" fmla="*/ 78 w 102"/>
                  <a:gd name="T93" fmla="*/ 90 h 108"/>
                  <a:gd name="T94" fmla="*/ 92 w 102"/>
                  <a:gd name="T95" fmla="*/ 92 h 108"/>
                  <a:gd name="T96" fmla="*/ 92 w 102"/>
                  <a:gd name="T97" fmla="*/ 92 h 108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  <a:cxn ang="0">
                    <a:pos x="T84" y="T85"/>
                  </a:cxn>
                  <a:cxn ang="0">
                    <a:pos x="T86" y="T87"/>
                  </a:cxn>
                  <a:cxn ang="0">
                    <a:pos x="T88" y="T89"/>
                  </a:cxn>
                  <a:cxn ang="0">
                    <a:pos x="T90" y="T91"/>
                  </a:cxn>
                  <a:cxn ang="0">
                    <a:pos x="T92" y="T93"/>
                  </a:cxn>
                  <a:cxn ang="0">
                    <a:pos x="T94" y="T95"/>
                  </a:cxn>
                  <a:cxn ang="0">
                    <a:pos x="T96" y="T97"/>
                  </a:cxn>
                </a:cxnLst>
                <a:rect l="0" t="0" r="r" b="b"/>
                <a:pathLst>
                  <a:path w="102" h="108">
                    <a:moveTo>
                      <a:pt x="92" y="92"/>
                    </a:moveTo>
                    <a:lnTo>
                      <a:pt x="92" y="92"/>
                    </a:lnTo>
                    <a:lnTo>
                      <a:pt x="92" y="52"/>
                    </a:lnTo>
                    <a:lnTo>
                      <a:pt x="92" y="52"/>
                    </a:lnTo>
                    <a:lnTo>
                      <a:pt x="94" y="46"/>
                    </a:lnTo>
                    <a:lnTo>
                      <a:pt x="96" y="38"/>
                    </a:lnTo>
                    <a:lnTo>
                      <a:pt x="98" y="32"/>
                    </a:lnTo>
                    <a:lnTo>
                      <a:pt x="102" y="0"/>
                    </a:lnTo>
                    <a:lnTo>
                      <a:pt x="76" y="0"/>
                    </a:lnTo>
                    <a:lnTo>
                      <a:pt x="76" y="0"/>
                    </a:lnTo>
                    <a:lnTo>
                      <a:pt x="64" y="0"/>
                    </a:lnTo>
                    <a:lnTo>
                      <a:pt x="52" y="2"/>
                    </a:lnTo>
                    <a:lnTo>
                      <a:pt x="40" y="6"/>
                    </a:lnTo>
                    <a:lnTo>
                      <a:pt x="40" y="6"/>
                    </a:lnTo>
                    <a:lnTo>
                      <a:pt x="32" y="10"/>
                    </a:lnTo>
                    <a:lnTo>
                      <a:pt x="28" y="14"/>
                    </a:lnTo>
                    <a:lnTo>
                      <a:pt x="24" y="18"/>
                    </a:lnTo>
                    <a:lnTo>
                      <a:pt x="24" y="26"/>
                    </a:lnTo>
                    <a:lnTo>
                      <a:pt x="24" y="26"/>
                    </a:lnTo>
                    <a:lnTo>
                      <a:pt x="22" y="30"/>
                    </a:lnTo>
                    <a:lnTo>
                      <a:pt x="20" y="34"/>
                    </a:lnTo>
                    <a:lnTo>
                      <a:pt x="14" y="42"/>
                    </a:lnTo>
                    <a:lnTo>
                      <a:pt x="4" y="50"/>
                    </a:lnTo>
                    <a:lnTo>
                      <a:pt x="4" y="50"/>
                    </a:lnTo>
                    <a:lnTo>
                      <a:pt x="0" y="58"/>
                    </a:lnTo>
                    <a:lnTo>
                      <a:pt x="0" y="64"/>
                    </a:lnTo>
                    <a:lnTo>
                      <a:pt x="2" y="68"/>
                    </a:lnTo>
                    <a:lnTo>
                      <a:pt x="4" y="70"/>
                    </a:lnTo>
                    <a:lnTo>
                      <a:pt x="4" y="70"/>
                    </a:lnTo>
                    <a:lnTo>
                      <a:pt x="16" y="76"/>
                    </a:lnTo>
                    <a:lnTo>
                      <a:pt x="20" y="78"/>
                    </a:lnTo>
                    <a:lnTo>
                      <a:pt x="22" y="84"/>
                    </a:lnTo>
                    <a:lnTo>
                      <a:pt x="22" y="84"/>
                    </a:lnTo>
                    <a:lnTo>
                      <a:pt x="22" y="100"/>
                    </a:lnTo>
                    <a:lnTo>
                      <a:pt x="26" y="106"/>
                    </a:lnTo>
                    <a:lnTo>
                      <a:pt x="28" y="108"/>
                    </a:lnTo>
                    <a:lnTo>
                      <a:pt x="30" y="106"/>
                    </a:lnTo>
                    <a:lnTo>
                      <a:pt x="30" y="106"/>
                    </a:lnTo>
                    <a:lnTo>
                      <a:pt x="32" y="104"/>
                    </a:lnTo>
                    <a:lnTo>
                      <a:pt x="32" y="102"/>
                    </a:lnTo>
                    <a:lnTo>
                      <a:pt x="34" y="96"/>
                    </a:lnTo>
                    <a:lnTo>
                      <a:pt x="36" y="92"/>
                    </a:lnTo>
                    <a:lnTo>
                      <a:pt x="38" y="90"/>
                    </a:lnTo>
                    <a:lnTo>
                      <a:pt x="42" y="88"/>
                    </a:lnTo>
                    <a:lnTo>
                      <a:pt x="50" y="88"/>
                    </a:lnTo>
                    <a:lnTo>
                      <a:pt x="50" y="88"/>
                    </a:lnTo>
                    <a:lnTo>
                      <a:pt x="78" y="90"/>
                    </a:lnTo>
                    <a:lnTo>
                      <a:pt x="92" y="92"/>
                    </a:lnTo>
                    <a:lnTo>
                      <a:pt x="92" y="92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69" name="Freeform 48"/>
              <p:cNvSpPr>
                <a:spLocks/>
              </p:cNvSpPr>
              <p:nvPr/>
            </p:nvSpPr>
            <p:spPr bwMode="auto">
              <a:xfrm>
                <a:off x="5632507" y="4487755"/>
                <a:ext cx="322303" cy="214869"/>
              </a:xfrm>
              <a:custGeom>
                <a:avLst/>
                <a:gdLst>
                  <a:gd name="T0" fmla="*/ 134 w 216"/>
                  <a:gd name="T1" fmla="*/ 144 h 144"/>
                  <a:gd name="T2" fmla="*/ 144 w 216"/>
                  <a:gd name="T3" fmla="*/ 134 h 144"/>
                  <a:gd name="T4" fmla="*/ 162 w 216"/>
                  <a:gd name="T5" fmla="*/ 112 h 144"/>
                  <a:gd name="T6" fmla="*/ 182 w 216"/>
                  <a:gd name="T7" fmla="*/ 90 h 144"/>
                  <a:gd name="T8" fmla="*/ 198 w 216"/>
                  <a:gd name="T9" fmla="*/ 76 h 144"/>
                  <a:gd name="T10" fmla="*/ 216 w 216"/>
                  <a:gd name="T11" fmla="*/ 58 h 144"/>
                  <a:gd name="T12" fmla="*/ 214 w 216"/>
                  <a:gd name="T13" fmla="*/ 52 h 144"/>
                  <a:gd name="T14" fmla="*/ 206 w 216"/>
                  <a:gd name="T15" fmla="*/ 30 h 144"/>
                  <a:gd name="T16" fmla="*/ 198 w 216"/>
                  <a:gd name="T17" fmla="*/ 10 h 144"/>
                  <a:gd name="T18" fmla="*/ 194 w 216"/>
                  <a:gd name="T19" fmla="*/ 6 h 144"/>
                  <a:gd name="T20" fmla="*/ 176 w 216"/>
                  <a:gd name="T21" fmla="*/ 4 h 144"/>
                  <a:gd name="T22" fmla="*/ 164 w 216"/>
                  <a:gd name="T23" fmla="*/ 2 h 144"/>
                  <a:gd name="T24" fmla="*/ 146 w 216"/>
                  <a:gd name="T25" fmla="*/ 0 h 144"/>
                  <a:gd name="T26" fmla="*/ 134 w 216"/>
                  <a:gd name="T27" fmla="*/ 4 h 144"/>
                  <a:gd name="T28" fmla="*/ 124 w 216"/>
                  <a:gd name="T29" fmla="*/ 12 h 144"/>
                  <a:gd name="T30" fmla="*/ 108 w 216"/>
                  <a:gd name="T31" fmla="*/ 18 h 144"/>
                  <a:gd name="T32" fmla="*/ 94 w 216"/>
                  <a:gd name="T33" fmla="*/ 24 h 144"/>
                  <a:gd name="T34" fmla="*/ 74 w 216"/>
                  <a:gd name="T35" fmla="*/ 34 h 144"/>
                  <a:gd name="T36" fmla="*/ 64 w 216"/>
                  <a:gd name="T37" fmla="*/ 34 h 144"/>
                  <a:gd name="T38" fmla="*/ 42 w 216"/>
                  <a:gd name="T39" fmla="*/ 26 h 144"/>
                  <a:gd name="T40" fmla="*/ 22 w 216"/>
                  <a:gd name="T41" fmla="*/ 18 h 144"/>
                  <a:gd name="T42" fmla="*/ 18 w 216"/>
                  <a:gd name="T43" fmla="*/ 20 h 144"/>
                  <a:gd name="T44" fmla="*/ 8 w 216"/>
                  <a:gd name="T45" fmla="*/ 26 h 144"/>
                  <a:gd name="T46" fmla="*/ 2 w 216"/>
                  <a:gd name="T47" fmla="*/ 36 h 144"/>
                  <a:gd name="T48" fmla="*/ 0 w 216"/>
                  <a:gd name="T49" fmla="*/ 52 h 144"/>
                  <a:gd name="T50" fmla="*/ 2 w 216"/>
                  <a:gd name="T51" fmla="*/ 60 h 144"/>
                  <a:gd name="T52" fmla="*/ 10 w 216"/>
                  <a:gd name="T53" fmla="*/ 72 h 144"/>
                  <a:gd name="T54" fmla="*/ 20 w 216"/>
                  <a:gd name="T55" fmla="*/ 74 h 144"/>
                  <a:gd name="T56" fmla="*/ 30 w 216"/>
                  <a:gd name="T57" fmla="*/ 72 h 144"/>
                  <a:gd name="T58" fmla="*/ 28 w 216"/>
                  <a:gd name="T59" fmla="*/ 80 h 144"/>
                  <a:gd name="T60" fmla="*/ 26 w 216"/>
                  <a:gd name="T61" fmla="*/ 96 h 144"/>
                  <a:gd name="T62" fmla="*/ 28 w 216"/>
                  <a:gd name="T63" fmla="*/ 114 h 144"/>
                  <a:gd name="T64" fmla="*/ 36 w 216"/>
                  <a:gd name="T65" fmla="*/ 126 h 144"/>
                  <a:gd name="T66" fmla="*/ 42 w 216"/>
                  <a:gd name="T67" fmla="*/ 132 h 144"/>
                  <a:gd name="T68" fmla="*/ 48 w 216"/>
                  <a:gd name="T69" fmla="*/ 140 h 144"/>
                  <a:gd name="T70" fmla="*/ 56 w 216"/>
                  <a:gd name="T71" fmla="*/ 144 h 144"/>
                  <a:gd name="T72" fmla="*/ 64 w 216"/>
                  <a:gd name="T73" fmla="*/ 144 h 144"/>
                  <a:gd name="T74" fmla="*/ 96 w 216"/>
                  <a:gd name="T75" fmla="*/ 142 h 144"/>
                  <a:gd name="T76" fmla="*/ 120 w 216"/>
                  <a:gd name="T77" fmla="*/ 144 h 144"/>
                  <a:gd name="T78" fmla="*/ 134 w 216"/>
                  <a:gd name="T79" fmla="*/ 144 h 14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</a:cxnLst>
                <a:rect l="0" t="0" r="r" b="b"/>
                <a:pathLst>
                  <a:path w="216" h="144">
                    <a:moveTo>
                      <a:pt x="134" y="144"/>
                    </a:moveTo>
                    <a:lnTo>
                      <a:pt x="134" y="144"/>
                    </a:lnTo>
                    <a:lnTo>
                      <a:pt x="140" y="138"/>
                    </a:lnTo>
                    <a:lnTo>
                      <a:pt x="144" y="134"/>
                    </a:lnTo>
                    <a:lnTo>
                      <a:pt x="148" y="126"/>
                    </a:lnTo>
                    <a:lnTo>
                      <a:pt x="162" y="112"/>
                    </a:lnTo>
                    <a:lnTo>
                      <a:pt x="162" y="112"/>
                    </a:lnTo>
                    <a:lnTo>
                      <a:pt x="182" y="90"/>
                    </a:lnTo>
                    <a:lnTo>
                      <a:pt x="198" y="76"/>
                    </a:lnTo>
                    <a:lnTo>
                      <a:pt x="198" y="76"/>
                    </a:lnTo>
                    <a:lnTo>
                      <a:pt x="214" y="62"/>
                    </a:lnTo>
                    <a:lnTo>
                      <a:pt x="216" y="58"/>
                    </a:lnTo>
                    <a:lnTo>
                      <a:pt x="214" y="52"/>
                    </a:lnTo>
                    <a:lnTo>
                      <a:pt x="214" y="52"/>
                    </a:lnTo>
                    <a:lnTo>
                      <a:pt x="210" y="42"/>
                    </a:lnTo>
                    <a:lnTo>
                      <a:pt x="206" y="30"/>
                    </a:lnTo>
                    <a:lnTo>
                      <a:pt x="202" y="18"/>
                    </a:lnTo>
                    <a:lnTo>
                      <a:pt x="198" y="10"/>
                    </a:lnTo>
                    <a:lnTo>
                      <a:pt x="198" y="10"/>
                    </a:lnTo>
                    <a:lnTo>
                      <a:pt x="194" y="6"/>
                    </a:lnTo>
                    <a:lnTo>
                      <a:pt x="190" y="4"/>
                    </a:lnTo>
                    <a:lnTo>
                      <a:pt x="176" y="4"/>
                    </a:lnTo>
                    <a:lnTo>
                      <a:pt x="176" y="4"/>
                    </a:lnTo>
                    <a:lnTo>
                      <a:pt x="164" y="2"/>
                    </a:lnTo>
                    <a:lnTo>
                      <a:pt x="154" y="0"/>
                    </a:lnTo>
                    <a:lnTo>
                      <a:pt x="146" y="0"/>
                    </a:lnTo>
                    <a:lnTo>
                      <a:pt x="134" y="4"/>
                    </a:lnTo>
                    <a:lnTo>
                      <a:pt x="134" y="4"/>
                    </a:lnTo>
                    <a:lnTo>
                      <a:pt x="128" y="8"/>
                    </a:lnTo>
                    <a:lnTo>
                      <a:pt x="124" y="12"/>
                    </a:lnTo>
                    <a:lnTo>
                      <a:pt x="118" y="14"/>
                    </a:lnTo>
                    <a:lnTo>
                      <a:pt x="108" y="18"/>
                    </a:lnTo>
                    <a:lnTo>
                      <a:pt x="108" y="18"/>
                    </a:lnTo>
                    <a:lnTo>
                      <a:pt x="94" y="24"/>
                    </a:lnTo>
                    <a:lnTo>
                      <a:pt x="82" y="30"/>
                    </a:lnTo>
                    <a:lnTo>
                      <a:pt x="74" y="34"/>
                    </a:lnTo>
                    <a:lnTo>
                      <a:pt x="68" y="36"/>
                    </a:lnTo>
                    <a:lnTo>
                      <a:pt x="64" y="34"/>
                    </a:lnTo>
                    <a:lnTo>
                      <a:pt x="64" y="34"/>
                    </a:lnTo>
                    <a:lnTo>
                      <a:pt x="42" y="26"/>
                    </a:lnTo>
                    <a:lnTo>
                      <a:pt x="32" y="20"/>
                    </a:lnTo>
                    <a:lnTo>
                      <a:pt x="22" y="18"/>
                    </a:lnTo>
                    <a:lnTo>
                      <a:pt x="22" y="18"/>
                    </a:lnTo>
                    <a:lnTo>
                      <a:pt x="18" y="20"/>
                    </a:lnTo>
                    <a:lnTo>
                      <a:pt x="12" y="22"/>
                    </a:lnTo>
                    <a:lnTo>
                      <a:pt x="8" y="26"/>
                    </a:lnTo>
                    <a:lnTo>
                      <a:pt x="4" y="30"/>
                    </a:lnTo>
                    <a:lnTo>
                      <a:pt x="2" y="36"/>
                    </a:lnTo>
                    <a:lnTo>
                      <a:pt x="0" y="44"/>
                    </a:lnTo>
                    <a:lnTo>
                      <a:pt x="0" y="52"/>
                    </a:lnTo>
                    <a:lnTo>
                      <a:pt x="2" y="60"/>
                    </a:lnTo>
                    <a:lnTo>
                      <a:pt x="2" y="60"/>
                    </a:lnTo>
                    <a:lnTo>
                      <a:pt x="6" y="66"/>
                    </a:lnTo>
                    <a:lnTo>
                      <a:pt x="10" y="72"/>
                    </a:lnTo>
                    <a:lnTo>
                      <a:pt x="16" y="74"/>
                    </a:lnTo>
                    <a:lnTo>
                      <a:pt x="20" y="74"/>
                    </a:lnTo>
                    <a:lnTo>
                      <a:pt x="28" y="74"/>
                    </a:lnTo>
                    <a:lnTo>
                      <a:pt x="30" y="72"/>
                    </a:lnTo>
                    <a:lnTo>
                      <a:pt x="30" y="72"/>
                    </a:lnTo>
                    <a:lnTo>
                      <a:pt x="28" y="80"/>
                    </a:lnTo>
                    <a:lnTo>
                      <a:pt x="26" y="96"/>
                    </a:lnTo>
                    <a:lnTo>
                      <a:pt x="26" y="96"/>
                    </a:lnTo>
                    <a:lnTo>
                      <a:pt x="26" y="104"/>
                    </a:lnTo>
                    <a:lnTo>
                      <a:pt x="28" y="114"/>
                    </a:lnTo>
                    <a:lnTo>
                      <a:pt x="32" y="122"/>
                    </a:lnTo>
                    <a:lnTo>
                      <a:pt x="36" y="126"/>
                    </a:lnTo>
                    <a:lnTo>
                      <a:pt x="36" y="126"/>
                    </a:lnTo>
                    <a:lnTo>
                      <a:pt x="42" y="132"/>
                    </a:lnTo>
                    <a:lnTo>
                      <a:pt x="44" y="138"/>
                    </a:lnTo>
                    <a:lnTo>
                      <a:pt x="48" y="140"/>
                    </a:lnTo>
                    <a:lnTo>
                      <a:pt x="52" y="142"/>
                    </a:lnTo>
                    <a:lnTo>
                      <a:pt x="56" y="144"/>
                    </a:lnTo>
                    <a:lnTo>
                      <a:pt x="64" y="144"/>
                    </a:lnTo>
                    <a:lnTo>
                      <a:pt x="64" y="144"/>
                    </a:lnTo>
                    <a:lnTo>
                      <a:pt x="80" y="142"/>
                    </a:lnTo>
                    <a:lnTo>
                      <a:pt x="96" y="142"/>
                    </a:lnTo>
                    <a:lnTo>
                      <a:pt x="120" y="144"/>
                    </a:lnTo>
                    <a:lnTo>
                      <a:pt x="120" y="144"/>
                    </a:lnTo>
                    <a:lnTo>
                      <a:pt x="134" y="144"/>
                    </a:lnTo>
                    <a:lnTo>
                      <a:pt x="134" y="144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0" name="Freeform 49"/>
              <p:cNvSpPr>
                <a:spLocks/>
              </p:cNvSpPr>
              <p:nvPr/>
            </p:nvSpPr>
            <p:spPr bwMode="auto">
              <a:xfrm>
                <a:off x="5814548" y="4944351"/>
                <a:ext cx="104450" cy="59686"/>
              </a:xfrm>
              <a:custGeom>
                <a:avLst/>
                <a:gdLst>
                  <a:gd name="T0" fmla="*/ 14 w 70"/>
                  <a:gd name="T1" fmla="*/ 38 h 40"/>
                  <a:gd name="T2" fmla="*/ 14 w 70"/>
                  <a:gd name="T3" fmla="*/ 38 h 40"/>
                  <a:gd name="T4" fmla="*/ 28 w 70"/>
                  <a:gd name="T5" fmla="*/ 28 h 40"/>
                  <a:gd name="T6" fmla="*/ 36 w 70"/>
                  <a:gd name="T7" fmla="*/ 22 h 40"/>
                  <a:gd name="T8" fmla="*/ 40 w 70"/>
                  <a:gd name="T9" fmla="*/ 18 h 40"/>
                  <a:gd name="T10" fmla="*/ 40 w 70"/>
                  <a:gd name="T11" fmla="*/ 18 h 40"/>
                  <a:gd name="T12" fmla="*/ 44 w 70"/>
                  <a:gd name="T13" fmla="*/ 18 h 40"/>
                  <a:gd name="T14" fmla="*/ 46 w 70"/>
                  <a:gd name="T15" fmla="*/ 20 h 40"/>
                  <a:gd name="T16" fmla="*/ 50 w 70"/>
                  <a:gd name="T17" fmla="*/ 24 h 40"/>
                  <a:gd name="T18" fmla="*/ 56 w 70"/>
                  <a:gd name="T19" fmla="*/ 28 h 40"/>
                  <a:gd name="T20" fmla="*/ 58 w 70"/>
                  <a:gd name="T21" fmla="*/ 28 h 40"/>
                  <a:gd name="T22" fmla="*/ 60 w 70"/>
                  <a:gd name="T23" fmla="*/ 28 h 40"/>
                  <a:gd name="T24" fmla="*/ 60 w 70"/>
                  <a:gd name="T25" fmla="*/ 28 h 40"/>
                  <a:gd name="T26" fmla="*/ 70 w 70"/>
                  <a:gd name="T27" fmla="*/ 26 h 40"/>
                  <a:gd name="T28" fmla="*/ 70 w 70"/>
                  <a:gd name="T29" fmla="*/ 24 h 40"/>
                  <a:gd name="T30" fmla="*/ 66 w 70"/>
                  <a:gd name="T31" fmla="*/ 18 h 40"/>
                  <a:gd name="T32" fmla="*/ 66 w 70"/>
                  <a:gd name="T33" fmla="*/ 18 h 40"/>
                  <a:gd name="T34" fmla="*/ 64 w 70"/>
                  <a:gd name="T35" fmla="*/ 12 h 40"/>
                  <a:gd name="T36" fmla="*/ 62 w 70"/>
                  <a:gd name="T37" fmla="*/ 6 h 40"/>
                  <a:gd name="T38" fmla="*/ 58 w 70"/>
                  <a:gd name="T39" fmla="*/ 2 h 40"/>
                  <a:gd name="T40" fmla="*/ 52 w 70"/>
                  <a:gd name="T41" fmla="*/ 0 h 40"/>
                  <a:gd name="T42" fmla="*/ 52 w 70"/>
                  <a:gd name="T43" fmla="*/ 0 h 40"/>
                  <a:gd name="T44" fmla="*/ 40 w 70"/>
                  <a:gd name="T45" fmla="*/ 0 h 40"/>
                  <a:gd name="T46" fmla="*/ 34 w 70"/>
                  <a:gd name="T47" fmla="*/ 2 h 40"/>
                  <a:gd name="T48" fmla="*/ 26 w 70"/>
                  <a:gd name="T49" fmla="*/ 6 h 40"/>
                  <a:gd name="T50" fmla="*/ 26 w 70"/>
                  <a:gd name="T51" fmla="*/ 6 h 40"/>
                  <a:gd name="T52" fmla="*/ 16 w 70"/>
                  <a:gd name="T53" fmla="*/ 10 h 40"/>
                  <a:gd name="T54" fmla="*/ 6 w 70"/>
                  <a:gd name="T55" fmla="*/ 12 h 40"/>
                  <a:gd name="T56" fmla="*/ 2 w 70"/>
                  <a:gd name="T57" fmla="*/ 14 h 40"/>
                  <a:gd name="T58" fmla="*/ 0 w 70"/>
                  <a:gd name="T59" fmla="*/ 16 h 40"/>
                  <a:gd name="T60" fmla="*/ 2 w 70"/>
                  <a:gd name="T61" fmla="*/ 20 h 40"/>
                  <a:gd name="T62" fmla="*/ 2 w 70"/>
                  <a:gd name="T63" fmla="*/ 20 h 40"/>
                  <a:gd name="T64" fmla="*/ 4 w 70"/>
                  <a:gd name="T65" fmla="*/ 36 h 40"/>
                  <a:gd name="T66" fmla="*/ 6 w 70"/>
                  <a:gd name="T67" fmla="*/ 38 h 40"/>
                  <a:gd name="T68" fmla="*/ 8 w 70"/>
                  <a:gd name="T69" fmla="*/ 40 h 40"/>
                  <a:gd name="T70" fmla="*/ 10 w 70"/>
                  <a:gd name="T71" fmla="*/ 40 h 40"/>
                  <a:gd name="T72" fmla="*/ 14 w 70"/>
                  <a:gd name="T73" fmla="*/ 38 h 40"/>
                  <a:gd name="T74" fmla="*/ 14 w 70"/>
                  <a:gd name="T75" fmla="*/ 38 h 40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</a:cxnLst>
                <a:rect l="0" t="0" r="r" b="b"/>
                <a:pathLst>
                  <a:path w="70" h="40">
                    <a:moveTo>
                      <a:pt x="14" y="38"/>
                    </a:moveTo>
                    <a:lnTo>
                      <a:pt x="14" y="38"/>
                    </a:lnTo>
                    <a:lnTo>
                      <a:pt x="28" y="28"/>
                    </a:lnTo>
                    <a:lnTo>
                      <a:pt x="36" y="22"/>
                    </a:lnTo>
                    <a:lnTo>
                      <a:pt x="40" y="18"/>
                    </a:lnTo>
                    <a:lnTo>
                      <a:pt x="40" y="18"/>
                    </a:lnTo>
                    <a:lnTo>
                      <a:pt x="44" y="18"/>
                    </a:lnTo>
                    <a:lnTo>
                      <a:pt x="46" y="20"/>
                    </a:lnTo>
                    <a:lnTo>
                      <a:pt x="50" y="24"/>
                    </a:lnTo>
                    <a:lnTo>
                      <a:pt x="56" y="28"/>
                    </a:lnTo>
                    <a:lnTo>
                      <a:pt x="58" y="28"/>
                    </a:lnTo>
                    <a:lnTo>
                      <a:pt x="60" y="28"/>
                    </a:lnTo>
                    <a:lnTo>
                      <a:pt x="60" y="28"/>
                    </a:lnTo>
                    <a:lnTo>
                      <a:pt x="70" y="26"/>
                    </a:lnTo>
                    <a:lnTo>
                      <a:pt x="70" y="24"/>
                    </a:lnTo>
                    <a:lnTo>
                      <a:pt x="66" y="18"/>
                    </a:lnTo>
                    <a:lnTo>
                      <a:pt x="66" y="18"/>
                    </a:lnTo>
                    <a:lnTo>
                      <a:pt x="64" y="12"/>
                    </a:lnTo>
                    <a:lnTo>
                      <a:pt x="62" y="6"/>
                    </a:lnTo>
                    <a:lnTo>
                      <a:pt x="58" y="2"/>
                    </a:lnTo>
                    <a:lnTo>
                      <a:pt x="52" y="0"/>
                    </a:lnTo>
                    <a:lnTo>
                      <a:pt x="52" y="0"/>
                    </a:lnTo>
                    <a:lnTo>
                      <a:pt x="40" y="0"/>
                    </a:lnTo>
                    <a:lnTo>
                      <a:pt x="34" y="2"/>
                    </a:lnTo>
                    <a:lnTo>
                      <a:pt x="26" y="6"/>
                    </a:lnTo>
                    <a:lnTo>
                      <a:pt x="26" y="6"/>
                    </a:lnTo>
                    <a:lnTo>
                      <a:pt x="16" y="10"/>
                    </a:lnTo>
                    <a:lnTo>
                      <a:pt x="6" y="12"/>
                    </a:lnTo>
                    <a:lnTo>
                      <a:pt x="2" y="14"/>
                    </a:lnTo>
                    <a:lnTo>
                      <a:pt x="0" y="16"/>
                    </a:lnTo>
                    <a:lnTo>
                      <a:pt x="2" y="20"/>
                    </a:lnTo>
                    <a:lnTo>
                      <a:pt x="2" y="20"/>
                    </a:lnTo>
                    <a:lnTo>
                      <a:pt x="4" y="36"/>
                    </a:lnTo>
                    <a:lnTo>
                      <a:pt x="6" y="38"/>
                    </a:lnTo>
                    <a:lnTo>
                      <a:pt x="8" y="40"/>
                    </a:lnTo>
                    <a:lnTo>
                      <a:pt x="10" y="40"/>
                    </a:lnTo>
                    <a:lnTo>
                      <a:pt x="14" y="38"/>
                    </a:lnTo>
                    <a:lnTo>
                      <a:pt x="14" y="38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1" name="Freeform 50"/>
              <p:cNvSpPr>
                <a:spLocks/>
              </p:cNvSpPr>
              <p:nvPr/>
            </p:nvSpPr>
            <p:spPr bwMode="auto">
              <a:xfrm>
                <a:off x="5671303" y="5150266"/>
                <a:ext cx="143246" cy="188010"/>
              </a:xfrm>
              <a:custGeom>
                <a:avLst/>
                <a:gdLst>
                  <a:gd name="T0" fmla="*/ 68 w 96"/>
                  <a:gd name="T1" fmla="*/ 76 h 126"/>
                  <a:gd name="T2" fmla="*/ 60 w 96"/>
                  <a:gd name="T3" fmla="*/ 74 h 126"/>
                  <a:gd name="T4" fmla="*/ 48 w 96"/>
                  <a:gd name="T5" fmla="*/ 82 h 126"/>
                  <a:gd name="T6" fmla="*/ 44 w 96"/>
                  <a:gd name="T7" fmla="*/ 88 h 126"/>
                  <a:gd name="T8" fmla="*/ 36 w 96"/>
                  <a:gd name="T9" fmla="*/ 92 h 126"/>
                  <a:gd name="T10" fmla="*/ 30 w 96"/>
                  <a:gd name="T11" fmla="*/ 92 h 126"/>
                  <a:gd name="T12" fmla="*/ 22 w 96"/>
                  <a:gd name="T13" fmla="*/ 86 h 126"/>
                  <a:gd name="T14" fmla="*/ 16 w 96"/>
                  <a:gd name="T15" fmla="*/ 76 h 126"/>
                  <a:gd name="T16" fmla="*/ 18 w 96"/>
                  <a:gd name="T17" fmla="*/ 68 h 126"/>
                  <a:gd name="T18" fmla="*/ 20 w 96"/>
                  <a:gd name="T19" fmla="*/ 60 h 126"/>
                  <a:gd name="T20" fmla="*/ 12 w 96"/>
                  <a:gd name="T21" fmla="*/ 36 h 126"/>
                  <a:gd name="T22" fmla="*/ 2 w 96"/>
                  <a:gd name="T23" fmla="*/ 18 h 126"/>
                  <a:gd name="T24" fmla="*/ 0 w 96"/>
                  <a:gd name="T25" fmla="*/ 14 h 126"/>
                  <a:gd name="T26" fmla="*/ 6 w 96"/>
                  <a:gd name="T27" fmla="*/ 4 h 126"/>
                  <a:gd name="T28" fmla="*/ 24 w 96"/>
                  <a:gd name="T29" fmla="*/ 0 h 126"/>
                  <a:gd name="T30" fmla="*/ 30 w 96"/>
                  <a:gd name="T31" fmla="*/ 2 h 126"/>
                  <a:gd name="T32" fmla="*/ 40 w 96"/>
                  <a:gd name="T33" fmla="*/ 14 h 126"/>
                  <a:gd name="T34" fmla="*/ 46 w 96"/>
                  <a:gd name="T35" fmla="*/ 18 h 126"/>
                  <a:gd name="T36" fmla="*/ 56 w 96"/>
                  <a:gd name="T37" fmla="*/ 24 h 126"/>
                  <a:gd name="T38" fmla="*/ 68 w 96"/>
                  <a:gd name="T39" fmla="*/ 20 h 126"/>
                  <a:gd name="T40" fmla="*/ 74 w 96"/>
                  <a:gd name="T41" fmla="*/ 18 h 126"/>
                  <a:gd name="T42" fmla="*/ 80 w 96"/>
                  <a:gd name="T43" fmla="*/ 22 h 126"/>
                  <a:gd name="T44" fmla="*/ 82 w 96"/>
                  <a:gd name="T45" fmla="*/ 24 h 126"/>
                  <a:gd name="T46" fmla="*/ 92 w 96"/>
                  <a:gd name="T47" fmla="*/ 44 h 126"/>
                  <a:gd name="T48" fmla="*/ 92 w 96"/>
                  <a:gd name="T49" fmla="*/ 54 h 126"/>
                  <a:gd name="T50" fmla="*/ 90 w 96"/>
                  <a:gd name="T51" fmla="*/ 64 h 126"/>
                  <a:gd name="T52" fmla="*/ 82 w 96"/>
                  <a:gd name="T53" fmla="*/ 72 h 126"/>
                  <a:gd name="T54" fmla="*/ 80 w 96"/>
                  <a:gd name="T55" fmla="*/ 78 h 126"/>
                  <a:gd name="T56" fmla="*/ 84 w 96"/>
                  <a:gd name="T57" fmla="*/ 86 h 126"/>
                  <a:gd name="T58" fmla="*/ 86 w 96"/>
                  <a:gd name="T59" fmla="*/ 94 h 126"/>
                  <a:gd name="T60" fmla="*/ 88 w 96"/>
                  <a:gd name="T61" fmla="*/ 102 h 126"/>
                  <a:gd name="T62" fmla="*/ 96 w 96"/>
                  <a:gd name="T63" fmla="*/ 120 h 126"/>
                  <a:gd name="T64" fmla="*/ 90 w 96"/>
                  <a:gd name="T65" fmla="*/ 124 h 126"/>
                  <a:gd name="T66" fmla="*/ 84 w 96"/>
                  <a:gd name="T67" fmla="*/ 126 h 126"/>
                  <a:gd name="T68" fmla="*/ 82 w 96"/>
                  <a:gd name="T69" fmla="*/ 124 h 126"/>
                  <a:gd name="T70" fmla="*/ 84 w 96"/>
                  <a:gd name="T71" fmla="*/ 118 h 126"/>
                  <a:gd name="T72" fmla="*/ 82 w 96"/>
                  <a:gd name="T73" fmla="*/ 110 h 126"/>
                  <a:gd name="T74" fmla="*/ 80 w 96"/>
                  <a:gd name="T75" fmla="*/ 104 h 126"/>
                  <a:gd name="T76" fmla="*/ 76 w 96"/>
                  <a:gd name="T77" fmla="*/ 98 h 126"/>
                  <a:gd name="T78" fmla="*/ 74 w 96"/>
                  <a:gd name="T79" fmla="*/ 96 h 126"/>
                  <a:gd name="T80" fmla="*/ 68 w 96"/>
                  <a:gd name="T81" fmla="*/ 84 h 126"/>
                  <a:gd name="T82" fmla="*/ 68 w 96"/>
                  <a:gd name="T83" fmla="*/ 76 h 126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  <a:cxn ang="0">
                    <a:pos x="T66" y="T67"/>
                  </a:cxn>
                  <a:cxn ang="0">
                    <a:pos x="T68" y="T69"/>
                  </a:cxn>
                  <a:cxn ang="0">
                    <a:pos x="T70" y="T71"/>
                  </a:cxn>
                  <a:cxn ang="0">
                    <a:pos x="T72" y="T73"/>
                  </a:cxn>
                  <a:cxn ang="0">
                    <a:pos x="T74" y="T75"/>
                  </a:cxn>
                  <a:cxn ang="0">
                    <a:pos x="T76" y="T77"/>
                  </a:cxn>
                  <a:cxn ang="0">
                    <a:pos x="T78" y="T79"/>
                  </a:cxn>
                  <a:cxn ang="0">
                    <a:pos x="T80" y="T81"/>
                  </a:cxn>
                  <a:cxn ang="0">
                    <a:pos x="T82" y="T83"/>
                  </a:cxn>
                </a:cxnLst>
                <a:rect l="0" t="0" r="r" b="b"/>
                <a:pathLst>
                  <a:path w="96" h="126">
                    <a:moveTo>
                      <a:pt x="68" y="76"/>
                    </a:moveTo>
                    <a:lnTo>
                      <a:pt x="68" y="76"/>
                    </a:lnTo>
                    <a:lnTo>
                      <a:pt x="64" y="74"/>
                    </a:lnTo>
                    <a:lnTo>
                      <a:pt x="60" y="74"/>
                    </a:lnTo>
                    <a:lnTo>
                      <a:pt x="54" y="76"/>
                    </a:lnTo>
                    <a:lnTo>
                      <a:pt x="48" y="82"/>
                    </a:lnTo>
                    <a:lnTo>
                      <a:pt x="48" y="82"/>
                    </a:lnTo>
                    <a:lnTo>
                      <a:pt x="44" y="88"/>
                    </a:lnTo>
                    <a:lnTo>
                      <a:pt x="38" y="90"/>
                    </a:lnTo>
                    <a:lnTo>
                      <a:pt x="36" y="92"/>
                    </a:lnTo>
                    <a:lnTo>
                      <a:pt x="30" y="92"/>
                    </a:lnTo>
                    <a:lnTo>
                      <a:pt x="30" y="92"/>
                    </a:lnTo>
                    <a:lnTo>
                      <a:pt x="26" y="90"/>
                    </a:lnTo>
                    <a:lnTo>
                      <a:pt x="22" y="86"/>
                    </a:lnTo>
                    <a:lnTo>
                      <a:pt x="16" y="76"/>
                    </a:lnTo>
                    <a:lnTo>
                      <a:pt x="16" y="76"/>
                    </a:lnTo>
                    <a:lnTo>
                      <a:pt x="16" y="72"/>
                    </a:lnTo>
                    <a:lnTo>
                      <a:pt x="18" y="68"/>
                    </a:lnTo>
                    <a:lnTo>
                      <a:pt x="20" y="60"/>
                    </a:lnTo>
                    <a:lnTo>
                      <a:pt x="20" y="60"/>
                    </a:lnTo>
                    <a:lnTo>
                      <a:pt x="18" y="48"/>
                    </a:lnTo>
                    <a:lnTo>
                      <a:pt x="12" y="36"/>
                    </a:lnTo>
                    <a:lnTo>
                      <a:pt x="12" y="36"/>
                    </a:lnTo>
                    <a:lnTo>
                      <a:pt x="2" y="18"/>
                    </a:lnTo>
                    <a:lnTo>
                      <a:pt x="2" y="18"/>
                    </a:lnTo>
                    <a:lnTo>
                      <a:pt x="0" y="14"/>
                    </a:lnTo>
                    <a:lnTo>
                      <a:pt x="2" y="10"/>
                    </a:lnTo>
                    <a:lnTo>
                      <a:pt x="6" y="4"/>
                    </a:lnTo>
                    <a:lnTo>
                      <a:pt x="14" y="0"/>
                    </a:lnTo>
                    <a:lnTo>
                      <a:pt x="24" y="0"/>
                    </a:lnTo>
                    <a:lnTo>
                      <a:pt x="24" y="0"/>
                    </a:lnTo>
                    <a:lnTo>
                      <a:pt x="30" y="2"/>
                    </a:lnTo>
                    <a:lnTo>
                      <a:pt x="36" y="8"/>
                    </a:lnTo>
                    <a:lnTo>
                      <a:pt x="40" y="14"/>
                    </a:lnTo>
                    <a:lnTo>
                      <a:pt x="46" y="18"/>
                    </a:lnTo>
                    <a:lnTo>
                      <a:pt x="46" y="18"/>
                    </a:lnTo>
                    <a:lnTo>
                      <a:pt x="50" y="22"/>
                    </a:lnTo>
                    <a:lnTo>
                      <a:pt x="56" y="24"/>
                    </a:lnTo>
                    <a:lnTo>
                      <a:pt x="62" y="24"/>
                    </a:lnTo>
                    <a:lnTo>
                      <a:pt x="68" y="20"/>
                    </a:lnTo>
                    <a:lnTo>
                      <a:pt x="68" y="20"/>
                    </a:lnTo>
                    <a:lnTo>
                      <a:pt x="74" y="18"/>
                    </a:lnTo>
                    <a:lnTo>
                      <a:pt x="78" y="20"/>
                    </a:lnTo>
                    <a:lnTo>
                      <a:pt x="80" y="22"/>
                    </a:lnTo>
                    <a:lnTo>
                      <a:pt x="82" y="24"/>
                    </a:lnTo>
                    <a:lnTo>
                      <a:pt x="82" y="24"/>
                    </a:lnTo>
                    <a:lnTo>
                      <a:pt x="88" y="34"/>
                    </a:lnTo>
                    <a:lnTo>
                      <a:pt x="92" y="44"/>
                    </a:lnTo>
                    <a:lnTo>
                      <a:pt x="92" y="54"/>
                    </a:lnTo>
                    <a:lnTo>
                      <a:pt x="92" y="54"/>
                    </a:lnTo>
                    <a:lnTo>
                      <a:pt x="92" y="62"/>
                    </a:lnTo>
                    <a:lnTo>
                      <a:pt x="90" y="64"/>
                    </a:lnTo>
                    <a:lnTo>
                      <a:pt x="88" y="68"/>
                    </a:lnTo>
                    <a:lnTo>
                      <a:pt x="82" y="72"/>
                    </a:lnTo>
                    <a:lnTo>
                      <a:pt x="82" y="72"/>
                    </a:lnTo>
                    <a:lnTo>
                      <a:pt x="80" y="78"/>
                    </a:lnTo>
                    <a:lnTo>
                      <a:pt x="82" y="82"/>
                    </a:lnTo>
                    <a:lnTo>
                      <a:pt x="84" y="86"/>
                    </a:lnTo>
                    <a:lnTo>
                      <a:pt x="86" y="90"/>
                    </a:lnTo>
                    <a:lnTo>
                      <a:pt x="86" y="94"/>
                    </a:lnTo>
                    <a:lnTo>
                      <a:pt x="86" y="94"/>
                    </a:lnTo>
                    <a:lnTo>
                      <a:pt x="88" y="102"/>
                    </a:lnTo>
                    <a:lnTo>
                      <a:pt x="92" y="112"/>
                    </a:lnTo>
                    <a:lnTo>
                      <a:pt x="96" y="120"/>
                    </a:lnTo>
                    <a:lnTo>
                      <a:pt x="96" y="120"/>
                    </a:lnTo>
                    <a:lnTo>
                      <a:pt x="90" y="124"/>
                    </a:lnTo>
                    <a:lnTo>
                      <a:pt x="86" y="126"/>
                    </a:lnTo>
                    <a:lnTo>
                      <a:pt x="84" y="126"/>
                    </a:lnTo>
                    <a:lnTo>
                      <a:pt x="82" y="124"/>
                    </a:lnTo>
                    <a:lnTo>
                      <a:pt x="82" y="124"/>
                    </a:lnTo>
                    <a:lnTo>
                      <a:pt x="82" y="122"/>
                    </a:lnTo>
                    <a:lnTo>
                      <a:pt x="84" y="118"/>
                    </a:lnTo>
                    <a:lnTo>
                      <a:pt x="84" y="114"/>
                    </a:lnTo>
                    <a:lnTo>
                      <a:pt x="82" y="110"/>
                    </a:lnTo>
                    <a:lnTo>
                      <a:pt x="82" y="110"/>
                    </a:lnTo>
                    <a:lnTo>
                      <a:pt x="80" y="104"/>
                    </a:lnTo>
                    <a:lnTo>
                      <a:pt x="78" y="102"/>
                    </a:lnTo>
                    <a:lnTo>
                      <a:pt x="76" y="98"/>
                    </a:lnTo>
                    <a:lnTo>
                      <a:pt x="74" y="96"/>
                    </a:lnTo>
                    <a:lnTo>
                      <a:pt x="74" y="96"/>
                    </a:lnTo>
                    <a:lnTo>
                      <a:pt x="70" y="90"/>
                    </a:lnTo>
                    <a:lnTo>
                      <a:pt x="68" y="84"/>
                    </a:lnTo>
                    <a:lnTo>
                      <a:pt x="68" y="76"/>
                    </a:lnTo>
                    <a:lnTo>
                      <a:pt x="68" y="76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  <p:sp>
            <p:nvSpPr>
              <p:cNvPr id="72" name="Freeform 51"/>
              <p:cNvSpPr>
                <a:spLocks/>
              </p:cNvSpPr>
              <p:nvPr/>
            </p:nvSpPr>
            <p:spPr bwMode="auto">
              <a:xfrm>
                <a:off x="5769784" y="5350214"/>
                <a:ext cx="59686" cy="80576"/>
              </a:xfrm>
              <a:custGeom>
                <a:avLst/>
                <a:gdLst>
                  <a:gd name="T0" fmla="*/ 2 w 40"/>
                  <a:gd name="T1" fmla="*/ 30 h 54"/>
                  <a:gd name="T2" fmla="*/ 2 w 40"/>
                  <a:gd name="T3" fmla="*/ 30 h 54"/>
                  <a:gd name="T4" fmla="*/ 0 w 40"/>
                  <a:gd name="T5" fmla="*/ 24 h 54"/>
                  <a:gd name="T6" fmla="*/ 0 w 40"/>
                  <a:gd name="T7" fmla="*/ 18 h 54"/>
                  <a:gd name="T8" fmla="*/ 2 w 40"/>
                  <a:gd name="T9" fmla="*/ 12 h 54"/>
                  <a:gd name="T10" fmla="*/ 2 w 40"/>
                  <a:gd name="T11" fmla="*/ 12 h 54"/>
                  <a:gd name="T12" fmla="*/ 10 w 40"/>
                  <a:gd name="T13" fmla="*/ 4 h 54"/>
                  <a:gd name="T14" fmla="*/ 12 w 40"/>
                  <a:gd name="T15" fmla="*/ 0 h 54"/>
                  <a:gd name="T16" fmla="*/ 16 w 40"/>
                  <a:gd name="T17" fmla="*/ 0 h 54"/>
                  <a:gd name="T18" fmla="*/ 16 w 40"/>
                  <a:gd name="T19" fmla="*/ 0 h 54"/>
                  <a:gd name="T20" fmla="*/ 22 w 40"/>
                  <a:gd name="T21" fmla="*/ 2 h 54"/>
                  <a:gd name="T22" fmla="*/ 30 w 40"/>
                  <a:gd name="T23" fmla="*/ 8 h 54"/>
                  <a:gd name="T24" fmla="*/ 38 w 40"/>
                  <a:gd name="T25" fmla="*/ 14 h 54"/>
                  <a:gd name="T26" fmla="*/ 38 w 40"/>
                  <a:gd name="T27" fmla="*/ 14 h 54"/>
                  <a:gd name="T28" fmla="*/ 38 w 40"/>
                  <a:gd name="T29" fmla="*/ 14 h 54"/>
                  <a:gd name="T30" fmla="*/ 38 w 40"/>
                  <a:gd name="T31" fmla="*/ 24 h 54"/>
                  <a:gd name="T32" fmla="*/ 38 w 40"/>
                  <a:gd name="T33" fmla="*/ 24 h 54"/>
                  <a:gd name="T34" fmla="*/ 40 w 40"/>
                  <a:gd name="T35" fmla="*/ 30 h 54"/>
                  <a:gd name="T36" fmla="*/ 38 w 40"/>
                  <a:gd name="T37" fmla="*/ 34 h 54"/>
                  <a:gd name="T38" fmla="*/ 36 w 40"/>
                  <a:gd name="T39" fmla="*/ 38 h 54"/>
                  <a:gd name="T40" fmla="*/ 32 w 40"/>
                  <a:gd name="T41" fmla="*/ 40 h 54"/>
                  <a:gd name="T42" fmla="*/ 32 w 40"/>
                  <a:gd name="T43" fmla="*/ 40 h 54"/>
                  <a:gd name="T44" fmla="*/ 24 w 40"/>
                  <a:gd name="T45" fmla="*/ 46 h 54"/>
                  <a:gd name="T46" fmla="*/ 16 w 40"/>
                  <a:gd name="T47" fmla="*/ 50 h 54"/>
                  <a:gd name="T48" fmla="*/ 16 w 40"/>
                  <a:gd name="T49" fmla="*/ 50 h 54"/>
                  <a:gd name="T50" fmla="*/ 10 w 40"/>
                  <a:gd name="T51" fmla="*/ 54 h 54"/>
                  <a:gd name="T52" fmla="*/ 8 w 40"/>
                  <a:gd name="T53" fmla="*/ 52 h 54"/>
                  <a:gd name="T54" fmla="*/ 4 w 40"/>
                  <a:gd name="T55" fmla="*/ 50 h 54"/>
                  <a:gd name="T56" fmla="*/ 4 w 40"/>
                  <a:gd name="T57" fmla="*/ 50 h 54"/>
                  <a:gd name="T58" fmla="*/ 2 w 40"/>
                  <a:gd name="T59" fmla="*/ 44 h 54"/>
                  <a:gd name="T60" fmla="*/ 2 w 40"/>
                  <a:gd name="T61" fmla="*/ 38 h 54"/>
                  <a:gd name="T62" fmla="*/ 2 w 40"/>
                  <a:gd name="T63" fmla="*/ 30 h 54"/>
                  <a:gd name="T64" fmla="*/ 2 w 40"/>
                  <a:gd name="T65" fmla="*/ 30 h 54"/>
                </a:gdLst>
                <a:ahLst/>
                <a:cxnLst>
                  <a:cxn ang="0">
                    <a:pos x="T0" y="T1"/>
                  </a:cxn>
                  <a:cxn ang="0">
                    <a:pos x="T2" y="T3"/>
                  </a:cxn>
                  <a:cxn ang="0">
                    <a:pos x="T4" y="T5"/>
                  </a:cxn>
                  <a:cxn ang="0">
                    <a:pos x="T6" y="T7"/>
                  </a:cxn>
                  <a:cxn ang="0">
                    <a:pos x="T8" y="T9"/>
                  </a:cxn>
                  <a:cxn ang="0">
                    <a:pos x="T10" y="T11"/>
                  </a:cxn>
                  <a:cxn ang="0">
                    <a:pos x="T12" y="T13"/>
                  </a:cxn>
                  <a:cxn ang="0">
                    <a:pos x="T14" y="T15"/>
                  </a:cxn>
                  <a:cxn ang="0">
                    <a:pos x="T16" y="T17"/>
                  </a:cxn>
                  <a:cxn ang="0">
                    <a:pos x="T18" y="T19"/>
                  </a:cxn>
                  <a:cxn ang="0">
                    <a:pos x="T20" y="T21"/>
                  </a:cxn>
                  <a:cxn ang="0">
                    <a:pos x="T22" y="T23"/>
                  </a:cxn>
                  <a:cxn ang="0">
                    <a:pos x="T24" y="T25"/>
                  </a:cxn>
                  <a:cxn ang="0">
                    <a:pos x="T26" y="T27"/>
                  </a:cxn>
                  <a:cxn ang="0">
                    <a:pos x="T28" y="T29"/>
                  </a:cxn>
                  <a:cxn ang="0">
                    <a:pos x="T30" y="T31"/>
                  </a:cxn>
                  <a:cxn ang="0">
                    <a:pos x="T32" y="T33"/>
                  </a:cxn>
                  <a:cxn ang="0">
                    <a:pos x="T34" y="T35"/>
                  </a:cxn>
                  <a:cxn ang="0">
                    <a:pos x="T36" y="T37"/>
                  </a:cxn>
                  <a:cxn ang="0">
                    <a:pos x="T38" y="T39"/>
                  </a:cxn>
                  <a:cxn ang="0">
                    <a:pos x="T40" y="T41"/>
                  </a:cxn>
                  <a:cxn ang="0">
                    <a:pos x="T42" y="T43"/>
                  </a:cxn>
                  <a:cxn ang="0">
                    <a:pos x="T44" y="T45"/>
                  </a:cxn>
                  <a:cxn ang="0">
                    <a:pos x="T46" y="T47"/>
                  </a:cxn>
                  <a:cxn ang="0">
                    <a:pos x="T48" y="T49"/>
                  </a:cxn>
                  <a:cxn ang="0">
                    <a:pos x="T50" y="T51"/>
                  </a:cxn>
                  <a:cxn ang="0">
                    <a:pos x="T52" y="T53"/>
                  </a:cxn>
                  <a:cxn ang="0">
                    <a:pos x="T54" y="T55"/>
                  </a:cxn>
                  <a:cxn ang="0">
                    <a:pos x="T56" y="T57"/>
                  </a:cxn>
                  <a:cxn ang="0">
                    <a:pos x="T58" y="T59"/>
                  </a:cxn>
                  <a:cxn ang="0">
                    <a:pos x="T60" y="T61"/>
                  </a:cxn>
                  <a:cxn ang="0">
                    <a:pos x="T62" y="T63"/>
                  </a:cxn>
                  <a:cxn ang="0">
                    <a:pos x="T64" y="T65"/>
                  </a:cxn>
                </a:cxnLst>
                <a:rect l="0" t="0" r="r" b="b"/>
                <a:pathLst>
                  <a:path w="40" h="54">
                    <a:moveTo>
                      <a:pt x="2" y="30"/>
                    </a:moveTo>
                    <a:lnTo>
                      <a:pt x="2" y="30"/>
                    </a:lnTo>
                    <a:lnTo>
                      <a:pt x="0" y="24"/>
                    </a:lnTo>
                    <a:lnTo>
                      <a:pt x="0" y="18"/>
                    </a:lnTo>
                    <a:lnTo>
                      <a:pt x="2" y="12"/>
                    </a:lnTo>
                    <a:lnTo>
                      <a:pt x="2" y="12"/>
                    </a:lnTo>
                    <a:lnTo>
                      <a:pt x="10" y="4"/>
                    </a:lnTo>
                    <a:lnTo>
                      <a:pt x="12" y="0"/>
                    </a:lnTo>
                    <a:lnTo>
                      <a:pt x="16" y="0"/>
                    </a:lnTo>
                    <a:lnTo>
                      <a:pt x="16" y="0"/>
                    </a:lnTo>
                    <a:lnTo>
                      <a:pt x="22" y="2"/>
                    </a:lnTo>
                    <a:lnTo>
                      <a:pt x="30" y="8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38" y="14"/>
                    </a:lnTo>
                    <a:lnTo>
                      <a:pt x="38" y="24"/>
                    </a:lnTo>
                    <a:lnTo>
                      <a:pt x="38" y="24"/>
                    </a:lnTo>
                    <a:lnTo>
                      <a:pt x="40" y="30"/>
                    </a:lnTo>
                    <a:lnTo>
                      <a:pt x="38" y="34"/>
                    </a:lnTo>
                    <a:lnTo>
                      <a:pt x="36" y="38"/>
                    </a:lnTo>
                    <a:lnTo>
                      <a:pt x="32" y="40"/>
                    </a:lnTo>
                    <a:lnTo>
                      <a:pt x="32" y="40"/>
                    </a:lnTo>
                    <a:lnTo>
                      <a:pt x="24" y="46"/>
                    </a:lnTo>
                    <a:lnTo>
                      <a:pt x="16" y="50"/>
                    </a:lnTo>
                    <a:lnTo>
                      <a:pt x="16" y="50"/>
                    </a:lnTo>
                    <a:lnTo>
                      <a:pt x="10" y="54"/>
                    </a:lnTo>
                    <a:lnTo>
                      <a:pt x="8" y="52"/>
                    </a:lnTo>
                    <a:lnTo>
                      <a:pt x="4" y="50"/>
                    </a:lnTo>
                    <a:lnTo>
                      <a:pt x="4" y="50"/>
                    </a:lnTo>
                    <a:lnTo>
                      <a:pt x="2" y="44"/>
                    </a:lnTo>
                    <a:lnTo>
                      <a:pt x="2" y="38"/>
                    </a:lnTo>
                    <a:lnTo>
                      <a:pt x="2" y="30"/>
                    </a:lnTo>
                    <a:lnTo>
                      <a:pt x="2" y="30"/>
                    </a:lnTo>
                    <a:close/>
                  </a:path>
                </a:pathLst>
              </a:custGeom>
              <a:solidFill>
                <a:schemeClr val="bg1">
                  <a:lumMod val="75000"/>
                </a:schemeClr>
              </a:solidFill>
              <a:ln w="6350">
                <a:solidFill>
                  <a:schemeClr val="bg1"/>
                </a:solidFill>
                <a:prstDash val="solid"/>
                <a:round/>
                <a:headEnd/>
                <a:tailEnd/>
              </a:ln>
            </p:spPr>
            <p:txBody>
              <a:bodyPr vert="horz" wrap="square" lIns="91440" tIns="45720" rIns="91440" bIns="45720" numCol="1" anchor="t" anchorCtr="0" compatLnSpc="1">
                <a:prstTxWarp prst="textNoShape">
                  <a:avLst/>
                </a:prstTxWarp>
              </a:bodyPr>
              <a:lstStyle/>
              <a:p>
                <a:endParaRPr lang="ko-KR" altLang="en-US"/>
              </a:p>
            </p:txBody>
          </p:sp>
        </p:grpSp>
        <p:sp>
          <p:nvSpPr>
            <p:cNvPr id="16" name="직사각형 15"/>
            <p:cNvSpPr/>
            <p:nvPr/>
          </p:nvSpPr>
          <p:spPr>
            <a:xfrm>
              <a:off x="8625564" y="5021200"/>
              <a:ext cx="245169" cy="10672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강화군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17" name="직사각형 16"/>
            <p:cNvSpPr/>
            <p:nvPr/>
          </p:nvSpPr>
          <p:spPr>
            <a:xfrm>
              <a:off x="8600268" y="6112200"/>
              <a:ext cx="245169" cy="10672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옹진군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0" name="직사각형 19"/>
            <p:cNvSpPr/>
            <p:nvPr/>
          </p:nvSpPr>
          <p:spPr>
            <a:xfrm>
              <a:off x="8696622" y="6249139"/>
              <a:ext cx="625172" cy="2769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1800" dirty="0">
                  <a:solidFill>
                    <a:schemeClr val="accent5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연수구</a:t>
              </a:r>
              <a:endParaRPr lang="en-US" altLang="ko-KR" sz="1800" dirty="0">
                <a:solidFill>
                  <a:schemeClr val="accent5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3" name="직사각형 22"/>
            <p:cNvSpPr/>
            <p:nvPr/>
          </p:nvSpPr>
          <p:spPr>
            <a:xfrm>
              <a:off x="9165338" y="5511516"/>
              <a:ext cx="163446" cy="10672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서구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191" name="Freeform 47"/>
            <p:cNvSpPr>
              <a:spLocks/>
            </p:cNvSpPr>
            <p:nvPr/>
          </p:nvSpPr>
          <p:spPr bwMode="auto">
            <a:xfrm>
              <a:off x="9247461" y="6048523"/>
              <a:ext cx="217838" cy="187791"/>
            </a:xfrm>
            <a:custGeom>
              <a:avLst/>
              <a:gdLst>
                <a:gd name="T0" fmla="*/ 174 w 174"/>
                <a:gd name="T1" fmla="*/ 22 h 150"/>
                <a:gd name="T2" fmla="*/ 174 w 174"/>
                <a:gd name="T3" fmla="*/ 22 h 150"/>
                <a:gd name="T4" fmla="*/ 174 w 174"/>
                <a:gd name="T5" fmla="*/ 16 h 150"/>
                <a:gd name="T6" fmla="*/ 172 w 174"/>
                <a:gd name="T7" fmla="*/ 10 h 150"/>
                <a:gd name="T8" fmla="*/ 166 w 174"/>
                <a:gd name="T9" fmla="*/ 2 h 150"/>
                <a:gd name="T10" fmla="*/ 166 w 174"/>
                <a:gd name="T11" fmla="*/ 2 h 150"/>
                <a:gd name="T12" fmla="*/ 162 w 174"/>
                <a:gd name="T13" fmla="*/ 0 h 150"/>
                <a:gd name="T14" fmla="*/ 160 w 174"/>
                <a:gd name="T15" fmla="*/ 0 h 150"/>
                <a:gd name="T16" fmla="*/ 140 w 174"/>
                <a:gd name="T17" fmla="*/ 16 h 150"/>
                <a:gd name="T18" fmla="*/ 140 w 174"/>
                <a:gd name="T19" fmla="*/ 16 h 150"/>
                <a:gd name="T20" fmla="*/ 124 w 174"/>
                <a:gd name="T21" fmla="*/ 24 h 150"/>
                <a:gd name="T22" fmla="*/ 124 w 174"/>
                <a:gd name="T23" fmla="*/ 24 h 150"/>
                <a:gd name="T24" fmla="*/ 116 w 174"/>
                <a:gd name="T25" fmla="*/ 26 h 150"/>
                <a:gd name="T26" fmla="*/ 108 w 174"/>
                <a:gd name="T27" fmla="*/ 28 h 150"/>
                <a:gd name="T28" fmla="*/ 108 w 174"/>
                <a:gd name="T29" fmla="*/ 28 h 150"/>
                <a:gd name="T30" fmla="*/ 92 w 174"/>
                <a:gd name="T31" fmla="*/ 22 h 150"/>
                <a:gd name="T32" fmla="*/ 74 w 174"/>
                <a:gd name="T33" fmla="*/ 14 h 150"/>
                <a:gd name="T34" fmla="*/ 74 w 174"/>
                <a:gd name="T35" fmla="*/ 14 h 150"/>
                <a:gd name="T36" fmla="*/ 66 w 174"/>
                <a:gd name="T37" fmla="*/ 12 h 150"/>
                <a:gd name="T38" fmla="*/ 54 w 174"/>
                <a:gd name="T39" fmla="*/ 14 h 150"/>
                <a:gd name="T40" fmla="*/ 54 w 174"/>
                <a:gd name="T41" fmla="*/ 14 h 150"/>
                <a:gd name="T42" fmla="*/ 42 w 174"/>
                <a:gd name="T43" fmla="*/ 14 h 150"/>
                <a:gd name="T44" fmla="*/ 36 w 174"/>
                <a:gd name="T45" fmla="*/ 18 h 150"/>
                <a:gd name="T46" fmla="*/ 28 w 174"/>
                <a:gd name="T47" fmla="*/ 22 h 150"/>
                <a:gd name="T48" fmla="*/ 28 w 174"/>
                <a:gd name="T49" fmla="*/ 22 h 150"/>
                <a:gd name="T50" fmla="*/ 20 w 174"/>
                <a:gd name="T51" fmla="*/ 28 h 150"/>
                <a:gd name="T52" fmla="*/ 12 w 174"/>
                <a:gd name="T53" fmla="*/ 30 h 150"/>
                <a:gd name="T54" fmla="*/ 4 w 174"/>
                <a:gd name="T55" fmla="*/ 28 h 150"/>
                <a:gd name="T56" fmla="*/ 4 w 174"/>
                <a:gd name="T57" fmla="*/ 32 h 150"/>
                <a:gd name="T58" fmla="*/ 4 w 174"/>
                <a:gd name="T59" fmla="*/ 32 h 150"/>
                <a:gd name="T60" fmla="*/ 2 w 174"/>
                <a:gd name="T61" fmla="*/ 48 h 150"/>
                <a:gd name="T62" fmla="*/ 0 w 174"/>
                <a:gd name="T63" fmla="*/ 72 h 150"/>
                <a:gd name="T64" fmla="*/ 24 w 174"/>
                <a:gd name="T65" fmla="*/ 92 h 150"/>
                <a:gd name="T66" fmla="*/ 58 w 174"/>
                <a:gd name="T67" fmla="*/ 124 h 150"/>
                <a:gd name="T68" fmla="*/ 58 w 174"/>
                <a:gd name="T69" fmla="*/ 124 h 150"/>
                <a:gd name="T70" fmla="*/ 70 w 174"/>
                <a:gd name="T71" fmla="*/ 132 h 150"/>
                <a:gd name="T72" fmla="*/ 90 w 174"/>
                <a:gd name="T73" fmla="*/ 150 h 150"/>
                <a:gd name="T74" fmla="*/ 92 w 174"/>
                <a:gd name="T75" fmla="*/ 148 h 150"/>
                <a:gd name="T76" fmla="*/ 130 w 174"/>
                <a:gd name="T77" fmla="*/ 112 h 150"/>
                <a:gd name="T78" fmla="*/ 130 w 174"/>
                <a:gd name="T79" fmla="*/ 112 h 150"/>
                <a:gd name="T80" fmla="*/ 140 w 174"/>
                <a:gd name="T81" fmla="*/ 96 h 150"/>
                <a:gd name="T82" fmla="*/ 150 w 174"/>
                <a:gd name="T83" fmla="*/ 80 h 150"/>
                <a:gd name="T84" fmla="*/ 162 w 174"/>
                <a:gd name="T85" fmla="*/ 68 h 150"/>
                <a:gd name="T86" fmla="*/ 162 w 174"/>
                <a:gd name="T87" fmla="*/ 68 h 150"/>
                <a:gd name="T88" fmla="*/ 168 w 174"/>
                <a:gd name="T89" fmla="*/ 62 h 150"/>
                <a:gd name="T90" fmla="*/ 172 w 174"/>
                <a:gd name="T91" fmla="*/ 56 h 150"/>
                <a:gd name="T92" fmla="*/ 174 w 174"/>
                <a:gd name="T93" fmla="*/ 50 h 150"/>
                <a:gd name="T94" fmla="*/ 174 w 174"/>
                <a:gd name="T95" fmla="*/ 44 h 150"/>
                <a:gd name="T96" fmla="*/ 174 w 174"/>
                <a:gd name="T97" fmla="*/ 32 h 150"/>
                <a:gd name="T98" fmla="*/ 174 w 174"/>
                <a:gd name="T99" fmla="*/ 22 h 150"/>
                <a:gd name="T100" fmla="*/ 174 w 174"/>
                <a:gd name="T101" fmla="*/ 22 h 15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74" h="150">
                  <a:moveTo>
                    <a:pt x="174" y="22"/>
                  </a:moveTo>
                  <a:lnTo>
                    <a:pt x="174" y="22"/>
                  </a:lnTo>
                  <a:lnTo>
                    <a:pt x="174" y="16"/>
                  </a:lnTo>
                  <a:lnTo>
                    <a:pt x="172" y="10"/>
                  </a:lnTo>
                  <a:lnTo>
                    <a:pt x="166" y="2"/>
                  </a:lnTo>
                  <a:lnTo>
                    <a:pt x="166" y="2"/>
                  </a:lnTo>
                  <a:lnTo>
                    <a:pt x="162" y="0"/>
                  </a:lnTo>
                  <a:lnTo>
                    <a:pt x="160" y="0"/>
                  </a:lnTo>
                  <a:lnTo>
                    <a:pt x="140" y="16"/>
                  </a:lnTo>
                  <a:lnTo>
                    <a:pt x="140" y="16"/>
                  </a:lnTo>
                  <a:lnTo>
                    <a:pt x="124" y="24"/>
                  </a:lnTo>
                  <a:lnTo>
                    <a:pt x="124" y="24"/>
                  </a:lnTo>
                  <a:lnTo>
                    <a:pt x="116" y="26"/>
                  </a:lnTo>
                  <a:lnTo>
                    <a:pt x="108" y="28"/>
                  </a:lnTo>
                  <a:lnTo>
                    <a:pt x="108" y="28"/>
                  </a:lnTo>
                  <a:lnTo>
                    <a:pt x="92" y="22"/>
                  </a:lnTo>
                  <a:lnTo>
                    <a:pt x="74" y="14"/>
                  </a:lnTo>
                  <a:lnTo>
                    <a:pt x="74" y="14"/>
                  </a:lnTo>
                  <a:lnTo>
                    <a:pt x="66" y="12"/>
                  </a:lnTo>
                  <a:lnTo>
                    <a:pt x="54" y="14"/>
                  </a:lnTo>
                  <a:lnTo>
                    <a:pt x="54" y="14"/>
                  </a:lnTo>
                  <a:lnTo>
                    <a:pt x="42" y="14"/>
                  </a:lnTo>
                  <a:lnTo>
                    <a:pt x="36" y="18"/>
                  </a:lnTo>
                  <a:lnTo>
                    <a:pt x="28" y="22"/>
                  </a:lnTo>
                  <a:lnTo>
                    <a:pt x="28" y="22"/>
                  </a:lnTo>
                  <a:lnTo>
                    <a:pt x="20" y="28"/>
                  </a:lnTo>
                  <a:lnTo>
                    <a:pt x="12" y="30"/>
                  </a:lnTo>
                  <a:lnTo>
                    <a:pt x="4" y="28"/>
                  </a:lnTo>
                  <a:lnTo>
                    <a:pt x="4" y="32"/>
                  </a:lnTo>
                  <a:lnTo>
                    <a:pt x="4" y="32"/>
                  </a:lnTo>
                  <a:lnTo>
                    <a:pt x="2" y="48"/>
                  </a:lnTo>
                  <a:lnTo>
                    <a:pt x="0" y="72"/>
                  </a:lnTo>
                  <a:lnTo>
                    <a:pt x="24" y="92"/>
                  </a:lnTo>
                  <a:lnTo>
                    <a:pt x="58" y="124"/>
                  </a:lnTo>
                  <a:lnTo>
                    <a:pt x="58" y="124"/>
                  </a:lnTo>
                  <a:lnTo>
                    <a:pt x="70" y="132"/>
                  </a:lnTo>
                  <a:lnTo>
                    <a:pt x="90" y="150"/>
                  </a:lnTo>
                  <a:lnTo>
                    <a:pt x="92" y="148"/>
                  </a:lnTo>
                  <a:lnTo>
                    <a:pt x="130" y="112"/>
                  </a:lnTo>
                  <a:lnTo>
                    <a:pt x="130" y="112"/>
                  </a:lnTo>
                  <a:lnTo>
                    <a:pt x="140" y="96"/>
                  </a:lnTo>
                  <a:lnTo>
                    <a:pt x="150" y="80"/>
                  </a:lnTo>
                  <a:lnTo>
                    <a:pt x="162" y="68"/>
                  </a:lnTo>
                  <a:lnTo>
                    <a:pt x="162" y="68"/>
                  </a:lnTo>
                  <a:lnTo>
                    <a:pt x="168" y="62"/>
                  </a:lnTo>
                  <a:lnTo>
                    <a:pt x="172" y="56"/>
                  </a:lnTo>
                  <a:lnTo>
                    <a:pt x="174" y="50"/>
                  </a:lnTo>
                  <a:lnTo>
                    <a:pt x="174" y="44"/>
                  </a:lnTo>
                  <a:lnTo>
                    <a:pt x="174" y="32"/>
                  </a:lnTo>
                  <a:lnTo>
                    <a:pt x="174" y="22"/>
                  </a:lnTo>
                  <a:lnTo>
                    <a:pt x="174" y="22"/>
                  </a:lnTo>
                  <a:close/>
                </a:path>
              </a:pathLst>
            </a:custGeom>
            <a:solidFill>
              <a:schemeClr val="accent1"/>
            </a:solidFill>
            <a:ln w="6350">
              <a:noFill/>
              <a:prstDash val="solid"/>
              <a:round/>
              <a:headEnd/>
              <a:tailEnd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ko-KR" altLang="en-US"/>
            </a:p>
          </p:txBody>
        </p:sp>
        <p:sp>
          <p:nvSpPr>
            <p:cNvPr id="18" name="직사각형 17"/>
            <p:cNvSpPr/>
            <p:nvPr/>
          </p:nvSpPr>
          <p:spPr>
            <a:xfrm>
              <a:off x="8917391" y="5934519"/>
              <a:ext cx="208390" cy="13849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중구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19" name="직사각형 18"/>
            <p:cNvSpPr/>
            <p:nvPr/>
          </p:nvSpPr>
          <p:spPr>
            <a:xfrm>
              <a:off x="9457560" y="6063726"/>
              <a:ext cx="245169" cy="10672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남동구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1" name="직사각형 20"/>
            <p:cNvSpPr/>
            <p:nvPr/>
          </p:nvSpPr>
          <p:spPr>
            <a:xfrm>
              <a:off x="9461651" y="5788904"/>
              <a:ext cx="245169" cy="10672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부평구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2" name="직사각형 21"/>
            <p:cNvSpPr/>
            <p:nvPr/>
          </p:nvSpPr>
          <p:spPr>
            <a:xfrm>
              <a:off x="9480118" y="5562134"/>
              <a:ext cx="245169" cy="10672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계양구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4" name="직사각형 23"/>
            <p:cNvSpPr/>
            <p:nvPr/>
          </p:nvSpPr>
          <p:spPr>
            <a:xfrm>
              <a:off x="9165338" y="5816136"/>
              <a:ext cx="163446" cy="10672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동구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25" name="직사각형 24"/>
            <p:cNvSpPr/>
            <p:nvPr/>
          </p:nvSpPr>
          <p:spPr>
            <a:xfrm>
              <a:off x="9267653" y="5969725"/>
              <a:ext cx="163446" cy="106729"/>
            </a:xfrm>
            <a:prstGeom prst="rect">
              <a:avLst/>
            </a:prstGeom>
          </p:spPr>
          <p:txBody>
            <a:bodyPr wrap="none" lIns="0" tIns="0" rIns="0" bIns="0">
              <a:spAutoFit/>
            </a:bodyPr>
            <a:lstStyle/>
            <a:p>
              <a:pPr algn="ctr" fontAlgn="t"/>
              <a:r>
                <a:rPr lang="ko-KR" altLang="en-US" sz="9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남구</a:t>
              </a:r>
              <a:endPara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</p:grpSp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altLang="ko-KR">
                <a:solidFill>
                  <a:schemeClr val="tx1">
                    <a:lumMod val="65000"/>
                    <a:lumOff val="35000"/>
                  </a:schemeClr>
                </a:solidFill>
              </a:rPr>
              <a:t>6</a:t>
            </a:r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동남아시아 관광객 특성</a:t>
            </a:r>
            <a:r>
              <a:rPr lang="en-US" altLang="ko-KR" sz="14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구성비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75354" y="1340373"/>
            <a:ext cx="2624278" cy="4941184"/>
          </a:xfrm>
          <a:prstGeom prst="rect">
            <a:avLst/>
          </a:prstGeom>
          <a:solidFill>
            <a:schemeClr val="bg1">
              <a:lumMod val="95000"/>
              <a:alpha val="8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" name="Rectangle 264"/>
          <p:cNvSpPr>
            <a:spLocks noChangeArrowheads="1"/>
          </p:cNvSpPr>
          <p:nvPr/>
        </p:nvSpPr>
        <p:spPr bwMode="auto">
          <a:xfrm rot="16200000">
            <a:off x="1213357" y="3617859"/>
            <a:ext cx="2371725" cy="686525"/>
          </a:xfrm>
          <a:prstGeom prst="trapezoid">
            <a:avLst>
              <a:gd name="adj" fmla="val 101561"/>
            </a:avLst>
          </a:prstGeom>
          <a:gradFill>
            <a:gsLst>
              <a:gs pos="0">
                <a:schemeClr val="bg1">
                  <a:lumMod val="65000"/>
                  <a:alpha val="90000"/>
                </a:schemeClr>
              </a:gs>
              <a:gs pos="50000">
                <a:schemeClr val="bg1">
                  <a:lumMod val="85000"/>
                </a:schemeClr>
              </a:gs>
              <a:gs pos="100000">
                <a:schemeClr val="bg1">
                  <a:lumMod val="95000"/>
                </a:schemeClr>
              </a:gs>
            </a:gsLst>
            <a:lin ang="5400000" scaled="0"/>
          </a:gradFill>
          <a:ln w="19050" cap="flat" cmpd="sng" algn="ctr">
            <a:noFill/>
            <a:prstDash val="solid"/>
          </a:ln>
          <a:effectLst/>
        </p:spPr>
        <p:txBody>
          <a:bodyPr lIns="54000" rIns="54000" anchor="ctr"/>
          <a:lstStyle>
            <a:defPPr>
              <a:defRPr lang="ko-KR"/>
            </a:defPPr>
            <a:lvl1pPr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1pPr>
            <a:lvl2pPr marL="4572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2pPr>
            <a:lvl3pPr marL="9144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3pPr>
            <a:lvl4pPr marL="13716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4pPr>
            <a:lvl5pPr marL="1828800" algn="l" rtl="0" fontAlgn="base" latinLnBrk="1">
              <a:spcBef>
                <a:spcPct val="0"/>
              </a:spcBef>
              <a:spcAft>
                <a:spcPct val="0"/>
              </a:spcAft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5pPr>
            <a:lvl6pPr marL="22860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6pPr>
            <a:lvl7pPr marL="27432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7pPr>
            <a:lvl8pPr marL="32004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8pPr>
            <a:lvl9pPr marL="3657600" algn="l" defTabSz="914400" rtl="0" eaLnBrk="1" latinLnBrk="1" hangingPunct="1">
              <a:defRPr kumimoji="1" kern="1200">
                <a:solidFill>
                  <a:schemeClr val="tx1"/>
                </a:solidFill>
                <a:latin typeface="굴림" charset="-127"/>
                <a:ea typeface="굴림" charset="-127"/>
                <a:cs typeface="+mn-cs"/>
              </a:defRPr>
            </a:lvl9pPr>
          </a:lstStyle>
          <a:p>
            <a:pPr marL="0" marR="0" lvl="0" indent="0" algn="ctr" defTabSz="914400" rtl="0" eaLnBrk="1" fontAlgn="auto" latinLnBrk="1" hangingPunct="1">
              <a:lnSpc>
                <a:spcPct val="12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ko-KR" sz="1000" b="1" i="0" u="none" strike="noStrike" kern="1200" cap="none" spc="0" normalizeH="0" baseline="0" noProof="0">
              <a:ln>
                <a:noFill/>
              </a:ln>
              <a:solidFill>
                <a:prstClr val="white"/>
              </a:solidFill>
              <a:effectLst/>
              <a:uLnTx/>
              <a:uFillTx/>
              <a:latin typeface="HY중고딕" pitchFamily="18" charset="-127"/>
              <a:ea typeface="HY중고딕" pitchFamily="18" charset="-127"/>
            </a:endParaRPr>
          </a:p>
        </p:txBody>
      </p:sp>
      <p:graphicFrame>
        <p:nvGraphicFramePr>
          <p:cNvPr id="6" name="차트 5"/>
          <p:cNvGraphicFramePr/>
          <p:nvPr>
            <p:extLst>
              <p:ext uri="{D42A27DB-BD31-4B8C-83A1-F6EECF244321}">
                <p14:modId xmlns:p14="http://schemas.microsoft.com/office/powerpoint/2010/main" val="3468299315"/>
              </p:ext>
            </p:extLst>
          </p:nvPr>
        </p:nvGraphicFramePr>
        <p:xfrm>
          <a:off x="5353924" y="1621230"/>
          <a:ext cx="1990101" cy="2249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7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381812" y="2684262"/>
            <a:ext cx="22119" cy="193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양쪽 모서리가 둥근 사각형 7"/>
          <p:cNvSpPr/>
          <p:nvPr/>
        </p:nvSpPr>
        <p:spPr>
          <a:xfrm>
            <a:off x="3019425" y="1340373"/>
            <a:ext cx="1924596" cy="22160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연령별</a:t>
            </a:r>
          </a:p>
        </p:txBody>
      </p:sp>
      <p:graphicFrame>
        <p:nvGraphicFramePr>
          <p:cNvPr id="9" name="차트 8"/>
          <p:cNvGraphicFramePr/>
          <p:nvPr>
            <p:extLst>
              <p:ext uri="{D42A27DB-BD31-4B8C-83A1-F6EECF244321}">
                <p14:modId xmlns:p14="http://schemas.microsoft.com/office/powerpoint/2010/main" val="1221829672"/>
              </p:ext>
            </p:extLst>
          </p:nvPr>
        </p:nvGraphicFramePr>
        <p:xfrm>
          <a:off x="2913931" y="1631402"/>
          <a:ext cx="1990101" cy="2249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0" name="양쪽 모서리가 둥근 사각형 9"/>
          <p:cNvSpPr/>
          <p:nvPr/>
        </p:nvSpPr>
        <p:spPr>
          <a:xfrm>
            <a:off x="5380283" y="1340370"/>
            <a:ext cx="1924596" cy="22160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여행형태별</a:t>
            </a:r>
          </a:p>
        </p:txBody>
      </p:sp>
      <p:graphicFrame>
        <p:nvGraphicFramePr>
          <p:cNvPr id="11" name="차트 10"/>
          <p:cNvGraphicFramePr/>
          <p:nvPr>
            <p:extLst>
              <p:ext uri="{D42A27DB-BD31-4B8C-83A1-F6EECF244321}">
                <p14:modId xmlns:p14="http://schemas.microsoft.com/office/powerpoint/2010/main" val="195872912"/>
              </p:ext>
            </p:extLst>
          </p:nvPr>
        </p:nvGraphicFramePr>
        <p:xfrm>
          <a:off x="7622901" y="1621230"/>
          <a:ext cx="1940727" cy="2249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sp>
        <p:nvSpPr>
          <p:cNvPr id="12" name="양쪽 모서리가 둥근 사각형 11"/>
          <p:cNvSpPr/>
          <p:nvPr/>
        </p:nvSpPr>
        <p:spPr>
          <a:xfrm>
            <a:off x="7702003" y="1340370"/>
            <a:ext cx="1924596" cy="22160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여행기간별</a:t>
            </a:r>
          </a:p>
        </p:txBody>
      </p:sp>
      <p:sp>
        <p:nvSpPr>
          <p:cNvPr id="13" name="양쪽 모서리가 둥근 사각형 12"/>
          <p:cNvSpPr/>
          <p:nvPr/>
        </p:nvSpPr>
        <p:spPr>
          <a:xfrm>
            <a:off x="3096968" y="4090342"/>
            <a:ext cx="4247058" cy="20354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조사지점별</a:t>
            </a:r>
          </a:p>
        </p:txBody>
      </p:sp>
      <p:graphicFrame>
        <p:nvGraphicFramePr>
          <p:cNvPr id="73" name="차트 72">
            <a:extLst>
              <a:ext uri="{FF2B5EF4-FFF2-40B4-BE49-F238E27FC236}">
                <a16:creationId xmlns="" xmlns:a16="http://schemas.microsoft.com/office/drawing/2014/main" id="{C07DF33D-41A4-48A4-94CD-9FC9E2423E5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09610530"/>
              </p:ext>
            </p:extLst>
          </p:nvPr>
        </p:nvGraphicFramePr>
        <p:xfrm>
          <a:off x="175354" y="2850603"/>
          <a:ext cx="2444022" cy="2239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sp>
        <p:nvSpPr>
          <p:cNvPr id="75" name="직사각형 74"/>
          <p:cNvSpPr/>
          <p:nvPr/>
        </p:nvSpPr>
        <p:spPr>
          <a:xfrm>
            <a:off x="1079599" y="3838144"/>
            <a:ext cx="623890" cy="2616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en-US" altLang="ko-KR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(N=282)</a:t>
            </a:r>
          </a:p>
        </p:txBody>
      </p:sp>
      <p:sp>
        <p:nvSpPr>
          <p:cNvPr id="76" name="직사각형 75"/>
          <p:cNvSpPr/>
          <p:nvPr/>
        </p:nvSpPr>
        <p:spPr>
          <a:xfrm>
            <a:off x="258862" y="2421682"/>
            <a:ext cx="2265364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인천 외국인 관광객 </a:t>
            </a:r>
            <a:r>
              <a:rPr lang="ko-KR" altLang="en-US" sz="1400" kern="0" spc="-100" dirty="0" err="1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거주국별</a:t>
            </a:r>
            <a:r>
              <a:rPr lang="ko-KR" altLang="en-US" sz="12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구성비</a:t>
            </a:r>
            <a:endParaRPr lang="en-US" altLang="ko-KR" sz="1200" kern="0" spc="-100" dirty="0" smtClean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  <p:cxnSp>
        <p:nvCxnSpPr>
          <p:cNvPr id="77" name="직선 연결선 76"/>
          <p:cNvCxnSpPr>
            <a:stCxn id="7" idx="0"/>
          </p:cNvCxnSpPr>
          <p:nvPr/>
        </p:nvCxnSpPr>
        <p:spPr>
          <a:xfrm>
            <a:off x="295956" y="2781178"/>
            <a:ext cx="2288060" cy="3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78" name="표 7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46191506"/>
              </p:ext>
            </p:extLst>
          </p:nvPr>
        </p:nvGraphicFramePr>
        <p:xfrm>
          <a:off x="3135383" y="4562473"/>
          <a:ext cx="4208641" cy="1727918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1527029"/>
                <a:gridCol w="670403"/>
                <a:gridCol w="670403"/>
                <a:gridCol w="670403"/>
                <a:gridCol w="670403"/>
              </a:tblGrid>
              <a:tr h="190502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333399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전체</a:t>
                      </a:r>
                      <a:endParaRPr lang="ko-KR" altLang="en-US" sz="1100" b="0" i="0" u="none" strike="noStrike" dirty="0">
                        <a:solidFill>
                          <a:srgbClr val="333399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b"/>
                      <a:r>
                        <a:rPr lang="ko-KR" altLang="en-US" sz="11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동남아시아인</a:t>
                      </a:r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</a:tr>
              <a:tr h="256236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　</a:t>
                      </a:r>
                      <a:endParaRPr lang="ko-KR" altLang="en-US" sz="1000" b="0" i="0" u="none" strike="noStrike" dirty="0">
                        <a:solidFill>
                          <a:srgbClr val="333399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(1,100)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</a:t>
                      </a:r>
                      <a:endParaRPr lang="en-US" altLang="ko-KR" sz="1000" b="0" i="0" u="none" strike="noStrike" dirty="0">
                        <a:solidFill>
                          <a:srgbClr val="99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dirty="0" smtClean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(282)</a:t>
                      </a:r>
                      <a:endParaRPr lang="en-US" altLang="ko-KR" sz="1000" b="0" i="0" u="none" strike="noStrike" dirty="0">
                        <a:solidFill>
                          <a:srgbClr val="99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u="none" strike="noStrike" dirty="0"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100.0</a:t>
                      </a:r>
                      <a:endParaRPr lang="en-US" altLang="ko-KR" sz="1000" b="0" i="0" u="none" strike="noStrike" dirty="0">
                        <a:solidFill>
                          <a:srgbClr val="99330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>
                        <a:lumMod val="85000"/>
                      </a:schemeClr>
                    </a:solidFill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강화군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(DMZ, 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고인돌 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(135)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12.3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(63)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22.3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연수구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</a:t>
                      </a:r>
                      <a:r>
                        <a:rPr lang="ko-KR" altLang="en-US" sz="1100" kern="0" spc="-100" dirty="0" err="1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센트럴파크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 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(216)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19.6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(92)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0" u="none" strike="noStrike" kern="1200" spc="-100" dirty="0">
                          <a:solidFill>
                            <a:srgbClr val="FF330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32.6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중구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영종도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, 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파라다이스 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(278)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25.3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(47)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16.7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중구</a:t>
                      </a:r>
                      <a:r>
                        <a:rPr lang="en-US" altLang="ko-KR" sz="1100" kern="0" spc="-10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</a:t>
                      </a:r>
                      <a:r>
                        <a:rPr lang="ko-KR" altLang="en-US" sz="1100" kern="0" spc="-10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페루</a:t>
                      </a:r>
                      <a:r>
                        <a:rPr lang="en-US" altLang="ko-KR" sz="1100" kern="0" spc="-10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, 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개항장 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(397)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57862" rtl="0" eaLnBrk="1" fontAlgn="t" latinLnBrk="1" hangingPunct="1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36.1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(76)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27.0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  <a:tr h="256236">
                <a:tc>
                  <a:txBody>
                    <a:bodyPr/>
                    <a:lstStyle/>
                    <a:p>
                      <a:pPr algn="l" fontAlgn="t"/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중구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(</a:t>
                      </a:r>
                      <a:r>
                        <a:rPr lang="ko-KR" altLang="en-US" sz="1100" kern="0" spc="-100" err="1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월미</a:t>
                      </a:r>
                      <a:r>
                        <a:rPr lang="ko-KR" altLang="en-US" sz="1100" kern="0" spc="-10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 </a:t>
                      </a:r>
                      <a:r>
                        <a:rPr lang="ko-KR" altLang="en-US" sz="1100" kern="0" spc="-100" smtClean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문화의 거리 </a:t>
                      </a:r>
                      <a:r>
                        <a:rPr lang="ko-KR" altLang="en-US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등</a:t>
                      </a:r>
                      <a:r>
                        <a:rPr lang="en-US" altLang="ko-KR" sz="1100" kern="0" spc="-100" dirty="0">
                          <a:ln>
                            <a:solidFill>
                              <a:prstClr val="white">
                                <a:alpha val="0"/>
                              </a:prstClr>
                            </a:solidFill>
                          </a:ln>
                          <a:solidFill>
                            <a:prstClr val="black">
                              <a:lumMod val="65000"/>
                              <a:lumOff val="35000"/>
                            </a:prstClr>
                          </a:solidFill>
                          <a:latin typeface="Rix모던고딕 B"/>
                          <a:ea typeface="Rix모던고딕 B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r" fontAlgn="t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(74)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r" defTabSz="957862" rtl="0" eaLnBrk="1" fontAlgn="t" latinLnBrk="1" hangingPunct="1"/>
                      <a:r>
                        <a:rPr lang="en-US" altLang="ko-KR" sz="1000" b="0" i="0" u="none" strike="noStrike" kern="1200" dirty="0" smtClean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6,7</a:t>
                      </a:r>
                      <a:endParaRPr lang="en-US" altLang="ko-KR" sz="1000" b="0" i="0" u="none" strike="noStrike" kern="1200" dirty="0">
                        <a:solidFill>
                          <a:schemeClr val="tx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252000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(4)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kern="1200" dirty="0">
                          <a:solidFill>
                            <a:schemeClr val="tx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1.4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129811" y="4583083"/>
            <a:ext cx="936104" cy="43088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ko-KR" altLang="en-US" sz="110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동남아시아</a:t>
            </a:r>
            <a:r>
              <a:rPr lang="en-US" altLang="ko-KR" sz="11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,</a:t>
            </a:r>
          </a:p>
          <a:p>
            <a:pPr algn="ctr"/>
            <a:r>
              <a:rPr lang="en-US" altLang="ko-KR" sz="1100" dirty="0" smtClean="0">
                <a:solidFill>
                  <a:schemeClr val="accent1">
                    <a:lumMod val="75000"/>
                  </a:schemeClr>
                </a:solidFill>
                <a:latin typeface="+mj-ea"/>
                <a:ea typeface="+mj-ea"/>
              </a:rPr>
              <a:t>25.6</a:t>
            </a:r>
            <a:endParaRPr lang="ko-KR" altLang="en-US" sz="1100" dirty="0">
              <a:solidFill>
                <a:schemeClr val="accent1">
                  <a:lumMod val="75000"/>
                </a:schemeClr>
              </a:solidFill>
              <a:latin typeface="+mj-ea"/>
              <a:ea typeface="+mj-ea"/>
            </a:endParaRPr>
          </a:p>
        </p:txBody>
      </p:sp>
    </p:spTree>
    <p:extLst>
      <p:ext uri="{BB962C8B-B14F-4D97-AF65-F5344CB8AC3E}">
        <p14:creationId xmlns:p14="http://schemas.microsoft.com/office/powerpoint/2010/main" val="310307782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/>
          <p:cNvSpPr>
            <a:spLocks noGrp="1"/>
          </p:cNvSpPr>
          <p:nvPr>
            <p:ph type="title"/>
          </p:nvPr>
        </p:nvSpPr>
        <p:spPr>
          <a:xfrm>
            <a:off x="343694" y="240478"/>
            <a:ext cx="7993682" cy="369332"/>
          </a:xfrm>
        </p:spPr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동남아시아 관광객 특성</a:t>
            </a:r>
            <a:r>
              <a:rPr lang="en-US" altLang="ko-KR" sz="12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여행 전 준비</a:t>
            </a:r>
          </a:p>
        </p:txBody>
      </p:sp>
      <p:sp>
        <p:nvSpPr>
          <p:cNvPr id="65" name="양쪽 모서리가 둥근 사각형 64"/>
          <p:cNvSpPr/>
          <p:nvPr/>
        </p:nvSpPr>
        <p:spPr>
          <a:xfrm>
            <a:off x="292890" y="1613445"/>
            <a:ext cx="4425787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인천여행 </a:t>
            </a:r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선택 이유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66" name="차트 65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82585603"/>
              </p:ext>
            </p:extLst>
          </p:nvPr>
        </p:nvGraphicFramePr>
        <p:xfrm>
          <a:off x="264065" y="2078240"/>
          <a:ext cx="4357727" cy="1699933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67" name="표 6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1982887"/>
              </p:ext>
            </p:extLst>
          </p:nvPr>
        </p:nvGraphicFramePr>
        <p:xfrm>
          <a:off x="264062" y="3297776"/>
          <a:ext cx="4350348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25058"/>
                <a:gridCol w="725058"/>
                <a:gridCol w="725058"/>
                <a:gridCol w="725058"/>
                <a:gridCol w="725058"/>
                <a:gridCol w="725058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여행지 지명도</a:t>
                      </a:r>
                    </a:p>
                  </a:txBody>
                  <a:tcPr marL="3810" marR="3810" marT="381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풍부한 볼</a:t>
                      </a:r>
                      <a:r>
                        <a:rPr lang="en-US" altLang="ko-KR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즐길거리</a:t>
                      </a:r>
                    </a:p>
                  </a:txBody>
                  <a:tcPr marL="3810" marR="3810" marT="381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err="1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접근성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en-US" altLang="ko-KR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이동거리 짧음</a:t>
                      </a:r>
                      <a:r>
                        <a:rPr lang="en-US" altLang="ko-KR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</a:t>
                      </a:r>
                    </a:p>
                  </a:txBody>
                  <a:tcPr marL="3810" marR="3810" marT="381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경험자 추천</a:t>
                      </a:r>
                    </a:p>
                  </a:txBody>
                  <a:tcPr marL="3810" marR="3810" marT="381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인터넷</a:t>
                      </a:r>
                      <a:r>
                        <a:rPr lang="en-US" altLang="ko-KR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algn="ctr" fontAlgn="b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방송매체 </a:t>
                      </a:r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추천</a:t>
                      </a:r>
                    </a:p>
                  </a:txBody>
                  <a:tcPr marL="3810" marR="3810" marT="381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76" name="양쪽 모서리가 둥근 사각형 75"/>
          <p:cNvSpPr/>
          <p:nvPr/>
        </p:nvSpPr>
        <p:spPr>
          <a:xfrm>
            <a:off x="5145918" y="1613445"/>
            <a:ext cx="4371626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가장 많이 찾아본 정보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77" name="차트 76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629356826"/>
              </p:ext>
            </p:extLst>
          </p:nvPr>
        </p:nvGraphicFramePr>
        <p:xfrm>
          <a:off x="5098998" y="2078240"/>
          <a:ext cx="4418546" cy="17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78" name="표 7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7343515"/>
              </p:ext>
            </p:extLst>
          </p:nvPr>
        </p:nvGraphicFramePr>
        <p:xfrm>
          <a:off x="5084321" y="3346458"/>
          <a:ext cx="4382539" cy="461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626077"/>
                <a:gridCol w="626077"/>
                <a:gridCol w="626077"/>
                <a:gridCol w="626077"/>
                <a:gridCol w="626077"/>
                <a:gridCol w="626077"/>
                <a:gridCol w="626077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음식</a:t>
                      </a:r>
                      <a:r>
                        <a:rPr lang="en-US" altLang="ko-KR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endParaRPr lang="en-US" altLang="ko-KR" sz="105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50" b="0" kern="1200" spc="-100" dirty="0" err="1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코스</a:t>
                      </a:r>
                      <a:endParaRPr lang="en-US" altLang="ko-KR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</a:t>
                      </a:r>
                    </a:p>
                  </a:txBody>
                  <a:tcPr marL="3810" marR="3810" marT="381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 err="1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방문지</a:t>
                      </a:r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</a:t>
                      </a:r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정보</a:t>
                      </a:r>
                      <a:endParaRPr lang="en-US" altLang="ko-KR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5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방문자 후기</a:t>
                      </a:r>
                    </a:p>
                  </a:txBody>
                  <a:tcPr marL="3810" marR="3810" marT="381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교통 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상황 </a:t>
                      </a:r>
                      <a:r>
                        <a:rPr lang="ko-KR" altLang="en-US" sz="10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및 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이동시간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marL="0" algn="ctr" defTabSz="957862" rtl="0" eaLnBrk="1" fontAlgn="b" latinLnBrk="1" hangingPunct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경비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1" name="직사각형 80"/>
          <p:cNvSpPr/>
          <p:nvPr/>
        </p:nvSpPr>
        <p:spPr>
          <a:xfrm>
            <a:off x="2467617" y="2311445"/>
            <a:ext cx="2168852" cy="143743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83" name="직사각형 82"/>
          <p:cNvSpPr/>
          <p:nvPr/>
        </p:nvSpPr>
        <p:spPr>
          <a:xfrm>
            <a:off x="6349985" y="2311444"/>
            <a:ext cx="1945010" cy="149602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36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7447141" y="2261446"/>
            <a:ext cx="269822" cy="419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8" name="양쪽 모서리가 둥근 사각형 37"/>
          <p:cNvSpPr/>
          <p:nvPr/>
        </p:nvSpPr>
        <p:spPr>
          <a:xfrm>
            <a:off x="5119773" y="4221883"/>
            <a:ext cx="4440152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인천여행 정보획득 경로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41" name="차트 40">
            <a:extLst>
              <a:ext uri="{FF2B5EF4-FFF2-40B4-BE49-F238E27FC236}">
                <a16:creationId xmlns:a16="http://schemas.microsoft.com/office/drawing/2014/main" xmlns="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522293708"/>
              </p:ext>
            </p:extLst>
          </p:nvPr>
        </p:nvGraphicFramePr>
        <p:xfrm>
          <a:off x="351085" y="4697480"/>
          <a:ext cx="4326311" cy="17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46" name="차트 45">
            <a:extLst>
              <a:ext uri="{FF2B5EF4-FFF2-40B4-BE49-F238E27FC236}">
                <a16:creationId xmlns:a16="http://schemas.microsoft.com/office/drawing/2014/main" xmlns="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842106472"/>
              </p:ext>
            </p:extLst>
          </p:nvPr>
        </p:nvGraphicFramePr>
        <p:xfrm>
          <a:off x="5276248" y="4705515"/>
          <a:ext cx="4326311" cy="17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7"/>
          </a:graphicData>
        </a:graphic>
      </p:graphicFrame>
      <p:pic>
        <p:nvPicPr>
          <p:cNvPr id="52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2306712" y="2261445"/>
            <a:ext cx="269822" cy="419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3" name="양쪽 모서리가 둥근 사각형 52"/>
          <p:cNvSpPr/>
          <p:nvPr/>
        </p:nvSpPr>
        <p:spPr>
          <a:xfrm>
            <a:off x="320907" y="4221882"/>
            <a:ext cx="4440152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인천을 </a:t>
            </a:r>
            <a:r>
              <a:rPr lang="ko-KR" altLang="en-US" sz="1400" dirty="0" err="1">
                <a:solidFill>
                  <a:prstClr val="white"/>
                </a:solidFill>
                <a:latin typeface="Rix모던고딕 EB"/>
                <a:ea typeface="Rix모던고딕 EB"/>
              </a:rPr>
              <a:t>알게된</a:t>
            </a:r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 </a:t>
            </a:r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경로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</a:t>
            </a:r>
            <a:r>
              <a:rPr lang="ko-KR" altLang="en-US" sz="1100" dirty="0">
                <a:solidFill>
                  <a:prstClr val="white"/>
                </a:solidFill>
                <a:latin typeface="+mn-ea"/>
              </a:rPr>
              <a:t>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54" name="표 5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87259492"/>
              </p:ext>
            </p:extLst>
          </p:nvPr>
        </p:nvGraphicFramePr>
        <p:xfrm>
          <a:off x="334963" y="5973733"/>
          <a:ext cx="432920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5841"/>
                <a:gridCol w="865841"/>
                <a:gridCol w="865841"/>
                <a:gridCol w="865841"/>
                <a:gridCol w="865841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인터넷 </a:t>
                      </a:r>
                      <a:endParaRPr lang="en-US" altLang="ko-KR" sz="105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검색</a:t>
                      </a:r>
                      <a:r>
                        <a:rPr lang="en-US" altLang="ko-KR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추천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가족</a:t>
                      </a:r>
                      <a:r>
                        <a:rPr lang="en-US" altLang="ko-KR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지인 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추천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TV,</a:t>
                      </a:r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영화 등 </a:t>
                      </a:r>
                      <a:endParaRPr lang="en-US" altLang="ko-KR" sz="105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방송매체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여행사 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추천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latinLnBrk="1" hangingPunct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가이드 북</a:t>
                      </a:r>
                      <a:r>
                        <a:rPr lang="en-US" altLang="ko-KR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</a:p>
                    <a:p>
                      <a:pPr marL="0" algn="ctr" defTabSz="957862" rtl="0" eaLnBrk="1" latinLnBrk="1" hangingPunct="1"/>
                      <a:r>
                        <a:rPr lang="ko-KR" altLang="en-US" sz="105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잡지 등</a:t>
                      </a:r>
                      <a:endParaRPr lang="ko-KR" altLang="en-US" sz="105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graphicFrame>
        <p:nvGraphicFramePr>
          <p:cNvPr id="59" name="표 5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90865717"/>
              </p:ext>
            </p:extLst>
          </p:nvPr>
        </p:nvGraphicFramePr>
        <p:xfrm>
          <a:off x="5236286" y="5973733"/>
          <a:ext cx="4329205" cy="371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65841"/>
                <a:gridCol w="865841"/>
                <a:gridCol w="865841"/>
                <a:gridCol w="865841"/>
                <a:gridCol w="865841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자국의 인터넷</a:t>
                      </a:r>
                      <a:endParaRPr lang="en-US" altLang="ko-KR" sz="110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1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사이트</a:t>
                      </a:r>
                      <a:r>
                        <a:rPr lang="en-US" altLang="ko-KR" sz="11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100" b="0" kern="1200" spc="-100" dirty="0" err="1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앱</a:t>
                      </a:r>
                      <a:endParaRPr lang="ko-KR" altLang="en-US" sz="11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주변인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en-US" altLang="ko-KR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가족</a:t>
                      </a:r>
                      <a:r>
                        <a:rPr lang="en-US" altLang="ko-KR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친구</a:t>
                      </a:r>
                      <a:r>
                        <a:rPr lang="en-US" altLang="ko-KR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, </a:t>
                      </a:r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동료 등</a:t>
                      </a:r>
                      <a:r>
                        <a:rPr lang="en-US" altLang="ko-KR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여행사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관광</a:t>
                      </a:r>
                      <a:endParaRPr lang="en-US" altLang="ko-KR" sz="10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0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안내서적</a:t>
                      </a:r>
                      <a:endParaRPr lang="ko-KR" altLang="en-US" sz="10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한국의 인터넷</a:t>
                      </a:r>
                      <a:endParaRPr lang="en-US" altLang="ko-KR" sz="110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latinLnBrk="1"/>
                      <a:r>
                        <a:rPr lang="ko-KR" altLang="en-US" sz="11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사이트</a:t>
                      </a:r>
                      <a:r>
                        <a:rPr lang="en-US" altLang="ko-KR" sz="11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100" b="0" kern="1200" spc="-100" dirty="0" err="1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앱</a:t>
                      </a:r>
                      <a:endParaRPr lang="ko-KR" altLang="en-US" sz="11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0" marR="0" marT="3600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61" name="직사각형 60"/>
          <p:cNvSpPr/>
          <p:nvPr/>
        </p:nvSpPr>
        <p:spPr>
          <a:xfrm>
            <a:off x="5245910" y="4697481"/>
            <a:ext cx="858424" cy="1647092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1" name="직사각형 70"/>
          <p:cNvSpPr/>
          <p:nvPr/>
        </p:nvSpPr>
        <p:spPr>
          <a:xfrm>
            <a:off x="346275" y="4697481"/>
            <a:ext cx="861515" cy="164709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1" name="직사각형 30"/>
          <p:cNvSpPr/>
          <p:nvPr/>
        </p:nvSpPr>
        <p:spPr>
          <a:xfrm>
            <a:off x="2054551" y="4697481"/>
            <a:ext cx="861515" cy="164709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5" name="직사각형 34"/>
          <p:cNvSpPr/>
          <p:nvPr/>
        </p:nvSpPr>
        <p:spPr>
          <a:xfrm>
            <a:off x="3795276" y="5130467"/>
            <a:ext cx="861515" cy="1214107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7" name="직사각형 36"/>
          <p:cNvSpPr/>
          <p:nvPr/>
        </p:nvSpPr>
        <p:spPr>
          <a:xfrm>
            <a:off x="8768630" y="5130467"/>
            <a:ext cx="751516" cy="1214106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0" name="직사각형 39"/>
          <p:cNvSpPr/>
          <p:nvPr/>
        </p:nvSpPr>
        <p:spPr>
          <a:xfrm>
            <a:off x="2882674" y="751671"/>
            <a:ext cx="4120039" cy="86177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동남아시아 관광객은 인천 선택 이유와 정보 </a:t>
            </a:r>
            <a:r>
              <a:rPr lang="ko-KR" altLang="en-US" sz="16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획득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시 </a:t>
            </a:r>
            <a:endParaRPr lang="en-US" altLang="ko-KR" sz="1600" kern="0" spc="-100" smtClean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  <a:p>
            <a:pPr lvl="0" algn="ctr" defTabSz="914400" latinLnBrk="0">
              <a:defRPr/>
            </a:pP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5"/>
                </a:solidFill>
                <a:latin typeface="Rix모던고딕 B"/>
                <a:ea typeface="Rix모던고딕 B"/>
              </a:rPr>
              <a:t>인터넷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과</a:t>
            </a:r>
            <a:r>
              <a:rPr lang="ko-KR" altLang="en-US" sz="18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5"/>
                </a:solidFill>
                <a:latin typeface="Rix모던고딕 B"/>
                <a:ea typeface="Rix모던고딕 B"/>
              </a:rPr>
              <a:t> </a:t>
            </a:r>
            <a:r>
              <a:rPr lang="ko-KR" altLang="en-US" sz="18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5"/>
                </a:solidFill>
                <a:latin typeface="Rix모던고딕 B"/>
                <a:ea typeface="Rix모던고딕 B"/>
              </a:rPr>
              <a:t>방송매체</a:t>
            </a:r>
            <a:r>
              <a:rPr lang="ko-KR" altLang="en-US" sz="1600" kern="0" spc="-100" dirty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의 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영향력이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높음</a:t>
            </a:r>
            <a:endParaRPr lang="en-US" altLang="ko-KR" sz="16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  <a:p>
            <a:pPr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</a:t>
            </a:r>
            <a:endParaRPr lang="en-US" altLang="ko-KR" sz="16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</p:txBody>
      </p:sp>
      <p:sp>
        <p:nvSpPr>
          <p:cNvPr id="43" name="직사각형 42"/>
          <p:cNvSpPr/>
          <p:nvPr/>
        </p:nvSpPr>
        <p:spPr>
          <a:xfrm>
            <a:off x="5062262" y="2311444"/>
            <a:ext cx="639651" cy="149602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2" name="포인트가 5개인 별 41"/>
          <p:cNvSpPr/>
          <p:nvPr/>
        </p:nvSpPr>
        <p:spPr>
          <a:xfrm>
            <a:off x="4232126" y="2493690"/>
            <a:ext cx="295275" cy="257175"/>
          </a:xfrm>
          <a:prstGeom prst="star5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4" name="포인트가 5개인 별 43"/>
          <p:cNvSpPr/>
          <p:nvPr/>
        </p:nvSpPr>
        <p:spPr>
          <a:xfrm>
            <a:off x="2496691" y="4797946"/>
            <a:ext cx="295275" cy="257175"/>
          </a:xfrm>
          <a:prstGeom prst="star5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8" name="포인트가 5개인 별 47"/>
          <p:cNvSpPr/>
          <p:nvPr/>
        </p:nvSpPr>
        <p:spPr>
          <a:xfrm>
            <a:off x="5593035" y="4662283"/>
            <a:ext cx="295275" cy="257175"/>
          </a:xfrm>
          <a:prstGeom prst="star5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9" name="포인트가 5개인 별 48"/>
          <p:cNvSpPr/>
          <p:nvPr/>
        </p:nvSpPr>
        <p:spPr>
          <a:xfrm>
            <a:off x="9200678" y="5374010"/>
            <a:ext cx="295275" cy="257175"/>
          </a:xfrm>
          <a:prstGeom prst="star5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08149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제목 2"/>
          <p:cNvSpPr>
            <a:spLocks noGrp="1"/>
          </p:cNvSpPr>
          <p:nvPr>
            <p:ph type="title"/>
          </p:nvPr>
        </p:nvSpPr>
        <p:spPr>
          <a:xfrm>
            <a:off x="343694" y="240478"/>
            <a:ext cx="7993682" cy="369332"/>
          </a:xfrm>
        </p:spPr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6.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동남아시아 관광객 특성</a:t>
            </a:r>
            <a:r>
              <a:rPr lang="en-US" altLang="ko-KR" sz="120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_</a:t>
            </a:r>
            <a:r>
              <a:rPr lang="ko-KR" altLang="en-US" sz="140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여행 중 활동</a:t>
            </a:r>
          </a:p>
        </p:txBody>
      </p:sp>
      <p:graphicFrame>
        <p:nvGraphicFramePr>
          <p:cNvPr id="37" name="차트 36">
            <a:extLst>
              <a:ext uri="{FF2B5EF4-FFF2-40B4-BE49-F238E27FC236}">
                <a16:creationId xmlns="" xmlns:a16="http://schemas.microsoft.com/office/drawing/2014/main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304409648"/>
              </p:ext>
            </p:extLst>
          </p:nvPr>
        </p:nvGraphicFramePr>
        <p:xfrm>
          <a:off x="343695" y="2041219"/>
          <a:ext cx="4752527" cy="1748615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pic>
        <p:nvPicPr>
          <p:cNvPr id="43" name="Picture 2" descr="C:\Users\sk.cho\Downloads\kisspng-black-and-white-pattern-geometric-abstract-perspective-blocks-5a6d3d8c671480.9815642615171086204222.png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rightnessContrast bright="1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l="68579" r="18955"/>
          <a:stretch/>
        </p:blipFill>
        <p:spPr bwMode="auto">
          <a:xfrm rot="16200000">
            <a:off x="2306712" y="-346765"/>
            <a:ext cx="269822" cy="41906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4" name="양쪽 모서리가 둥근 사각형 43"/>
          <p:cNvSpPr/>
          <p:nvPr/>
        </p:nvSpPr>
        <p:spPr>
          <a:xfrm>
            <a:off x="346275" y="1613672"/>
            <a:ext cx="9213650" cy="278388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경험한 활동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prstClr val="white"/>
                </a:solidFill>
                <a:latin typeface="+mn-ea"/>
              </a:rPr>
              <a:t>복수응답</a:t>
            </a:r>
            <a:r>
              <a:rPr lang="en-US" altLang="ko-KR" sz="1100" dirty="0" smtClean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100" dirty="0">
              <a:solidFill>
                <a:prstClr val="white"/>
              </a:solidFill>
              <a:latin typeface="+mn-ea"/>
            </a:endParaRPr>
          </a:p>
        </p:txBody>
      </p:sp>
      <p:graphicFrame>
        <p:nvGraphicFramePr>
          <p:cNvPr id="56" name="표 5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0374510"/>
              </p:ext>
            </p:extLst>
          </p:nvPr>
        </p:nvGraphicFramePr>
        <p:xfrm>
          <a:off x="327575" y="3317472"/>
          <a:ext cx="4767032" cy="46101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595879"/>
                <a:gridCol w="595879"/>
                <a:gridCol w="595879"/>
                <a:gridCol w="595879"/>
                <a:gridCol w="595879"/>
                <a:gridCol w="595879"/>
                <a:gridCol w="595879"/>
                <a:gridCol w="595879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자연</a:t>
                      </a:r>
                      <a:r>
                        <a:rPr lang="en-US" altLang="ko-KR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명승</a:t>
                      </a:r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</a:p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경관 </a:t>
                      </a:r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감상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err="1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</a:t>
                      </a:r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체험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전문 </a:t>
                      </a:r>
                      <a:r>
                        <a:rPr lang="ko-KR" altLang="en-US" sz="9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쇼핑몰</a:t>
                      </a:r>
                      <a:endParaRPr lang="en-US" altLang="ko-KR" sz="9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체험 관광지 </a:t>
                      </a:r>
                      <a:endParaRPr lang="en-US" altLang="ko-KR" sz="900" b="0" kern="1200" spc="-100" dirty="0" smtClean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900" b="0" kern="120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방문</a:t>
                      </a:r>
                      <a:endParaRPr lang="ko-KR" altLang="en-US" sz="900" b="0" kern="120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도보체험</a:t>
                      </a:r>
                      <a:endParaRPr lang="en-US" altLang="ko-KR" sz="100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걷기</a:t>
                      </a:r>
                      <a:r>
                        <a:rPr lang="en-US" altLang="ko-KR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거리</a:t>
                      </a:r>
                      <a:endParaRPr lang="en-US" altLang="ko-KR" sz="100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spc="-100" dirty="0" err="1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로드샵</a:t>
                      </a:r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)/</a:t>
                      </a:r>
                    </a:p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소규모 </a:t>
                      </a:r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상점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kern="1200" spc="-100" dirty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카페 방문</a:t>
                      </a:r>
                    </a:p>
                  </a:txBody>
                  <a:tcPr marL="3810" marR="3810" marT="3810" marB="0" anchor="ctr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err="1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바베큐</a:t>
                      </a:r>
                      <a:endParaRPr lang="ko-KR" altLang="en-US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57" name="직사각형 56"/>
          <p:cNvSpPr/>
          <p:nvPr/>
        </p:nvSpPr>
        <p:spPr>
          <a:xfrm>
            <a:off x="327573" y="2164908"/>
            <a:ext cx="1170779" cy="1595965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5" name="직사각형 44"/>
          <p:cNvSpPr/>
          <p:nvPr/>
        </p:nvSpPr>
        <p:spPr>
          <a:xfrm>
            <a:off x="2711091" y="2233427"/>
            <a:ext cx="1160995" cy="1527446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6" name="직사각형 45"/>
          <p:cNvSpPr/>
          <p:nvPr/>
        </p:nvSpPr>
        <p:spPr>
          <a:xfrm>
            <a:off x="4484067" y="2497460"/>
            <a:ext cx="600758" cy="1291801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54" name="직사각형 53"/>
          <p:cNvSpPr/>
          <p:nvPr/>
        </p:nvSpPr>
        <p:spPr>
          <a:xfrm>
            <a:off x="2300793" y="785981"/>
            <a:ext cx="5283819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주요 활동은 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5"/>
                </a:solidFill>
                <a:latin typeface="Rix모던고딕 B"/>
                <a:ea typeface="Rix모던고딕 B"/>
              </a:rPr>
              <a:t>맛집체험 </a:t>
            </a:r>
            <a:endParaRPr lang="en-US" altLang="ko-KR" sz="18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accent5"/>
              </a:solidFill>
              <a:latin typeface="Rix모던고딕 B"/>
              <a:ea typeface="Rix모던고딕 B"/>
            </a:endParaRPr>
          </a:p>
          <a:p>
            <a:pPr lvl="0" algn="ctr" defTabSz="914400" latinLnBrk="0">
              <a:defRPr/>
            </a:pP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5"/>
                </a:solidFill>
                <a:latin typeface="Rix모던고딕 B"/>
                <a:ea typeface="Rix모던고딕 B"/>
              </a:rPr>
              <a:t>갈비</a:t>
            </a:r>
            <a:r>
              <a:rPr lang="en-US" altLang="ko-KR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5"/>
                </a:solidFill>
                <a:latin typeface="Rix모던고딕 B"/>
                <a:ea typeface="Rix모던고딕 B"/>
              </a:rPr>
              <a:t>/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5"/>
                </a:solidFill>
                <a:latin typeface="Rix모던고딕 B"/>
                <a:ea typeface="Rix모던고딕 B"/>
              </a:rPr>
              <a:t>고기</a:t>
            </a:r>
            <a:r>
              <a:rPr lang="ko-KR" altLang="en-US" sz="16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5"/>
                </a:solidFill>
                <a:latin typeface="Rix모던고딕 B"/>
                <a:ea typeface="Rix모던고딕 B"/>
              </a:rPr>
              <a:t>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선호도가 높으며</a:t>
            </a:r>
            <a:r>
              <a:rPr lang="en-US" altLang="ko-KR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, 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식당</a:t>
            </a:r>
            <a:r>
              <a:rPr lang="en-US" altLang="ko-KR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/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음식 </a:t>
            </a:r>
            <a:r>
              <a:rPr lang="ko-KR" altLang="en-US" sz="1800" kern="0" spc="-10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5"/>
                </a:solidFill>
                <a:latin typeface="Rix모던고딕 B"/>
                <a:ea typeface="Rix모던고딕 B"/>
              </a:rPr>
              <a:t>만족도도 평균을 상회</a:t>
            </a:r>
            <a:r>
              <a:rPr lang="ko-KR" altLang="en-US" sz="1600" kern="0" spc="-10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함</a:t>
            </a:r>
            <a:endParaRPr lang="en-US" altLang="ko-KR" sz="16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accent5"/>
              </a:solidFill>
              <a:latin typeface="Rix모던고딕 B"/>
              <a:ea typeface="Rix모던고딕 B"/>
            </a:endParaRPr>
          </a:p>
        </p:txBody>
      </p:sp>
      <p:graphicFrame>
        <p:nvGraphicFramePr>
          <p:cNvPr id="17" name="차트 16">
            <a:extLst>
              <a:ext uri="{FF2B5EF4-FFF2-40B4-BE49-F238E27FC236}">
                <a16:creationId xmlns="" xmlns:a16="http://schemas.microsoft.com/office/drawing/2014/main" xmlns:lc="http://schemas.openxmlformats.org/drawingml/2006/lockedCanvas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606791430"/>
              </p:ext>
            </p:extLst>
          </p:nvPr>
        </p:nvGraphicFramePr>
        <p:xfrm>
          <a:off x="3825629" y="4685978"/>
          <a:ext cx="5734296" cy="205714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18" name="양쪽 모서리가 둥근 사각형 17"/>
          <p:cNvSpPr/>
          <p:nvPr/>
        </p:nvSpPr>
        <p:spPr>
          <a:xfrm>
            <a:off x="380234" y="4293891"/>
            <a:ext cx="3238404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>
            <a:defPPr>
              <a:defRPr lang="ko-KR"/>
            </a:defPPr>
            <a:lvl1pPr marL="0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78931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57862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36794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15725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394656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873587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352518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31450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식당</a:t>
            </a:r>
            <a:r>
              <a:rPr lang="en-US" altLang="ko-KR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/</a:t>
            </a:r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음식 </a:t>
            </a:r>
            <a:r>
              <a:rPr lang="ko-KR" altLang="en-US" sz="14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만족도</a:t>
            </a:r>
            <a:r>
              <a:rPr lang="en-US" altLang="ko-KR" sz="1050" dirty="0">
                <a:solidFill>
                  <a:prstClr val="white"/>
                </a:solidFill>
                <a:latin typeface="+mn-ea"/>
              </a:rPr>
              <a:t>(</a:t>
            </a:r>
            <a:r>
              <a:rPr lang="ko-KR" altLang="en-US" sz="1050" dirty="0">
                <a:solidFill>
                  <a:prstClr val="white"/>
                </a:solidFill>
                <a:latin typeface="+mn-ea"/>
              </a:rPr>
              <a:t>만족</a:t>
            </a:r>
            <a:r>
              <a:rPr lang="en-US" altLang="ko-KR" sz="1050" dirty="0">
                <a:solidFill>
                  <a:prstClr val="white"/>
                </a:solidFill>
                <a:latin typeface="+mn-ea"/>
              </a:rPr>
              <a:t>+</a:t>
            </a:r>
            <a:r>
              <a:rPr lang="ko-KR" altLang="en-US" sz="1050" dirty="0" err="1">
                <a:solidFill>
                  <a:prstClr val="white"/>
                </a:solidFill>
                <a:latin typeface="+mn-ea"/>
              </a:rPr>
              <a:t>매우만족</a:t>
            </a:r>
            <a:r>
              <a:rPr lang="en-US" altLang="ko-KR" sz="1050" dirty="0">
                <a:solidFill>
                  <a:prstClr val="white"/>
                </a:solidFill>
                <a:latin typeface="+mn-ea"/>
              </a:rPr>
              <a:t>)</a:t>
            </a:r>
            <a:endParaRPr lang="ko-KR" altLang="en-US" sz="1050" dirty="0">
              <a:solidFill>
                <a:prstClr val="white"/>
              </a:solidFill>
              <a:latin typeface="+mn-ea"/>
            </a:endParaRPr>
          </a:p>
        </p:txBody>
      </p:sp>
      <p:sp>
        <p:nvSpPr>
          <p:cNvPr id="19" name="양쪽 모서리가 둥근 사각형 18"/>
          <p:cNvSpPr/>
          <p:nvPr/>
        </p:nvSpPr>
        <p:spPr>
          <a:xfrm>
            <a:off x="3826059" y="4293890"/>
            <a:ext cx="5791076" cy="269822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>
            <a:defPPr>
              <a:defRPr lang="ko-KR"/>
            </a:defPPr>
            <a:lvl1pPr marL="0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78931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57862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436794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915725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394656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873587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352518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831450" algn="l" defTabSz="957862" rtl="0" eaLnBrk="1" latinLnBrk="1" hangingPunct="1">
              <a:defRPr sz="19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 algn="ctr"/>
            <a:r>
              <a:rPr lang="ko-KR" altLang="en-US" sz="1400" dirty="0">
                <a:solidFill>
                  <a:prstClr val="white"/>
                </a:solidFill>
                <a:latin typeface="Rix모던고딕 EB"/>
                <a:ea typeface="Rix모던고딕 EB"/>
              </a:rPr>
              <a:t>추천 음식</a:t>
            </a:r>
          </a:p>
        </p:txBody>
      </p:sp>
      <p:graphicFrame>
        <p:nvGraphicFramePr>
          <p:cNvPr id="21" name="표 2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26207572"/>
              </p:ext>
            </p:extLst>
          </p:nvPr>
        </p:nvGraphicFramePr>
        <p:xfrm>
          <a:off x="418424" y="5850842"/>
          <a:ext cx="108188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81885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9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전체</a:t>
                      </a:r>
                      <a:r>
                        <a:rPr lang="en-US" altLang="ko-KR" sz="9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-</a:t>
                      </a:r>
                      <a:r>
                        <a:rPr lang="ko-KR" altLang="en-US" sz="900" b="0" spc="-10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동남아시아</a:t>
                      </a:r>
                      <a:endParaRPr lang="ko-KR" altLang="en-US" sz="900" b="0" spc="-10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3600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sp>
        <p:nvSpPr>
          <p:cNvPr id="22" name="직사각형 21"/>
          <p:cNvSpPr/>
          <p:nvPr/>
        </p:nvSpPr>
        <p:spPr>
          <a:xfrm>
            <a:off x="499162" y="4852350"/>
            <a:ext cx="973659" cy="1381413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3" name="차트 22">
            <a:extLst>
              <a:ext uri="{FF2B5EF4-FFF2-40B4-BE49-F238E27FC236}">
                <a16:creationId xmlns="" xmlns:a16="http://schemas.microsoft.com/office/drawing/2014/main" xmlns:lc="http://schemas.openxmlformats.org/drawingml/2006/lockedCanvas" id="{C408F5A4-DBC6-41A7-89BB-66C630F759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2743724547"/>
              </p:ext>
            </p:extLst>
          </p:nvPr>
        </p:nvGraphicFramePr>
        <p:xfrm>
          <a:off x="440489" y="5057019"/>
          <a:ext cx="1032332" cy="140750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05523419"/>
              </p:ext>
            </p:extLst>
          </p:nvPr>
        </p:nvGraphicFramePr>
        <p:xfrm>
          <a:off x="3778463" y="6124270"/>
          <a:ext cx="5801971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828853"/>
                <a:gridCol w="828853"/>
                <a:gridCol w="828853"/>
                <a:gridCol w="828853"/>
                <a:gridCol w="828853"/>
                <a:gridCol w="828853"/>
                <a:gridCol w="828853"/>
              </a:tblGrid>
              <a:tr h="370840"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-100" dirty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갈비</a:t>
                      </a:r>
                      <a:r>
                        <a:rPr lang="en-US" altLang="ko-KR" sz="1100" b="0" u="none" strike="noStrike" kern="1200" spc="-100" dirty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100" b="0" u="none" strike="noStrike" kern="1200" spc="-100" dirty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고기</a:t>
                      </a:r>
                    </a:p>
                  </a:txBody>
                  <a:tcPr marL="3810" marR="3810" marT="3810" marB="0">
                    <a:lnL w="12700" cmpd="sng">
                      <a:noFill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짜장면</a:t>
                      </a:r>
                    </a:p>
                  </a:txBody>
                  <a:tcPr marL="3810" marR="3810" marT="381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닭강정</a:t>
                      </a:r>
                      <a:r>
                        <a:rPr lang="en-US" altLang="ko-KR" sz="9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9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닭꼬치</a:t>
                      </a:r>
                      <a:r>
                        <a:rPr lang="en-US" altLang="ko-KR" sz="9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9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치킨</a:t>
                      </a:r>
                      <a:r>
                        <a:rPr lang="en-US" altLang="ko-KR" sz="9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900" b="0" kern="1200" spc="-10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닭갈비</a:t>
                      </a:r>
                    </a:p>
                  </a:txBody>
                  <a:tcPr marL="3810" marR="3810" marT="381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생선회</a:t>
                      </a:r>
                      <a:endParaRPr lang="en-US" altLang="ko-KR" sz="1100" b="0" u="none" strike="noStrike" kern="1200" spc="-10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-100" dirty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김치</a:t>
                      </a:r>
                    </a:p>
                  </a:txBody>
                  <a:tcPr marL="3810" marR="3810" marT="381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-10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국수요리</a:t>
                      </a:r>
                      <a:endParaRPr lang="en-US" altLang="ko-KR" sz="1100" b="0" u="none" strike="noStrike" kern="1200" spc="-10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b="0" u="none" strike="noStrike" kern="1200" spc="-100" dirty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산채비빔밥</a:t>
                      </a:r>
                    </a:p>
                  </a:txBody>
                  <a:tcPr marL="3810" marR="3810" marT="3810" marB="0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mpd="sng">
                      <a:noFill/>
                    </a:lnR>
                    <a:lnT w="12700" cap="flat" cmpd="sng" algn="ctr">
                      <a:solidFill>
                        <a:schemeClr val="tx1">
                          <a:lumMod val="75000"/>
                          <a:lumOff val="2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38100" cmpd="sng">
                      <a:noFill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6" name="직사각형 25"/>
          <p:cNvSpPr/>
          <p:nvPr/>
        </p:nvSpPr>
        <p:spPr>
          <a:xfrm>
            <a:off x="3931621" y="4628644"/>
            <a:ext cx="605350" cy="1882162"/>
          </a:xfrm>
          <a:prstGeom prst="rect">
            <a:avLst/>
          </a:prstGeom>
          <a:noFill/>
          <a:ln>
            <a:solidFill>
              <a:srgbClr val="FFC000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aphicFrame>
        <p:nvGraphicFramePr>
          <p:cNvPr id="2" name="표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7749492"/>
              </p:ext>
            </p:extLst>
          </p:nvPr>
        </p:nvGraphicFramePr>
        <p:xfrm>
          <a:off x="5191455" y="1971317"/>
          <a:ext cx="4513280" cy="207522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01920"/>
                <a:gridCol w="826629"/>
                <a:gridCol w="251211"/>
                <a:gridCol w="826629"/>
                <a:gridCol w="251211"/>
                <a:gridCol w="826629"/>
                <a:gridCol w="251211"/>
                <a:gridCol w="826629"/>
                <a:gridCol w="251211"/>
              </a:tblGrid>
              <a:tr h="110589">
                <a:tc rowSpan="2"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dirty="0">
                          <a:effectLst/>
                        </a:rPr>
                        <a:t>　</a:t>
                      </a:r>
                      <a:endParaRPr lang="ko-KR" altLang="en-US" sz="800" b="0" i="0" u="none" strike="noStrike" dirty="0">
                        <a:solidFill>
                          <a:srgbClr val="264A60"/>
                        </a:solidFill>
                        <a:effectLst/>
                        <a:latin typeface="나눔고딕"/>
                      </a:endParaRPr>
                    </a:p>
                  </a:txBody>
                  <a:tcPr marL="9525" marR="9525" marT="9525" marB="0" anchor="ctr"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rowSpan="2" gridSpan="2">
                  <a:txBody>
                    <a:bodyPr/>
                    <a:lstStyle/>
                    <a:p>
                      <a:pPr algn="ctr" fontAlgn="t"/>
                      <a:r>
                        <a:rPr lang="ko-KR" altLang="en-US" sz="1050" b="0" u="none" strike="noStrike" kern="1200" spc="-100" baseline="0" dirty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전체</a:t>
                      </a: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l" fontAlgn="t"/>
                      <a:endParaRPr lang="ko-KR" altLang="en-US" sz="900" b="0" i="0" u="none" strike="noStrike" dirty="0">
                        <a:solidFill>
                          <a:srgbClr val="264A60"/>
                        </a:solidFill>
                        <a:effectLst/>
                        <a:latin typeface="나눔고딕"/>
                      </a:endParaRPr>
                    </a:p>
                  </a:txBody>
                  <a:tcPr marL="9525" marR="9525" marT="9525" marB="0"/>
                </a:tc>
                <a:tc rowSpan="2" gridSpan="2">
                  <a:txBody>
                    <a:bodyPr/>
                    <a:lstStyle/>
                    <a:p>
                      <a:pPr algn="ctr" fontAlgn="t"/>
                      <a:r>
                        <a:rPr lang="ko-KR" altLang="en-US" sz="105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동남아시아</a:t>
                      </a:r>
                      <a:endParaRPr lang="ko-KR" altLang="en-US" sz="1050" b="0" u="none" strike="noStrike" kern="1200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rowSpan="2" hMerge="1">
                  <a:txBody>
                    <a:bodyPr/>
                    <a:lstStyle/>
                    <a:p>
                      <a:pPr algn="l" fontAlgn="b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 gridSpan="4">
                  <a:txBody>
                    <a:bodyPr/>
                    <a:lstStyle/>
                    <a:p>
                      <a:pPr algn="ctr" fontAlgn="t"/>
                      <a:endParaRPr lang="ko-KR" altLang="en-US" sz="1050" b="0" u="none" strike="noStrike" kern="1200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tx1">
                          <a:lumMod val="50000"/>
                          <a:lumOff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 hMerge="1">
                  <a:txBody>
                    <a:bodyPr/>
                    <a:lstStyle/>
                    <a:p>
                      <a:pPr algn="ctr" fontAlgn="t"/>
                      <a:endParaRPr lang="ko-KR" altLang="en-US" sz="1050" b="0" u="none" strike="noStrike" kern="1200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accent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b"/>
                </a:tc>
              </a:tr>
              <a:tr h="0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hMerge="1"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altLang="ko-KR" sz="105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- </a:t>
                      </a:r>
                      <a:r>
                        <a:rPr lang="ko-KR" altLang="en-US" sz="105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개별</a:t>
                      </a:r>
                      <a:endParaRPr lang="ko-KR" altLang="en-US" sz="1050" b="0" u="none" strike="noStrike" kern="1200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>
                          <a:lumMod val="9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b"/>
                </a:tc>
                <a:tc gridSpan="2">
                  <a:txBody>
                    <a:bodyPr/>
                    <a:lstStyle/>
                    <a:p>
                      <a:pPr algn="ctr" fontAlgn="t"/>
                      <a:r>
                        <a:rPr lang="en-US" altLang="ko-KR" sz="105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- </a:t>
                      </a:r>
                      <a:r>
                        <a:rPr lang="ko-KR" altLang="en-US" sz="105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단체</a:t>
                      </a:r>
                      <a:r>
                        <a:rPr lang="en-US" altLang="ko-KR" sz="105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50" b="0" u="none" strike="noStrike" kern="1200" spc="-100" baseline="0" dirty="0" smtClean="0">
                          <a:solidFill>
                            <a:schemeClr val="bg1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패키지</a:t>
                      </a:r>
                      <a:endParaRPr lang="ko-KR" altLang="en-US" sz="1050" b="0" u="none" strike="noStrike" kern="1200" spc="-100" baseline="0" dirty="0">
                        <a:solidFill>
                          <a:schemeClr val="bg1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5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l" fontAlgn="b"/>
                      <a:endParaRPr lang="ko-KR" altLang="en-US" sz="1100" b="0" i="0" u="none" strike="noStrike" dirty="0">
                        <a:solidFill>
                          <a:srgbClr val="000000"/>
                        </a:solidFill>
                        <a:effectLst/>
                        <a:latin typeface="맑은 고딕"/>
                      </a:endParaRPr>
                    </a:p>
                  </a:txBody>
                  <a:tcPr marL="9525" marR="9525" marT="9525" marB="0" anchor="b"/>
                </a:tc>
              </a:tr>
              <a:tr h="347226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i="0" u="none" strike="noStrike" dirty="0" smtClean="0">
                          <a:solidFill>
                            <a:srgbClr val="EC7A64"/>
                          </a:solidFill>
                          <a:effectLst/>
                          <a:latin typeface="나눔고딕"/>
                        </a:rPr>
                        <a:t>1</a:t>
                      </a:r>
                      <a:r>
                        <a:rPr lang="ko-KR" altLang="en-US" sz="800" b="0" i="0" u="none" strike="noStrike" dirty="0" smtClean="0">
                          <a:solidFill>
                            <a:srgbClr val="EC7A64"/>
                          </a:solidFill>
                          <a:effectLst/>
                          <a:latin typeface="나눔고딕"/>
                        </a:rPr>
                        <a:t>위</a:t>
                      </a:r>
                      <a:endParaRPr lang="ko-KR" altLang="en-US" sz="800" b="0" i="0" u="none" strike="noStrike" dirty="0">
                        <a:solidFill>
                          <a:srgbClr val="EC7A64"/>
                        </a:solidFill>
                        <a:effectLst/>
                        <a:latin typeface="나눔고딕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자연</a:t>
                      </a:r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명승</a:t>
                      </a:r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경관 </a:t>
                      </a:r>
                      <a:endParaRPr lang="en-US" altLang="ko-KR" sz="8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감상</a:t>
                      </a:r>
                      <a:endParaRPr lang="ko-KR" alt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56.9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err="1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</a:t>
                      </a:r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체험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64.9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err="1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</a:t>
                      </a:r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체험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kern="1200" spc="-10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63.5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err="1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</a:t>
                      </a:r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체험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66.4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347226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i="0" u="none" strike="noStrike" dirty="0" smtClean="0">
                          <a:solidFill>
                            <a:srgbClr val="EC7A64"/>
                          </a:solidFill>
                          <a:effectLst/>
                          <a:latin typeface="나눔고딕"/>
                        </a:rPr>
                        <a:t>2</a:t>
                      </a:r>
                      <a:r>
                        <a:rPr lang="ko-KR" altLang="en-US" sz="800" b="0" i="0" u="none" strike="noStrike" dirty="0" smtClean="0">
                          <a:solidFill>
                            <a:srgbClr val="EC7A64"/>
                          </a:solidFill>
                          <a:effectLst/>
                          <a:latin typeface="나눔고딕"/>
                        </a:rPr>
                        <a:t>위</a:t>
                      </a:r>
                      <a:endParaRPr lang="en-US" altLang="ko-KR" sz="800" b="0" i="0" u="none" strike="noStrike" dirty="0">
                        <a:solidFill>
                          <a:srgbClr val="EC7A64"/>
                        </a:solidFill>
                        <a:effectLst/>
                        <a:latin typeface="나눔고딕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err="1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맛집</a:t>
                      </a:r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체험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52.9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자연</a:t>
                      </a:r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명승</a:t>
                      </a:r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경관 </a:t>
                      </a:r>
                      <a:endParaRPr lang="en-US" altLang="ko-KR" sz="8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감상</a:t>
                      </a:r>
                      <a:endParaRPr lang="ko-KR" alt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58.2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도보체험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걷기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56.8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자연</a:t>
                      </a:r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명승</a:t>
                      </a:r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경관 </a:t>
                      </a:r>
                      <a:endParaRPr lang="en-US" altLang="ko-KR" sz="8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감상</a:t>
                      </a:r>
                      <a:endParaRPr lang="ko-KR" alt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64.2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226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i="0" u="none" strike="noStrike" dirty="0" smtClean="0">
                          <a:solidFill>
                            <a:srgbClr val="EC7A64"/>
                          </a:solidFill>
                          <a:effectLst/>
                          <a:latin typeface="나눔고딕"/>
                        </a:rPr>
                        <a:t>3</a:t>
                      </a:r>
                      <a:r>
                        <a:rPr lang="ko-KR" altLang="en-US" sz="800" b="0" i="0" u="none" strike="noStrike" dirty="0" smtClean="0">
                          <a:solidFill>
                            <a:srgbClr val="EC7A64"/>
                          </a:solidFill>
                          <a:effectLst/>
                          <a:latin typeface="나눔고딕"/>
                        </a:rPr>
                        <a:t>위</a:t>
                      </a:r>
                      <a:endParaRPr lang="ko-KR" altLang="en-US" sz="800" b="0" i="0" u="none" strike="noStrike" dirty="0">
                        <a:solidFill>
                          <a:srgbClr val="EC7A64"/>
                        </a:solidFill>
                        <a:effectLst/>
                        <a:latin typeface="나눔고딕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전문 쇼핑몰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백화점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대형마트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아울렛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51.2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전문 쇼핑몰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백화점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대형마트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아울렛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52.5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자연</a:t>
                      </a:r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명승</a:t>
                      </a:r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/</a:t>
                      </a:r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경관 </a:t>
                      </a:r>
                      <a:endParaRPr lang="en-US" altLang="ko-KR" sz="800" u="none" strike="noStrike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감상</a:t>
                      </a:r>
                      <a:endParaRPr lang="ko-KR" alt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52.7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전문 쇼핑몰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백화점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대형마트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아울렛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58.2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226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i="0" u="none" strike="noStrike" dirty="0" smtClean="0">
                          <a:solidFill>
                            <a:srgbClr val="EC7A64"/>
                          </a:solidFill>
                          <a:effectLst/>
                          <a:latin typeface="나눔고딕"/>
                        </a:rPr>
                        <a:t>4</a:t>
                      </a:r>
                      <a:r>
                        <a:rPr lang="ko-KR" altLang="en-US" sz="800" b="0" i="0" u="none" strike="noStrike" dirty="0" smtClean="0">
                          <a:solidFill>
                            <a:srgbClr val="EC7A64"/>
                          </a:solidFill>
                          <a:effectLst/>
                          <a:latin typeface="나눔고딕"/>
                        </a:rPr>
                        <a:t>위</a:t>
                      </a:r>
                      <a:endParaRPr lang="ko-KR" altLang="en-US" sz="800" b="0" i="0" u="none" strike="noStrike" dirty="0">
                        <a:solidFill>
                          <a:srgbClr val="EC7A64"/>
                        </a:solidFill>
                        <a:effectLst/>
                        <a:latin typeface="나눔고딕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체험 관광지 방문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44.4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도보체험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걷기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51.1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전문 쇼핑몰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백화점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대형마트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아울렛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47.3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거리</a:t>
                      </a:r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로드샵</a:t>
                      </a:r>
                      <a:r>
                        <a:rPr lang="en-US" altLang="ko-KR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)/</a:t>
                      </a:r>
                    </a:p>
                    <a:p>
                      <a:pPr algn="ctr" fontAlgn="b"/>
                      <a:r>
                        <a:rPr lang="ko-KR" altLang="en-US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소규모 </a:t>
                      </a:r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상점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48.5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47226"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800" b="0" i="0" u="none" strike="noStrike" dirty="0" smtClean="0">
                          <a:solidFill>
                            <a:srgbClr val="EC7A64"/>
                          </a:solidFill>
                          <a:effectLst/>
                          <a:latin typeface="나눔고딕"/>
                        </a:rPr>
                        <a:t>5</a:t>
                      </a:r>
                      <a:r>
                        <a:rPr lang="ko-KR" altLang="en-US" sz="800" b="0" i="0" u="none" strike="noStrike" dirty="0" smtClean="0">
                          <a:solidFill>
                            <a:srgbClr val="EC7A64"/>
                          </a:solidFill>
                          <a:effectLst/>
                          <a:latin typeface="나눔고딕"/>
                        </a:rPr>
                        <a:t>위</a:t>
                      </a:r>
                      <a:endParaRPr lang="ko-KR" altLang="en-US" sz="800" b="0" i="0" u="none" strike="noStrike" dirty="0">
                        <a:solidFill>
                          <a:srgbClr val="EC7A64"/>
                        </a:solidFill>
                        <a:effectLst/>
                        <a:latin typeface="나눔고딕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도보체험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걷기</a:t>
                      </a:r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43.7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거리</a:t>
                      </a:r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로드샵</a:t>
                      </a:r>
                      <a:r>
                        <a:rPr lang="en-US" altLang="ko-KR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)/</a:t>
                      </a:r>
                    </a:p>
                    <a:p>
                      <a:pPr algn="ctr" fontAlgn="b"/>
                      <a:r>
                        <a:rPr lang="ko-KR" altLang="en-US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소규모 </a:t>
                      </a:r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상점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45.0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거리</a:t>
                      </a:r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en-US" sz="800" u="none" strike="noStrike" kern="1200" dirty="0" err="1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로드샵</a:t>
                      </a:r>
                      <a:r>
                        <a:rPr lang="en-US" altLang="ko-KR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)/</a:t>
                      </a:r>
                    </a:p>
                    <a:p>
                      <a:pPr algn="ctr" fontAlgn="b"/>
                      <a:r>
                        <a:rPr lang="ko-KR" altLang="en-US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소규모 </a:t>
                      </a:r>
                      <a:r>
                        <a:rPr lang="ko-KR" altLang="en-US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상점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41.9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체험 관광지 방문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800" u="none" strike="noStrike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46.3</a:t>
                      </a: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TextBox 2"/>
          <p:cNvSpPr txBox="1"/>
          <p:nvPr/>
        </p:nvSpPr>
        <p:spPr>
          <a:xfrm>
            <a:off x="586893" y="5230049"/>
            <a:ext cx="529122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000" b="1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prstClr val="black"/>
                </a:solidFill>
                <a:latin typeface="+mj-lt"/>
              </a:rPr>
              <a:t>85.6</a:t>
            </a:r>
            <a:endParaRPr lang="ko-KR" altLang="en-US" sz="10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prstClr val="black"/>
              </a:solidFill>
              <a:latin typeface="+mj-lt"/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896763" y="4852350"/>
            <a:ext cx="529122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sz="1200" b="1" spc="-100" dirty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rgbClr val="EC7A64"/>
                </a:solidFill>
                <a:latin typeface="+mj-lt"/>
              </a:rPr>
              <a:t>87.9</a:t>
            </a:r>
            <a:endParaRPr lang="ko-KR" altLang="en-US" sz="1200" b="1" spc="-10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rgbClr val="EC7A64"/>
              </a:solidFill>
              <a:latin typeface="+mj-lt"/>
            </a:endParaRPr>
          </a:p>
        </p:txBody>
      </p:sp>
      <p:pic>
        <p:nvPicPr>
          <p:cNvPr id="35" name="Picture 3" descr="C:\Users\sk.cho\Desktop\수경작업\00.자료\소스\00.ICON\arrow\distech-controls-computer-icons-building-economic-growth-arrow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22337" flipV="1">
            <a:off x="4791799" y="1735222"/>
            <a:ext cx="513069" cy="513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표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04940202"/>
              </p:ext>
            </p:extLst>
          </p:nvPr>
        </p:nvGraphicFramePr>
        <p:xfrm>
          <a:off x="1811778" y="5014442"/>
          <a:ext cx="1772276" cy="114684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279629"/>
                <a:gridCol w="1144757"/>
                <a:gridCol w="347890"/>
              </a:tblGrid>
              <a:tr h="286710">
                <a:tc rowSpan="2">
                  <a:txBody>
                    <a:bodyPr/>
                    <a:lstStyle/>
                    <a:p>
                      <a:pPr algn="ctr" fontAlgn="b"/>
                      <a:r>
                        <a:rPr lang="ko-KR" altLang="en-US" sz="800" b="0" i="0" u="none" strike="noStrike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/>
                        </a:rPr>
                        <a:t>여행 형태별</a:t>
                      </a:r>
                      <a:endParaRPr lang="ko-KR" altLang="en-US" sz="8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개별 여행</a:t>
                      </a:r>
                      <a:endParaRPr lang="ko-KR" altLang="en-US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85.1</a:t>
                      </a:r>
                      <a:endParaRPr lang="en-US" altLang="ko-KR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6710">
                <a:tc vMerge="1">
                  <a:txBody>
                    <a:bodyPr/>
                    <a:lstStyle/>
                    <a:p>
                      <a:pPr algn="ctr" fontAlgn="b"/>
                      <a:endParaRPr lang="en-US" altLang="ko-KR" sz="800" b="0" i="0" u="none" strike="noStrike" dirty="0">
                        <a:solidFill>
                          <a:srgbClr val="EC7A64"/>
                        </a:solidFill>
                        <a:effectLst/>
                        <a:latin typeface="나눔고딕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단체</a:t>
                      </a:r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패키지 여행</a:t>
                      </a:r>
                      <a:endParaRPr lang="ko-KR" altLang="en-US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91.0</a:t>
                      </a:r>
                      <a:endParaRPr lang="en-US" altLang="ko-KR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  <a:tr h="286710">
                <a:tc rowSpan="2">
                  <a:txBody>
                    <a:bodyPr/>
                    <a:lstStyle/>
                    <a:p>
                      <a:pPr algn="ctr" fontAlgn="b"/>
                      <a:r>
                        <a:rPr lang="ko-KR" altLang="en-US" sz="800" b="0" i="0" u="none" strike="noStrike" dirty="0" smtClean="0">
                          <a:solidFill>
                            <a:schemeClr val="tx1">
                              <a:lumMod val="50000"/>
                              <a:lumOff val="50000"/>
                            </a:schemeClr>
                          </a:solidFill>
                          <a:effectLst/>
                          <a:latin typeface="나눔고딕"/>
                        </a:rPr>
                        <a:t>여행 기간별</a:t>
                      </a:r>
                      <a:endParaRPr lang="ko-KR" altLang="en-US" sz="800" b="0" i="0" u="none" strike="noStrike" dirty="0">
                        <a:solidFill>
                          <a:schemeClr val="tx1">
                            <a:lumMod val="50000"/>
                            <a:lumOff val="50000"/>
                          </a:schemeClr>
                        </a:solidFill>
                        <a:effectLst/>
                        <a:latin typeface="나눔고딕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당일 여행</a:t>
                      </a:r>
                      <a:endParaRPr lang="en-US" altLang="ko-KR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800" u="none" strike="noStrike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84.6</a:t>
                      </a:r>
                      <a:endParaRPr lang="en-US" altLang="ko-KR" sz="800" u="none" strike="noStrike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86710">
                <a:tc vMerge="1">
                  <a:txBody>
                    <a:bodyPr/>
                    <a:lstStyle/>
                    <a:p>
                      <a:pPr algn="ctr" fontAlgn="b"/>
                      <a:endParaRPr lang="ko-KR" altLang="en-US" sz="800" b="0" i="0" u="none" strike="noStrike" dirty="0">
                        <a:solidFill>
                          <a:srgbClr val="EC7A64"/>
                        </a:solidFill>
                        <a:effectLst/>
                        <a:latin typeface="나눔고딕"/>
                      </a:endParaRPr>
                    </a:p>
                  </a:txBody>
                  <a:tcPr marL="9525" marR="9525" marT="9525" marB="0" anchor="ctr"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숙박 여행</a:t>
                      </a:r>
                      <a:endParaRPr lang="ko-KR" altLang="en-US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91.1</a:t>
                      </a:r>
                      <a:endParaRPr lang="en-US" altLang="ko-KR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810" marR="3810" marT="381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pattFill prst="ltUpDiag">
                      <a:fgClr>
                        <a:srgbClr val="FFECAF"/>
                      </a:fgClr>
                      <a:bgClr>
                        <a:schemeClr val="bg1"/>
                      </a:bgClr>
                    </a:pattFill>
                  </a:tcPr>
                </a:tc>
              </a:tr>
            </a:tbl>
          </a:graphicData>
        </a:graphic>
      </p:graphicFrame>
      <p:pic>
        <p:nvPicPr>
          <p:cNvPr id="38" name="Picture 3" descr="C:\Users\sk.cho\Desktop\수경작업\00.자료\소스\00.ICON\arrow\distech-controls-computer-icons-building-economic-growth-arrow.png"/>
          <p:cNvPicPr>
            <a:picLocks noChangeAspect="1" noChangeArrowheads="1"/>
          </p:cNvPicPr>
          <p:nvPr/>
        </p:nvPicPr>
        <p:blipFill>
          <a:blip r:embed="rId7" cstate="print">
            <a:duotone>
              <a:schemeClr val="accent6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8722337" flipV="1">
            <a:off x="1169351" y="5096626"/>
            <a:ext cx="513069" cy="5130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6" name="포인트가 5개인 별 35"/>
          <p:cNvSpPr/>
          <p:nvPr/>
        </p:nvSpPr>
        <p:spPr>
          <a:xfrm>
            <a:off x="1167231" y="2017667"/>
            <a:ext cx="295275" cy="257175"/>
          </a:xfrm>
          <a:prstGeom prst="star5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9" name="포인트가 5개인 별 38"/>
          <p:cNvSpPr/>
          <p:nvPr/>
        </p:nvSpPr>
        <p:spPr>
          <a:xfrm>
            <a:off x="2935982" y="2240285"/>
            <a:ext cx="295275" cy="257175"/>
          </a:xfrm>
          <a:prstGeom prst="star5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27" name="직사각형 26"/>
          <p:cNvSpPr/>
          <p:nvPr/>
        </p:nvSpPr>
        <p:spPr>
          <a:xfrm>
            <a:off x="7643360" y="4558464"/>
            <a:ext cx="1936607" cy="2308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fontAlgn="t"/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(</a:t>
            </a:r>
            <a:r>
              <a:rPr lang="ko-KR" altLang="en-US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분석 단위</a:t>
            </a:r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: </a:t>
            </a:r>
            <a:r>
              <a:rPr lang="ko-KR" altLang="en-US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추천음식 응답자</a:t>
            </a:r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, 134</a:t>
            </a:r>
            <a:r>
              <a:rPr lang="ko-KR" altLang="en-US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명</a:t>
            </a:r>
            <a:r>
              <a:rPr lang="en-US" altLang="ko-KR" sz="900" kern="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+mn-ea"/>
              </a:rPr>
              <a:t>)</a:t>
            </a:r>
            <a:endParaRPr lang="en-US" altLang="ko-KR" sz="900" kern="0" dirty="0">
              <a:ln>
                <a:solidFill>
                  <a:prstClr val="black">
                    <a:tint val="75000"/>
                    <a:alpha val="0"/>
                  </a:prst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535614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" name="그룹 4"/>
          <p:cNvGrpSpPr/>
          <p:nvPr/>
        </p:nvGrpSpPr>
        <p:grpSpPr>
          <a:xfrm>
            <a:off x="2071886" y="2061642"/>
            <a:ext cx="5851651" cy="1846659"/>
            <a:chOff x="2071886" y="2061642"/>
            <a:chExt cx="5851651" cy="1846659"/>
          </a:xfrm>
        </p:grpSpPr>
        <p:sp>
          <p:nvSpPr>
            <p:cNvPr id="6" name="TextBox 5"/>
            <p:cNvSpPr txBox="1"/>
            <p:nvPr/>
          </p:nvSpPr>
          <p:spPr>
            <a:xfrm>
              <a:off x="3528103" y="2347908"/>
              <a:ext cx="4395434" cy="553998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tabLst>
                  <a:tab pos="660357" algn="l"/>
                </a:tabLst>
              </a:pPr>
              <a:r>
                <a:rPr lang="ko-KR" altLang="en-US" sz="360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EB" panose="02020603020101020101" pitchFamily="18" charset="-127"/>
                  <a:ea typeface="Rix모던고딕 EB" panose="02020603020101020101" pitchFamily="18" charset="-127"/>
                  <a:cs typeface="Arial" pitchFamily="34" charset="0"/>
                </a:rPr>
                <a:t>크루즈 관광객 조사결과</a:t>
              </a:r>
              <a:endParaRPr lang="ko-KR" altLang="en-US" sz="36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  <a:cs typeface="Arial" pitchFamily="34" charset="0"/>
              </a:endParaRPr>
            </a:p>
          </p:txBody>
        </p:sp>
        <p:sp>
          <p:nvSpPr>
            <p:cNvPr id="7" name="TextBox 6"/>
            <p:cNvSpPr txBox="1"/>
            <p:nvPr/>
          </p:nvSpPr>
          <p:spPr>
            <a:xfrm>
              <a:off x="2685023" y="2061642"/>
              <a:ext cx="755015" cy="1846659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tabLst>
                  <a:tab pos="660357" algn="l"/>
                </a:tabLst>
              </a:pPr>
              <a:r>
                <a:rPr lang="en-US" altLang="ko-KR" sz="6000" b="1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030A0"/>
                  </a:solidFill>
                  <a:latin typeface="HY견명조" panose="02030600000101010101" pitchFamily="18" charset="-127"/>
                  <a:ea typeface="HY견명조" panose="02030600000101010101" pitchFamily="18" charset="-127"/>
                  <a:cs typeface="Arial" pitchFamily="34" charset="0"/>
                </a:rPr>
                <a:t>Ⅳ</a:t>
              </a:r>
              <a:endParaRPr lang="ko-KR" altLang="en-US" sz="6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pitchFamily="34" charset="0"/>
              </a:endParaRPr>
            </a:p>
            <a:p>
              <a:pPr>
                <a:tabLst>
                  <a:tab pos="660357" algn="l"/>
                </a:tabLst>
              </a:pPr>
              <a:endParaRPr lang="ko-KR" altLang="en-US" sz="6000" b="1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0070C0"/>
                </a:solidFill>
                <a:latin typeface="HY견명조" panose="02030600000101010101" pitchFamily="18" charset="-127"/>
                <a:ea typeface="HY견명조" panose="02030600000101010101" pitchFamily="18" charset="-127"/>
                <a:cs typeface="Arial" pitchFamily="34" charset="0"/>
              </a:endParaRPr>
            </a:p>
          </p:txBody>
        </p:sp>
        <p:sp>
          <p:nvSpPr>
            <p:cNvPr id="8" name="TextBox 7"/>
            <p:cNvSpPr txBox="1"/>
            <p:nvPr/>
          </p:nvSpPr>
          <p:spPr>
            <a:xfrm>
              <a:off x="2071886" y="2523307"/>
              <a:ext cx="569195" cy="369332"/>
            </a:xfrm>
            <a:prstGeom prst="rect">
              <a:avLst/>
            </a:prstGeom>
            <a:noFill/>
          </p:spPr>
          <p:txBody>
            <a:bodyPr wrap="none" lIns="0" tIns="0" rIns="0" bIns="0" rtlCol="0">
              <a:spAutoFit/>
            </a:bodyPr>
            <a:lstStyle/>
            <a:p>
              <a:pPr>
                <a:tabLst>
                  <a:tab pos="660357" algn="l"/>
                </a:tabLst>
              </a:pPr>
              <a:r>
                <a:rPr lang="en-US" altLang="ko-KR" sz="2400" dirty="0" smtClean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rgbClr val="7030A0"/>
                  </a:solidFill>
                  <a:latin typeface="Rix모던고딕 EB" panose="02020603020101020101" pitchFamily="18" charset="-127"/>
                  <a:ea typeface="Rix모던고딕 EB" panose="02020603020101020101" pitchFamily="18" charset="-127"/>
                  <a:cs typeface="Arial" pitchFamily="34" charset="0"/>
                </a:rPr>
                <a:t>Part</a:t>
              </a:r>
              <a:endParaRPr lang="ko-KR" altLang="en-US" sz="2400" dirty="0">
                <a:ln>
                  <a:solidFill>
                    <a:schemeClr val="accent1">
                      <a:alpha val="0"/>
                    </a:schemeClr>
                  </a:solidFill>
                </a:ln>
                <a:solidFill>
                  <a:srgbClr val="7030A0"/>
                </a:solidFill>
                <a:latin typeface="Rix모던고딕 EB" panose="02020603020101020101" pitchFamily="18" charset="-127"/>
                <a:ea typeface="Rix모던고딕 EB" panose="02020603020101020101" pitchFamily="18" charset="-127"/>
                <a:cs typeface="Arial" pitchFamily="34" charset="0"/>
              </a:endParaRPr>
            </a:p>
          </p:txBody>
        </p:sp>
      </p:grpSp>
      <p:sp>
        <p:nvSpPr>
          <p:cNvPr id="2" name="직사각형 1"/>
          <p:cNvSpPr/>
          <p:nvPr/>
        </p:nvSpPr>
        <p:spPr>
          <a:xfrm>
            <a:off x="0" y="3167236"/>
            <a:ext cx="9904413" cy="46800"/>
          </a:xfrm>
          <a:prstGeom prst="rect">
            <a:avLst/>
          </a:prstGeom>
          <a:solidFill>
            <a:srgbClr val="7030A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7737991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12" name="그룹 111"/>
          <p:cNvGrpSpPr/>
          <p:nvPr/>
        </p:nvGrpSpPr>
        <p:grpSpPr>
          <a:xfrm>
            <a:off x="5447257" y="3305910"/>
            <a:ext cx="3798398" cy="1348020"/>
            <a:chOff x="905549" y="2012066"/>
            <a:chExt cx="3798398" cy="1348020"/>
          </a:xfrm>
        </p:grpSpPr>
        <p:sp>
          <p:nvSpPr>
            <p:cNvPr id="113" name="모서리가 둥근 직사각형 112"/>
            <p:cNvSpPr/>
            <p:nvPr/>
          </p:nvSpPr>
          <p:spPr>
            <a:xfrm>
              <a:off x="3722040" y="2107120"/>
              <a:ext cx="981907" cy="997080"/>
            </a:xfrm>
            <a:prstGeom prst="roundRect">
              <a:avLst>
                <a:gd name="adj" fmla="val 968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>
              <a:scene3d>
                <a:camera prst="orthographicFront"/>
                <a:lightRig rig="threePt" dir="t"/>
              </a:scene3d>
              <a:sp3d>
                <a:bevelT w="1270"/>
              </a:sp3d>
            </a:bodyPr>
            <a:lstStyle/>
            <a:p>
              <a:pPr algn="ctr" eaLnBrk="0" hangingPunct="0">
                <a:spcAft>
                  <a:spcPts val="100"/>
                </a:spcAft>
              </a:pPr>
              <a:endParaRPr lang="ko-KR" altLang="en-US" sz="1400" spc="-9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Rix모던고딕 B" panose="02020603020101020101" pitchFamily="18" charset="-127"/>
                <a:ea typeface="Rix모던고딕 B" panose="02020603020101020101" pitchFamily="18" charset="-127"/>
                <a:cs typeface="ollehche_v2" pitchFamily="18" charset="-127"/>
              </a:endParaRPr>
            </a:p>
          </p:txBody>
        </p:sp>
        <p:sp>
          <p:nvSpPr>
            <p:cNvPr id="115" name="한쪽 모서리가 잘린 사각형 114"/>
            <p:cNvSpPr/>
            <p:nvPr/>
          </p:nvSpPr>
          <p:spPr>
            <a:xfrm>
              <a:off x="905549" y="2012066"/>
              <a:ext cx="3798398" cy="1348020"/>
            </a:xfrm>
            <a:prstGeom prst="snip1Rect">
              <a:avLst>
                <a:gd name="adj" fmla="val 40172"/>
              </a:avLst>
            </a:prstGeom>
            <a:solidFill>
              <a:schemeClr val="bg1">
                <a:lumMod val="85000"/>
              </a:schemeClr>
            </a:solidFill>
            <a:ln w="12700" cap="sq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93543" tIns="46772" rIns="93543" bIns="46772" rtlCol="0" anchor="ctr"/>
            <a:lstStyle/>
            <a:p>
              <a:pPr defTabSz="914400"/>
              <a:r>
                <a:rPr lang="ko-KR" altLang="en-US" sz="1800" dirty="0">
                  <a:solidFill>
                    <a:schemeClr val="tx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endParaRPr lang="en-US" altLang="ko-KR" sz="1800" dirty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grpSp>
          <p:nvGrpSpPr>
            <p:cNvPr id="116" name="그룹 115"/>
            <p:cNvGrpSpPr/>
            <p:nvPr/>
          </p:nvGrpSpPr>
          <p:grpSpPr>
            <a:xfrm>
              <a:off x="1000520" y="2093462"/>
              <a:ext cx="1197575" cy="184666"/>
              <a:chOff x="574963" y="1963155"/>
              <a:chExt cx="908019" cy="140016"/>
            </a:xfrm>
          </p:grpSpPr>
          <p:sp>
            <p:nvSpPr>
              <p:cNvPr id="117" name="순서도: 추출 116"/>
              <p:cNvSpPr/>
              <p:nvPr/>
            </p:nvSpPr>
            <p:spPr>
              <a:xfrm rot="5400000" flipH="1">
                <a:off x="561863" y="2007080"/>
                <a:ext cx="89266" cy="63065"/>
              </a:xfrm>
              <a:prstGeom prst="flowChartExtract">
                <a:avLst/>
              </a:prstGeom>
              <a:solidFill>
                <a:schemeClr val="tx1"/>
              </a:solidFill>
              <a:ln>
                <a:noFill/>
              </a:ln>
              <a:effectLst>
                <a:innerShdw blurRad="25400" dist="12700" dir="5400000">
                  <a:prstClr val="black">
                    <a:alpha val="10000"/>
                  </a:prstClr>
                </a:innerShdw>
              </a:effectLst>
            </p:spPr>
            <p:txBody>
              <a:bodyPr wrap="none" lIns="89726" tIns="0" rIns="89726" bIns="0" anchor="ctr"/>
              <a:lstStyle/>
              <a:p>
                <a:pPr algn="ctr" defTabSz="1001908"/>
                <a:endParaRPr lang="ko-KR" altLang="en-US" sz="1400" b="1" spc="-100" dirty="0">
                  <a:latin typeface="Rix모던고딕 B" panose="02020603020101020101" pitchFamily="18" charset="-127"/>
                  <a:ea typeface="Rix모던고딕 B" panose="02020603020101020101" pitchFamily="18" charset="-127"/>
                  <a:cs typeface="굴림" charset="-127"/>
                </a:endParaRPr>
              </a:p>
            </p:txBody>
          </p:sp>
          <p:sp>
            <p:nvSpPr>
              <p:cNvPr id="118" name="TextBox 117"/>
              <p:cNvSpPr txBox="1"/>
              <p:nvPr/>
            </p:nvSpPr>
            <p:spPr>
              <a:xfrm>
                <a:off x="656496" y="1963155"/>
                <a:ext cx="826486" cy="1400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anchor="ctr" anchorCtr="0">
                <a:spAutoFit/>
              </a:bodyPr>
              <a:lstStyle>
                <a:defPPr>
                  <a:defRPr lang="ko-KR"/>
                </a:defPPr>
                <a:lvl1pPr marL="238125" indent="-238125" defTabSz="941106" fontAlgn="base" latinLnBrk="0">
                  <a:spcBef>
                    <a:spcPct val="0"/>
                  </a:spcBef>
                  <a:spcAft>
                    <a:spcPts val="1000"/>
                  </a:spcAft>
                  <a:defRPr kumimoji="1" sz="1500">
                    <a:gradFill>
                      <a:gsLst>
                        <a:gs pos="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65000"/>
                            <a:lumOff val="35000"/>
                          </a:schemeClr>
                        </a:gs>
                      </a:gsLst>
                      <a:lin ang="5400000" scaled="1"/>
                    </a:gra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defRPr>
                </a:lvl1pPr>
              </a:lstStyle>
              <a:p>
                <a:pPr>
                  <a:spcAft>
                    <a:spcPts val="0"/>
                  </a:spcAft>
                </a:pPr>
                <a:r>
                  <a:rPr lang="ko-KR" altLang="en-US" sz="1200" b="1" dirty="0" err="1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크루즈</a:t>
                </a:r>
                <a:r>
                  <a:rPr lang="ko-KR" altLang="en-US" sz="1200" b="1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 여행 경험</a:t>
                </a:r>
                <a:endParaRPr lang="ko-KR" altLang="en-US" sz="12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</p:grpSp>
      </p:grpSp>
      <p:sp>
        <p:nvSpPr>
          <p:cNvPr id="33" name="제목 2"/>
          <p:cNvSpPr>
            <a:spLocks noGrp="1"/>
          </p:cNvSpPr>
          <p:nvPr>
            <p:ph type="title"/>
          </p:nvPr>
        </p:nvSpPr>
        <p:spPr>
          <a:xfrm>
            <a:off x="343694" y="189434"/>
            <a:ext cx="7993682" cy="369332"/>
          </a:xfrm>
        </p:spPr>
        <p:txBody>
          <a:bodyPr/>
          <a:lstStyle/>
          <a:p>
            <a:r>
              <a:rPr lang="en-US" altLang="ko-KR" dirty="0">
                <a:solidFill>
                  <a:schemeClr val="tx1">
                    <a:lumMod val="65000"/>
                    <a:lumOff val="35000"/>
                  </a:schemeClr>
                </a:solidFill>
              </a:rPr>
              <a:t>1</a:t>
            </a:r>
            <a:r>
              <a:rPr lang="en-US" altLang="ko-KR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.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크루즈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여행객 특성</a:t>
            </a:r>
            <a:endParaRPr lang="ko-KR" altLang="en-US" sz="14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pic>
        <p:nvPicPr>
          <p:cNvPr id="53" name="Picture 3" descr="C:\Users\sk.cho\Downloads\iconfinder_cruise_ship_172589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903686" y="3344914"/>
            <a:ext cx="296992" cy="2969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74397556"/>
              </p:ext>
            </p:extLst>
          </p:nvPr>
        </p:nvGraphicFramePr>
        <p:xfrm>
          <a:off x="321915" y="2948785"/>
          <a:ext cx="4515132" cy="3224155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669851"/>
                <a:gridCol w="1587715"/>
                <a:gridCol w="1128783"/>
                <a:gridCol w="1128783"/>
              </a:tblGrid>
              <a:tr h="192487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　</a:t>
                      </a:r>
                      <a:endParaRPr lang="ko-KR" altLang="en-US" sz="1200" b="0" i="0" u="none" strike="noStrike" dirty="0">
                        <a:solidFill>
                          <a:schemeClr val="accent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 err="1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사례수</a:t>
                      </a:r>
                      <a:r>
                        <a:rPr lang="ko-KR" altLang="en-US" sz="1200" u="none" strike="noStrike" dirty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en-US" altLang="ko-KR" sz="1050" u="none" strike="noStrike" dirty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1050" u="none" strike="noStrike" dirty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명</a:t>
                      </a:r>
                      <a:r>
                        <a:rPr lang="en-US" altLang="ko-KR" sz="1050" u="none" strike="noStrike" dirty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endParaRPr lang="en-US" altLang="ko-KR" sz="1200" b="0" i="0" u="none" strike="noStrike" dirty="0">
                        <a:solidFill>
                          <a:schemeClr val="accent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200" u="none" strike="noStrike" dirty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전체</a:t>
                      </a:r>
                      <a:endParaRPr lang="ko-KR" altLang="en-US" sz="1200" b="0" i="0" u="none" strike="noStrike" dirty="0">
                        <a:solidFill>
                          <a:schemeClr val="accent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D5F4FF"/>
                    </a:solidFill>
                  </a:tcPr>
                </a:tc>
              </a:tr>
              <a:tr h="168426">
                <a:tc gridSpan="2"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▣ 전체 ▣</a:t>
                      </a:r>
                      <a:endParaRPr lang="ko-KR" altLang="en-US" sz="1050" b="1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(435)</a:t>
                      </a:r>
                      <a:endParaRPr lang="en-US" altLang="ko-KR" sz="1050" b="1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100.0</a:t>
                      </a:r>
                      <a:endParaRPr lang="en-US" altLang="ko-KR" sz="1050" b="1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</a:tr>
              <a:tr h="168426">
                <a:tc rowSpan="2">
                  <a:txBody>
                    <a:bodyPr/>
                    <a:lstStyle/>
                    <a:p>
                      <a:pPr marL="0" marR="0" indent="0" algn="ctr" defTabSz="957862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u="none" strike="noStrike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성별</a:t>
                      </a:r>
                      <a:endParaRPr lang="ko-KR" altLang="en-US" sz="1100" b="1" i="1" u="none" strike="noStrike" dirty="0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남자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(184)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42.3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50" b="0" i="0" u="none" strike="noStrike" dirty="0">
                        <a:solidFill>
                          <a:schemeClr val="accent2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여자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(251)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57.7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rowSpan="4">
                  <a:txBody>
                    <a:bodyPr/>
                    <a:lstStyle/>
                    <a:p>
                      <a:pPr marL="0" marR="0" indent="0" algn="ctr" defTabSz="957862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u="none" strike="noStrike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연령</a:t>
                      </a:r>
                      <a:endParaRPr lang="ko-KR" altLang="en-US" sz="1100" b="1" i="1" u="none" strike="noStrike" dirty="0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19~39</a:t>
                      </a:r>
                      <a:endParaRPr lang="en-US" altLang="ko-KR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>
                          <a:effectLst/>
                          <a:latin typeface="+mn-ea"/>
                          <a:ea typeface="+mn-ea"/>
                        </a:rPr>
                        <a:t>(37)</a:t>
                      </a:r>
                      <a:endParaRPr lang="en-US" altLang="ko-KR" sz="1050" b="0" i="0" u="none" strike="noStrike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8.5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050" b="0" i="0" u="none" strike="noStrike" dirty="0">
                        <a:solidFill>
                          <a:schemeClr val="accent2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40~59</a:t>
                      </a:r>
                      <a:endParaRPr lang="en-US" altLang="ko-KR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(81)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18.6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vMerge="1">
                  <a:txBody>
                    <a:bodyPr/>
                    <a:lstStyle/>
                    <a:p>
                      <a:pPr algn="ctr" fontAlgn="ctr"/>
                      <a:endParaRPr lang="en-US" altLang="ko-KR" sz="1050" b="0" i="0" u="none" strike="noStrike" dirty="0">
                        <a:solidFill>
                          <a:schemeClr val="accent2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60~69</a:t>
                      </a:r>
                      <a:endParaRPr lang="en-US" altLang="ko-KR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(174)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40.0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50" b="0" i="0" u="none" strike="noStrike" dirty="0">
                        <a:solidFill>
                          <a:schemeClr val="accent2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70</a:t>
                      </a:r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세 이상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(143)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32.9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rowSpan="6">
                  <a:txBody>
                    <a:bodyPr/>
                    <a:lstStyle/>
                    <a:p>
                      <a:pPr marL="0" marR="0" indent="0" algn="ctr" defTabSz="957862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u="none" strike="noStrike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국적</a:t>
                      </a:r>
                      <a:endParaRPr lang="ko-KR" altLang="en-US" sz="1100" b="1" i="1" u="none" strike="noStrike" dirty="0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아시아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(76)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>
                          <a:effectLst/>
                          <a:latin typeface="+mn-ea"/>
                          <a:ea typeface="+mn-ea"/>
                        </a:rPr>
                        <a:t>17.5</a:t>
                      </a:r>
                      <a:endParaRPr lang="en-US" altLang="ko-KR" sz="1050" b="0" i="0" u="none" strike="noStrike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50" b="0" i="0" u="none" strike="noStrike" dirty="0">
                        <a:solidFill>
                          <a:schemeClr val="accent2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유럽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(101)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23.2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50" b="0" i="0" u="none" strike="noStrike" dirty="0">
                        <a:solidFill>
                          <a:schemeClr val="accent2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북아메리카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>
                          <a:effectLst/>
                          <a:latin typeface="+mn-ea"/>
                          <a:ea typeface="+mn-ea"/>
                        </a:rPr>
                        <a:t>(164)</a:t>
                      </a:r>
                      <a:endParaRPr lang="en-US" altLang="ko-KR" sz="1050" b="0" i="0" u="none" strike="noStrike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37.7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50" b="0" i="0" u="none" strike="noStrike" dirty="0">
                        <a:solidFill>
                          <a:schemeClr val="accent2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남아메리카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(18)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>
                          <a:effectLst/>
                          <a:latin typeface="+mn-ea"/>
                          <a:ea typeface="+mn-ea"/>
                        </a:rPr>
                        <a:t>4.1</a:t>
                      </a:r>
                      <a:endParaRPr lang="en-US" altLang="ko-KR" sz="1050" b="0" i="0" u="none" strike="noStrike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50" b="0" i="0" u="none" strike="noStrike" dirty="0">
                        <a:solidFill>
                          <a:schemeClr val="accent2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오세아니아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>
                          <a:effectLst/>
                          <a:latin typeface="+mn-ea"/>
                          <a:ea typeface="+mn-ea"/>
                        </a:rPr>
                        <a:t>(71)</a:t>
                      </a:r>
                      <a:endParaRPr lang="en-US" altLang="ko-KR" sz="1050" b="0" i="0" u="none" strike="noStrike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16.3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50" b="0" i="0" u="none" strike="noStrike" dirty="0">
                        <a:solidFill>
                          <a:schemeClr val="accent2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아프리카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(5)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1.1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rowSpan="5">
                  <a:txBody>
                    <a:bodyPr/>
                    <a:lstStyle/>
                    <a:p>
                      <a:pPr marL="0" marR="0" indent="0" algn="ctr" defTabSz="957862" rtl="0" eaLnBrk="1" fontAlgn="ctr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u="none" strike="noStrike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직업</a:t>
                      </a:r>
                      <a:endParaRPr lang="ko-KR" altLang="en-US" sz="1100" b="0" i="0" u="none" strike="noStrike" dirty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화이트칼라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>
                          <a:effectLst/>
                          <a:latin typeface="+mn-ea"/>
                          <a:ea typeface="+mn-ea"/>
                        </a:rPr>
                        <a:t>(111)</a:t>
                      </a:r>
                      <a:endParaRPr lang="en-US" altLang="ko-KR" sz="1050" b="0" i="0" u="none" strike="noStrike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25.5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50" b="0" i="0" u="none" strike="noStrike" dirty="0">
                        <a:solidFill>
                          <a:schemeClr val="accent2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블루칼라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(35)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8.0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50" b="0" i="0" u="none" strike="noStrike" dirty="0">
                        <a:solidFill>
                          <a:schemeClr val="accent2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학생</a:t>
                      </a:r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/</a:t>
                      </a:r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주부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(28)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>
                          <a:effectLst/>
                          <a:latin typeface="+mn-ea"/>
                          <a:ea typeface="+mn-ea"/>
                        </a:rPr>
                        <a:t>6.4</a:t>
                      </a:r>
                      <a:endParaRPr lang="en-US" altLang="ko-KR" sz="1050" b="0" i="0" u="none" strike="noStrike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50" b="0" i="0" u="none" strike="noStrike" dirty="0">
                        <a:solidFill>
                          <a:schemeClr val="accent2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은퇴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(256)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>
                          <a:effectLst/>
                          <a:latin typeface="+mn-ea"/>
                          <a:ea typeface="+mn-ea"/>
                        </a:rPr>
                        <a:t>58.9</a:t>
                      </a:r>
                      <a:endParaRPr lang="en-US" altLang="ko-KR" sz="1050" b="0" i="0" u="none" strike="noStrike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68426">
                <a:tc vMerge="1">
                  <a:txBody>
                    <a:bodyPr/>
                    <a:lstStyle/>
                    <a:p>
                      <a:pPr algn="ctr" fontAlgn="ctr"/>
                      <a:endParaRPr lang="ko-KR" altLang="en-US" sz="1050" b="0" i="0" u="none" strike="noStrike" dirty="0">
                        <a:solidFill>
                          <a:schemeClr val="accent2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50" u="none" strike="noStrike" dirty="0">
                          <a:effectLst/>
                          <a:latin typeface="+mn-ea"/>
                          <a:ea typeface="+mn-ea"/>
                        </a:rPr>
                        <a:t>기타</a:t>
                      </a:r>
                      <a:endParaRPr lang="ko-KR" altLang="en-US" sz="1050" b="0" i="0" u="none" strike="noStrike" dirty="0">
                        <a:solidFill>
                          <a:srgbClr val="333399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(5)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50" u="none" strike="noStrike" dirty="0">
                          <a:effectLst/>
                          <a:latin typeface="+mn-ea"/>
                          <a:ea typeface="+mn-ea"/>
                        </a:rPr>
                        <a:t>1.1</a:t>
                      </a:r>
                      <a:endParaRPr lang="en-US" altLang="ko-KR" sz="1050" b="0" i="0" u="none" strike="noStrike" dirty="0">
                        <a:solidFill>
                          <a:srgbClr val="993300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0" marR="0" marT="0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pSp>
        <p:nvGrpSpPr>
          <p:cNvPr id="61" name="그룹 60"/>
          <p:cNvGrpSpPr/>
          <p:nvPr/>
        </p:nvGrpSpPr>
        <p:grpSpPr>
          <a:xfrm>
            <a:off x="5447257" y="1579556"/>
            <a:ext cx="3798398" cy="1539362"/>
            <a:chOff x="905549" y="2012066"/>
            <a:chExt cx="3798398" cy="1539362"/>
          </a:xfrm>
        </p:grpSpPr>
        <p:sp>
          <p:nvSpPr>
            <p:cNvPr id="62" name="모서리가 둥근 직사각형 61"/>
            <p:cNvSpPr/>
            <p:nvPr/>
          </p:nvSpPr>
          <p:spPr>
            <a:xfrm>
              <a:off x="3722040" y="2107120"/>
              <a:ext cx="981907" cy="997080"/>
            </a:xfrm>
            <a:prstGeom prst="roundRect">
              <a:avLst>
                <a:gd name="adj" fmla="val 968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>
              <a:scene3d>
                <a:camera prst="orthographicFront"/>
                <a:lightRig rig="threePt" dir="t"/>
              </a:scene3d>
              <a:sp3d>
                <a:bevelT w="1270"/>
              </a:sp3d>
            </a:bodyPr>
            <a:lstStyle/>
            <a:p>
              <a:pPr algn="ctr" eaLnBrk="0" hangingPunct="0">
                <a:spcAft>
                  <a:spcPts val="100"/>
                </a:spcAft>
              </a:pPr>
              <a:endParaRPr lang="ko-KR" altLang="en-US" sz="1400" spc="-9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Rix모던고딕 B" panose="02020603020101020101" pitchFamily="18" charset="-127"/>
                <a:ea typeface="Rix모던고딕 B" panose="02020603020101020101" pitchFamily="18" charset="-127"/>
                <a:cs typeface="ollehche_v2" pitchFamily="18" charset="-127"/>
              </a:endParaRPr>
            </a:p>
          </p:txBody>
        </p:sp>
        <p:pic>
          <p:nvPicPr>
            <p:cNvPr id="63" name="Picture 5" descr="C:\Users\sk.cho\Downloads\iconfinder_foot_1075488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BEBA8EAE-BF5A-486C-A8C5-ECC9F3942E4B}">
                  <a14:imgProps xmlns:a14="http://schemas.microsoft.com/office/drawing/2010/main">
                    <a14:imgLayer r:embed="rId5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382564" y="2122359"/>
              <a:ext cx="273676" cy="27367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4" name="한쪽 모서리가 잘린 사각형 63"/>
            <p:cNvSpPr/>
            <p:nvPr/>
          </p:nvSpPr>
          <p:spPr>
            <a:xfrm>
              <a:off x="905549" y="2012066"/>
              <a:ext cx="3798398" cy="1539362"/>
            </a:xfrm>
            <a:prstGeom prst="snip1Rect">
              <a:avLst>
                <a:gd name="adj" fmla="val 40172"/>
              </a:avLst>
            </a:prstGeom>
            <a:solidFill>
              <a:schemeClr val="bg1">
                <a:lumMod val="85000"/>
              </a:schemeClr>
            </a:solidFill>
            <a:ln w="12700" cap="sq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93543" tIns="46772" rIns="93543" bIns="46772" rtlCol="0" anchor="ctr"/>
            <a:lstStyle/>
            <a:p>
              <a:pPr defTabSz="914400"/>
              <a:r>
                <a:rPr lang="ko-KR" altLang="en-US" sz="1800" dirty="0">
                  <a:solidFill>
                    <a:schemeClr val="tx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endParaRPr lang="en-US" altLang="ko-KR" sz="1800" dirty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grpSp>
          <p:nvGrpSpPr>
            <p:cNvPr id="65" name="그룹 64"/>
            <p:cNvGrpSpPr/>
            <p:nvPr/>
          </p:nvGrpSpPr>
          <p:grpSpPr>
            <a:xfrm>
              <a:off x="1000520" y="2093462"/>
              <a:ext cx="1018039" cy="184666"/>
              <a:chOff x="574963" y="1963155"/>
              <a:chExt cx="771892" cy="140016"/>
            </a:xfrm>
          </p:grpSpPr>
          <p:sp>
            <p:nvSpPr>
              <p:cNvPr id="66" name="순서도: 추출 65"/>
              <p:cNvSpPr/>
              <p:nvPr/>
            </p:nvSpPr>
            <p:spPr>
              <a:xfrm rot="5400000" flipH="1">
                <a:off x="561863" y="2007080"/>
                <a:ext cx="89266" cy="63065"/>
              </a:xfrm>
              <a:prstGeom prst="flowChartExtract">
                <a:avLst/>
              </a:prstGeom>
              <a:solidFill>
                <a:schemeClr val="tx1"/>
              </a:solidFill>
              <a:ln>
                <a:noFill/>
              </a:ln>
              <a:effectLst>
                <a:innerShdw blurRad="25400" dist="12700" dir="5400000">
                  <a:prstClr val="black">
                    <a:alpha val="10000"/>
                  </a:prstClr>
                </a:innerShdw>
              </a:effectLst>
            </p:spPr>
            <p:txBody>
              <a:bodyPr wrap="none" lIns="89726" tIns="0" rIns="89726" bIns="0" anchor="ctr"/>
              <a:lstStyle/>
              <a:p>
                <a:pPr algn="ctr" defTabSz="1001908"/>
                <a:endParaRPr lang="ko-KR" altLang="en-US" sz="1400" b="1" spc="-100" dirty="0">
                  <a:latin typeface="Rix모던고딕 B" panose="02020603020101020101" pitchFamily="18" charset="-127"/>
                  <a:ea typeface="Rix모던고딕 B" panose="02020603020101020101" pitchFamily="18" charset="-127"/>
                  <a:cs typeface="굴림" charset="-127"/>
                </a:endParaRPr>
              </a:p>
            </p:txBody>
          </p:sp>
          <p:sp>
            <p:nvSpPr>
              <p:cNvPr id="67" name="TextBox 66"/>
              <p:cNvSpPr txBox="1"/>
              <p:nvPr/>
            </p:nvSpPr>
            <p:spPr>
              <a:xfrm>
                <a:off x="656496" y="1963155"/>
                <a:ext cx="690359" cy="1400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anchor="ctr" anchorCtr="0">
                <a:spAutoFit/>
              </a:bodyPr>
              <a:lstStyle>
                <a:defPPr>
                  <a:defRPr lang="ko-KR"/>
                </a:defPPr>
                <a:lvl1pPr marL="238125" indent="-238125" defTabSz="941106" fontAlgn="base" latinLnBrk="0">
                  <a:spcBef>
                    <a:spcPct val="0"/>
                  </a:spcBef>
                  <a:spcAft>
                    <a:spcPts val="1000"/>
                  </a:spcAft>
                  <a:defRPr kumimoji="1" sz="1500">
                    <a:gradFill>
                      <a:gsLst>
                        <a:gs pos="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65000"/>
                            <a:lumOff val="35000"/>
                          </a:schemeClr>
                        </a:gs>
                      </a:gsLst>
                      <a:lin ang="5400000" scaled="1"/>
                    </a:gra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defRPr>
                </a:lvl1pPr>
              </a:lstStyle>
              <a:p>
                <a:pPr>
                  <a:spcAft>
                    <a:spcPts val="0"/>
                  </a:spcAft>
                </a:pPr>
                <a:r>
                  <a:rPr lang="ko-KR" altLang="en-US" sz="1200" b="1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인천 방문 경험</a:t>
                </a:r>
                <a:endParaRPr lang="ko-KR" altLang="en-US" sz="12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</p:grpSp>
      </p:grpSp>
      <p:sp>
        <p:nvSpPr>
          <p:cNvPr id="68" name="한쪽 모서리가 잘린 사각형 67"/>
          <p:cNvSpPr/>
          <p:nvPr/>
        </p:nvSpPr>
        <p:spPr>
          <a:xfrm>
            <a:off x="5542217" y="1877892"/>
            <a:ext cx="3608478" cy="1182159"/>
          </a:xfrm>
          <a:prstGeom prst="snip1Rect">
            <a:avLst>
              <a:gd name="adj" fmla="val 31951"/>
            </a:avLst>
          </a:prstGeom>
          <a:solidFill>
            <a:schemeClr val="bg1"/>
          </a:solidFill>
          <a:ln w="3175" algn="ctr">
            <a:noFill/>
            <a:round/>
            <a:headEnd/>
            <a:tailEnd type="none" w="sm" len="sm"/>
          </a:ln>
          <a:effectLst/>
        </p:spPr>
        <p:txBody>
          <a:bodyPr lIns="0" tIns="43966" rIns="0" bIns="43966" anchor="ctr"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 defTabSz="941200" fontAlgn="base" latinLnBrk="0">
              <a:lnSpc>
                <a:spcPct val="103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pc="-50" dirty="0" smtClean="0">
                <a:ln>
                  <a:solidFill>
                    <a:srgbClr val="4BACC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endParaRPr kumimoji="1" lang="en-US" altLang="ko-KR" spc="-50" dirty="0">
              <a:ln>
                <a:solidFill>
                  <a:srgbClr val="4BACC6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69" name="직사각형 68"/>
          <p:cNvSpPr/>
          <p:nvPr/>
        </p:nvSpPr>
        <p:spPr>
          <a:xfrm>
            <a:off x="6554191" y="1905657"/>
            <a:ext cx="1208985" cy="30777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r>
              <a:rPr lang="ko-KR" altLang="en-US" sz="11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첫 방문</a:t>
            </a:r>
            <a:r>
              <a:rPr lang="ko-KR" altLang="en-US" sz="2000" b="1" spc="-6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r>
              <a:rPr lang="en-US" altLang="ko-KR" sz="2000" b="1" spc="-6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89.0%</a:t>
            </a:r>
            <a:endParaRPr lang="ko-KR" altLang="en-US" sz="2000" b="1" spc="-6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2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graphicFrame>
        <p:nvGraphicFramePr>
          <p:cNvPr id="79" name="표 7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765763752"/>
              </p:ext>
            </p:extLst>
          </p:nvPr>
        </p:nvGraphicFramePr>
        <p:xfrm>
          <a:off x="5649762" y="2595489"/>
          <a:ext cx="3393389" cy="367696"/>
        </p:xfrm>
        <a:graphic>
          <a:graphicData uri="http://schemas.openxmlformats.org/drawingml/2006/table">
            <a:tbl>
              <a:tblPr/>
              <a:tblGrid>
                <a:gridCol w="805346"/>
                <a:gridCol w="862681"/>
                <a:gridCol w="862681"/>
                <a:gridCol w="862681"/>
              </a:tblGrid>
              <a:tr h="183848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100" kern="1200" spc="-100" baseline="0" dirty="0" err="1" smtClean="0"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첫방문</a:t>
                      </a:r>
                      <a:endParaRPr lang="en-US" altLang="ko-KR" sz="1100" kern="1200" spc="-100" baseline="0" dirty="0"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kern="1200" spc="-100" baseline="0" dirty="0" smtClean="0"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2</a:t>
                      </a:r>
                      <a:r>
                        <a:rPr lang="ko-KR" altLang="en-US" sz="1100" kern="1200" spc="-100" baseline="0" dirty="0" smtClean="0"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회</a:t>
                      </a:r>
                      <a:endParaRPr lang="en-US" altLang="ko-KR" sz="1100" kern="1200" spc="-100" baseline="0" dirty="0"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kern="1200" spc="-100" baseline="0" dirty="0" smtClean="0"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3~4</a:t>
                      </a:r>
                      <a:r>
                        <a:rPr lang="ko-KR" altLang="en-US" sz="1100" kern="1200" spc="-100" baseline="0" dirty="0" smtClean="0"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회</a:t>
                      </a:r>
                      <a:endParaRPr lang="en-US" altLang="ko-KR" sz="1100" kern="1200" spc="-100" baseline="0" dirty="0"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kern="1200" spc="-100" baseline="0" dirty="0" smtClean="0"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5</a:t>
                      </a:r>
                      <a:r>
                        <a:rPr lang="ko-KR" altLang="en-US" sz="1100" kern="1200" spc="-100" baseline="0" dirty="0" smtClean="0"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회 이상</a:t>
                      </a:r>
                      <a:endParaRPr lang="en-US" altLang="ko-KR" sz="1100" kern="1200" spc="-100" baseline="0" dirty="0"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</a:tr>
              <a:tr h="183848"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89.0</a:t>
                      </a:r>
                      <a:endParaRPr lang="en-US" altLang="ko-KR" sz="1100" b="1" kern="0" spc="-15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6.4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3.2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1.4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81" name="직사각형 80"/>
          <p:cNvSpPr/>
          <p:nvPr/>
        </p:nvSpPr>
        <p:spPr>
          <a:xfrm>
            <a:off x="6016762" y="2218399"/>
            <a:ext cx="1476366" cy="30777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r>
              <a:rPr lang="ko-KR" altLang="en-US" sz="11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평균 방문 경험</a:t>
            </a:r>
            <a:r>
              <a:rPr lang="ko-KR" altLang="en-US" sz="2000" b="1" spc="-6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r>
              <a:rPr lang="en-US" altLang="ko-KR" sz="2000" b="1" spc="-6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1.2</a:t>
            </a:r>
            <a:r>
              <a:rPr lang="ko-KR" altLang="en-US" sz="2000" b="1" spc="-6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회</a:t>
            </a:r>
            <a:endParaRPr lang="ko-KR" altLang="en-US" sz="2000" b="1" spc="-60" dirty="0">
              <a:ln>
                <a:solidFill>
                  <a:schemeClr val="accent1">
                    <a:shade val="50000"/>
                    <a:alpha val="0"/>
                  </a:schemeClr>
                </a:solidFill>
              </a:ln>
              <a:solidFill>
                <a:schemeClr val="accent2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90" name="직사각형 89"/>
          <p:cNvSpPr/>
          <p:nvPr/>
        </p:nvSpPr>
        <p:spPr>
          <a:xfrm>
            <a:off x="1369389" y="1022895"/>
            <a:ext cx="2369558" cy="43088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lvl="0" algn="ctr" defTabSz="914400" latinLnBrk="0">
              <a:defRPr/>
            </a:pPr>
            <a:r>
              <a:rPr lang="ko-KR" altLang="en-US" sz="1100" kern="0" spc="-100" dirty="0" err="1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크루즈</a:t>
            </a:r>
            <a:r>
              <a:rPr lang="ko-KR" altLang="en-US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 여행객의 </a:t>
            </a:r>
            <a:r>
              <a:rPr lang="en-US" altLang="ko-KR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77.2%</a:t>
            </a:r>
            <a:r>
              <a:rPr lang="ko-KR" altLang="en-US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는  </a:t>
            </a:r>
            <a:r>
              <a:rPr lang="ko-KR" altLang="en-US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2"/>
                </a:solidFill>
                <a:latin typeface="Rix모던고딕 B"/>
                <a:ea typeface="Rix모던고딕 B"/>
              </a:rPr>
              <a:t>인천지역만 관광</a:t>
            </a:r>
            <a:endParaRPr lang="en-US" altLang="ko-KR" sz="1100" kern="0" spc="-100" dirty="0" smtClean="0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B"/>
              <a:ea typeface="Rix모던고딕 B"/>
            </a:endParaRPr>
          </a:p>
          <a:p>
            <a:pPr lvl="0" algn="ctr" defTabSz="914400" latinLnBrk="0">
              <a:defRPr/>
            </a:pPr>
            <a:r>
              <a:rPr lang="en-US" altLang="ko-KR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12.0%</a:t>
            </a:r>
            <a:r>
              <a:rPr lang="ko-KR" altLang="en-US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는 인천</a:t>
            </a:r>
            <a:r>
              <a:rPr lang="en-US" altLang="ko-KR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+</a:t>
            </a:r>
            <a:r>
              <a:rPr lang="ko-KR" altLang="en-US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서울</a:t>
            </a:r>
            <a:r>
              <a:rPr lang="en-US" altLang="ko-KR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, 10.8%</a:t>
            </a:r>
            <a:r>
              <a:rPr lang="ko-KR" altLang="en-US" sz="1100" kern="0" spc="-100" dirty="0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B"/>
                <a:ea typeface="Rix모던고딕 B"/>
              </a:rPr>
              <a:t>는 서울만 관광</a:t>
            </a:r>
            <a:endParaRPr lang="en-US" altLang="ko-KR" sz="1100" kern="0" spc="-100" dirty="0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accent2"/>
              </a:solidFill>
              <a:latin typeface="Rix모던고딕 B"/>
              <a:ea typeface="Rix모던고딕 B"/>
            </a:endParaRPr>
          </a:p>
        </p:txBody>
      </p:sp>
      <p:grpSp>
        <p:nvGrpSpPr>
          <p:cNvPr id="91" name="그룹 90"/>
          <p:cNvGrpSpPr/>
          <p:nvPr/>
        </p:nvGrpSpPr>
        <p:grpSpPr>
          <a:xfrm>
            <a:off x="775742" y="1413570"/>
            <a:ext cx="3458754" cy="1368152"/>
            <a:chOff x="3026552" y="1824740"/>
            <a:chExt cx="3458754" cy="1368152"/>
          </a:xfrm>
        </p:grpSpPr>
        <p:sp>
          <p:nvSpPr>
            <p:cNvPr id="92" name="타원 91"/>
            <p:cNvSpPr/>
            <p:nvPr/>
          </p:nvSpPr>
          <p:spPr>
            <a:xfrm>
              <a:off x="4680740" y="1990725"/>
              <a:ext cx="1777182" cy="1036182"/>
            </a:xfrm>
            <a:prstGeom prst="ellipse">
              <a:avLst/>
            </a:prstGeom>
            <a:pattFill prst="wdDnDiag">
              <a:fgClr>
                <a:srgbClr val="FFFF97"/>
              </a:fgClr>
              <a:bgClr>
                <a:schemeClr val="bg1"/>
              </a:bgClr>
            </a:pattFill>
            <a:ln>
              <a:solidFill>
                <a:srgbClr val="FFC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3" name="타원 92"/>
            <p:cNvSpPr/>
            <p:nvPr/>
          </p:nvSpPr>
          <p:spPr>
            <a:xfrm>
              <a:off x="3026552" y="1824740"/>
              <a:ext cx="2267132" cy="1368152"/>
            </a:xfrm>
            <a:prstGeom prst="ellipse">
              <a:avLst/>
            </a:prstGeom>
            <a:solidFill>
              <a:schemeClr val="accent1">
                <a:alpha val="26000"/>
              </a:schemeClr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sp>
          <p:nvSpPr>
            <p:cNvPr id="94" name="직사각형 93"/>
            <p:cNvSpPr/>
            <p:nvPr/>
          </p:nvSpPr>
          <p:spPr>
            <a:xfrm>
              <a:off x="3319462" y="2240224"/>
              <a:ext cx="936104" cy="21746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인천 방문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5" name="직사각형 94"/>
            <p:cNvSpPr/>
            <p:nvPr/>
          </p:nvSpPr>
          <p:spPr>
            <a:xfrm>
              <a:off x="5549202" y="2205658"/>
              <a:ext cx="936104" cy="217462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ko-KR" altLang="en-US" sz="1200" dirty="0" smtClean="0">
                  <a:solidFill>
                    <a:schemeClr val="tx1">
                      <a:lumMod val="75000"/>
                      <a:lumOff val="25000"/>
                    </a:schemeClr>
                  </a:solidFill>
                </a:rPr>
                <a:t>서울 방문</a:t>
              </a:r>
              <a:endPara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</a:endParaRPr>
            </a:p>
          </p:txBody>
        </p:sp>
        <p:sp>
          <p:nvSpPr>
            <p:cNvPr id="96" name="직사각형 95"/>
            <p:cNvSpPr/>
            <p:nvPr/>
          </p:nvSpPr>
          <p:spPr>
            <a:xfrm>
              <a:off x="3414911" y="2330234"/>
              <a:ext cx="840655" cy="46661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mtClean="0">
                  <a:ln w="12700">
                    <a:solidFill>
                      <a:schemeClr val="bg1"/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336</a:t>
              </a:r>
              <a:r>
                <a:rPr lang="ko-KR" altLang="en-US" sz="1600" smtClean="0">
                  <a:ln w="12700">
                    <a:solidFill>
                      <a:schemeClr val="bg1"/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명</a:t>
              </a:r>
              <a:endParaRPr lang="ko-KR" altLang="en-US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97" name="직사각형 96"/>
            <p:cNvSpPr/>
            <p:nvPr/>
          </p:nvSpPr>
          <p:spPr>
            <a:xfrm>
              <a:off x="4538513" y="2330234"/>
              <a:ext cx="875722" cy="46661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mtClean="0">
                  <a:ln w="12700">
                    <a:solidFill>
                      <a:schemeClr val="bg1"/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52</a:t>
              </a:r>
              <a:r>
                <a:rPr lang="ko-KR" altLang="en-US" sz="1600">
                  <a:ln w="12700">
                    <a:solidFill>
                      <a:schemeClr val="bg1"/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명</a:t>
              </a:r>
              <a:endParaRPr lang="ko-KR" altLang="en-US" sz="160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  <p:sp>
          <p:nvSpPr>
            <p:cNvPr id="98" name="직사각형 97"/>
            <p:cNvSpPr/>
            <p:nvPr/>
          </p:nvSpPr>
          <p:spPr>
            <a:xfrm>
              <a:off x="5644651" y="2330234"/>
              <a:ext cx="745207" cy="466614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altLang="ko-KR" smtClean="0">
                  <a:ln w="12700">
                    <a:solidFill>
                      <a:schemeClr val="bg1"/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47</a:t>
              </a:r>
              <a:r>
                <a:rPr lang="ko-KR" altLang="en-US" sz="1600">
                  <a:ln w="12700">
                    <a:solidFill>
                      <a:schemeClr val="bg1"/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+mj-ea"/>
                  <a:ea typeface="+mj-ea"/>
                </a:rPr>
                <a:t>명</a:t>
              </a:r>
              <a:endParaRPr lang="ko-KR" altLang="en-US" sz="1600" dirty="0">
                <a:ln w="12700">
                  <a:solidFill>
                    <a:schemeClr val="bg1"/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19" name="한쪽 모서리가 잘린 사각형 118"/>
          <p:cNvSpPr/>
          <p:nvPr/>
        </p:nvSpPr>
        <p:spPr>
          <a:xfrm>
            <a:off x="5542217" y="3604247"/>
            <a:ext cx="3608478" cy="984962"/>
          </a:xfrm>
          <a:prstGeom prst="snip1Rect">
            <a:avLst>
              <a:gd name="adj" fmla="val 31951"/>
            </a:avLst>
          </a:prstGeom>
          <a:solidFill>
            <a:schemeClr val="bg1"/>
          </a:solidFill>
          <a:ln w="3175" algn="ctr">
            <a:noFill/>
            <a:round/>
            <a:headEnd/>
            <a:tailEnd type="none" w="sm" len="sm"/>
          </a:ln>
          <a:effectLst/>
        </p:spPr>
        <p:txBody>
          <a:bodyPr lIns="0" tIns="43966" rIns="0" bIns="43966" anchor="ctr"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 defTabSz="941200" fontAlgn="base" latinLnBrk="0">
              <a:lnSpc>
                <a:spcPct val="103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pc="-50" dirty="0" smtClean="0">
                <a:ln>
                  <a:solidFill>
                    <a:srgbClr val="4BACC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endParaRPr kumimoji="1" lang="en-US" altLang="ko-KR" spc="-50" dirty="0">
              <a:ln>
                <a:solidFill>
                  <a:srgbClr val="4BACC6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120" name="직사각형 119"/>
          <p:cNvSpPr/>
          <p:nvPr/>
        </p:nvSpPr>
        <p:spPr>
          <a:xfrm>
            <a:off x="6792431" y="3632011"/>
            <a:ext cx="896079" cy="30777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r>
              <a:rPr lang="ko-KR" altLang="en-US" sz="11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평균</a:t>
            </a:r>
            <a:r>
              <a:rPr lang="ko-KR" altLang="en-US" sz="2000" b="1" spc="-6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r>
              <a:rPr lang="en-US" altLang="ko-KR" sz="2000" b="1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3.9</a:t>
            </a:r>
            <a:r>
              <a:rPr lang="ko-KR" altLang="en-US" sz="2000" b="1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회</a:t>
            </a:r>
          </a:p>
        </p:txBody>
      </p:sp>
      <p:grpSp>
        <p:nvGrpSpPr>
          <p:cNvPr id="134" name="그룹 133"/>
          <p:cNvGrpSpPr/>
          <p:nvPr/>
        </p:nvGrpSpPr>
        <p:grpSpPr>
          <a:xfrm>
            <a:off x="5447257" y="4841379"/>
            <a:ext cx="3798398" cy="1539362"/>
            <a:chOff x="905549" y="2012066"/>
            <a:chExt cx="3798398" cy="1539362"/>
          </a:xfrm>
        </p:grpSpPr>
        <p:sp>
          <p:nvSpPr>
            <p:cNvPr id="135" name="모서리가 둥근 직사각형 134"/>
            <p:cNvSpPr/>
            <p:nvPr/>
          </p:nvSpPr>
          <p:spPr>
            <a:xfrm>
              <a:off x="3722040" y="2107120"/>
              <a:ext cx="981907" cy="997080"/>
            </a:xfrm>
            <a:prstGeom prst="roundRect">
              <a:avLst>
                <a:gd name="adj" fmla="val 968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>
              <a:scene3d>
                <a:camera prst="orthographicFront"/>
                <a:lightRig rig="threePt" dir="t"/>
              </a:scene3d>
              <a:sp3d>
                <a:bevelT w="1270"/>
              </a:sp3d>
            </a:bodyPr>
            <a:lstStyle/>
            <a:p>
              <a:pPr algn="ctr" eaLnBrk="0" hangingPunct="0">
                <a:spcAft>
                  <a:spcPts val="100"/>
                </a:spcAft>
              </a:pPr>
              <a:endParaRPr lang="ko-KR" altLang="en-US" sz="1400" spc="-9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Rix모던고딕 B" panose="02020603020101020101" pitchFamily="18" charset="-127"/>
                <a:ea typeface="Rix모던고딕 B" panose="02020603020101020101" pitchFamily="18" charset="-127"/>
                <a:cs typeface="ollehche_v2" pitchFamily="18" charset="-127"/>
              </a:endParaRPr>
            </a:p>
          </p:txBody>
        </p:sp>
        <p:sp>
          <p:nvSpPr>
            <p:cNvPr id="137" name="한쪽 모서리가 잘린 사각형 136"/>
            <p:cNvSpPr/>
            <p:nvPr/>
          </p:nvSpPr>
          <p:spPr>
            <a:xfrm>
              <a:off x="905549" y="2012066"/>
              <a:ext cx="3798398" cy="1539362"/>
            </a:xfrm>
            <a:prstGeom prst="snip1Rect">
              <a:avLst>
                <a:gd name="adj" fmla="val 40172"/>
              </a:avLst>
            </a:prstGeom>
            <a:solidFill>
              <a:schemeClr val="bg1">
                <a:lumMod val="85000"/>
              </a:schemeClr>
            </a:solidFill>
            <a:ln w="12700" cap="sq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93543" tIns="46772" rIns="93543" bIns="46772" rtlCol="0" anchor="ctr"/>
            <a:lstStyle/>
            <a:p>
              <a:pPr defTabSz="914400"/>
              <a:r>
                <a:rPr lang="ko-KR" altLang="en-US" sz="1800" dirty="0">
                  <a:solidFill>
                    <a:schemeClr val="tx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endParaRPr lang="en-US" altLang="ko-KR" sz="1800" dirty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grpSp>
          <p:nvGrpSpPr>
            <p:cNvPr id="138" name="그룹 137"/>
            <p:cNvGrpSpPr/>
            <p:nvPr/>
          </p:nvGrpSpPr>
          <p:grpSpPr>
            <a:xfrm>
              <a:off x="1000524" y="2093462"/>
              <a:ext cx="838503" cy="184666"/>
              <a:chOff x="574963" y="1963155"/>
              <a:chExt cx="635761" cy="140016"/>
            </a:xfrm>
          </p:grpSpPr>
          <p:sp>
            <p:nvSpPr>
              <p:cNvPr id="139" name="순서도: 추출 138"/>
              <p:cNvSpPr/>
              <p:nvPr/>
            </p:nvSpPr>
            <p:spPr>
              <a:xfrm rot="5400000" flipH="1">
                <a:off x="561863" y="2007080"/>
                <a:ext cx="89266" cy="63065"/>
              </a:xfrm>
              <a:prstGeom prst="flowChartExtract">
                <a:avLst/>
              </a:prstGeom>
              <a:solidFill>
                <a:schemeClr val="tx1"/>
              </a:solidFill>
              <a:ln>
                <a:noFill/>
              </a:ln>
              <a:effectLst>
                <a:innerShdw blurRad="25400" dist="12700" dir="5400000">
                  <a:prstClr val="black">
                    <a:alpha val="10000"/>
                  </a:prstClr>
                </a:innerShdw>
              </a:effectLst>
            </p:spPr>
            <p:txBody>
              <a:bodyPr wrap="none" lIns="89726" tIns="0" rIns="89726" bIns="0" anchor="ctr"/>
              <a:lstStyle/>
              <a:p>
                <a:pPr algn="ctr" defTabSz="1001908"/>
                <a:endParaRPr lang="ko-KR" altLang="en-US" sz="1400" b="1" spc="-100" dirty="0">
                  <a:latin typeface="Rix모던고딕 B" panose="02020603020101020101" pitchFamily="18" charset="-127"/>
                  <a:ea typeface="Rix모던고딕 B" panose="02020603020101020101" pitchFamily="18" charset="-127"/>
                  <a:cs typeface="굴림" charset="-127"/>
                </a:endParaRPr>
              </a:p>
            </p:txBody>
          </p:sp>
          <p:sp>
            <p:nvSpPr>
              <p:cNvPr id="140" name="TextBox 139"/>
              <p:cNvSpPr txBox="1"/>
              <p:nvPr/>
            </p:nvSpPr>
            <p:spPr>
              <a:xfrm>
                <a:off x="656496" y="1963155"/>
                <a:ext cx="554228" cy="1400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anchor="ctr" anchorCtr="0">
                <a:spAutoFit/>
              </a:bodyPr>
              <a:lstStyle>
                <a:defPPr>
                  <a:defRPr lang="ko-KR"/>
                </a:defPPr>
                <a:lvl1pPr marL="238125" indent="-238125" defTabSz="941106" fontAlgn="base" latinLnBrk="0">
                  <a:spcBef>
                    <a:spcPct val="0"/>
                  </a:spcBef>
                  <a:spcAft>
                    <a:spcPts val="1000"/>
                  </a:spcAft>
                  <a:defRPr kumimoji="1" sz="1500">
                    <a:gradFill>
                      <a:gsLst>
                        <a:gs pos="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65000"/>
                            <a:lumOff val="35000"/>
                          </a:schemeClr>
                        </a:gs>
                      </a:gsLst>
                      <a:lin ang="5400000" scaled="1"/>
                    </a:gra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defRPr>
                </a:lvl1pPr>
              </a:lstStyle>
              <a:p>
                <a:pPr>
                  <a:spcAft>
                    <a:spcPts val="0"/>
                  </a:spcAft>
                </a:pPr>
                <a:r>
                  <a:rPr lang="ko-KR" altLang="en-US" sz="1200" b="1" dirty="0" err="1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동반객</a:t>
                </a:r>
                <a:r>
                  <a:rPr lang="ko-KR" altLang="en-US" sz="1200" b="1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 유형</a:t>
                </a:r>
                <a:endParaRPr lang="ko-KR" altLang="en-US" sz="12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</p:grpSp>
      </p:grpSp>
      <p:sp>
        <p:nvSpPr>
          <p:cNvPr id="141" name="한쪽 모서리가 잘린 사각형 140"/>
          <p:cNvSpPr/>
          <p:nvPr/>
        </p:nvSpPr>
        <p:spPr>
          <a:xfrm>
            <a:off x="5542217" y="5139715"/>
            <a:ext cx="3608478" cy="1182159"/>
          </a:xfrm>
          <a:prstGeom prst="snip1Rect">
            <a:avLst>
              <a:gd name="adj" fmla="val 31951"/>
            </a:avLst>
          </a:prstGeom>
          <a:solidFill>
            <a:schemeClr val="bg1"/>
          </a:solidFill>
          <a:ln w="3175" algn="ctr">
            <a:noFill/>
            <a:round/>
            <a:headEnd/>
            <a:tailEnd type="none" w="sm" len="sm"/>
          </a:ln>
          <a:effectLst/>
        </p:spPr>
        <p:txBody>
          <a:bodyPr lIns="0" tIns="43966" rIns="0" bIns="43966" anchor="ctr">
            <a:scene3d>
              <a:camera prst="orthographicFront"/>
              <a:lightRig rig="threePt" dir="t"/>
            </a:scene3d>
            <a:sp3d>
              <a:bevelT w="0" h="0"/>
            </a:sp3d>
          </a:bodyPr>
          <a:lstStyle/>
          <a:p>
            <a:pPr algn="ctr" defTabSz="941200" fontAlgn="base" latinLnBrk="0">
              <a:lnSpc>
                <a:spcPct val="103000"/>
              </a:lnSpc>
              <a:spcBef>
                <a:spcPct val="0"/>
              </a:spcBef>
              <a:spcAft>
                <a:spcPct val="0"/>
              </a:spcAft>
            </a:pPr>
            <a:r>
              <a:rPr kumimoji="1" lang="ko-KR" altLang="en-US" spc="-50" dirty="0" smtClean="0">
                <a:ln>
                  <a:solidFill>
                    <a:srgbClr val="4BACC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endParaRPr kumimoji="1" lang="en-US" altLang="ko-KR" spc="-50" dirty="0">
              <a:ln>
                <a:solidFill>
                  <a:srgbClr val="4BACC6">
                    <a:alpha val="0"/>
                  </a:srgbClr>
                </a:solidFill>
              </a:ln>
              <a:solidFill>
                <a:schemeClr val="tx1">
                  <a:lumMod val="85000"/>
                  <a:lumOff val="15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142" name="직사각형 141"/>
          <p:cNvSpPr/>
          <p:nvPr/>
        </p:nvSpPr>
        <p:spPr>
          <a:xfrm>
            <a:off x="6554191" y="5167480"/>
            <a:ext cx="1476366" cy="307777"/>
          </a:xfrm>
          <a:prstGeom prst="rect">
            <a:avLst/>
          </a:prstGeom>
        </p:spPr>
        <p:txBody>
          <a:bodyPr wrap="none" lIns="0" tIns="0" rIns="0" bIns="0" anchor="ctr">
            <a:spAutoFit/>
          </a:bodyPr>
          <a:lstStyle/>
          <a:p>
            <a:r>
              <a:rPr lang="ko-KR" altLang="en-US" sz="11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평균 </a:t>
            </a:r>
            <a:r>
              <a:rPr lang="ko-KR" altLang="en-US" sz="1100" dirty="0" err="1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동반객</a:t>
            </a:r>
            <a:r>
              <a:rPr lang="ko-KR" altLang="en-US" sz="110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 수</a:t>
            </a:r>
            <a:r>
              <a:rPr lang="ko-KR" altLang="en-US" sz="2000" b="1" spc="-60" dirty="0" smtClean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tx1">
                    <a:lumMod val="75000"/>
                    <a:lumOff val="2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 </a:t>
            </a:r>
            <a:r>
              <a:rPr lang="en-US" altLang="ko-KR" sz="2000" b="1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3.6</a:t>
            </a:r>
            <a:r>
              <a:rPr lang="ko-KR" altLang="en-US" sz="2000" b="1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명</a:t>
            </a:r>
          </a:p>
        </p:txBody>
      </p:sp>
      <p:graphicFrame>
        <p:nvGraphicFramePr>
          <p:cNvPr id="145" name="표 14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06962736"/>
              </p:ext>
            </p:extLst>
          </p:nvPr>
        </p:nvGraphicFramePr>
        <p:xfrm>
          <a:off x="5672286" y="4045245"/>
          <a:ext cx="3354970" cy="374738"/>
        </p:xfrm>
        <a:graphic>
          <a:graphicData uri="http://schemas.openxmlformats.org/drawingml/2006/table">
            <a:tbl>
              <a:tblPr/>
              <a:tblGrid>
                <a:gridCol w="670994"/>
                <a:gridCol w="670994"/>
                <a:gridCol w="670994"/>
                <a:gridCol w="670994"/>
                <a:gridCol w="670994"/>
              </a:tblGrid>
              <a:tr h="197573"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b"/>
                      <a:r>
                        <a:rPr lang="en-US" altLang="ko-KR" sz="1100" kern="1200" spc="-100" baseline="0" dirty="0" smtClean="0"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1</a:t>
                      </a:r>
                      <a:r>
                        <a:rPr lang="ko-KR" altLang="en-US" sz="1100" kern="1200" spc="-100" baseline="0" dirty="0" smtClean="0"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회</a:t>
                      </a:r>
                      <a:r>
                        <a:rPr lang="en-US" altLang="ko-KR" sz="1100" kern="1200" spc="-100" baseline="0" dirty="0" smtClean="0"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endParaRPr lang="ko-KR" altLang="en-US" sz="1100" kern="1200" spc="-100" baseline="0" dirty="0"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b"/>
                      <a:r>
                        <a:rPr lang="en-US" altLang="ko-KR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2</a:t>
                      </a:r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회</a:t>
                      </a:r>
                      <a:endParaRPr lang="ko-KR" altLang="en-US" sz="11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b"/>
                      <a:r>
                        <a:rPr lang="en-US" altLang="ko-KR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3</a:t>
                      </a:r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회</a:t>
                      </a:r>
                      <a:endParaRPr lang="ko-KR" altLang="en-US" sz="11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b"/>
                      <a:r>
                        <a:rPr lang="en-US" altLang="ko-KR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4~6</a:t>
                      </a:r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회</a:t>
                      </a:r>
                      <a:endParaRPr lang="ko-KR" altLang="en-US" sz="11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en-US" altLang="ko-KR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7</a:t>
                      </a:r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회 이상</a:t>
                      </a:r>
                      <a:endParaRPr lang="ko-KR" altLang="en-US" sz="11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</a:tr>
              <a:tr h="85642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17.9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20.0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0" spc="-15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25.5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22.3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14.3</a:t>
                      </a:r>
                      <a:endParaRPr lang="en-US" altLang="ko-KR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46" name="Picture 2" descr="C:\Users\sk.cho\Desktop\수경작업\00.자료\소스\00.ICON\iconfinder_icon-ios7-people-outline_211792.pn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BEBA8EAE-BF5A-486C-A8C5-ECC9F3942E4B}">
                <a14:imgProps xmlns:a14="http://schemas.microsoft.com/office/drawing/2010/main">
                  <a14:imgLayer r:embed="rId7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77497" y="4922775"/>
            <a:ext cx="367226" cy="36722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147" name="표 14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63428178"/>
              </p:ext>
            </p:extLst>
          </p:nvPr>
        </p:nvGraphicFramePr>
        <p:xfrm>
          <a:off x="5649766" y="5611457"/>
          <a:ext cx="3415900" cy="520364"/>
        </p:xfrm>
        <a:graphic>
          <a:graphicData uri="http://schemas.openxmlformats.org/drawingml/2006/table">
            <a:tbl>
              <a:tblPr/>
              <a:tblGrid>
                <a:gridCol w="683180"/>
                <a:gridCol w="683180"/>
                <a:gridCol w="683180"/>
                <a:gridCol w="683180"/>
                <a:gridCol w="683180"/>
              </a:tblGrid>
              <a:tr h="284670"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b"/>
                      <a:r>
                        <a:rPr lang="ko-KR" altLang="en-US" sz="1100" kern="1200" spc="-100" baseline="0" dirty="0" smtClean="0">
                          <a:solidFill>
                            <a:schemeClr val="accent2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혼자서</a:t>
                      </a:r>
                      <a:endParaRPr lang="ko-KR" altLang="en-US" sz="1100" kern="1200" spc="-100" baseline="0" dirty="0">
                        <a:solidFill>
                          <a:schemeClr val="accent2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b"/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가족</a:t>
                      </a:r>
                      <a:r>
                        <a:rPr lang="en-US" altLang="ko-KR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/</a:t>
                      </a:r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친지</a:t>
                      </a:r>
                      <a:endParaRPr lang="ko-KR" altLang="en-US" sz="11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친구</a:t>
                      </a:r>
                      <a:r>
                        <a:rPr lang="en-US" altLang="ko-KR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/</a:t>
                      </a:r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연인</a:t>
                      </a:r>
                      <a:endParaRPr lang="ko-KR" altLang="en-US" sz="11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b"/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직장동료</a:t>
                      </a:r>
                      <a:endParaRPr lang="en-US" altLang="ko-KR" sz="11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b"/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단체</a:t>
                      </a:r>
                      <a:r>
                        <a:rPr lang="en-US" altLang="ko-KR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/</a:t>
                      </a:r>
                      <a:r>
                        <a:rPr lang="ko-KR" altLang="en-US" sz="11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모임</a:t>
                      </a:r>
                      <a:endParaRPr lang="en-US" altLang="ko-KR" sz="11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</a:tr>
              <a:tr h="23569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6.0%</a:t>
                      </a:r>
                      <a:endParaRPr lang="en-US" altLang="ko-KR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68.5%</a:t>
                      </a:r>
                      <a:endParaRPr lang="en-US" altLang="ko-KR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27.8%</a:t>
                      </a:r>
                      <a:endParaRPr lang="en-US" altLang="ko-KR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3.0%</a:t>
                      </a:r>
                      <a:endParaRPr lang="en-US" altLang="ko-KR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900" b="0" i="0" u="none" strike="noStrike" dirty="0" smtClean="0"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2.3%</a:t>
                      </a:r>
                      <a:endParaRPr lang="en-US" altLang="ko-KR" sz="900" b="0" i="0" u="none" strike="noStrike" dirty="0"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773534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26" name="차트 125"/>
          <p:cNvGraphicFramePr/>
          <p:nvPr>
            <p:extLst>
              <p:ext uri="{D42A27DB-BD31-4B8C-83A1-F6EECF244321}">
                <p14:modId xmlns:p14="http://schemas.microsoft.com/office/powerpoint/2010/main" val="211876481"/>
              </p:ext>
            </p:extLst>
          </p:nvPr>
        </p:nvGraphicFramePr>
        <p:xfrm>
          <a:off x="5024214" y="5413941"/>
          <a:ext cx="4740414" cy="8278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pSp>
        <p:nvGrpSpPr>
          <p:cNvPr id="54" name="그룹 53"/>
          <p:cNvGrpSpPr/>
          <p:nvPr/>
        </p:nvGrpSpPr>
        <p:grpSpPr>
          <a:xfrm>
            <a:off x="231843" y="837506"/>
            <a:ext cx="3096228" cy="1872138"/>
            <a:chOff x="487711" y="1951024"/>
            <a:chExt cx="4067922" cy="1999172"/>
          </a:xfrm>
        </p:grpSpPr>
        <p:sp>
          <p:nvSpPr>
            <p:cNvPr id="56" name="모서리가 둥근 직사각형 55"/>
            <p:cNvSpPr/>
            <p:nvPr/>
          </p:nvSpPr>
          <p:spPr>
            <a:xfrm>
              <a:off x="3514452" y="2031495"/>
              <a:ext cx="983570" cy="919115"/>
            </a:xfrm>
            <a:prstGeom prst="roundRect">
              <a:avLst>
                <a:gd name="adj" fmla="val 968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>
              <a:scene3d>
                <a:camera prst="orthographicFront"/>
                <a:lightRig rig="threePt" dir="t"/>
              </a:scene3d>
              <a:sp3d>
                <a:bevelT w="1270"/>
              </a:sp3d>
            </a:bodyPr>
            <a:lstStyle/>
            <a:p>
              <a:pPr algn="ctr" eaLnBrk="0" hangingPunct="0">
                <a:spcAft>
                  <a:spcPts val="100"/>
                </a:spcAft>
              </a:pPr>
              <a:endParaRPr lang="ko-KR" altLang="en-US" sz="1400" spc="-9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Rix모던고딕 B" panose="02020603020101020101" pitchFamily="18" charset="-127"/>
                <a:ea typeface="Rix모던고딕 B" panose="02020603020101020101" pitchFamily="18" charset="-127"/>
                <a:cs typeface="ollehche_v2" pitchFamily="18" charset="-127"/>
              </a:endParaRPr>
            </a:p>
          </p:txBody>
        </p:sp>
        <p:pic>
          <p:nvPicPr>
            <p:cNvPr id="57" name="Picture 5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BEBA8EAE-BF5A-486C-A8C5-ECC9F3942E4B}">
                  <a14:imgProps xmlns:a14="http://schemas.microsoft.com/office/drawing/2010/main">
                    <a14:imgLayer r:embed="rId4">
                      <a14:imgEffect>
                        <a14:brightnessContrast bright="100000"/>
                      </a14:imgEffect>
                    </a14:imgLayer>
                  </a14:imgProps>
                </a:ex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 bwMode="auto">
            <a:xfrm>
              <a:off x="4027272" y="2061642"/>
              <a:ext cx="420785" cy="42078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89" name="한쪽 모서리가 잘린 사각형 88"/>
            <p:cNvSpPr/>
            <p:nvPr/>
          </p:nvSpPr>
          <p:spPr>
            <a:xfrm>
              <a:off x="487711" y="1951024"/>
              <a:ext cx="4067922" cy="1999172"/>
            </a:xfrm>
            <a:prstGeom prst="snip1Rect">
              <a:avLst>
                <a:gd name="adj" fmla="val 40172"/>
              </a:avLst>
            </a:prstGeom>
            <a:solidFill>
              <a:schemeClr val="bg1">
                <a:lumMod val="85000"/>
              </a:schemeClr>
            </a:solidFill>
            <a:ln w="12700" cap="sq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93543" tIns="46772" rIns="93543" bIns="46772" rtlCol="0" anchor="ctr"/>
            <a:lstStyle/>
            <a:p>
              <a:pPr defTabSz="914400"/>
              <a:r>
                <a:rPr lang="ko-KR" altLang="en-US" sz="1800" dirty="0">
                  <a:solidFill>
                    <a:schemeClr val="tx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endParaRPr lang="en-US" altLang="ko-KR" sz="1800" dirty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grpSp>
          <p:nvGrpSpPr>
            <p:cNvPr id="90" name="그룹 89"/>
            <p:cNvGrpSpPr/>
            <p:nvPr/>
          </p:nvGrpSpPr>
          <p:grpSpPr>
            <a:xfrm>
              <a:off x="592238" y="2013365"/>
              <a:ext cx="1272211" cy="192293"/>
              <a:chOff x="574963" y="2076014"/>
              <a:chExt cx="876418" cy="140016"/>
            </a:xfrm>
          </p:grpSpPr>
          <p:sp>
            <p:nvSpPr>
              <p:cNvPr id="93" name="순서도: 추출 92"/>
              <p:cNvSpPr/>
              <p:nvPr/>
            </p:nvSpPr>
            <p:spPr>
              <a:xfrm rot="5400000" flipH="1">
                <a:off x="561863" y="2114486"/>
                <a:ext cx="89266" cy="63065"/>
              </a:xfrm>
              <a:prstGeom prst="flowChartExtract">
                <a:avLst/>
              </a:prstGeom>
              <a:solidFill>
                <a:schemeClr val="tx1"/>
              </a:solidFill>
              <a:ln>
                <a:noFill/>
              </a:ln>
              <a:effectLst>
                <a:innerShdw blurRad="25400" dist="12700" dir="5400000">
                  <a:prstClr val="black">
                    <a:alpha val="10000"/>
                  </a:prstClr>
                </a:innerShdw>
              </a:effectLst>
            </p:spPr>
            <p:txBody>
              <a:bodyPr wrap="none" lIns="89726" tIns="0" rIns="89726" bIns="0" anchor="ctr"/>
              <a:lstStyle/>
              <a:p>
                <a:pPr algn="ctr" defTabSz="1001908"/>
                <a:endParaRPr lang="ko-KR" altLang="en-US" sz="1400" b="1" spc="-100" dirty="0">
                  <a:latin typeface="Rix모던고딕 B" panose="02020603020101020101" pitchFamily="18" charset="-127"/>
                  <a:ea typeface="Rix모던고딕 B" panose="02020603020101020101" pitchFamily="18" charset="-127"/>
                  <a:cs typeface="굴림" charset="-127"/>
                </a:endParaRPr>
              </a:p>
            </p:txBody>
          </p:sp>
          <p:sp>
            <p:nvSpPr>
              <p:cNvPr id="94" name="TextBox 93"/>
              <p:cNvSpPr txBox="1"/>
              <p:nvPr/>
            </p:nvSpPr>
            <p:spPr>
              <a:xfrm>
                <a:off x="656496" y="2076014"/>
                <a:ext cx="794885" cy="140016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anchor="ctr" anchorCtr="0">
                <a:spAutoFit/>
              </a:bodyPr>
              <a:lstStyle>
                <a:defPPr>
                  <a:defRPr lang="ko-KR"/>
                </a:defPPr>
                <a:lvl1pPr marL="238125" indent="-238125" defTabSz="941106" fontAlgn="base" latinLnBrk="0">
                  <a:spcBef>
                    <a:spcPct val="0"/>
                  </a:spcBef>
                  <a:spcAft>
                    <a:spcPts val="1000"/>
                  </a:spcAft>
                  <a:defRPr kumimoji="1" sz="1500">
                    <a:gradFill>
                      <a:gsLst>
                        <a:gs pos="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65000"/>
                            <a:lumOff val="35000"/>
                          </a:schemeClr>
                        </a:gs>
                      </a:gsLst>
                      <a:lin ang="5400000" scaled="1"/>
                    </a:gra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defRPr>
                </a:lvl1pPr>
              </a:lstStyle>
              <a:p>
                <a:pPr>
                  <a:spcAft>
                    <a:spcPts val="0"/>
                  </a:spcAft>
                </a:pPr>
                <a:r>
                  <a:rPr lang="ko-KR" altLang="en-US" sz="1200" b="1" dirty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기항지 여행 형태</a:t>
                </a:r>
              </a:p>
            </p:txBody>
          </p:sp>
        </p:grpSp>
        <p:sp>
          <p:nvSpPr>
            <p:cNvPr id="91" name="한쪽 모서리가 잘린 사각형 90"/>
            <p:cNvSpPr/>
            <p:nvPr/>
          </p:nvSpPr>
          <p:spPr>
            <a:xfrm>
              <a:off x="536986" y="2270202"/>
              <a:ext cx="3961036" cy="1643412"/>
            </a:xfrm>
            <a:prstGeom prst="snip1Rect">
              <a:avLst>
                <a:gd name="adj" fmla="val 31951"/>
              </a:avLst>
            </a:prstGeom>
            <a:solidFill>
              <a:schemeClr val="bg1"/>
            </a:solidFill>
            <a:ln w="3175" algn="ctr">
              <a:noFill/>
              <a:round/>
              <a:headEnd/>
              <a:tailEnd type="none" w="sm" len="sm"/>
            </a:ln>
            <a:effectLst/>
          </p:spPr>
          <p:txBody>
            <a:bodyPr lIns="0" tIns="43966" rIns="0" bIns="43966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 defTabSz="941200" fontAlgn="base" latinLnBrk="0">
                <a:lnSpc>
                  <a:spcPct val="103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pc="-50" dirty="0" smtClean="0">
                  <a:ln>
                    <a:solidFill>
                      <a:srgbClr val="4BACC6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endParaRPr kumimoji="1" lang="en-US" altLang="ko-KR" spc="-50" dirty="0">
                <a:ln>
                  <a:solidFill>
                    <a:srgbClr val="4BACC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92" name="직사각형 91"/>
            <p:cNvSpPr/>
            <p:nvPr/>
          </p:nvSpPr>
          <p:spPr>
            <a:xfrm>
              <a:off x="1504386" y="2277666"/>
              <a:ext cx="1706342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algn="ctr"/>
              <a:r>
                <a:rPr lang="ko-KR" altLang="en-US" sz="11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자유여행</a:t>
              </a:r>
              <a:r>
                <a:rPr lang="ko-KR" altLang="en-US" sz="2000" b="1" spc="-6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r>
                <a:rPr lang="en-US" altLang="ko-KR" sz="2000" b="1" spc="-6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2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47.8%</a:t>
              </a:r>
              <a:endParaRPr lang="ko-KR" altLang="en-US" sz="2000" b="1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</p:grpSp>
      <p:graphicFrame>
        <p:nvGraphicFramePr>
          <p:cNvPr id="95" name="표 9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78031861"/>
              </p:ext>
            </p:extLst>
          </p:nvPr>
        </p:nvGraphicFramePr>
        <p:xfrm>
          <a:off x="333822" y="1514084"/>
          <a:ext cx="2848608" cy="1078114"/>
        </p:xfrm>
        <a:graphic>
          <a:graphicData uri="http://schemas.openxmlformats.org/drawingml/2006/table">
            <a:tbl>
              <a:tblPr/>
              <a:tblGrid>
                <a:gridCol w="370482"/>
                <a:gridCol w="826042"/>
                <a:gridCol w="826042"/>
                <a:gridCol w="826042"/>
              </a:tblGrid>
              <a:tr h="423544">
                <a:tc>
                  <a:txBody>
                    <a:bodyPr/>
                    <a:lstStyle/>
                    <a:p>
                      <a:pPr algn="ctr" fontAlgn="ctr"/>
                      <a:endParaRPr lang="ko-KR" altLang="en-US" sz="9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자유여행</a:t>
                      </a:r>
                      <a:endParaRPr lang="ko-KR" altLang="en-US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kern="1200" spc="-150" baseline="0" dirty="0" err="1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크루즈</a:t>
                      </a:r>
                      <a:r>
                        <a:rPr lang="ko-KR" altLang="en-US" sz="900" kern="1200" spc="-150" baseline="0" dirty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ko-KR" altLang="en-US" sz="900" kern="1200" spc="-15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상품에 </a:t>
                      </a:r>
                      <a:endParaRPr lang="en-US" altLang="ko-KR" sz="900" kern="1200" spc="-150" baseline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900" kern="1200" spc="-15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포함되어</a:t>
                      </a:r>
                      <a:r>
                        <a:rPr lang="en-US" altLang="ko-KR" sz="900" kern="1200" spc="-15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 </a:t>
                      </a:r>
                      <a:r>
                        <a:rPr lang="ko-KR" altLang="en-US" sz="900" kern="1200" spc="-15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있는 </a:t>
                      </a:r>
                      <a:endParaRPr lang="en-US" altLang="ko-KR" sz="900" kern="1200" spc="-150" baseline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900" kern="1200" spc="-15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기항지 </a:t>
                      </a:r>
                      <a:r>
                        <a:rPr lang="ko-KR" altLang="en-US" sz="900" kern="1200" spc="-150" baseline="0" dirty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프로그램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kern="1200" spc="-100" baseline="0" dirty="0" err="1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크루즈</a:t>
                      </a:r>
                      <a:r>
                        <a:rPr lang="ko-KR" altLang="en-US" sz="900" kern="1200" spc="-100" baseline="0" dirty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 상품 이외에 </a:t>
                      </a:r>
                      <a:endParaRPr lang="en-US" altLang="ko-KR" sz="900" kern="1200" spc="-100" baseline="0" dirty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9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옵션으로 </a:t>
                      </a:r>
                      <a:r>
                        <a:rPr lang="ko-KR" altLang="en-US" sz="9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구매한 </a:t>
                      </a:r>
                      <a:endParaRPr lang="en-US" altLang="ko-KR" sz="900" kern="1200" spc="-100" baseline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900" kern="1200" spc="-10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프로그램</a:t>
                      </a:r>
                      <a:endParaRPr lang="ko-KR" altLang="en-US" sz="9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</a:tr>
              <a:tr h="2181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전체</a:t>
                      </a:r>
                      <a:endParaRPr lang="en-US" altLang="ko-KR" sz="9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47.8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39.8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12.4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1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인천</a:t>
                      </a:r>
                      <a:endParaRPr lang="en-US" altLang="ko-KR" sz="9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51.8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38.4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9.8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1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서울</a:t>
                      </a:r>
                      <a:endParaRPr lang="en-US" altLang="ko-KR" sz="9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26.3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55.6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18.2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116" name="양쪽 모서리가 둥근 사각형 115"/>
          <p:cNvSpPr/>
          <p:nvPr/>
        </p:nvSpPr>
        <p:spPr>
          <a:xfrm>
            <a:off x="5176190" y="3456423"/>
            <a:ext cx="4528544" cy="196996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20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인천 </a:t>
            </a:r>
            <a:r>
              <a:rPr lang="ko-KR" altLang="en-US" sz="1200" err="1" smtClean="0">
                <a:solidFill>
                  <a:prstClr val="white"/>
                </a:solidFill>
                <a:latin typeface="Rix모던고딕 EB"/>
                <a:ea typeface="Rix모던고딕 EB"/>
              </a:rPr>
              <a:t>미방문</a:t>
            </a:r>
            <a:r>
              <a:rPr lang="ko-KR" altLang="en-US" sz="1200" smtClean="0">
                <a:solidFill>
                  <a:prstClr val="white"/>
                </a:solidFill>
                <a:latin typeface="Rix모던고딕 EB"/>
                <a:ea typeface="Rix모던고딕 EB"/>
              </a:rPr>
              <a:t> 이유</a:t>
            </a:r>
            <a:r>
              <a:rPr lang="en-US" altLang="ko-KR" sz="1050">
                <a:solidFill>
                  <a:prstClr val="white"/>
                </a:solidFill>
                <a:latin typeface="Rix모던고딕 EB"/>
                <a:ea typeface="Rix모던고딕 EB"/>
              </a:rPr>
              <a:t>(</a:t>
            </a:r>
            <a:r>
              <a:rPr lang="ko-KR" altLang="en-US" sz="900">
                <a:solidFill>
                  <a:prstClr val="white"/>
                </a:solidFill>
                <a:latin typeface="Rix모던고딕 EB"/>
                <a:ea typeface="Rix모던고딕 EB"/>
              </a:rPr>
              <a:t>복수응답</a:t>
            </a:r>
            <a:r>
              <a:rPr lang="en-US" altLang="ko-KR" sz="900" smtClean="0">
                <a:solidFill>
                  <a:prstClr val="white"/>
                </a:solidFill>
                <a:latin typeface="Rix모던고딕 EB"/>
                <a:ea typeface="Rix모던고딕 EB"/>
              </a:rPr>
              <a:t>)</a:t>
            </a:r>
            <a:endParaRPr lang="ko-KR" altLang="en-US" sz="120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graphicFrame>
        <p:nvGraphicFramePr>
          <p:cNvPr id="117" name="표 1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6306420"/>
              </p:ext>
            </p:extLst>
          </p:nvPr>
        </p:nvGraphicFramePr>
        <p:xfrm>
          <a:off x="5203385" y="3823385"/>
          <a:ext cx="4508084" cy="1104509"/>
        </p:xfrm>
        <a:graphic>
          <a:graphicData uri="http://schemas.openxmlformats.org/drawingml/2006/table">
            <a:tbl>
              <a:tblPr/>
              <a:tblGrid>
                <a:gridCol w="644012"/>
                <a:gridCol w="644012"/>
                <a:gridCol w="644012"/>
                <a:gridCol w="644012"/>
                <a:gridCol w="644012"/>
                <a:gridCol w="644012"/>
                <a:gridCol w="644012"/>
              </a:tblGrid>
              <a:tr h="485384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kern="1200" spc="-10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인천을 </a:t>
                      </a:r>
                      <a:endParaRPr lang="en-US" altLang="ko-KR" sz="1000" b="0" kern="1200" spc="-10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ctr"/>
                      <a:r>
                        <a:rPr lang="ko-KR" altLang="en-US" sz="1000" b="0" kern="1200" spc="-10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모름</a:t>
                      </a:r>
                      <a:endParaRPr lang="ko-KR" altLang="en-US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관광 정보 </a:t>
                      </a:r>
                      <a:endParaRPr lang="en-US" altLang="ko-KR" sz="100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ctr"/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부족</a:t>
                      </a:r>
                      <a:endParaRPr lang="ko-KR" altLang="en-US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spc="-100" baseline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다른 </a:t>
                      </a:r>
                      <a:r>
                        <a:rPr lang="ko-KR" altLang="en-US" sz="1000" u="none" strike="noStrike" spc="-100" baseline="0" smtClean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지역</a:t>
                      </a:r>
                      <a:endParaRPr lang="en-US" altLang="ko-KR" sz="1000" u="none" strike="noStrike" spc="-100" baseline="0" smtClean="0">
                        <a:solidFill>
                          <a:schemeClr val="accent2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en-US" altLang="ko-KR" sz="900" u="none" strike="noStrike" spc="-100" baseline="0" smtClean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(</a:t>
                      </a:r>
                      <a:r>
                        <a:rPr lang="ko-KR" altLang="en-US" sz="900" u="none" strike="noStrike" spc="-100" baseline="0" dirty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수도권</a:t>
                      </a:r>
                      <a:r>
                        <a:rPr lang="en-US" altLang="ko-KR" sz="900" u="none" strike="noStrike" spc="-100" baseline="0" dirty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)</a:t>
                      </a:r>
                      <a:r>
                        <a:rPr lang="ko-KR" altLang="en-US" sz="1000" u="none" strike="noStrike" spc="-100" baseline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에 </a:t>
                      </a:r>
                      <a:endParaRPr lang="en-US" altLang="ko-KR" sz="1000" u="none" strike="noStrike" spc="-100" baseline="0" smtClean="0">
                        <a:solidFill>
                          <a:schemeClr val="accent2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u="none" strike="noStrike" spc="-100" baseline="0" smtClean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관심도가 </a:t>
                      </a:r>
                      <a:endParaRPr lang="en-US" altLang="ko-KR" sz="1000" u="none" strike="noStrike" spc="-100" baseline="0" smtClean="0">
                        <a:solidFill>
                          <a:schemeClr val="accent2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u="none" strike="noStrike" spc="-100" baseline="0" smtClean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높음</a:t>
                      </a:r>
                      <a:endParaRPr lang="ko-KR" altLang="en-US" sz="1000" b="0" i="0" u="none" strike="noStrike" spc="-100" baseline="0" dirty="0">
                        <a:solidFill>
                          <a:schemeClr val="accent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spc="-100" baseline="0" dirty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시간 부족</a:t>
                      </a:r>
                      <a:endParaRPr lang="ko-KR" altLang="en-US" sz="1000" b="0" i="0" u="none" strike="noStrike" spc="-100" baseline="0" dirty="0">
                        <a:solidFill>
                          <a:schemeClr val="accent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spc="-100" baseline="0" dirty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인천 관광 </a:t>
                      </a:r>
                      <a:endParaRPr lang="en-US" altLang="ko-KR" sz="1000" u="none" strike="noStrike" spc="-100" baseline="0" dirty="0" smtClean="0">
                        <a:solidFill>
                          <a:schemeClr val="accent2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u="none" strike="noStrike" spc="-100" baseline="0" dirty="0" smtClean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프로그램</a:t>
                      </a:r>
                      <a:endParaRPr lang="en-US" altLang="ko-KR" sz="1000" u="none" strike="noStrike" spc="-100" baseline="0" dirty="0" smtClean="0">
                        <a:solidFill>
                          <a:schemeClr val="accent2"/>
                        </a:solidFill>
                        <a:effectLst/>
                        <a:latin typeface="+mj-ea"/>
                        <a:ea typeface="+mj-ea"/>
                      </a:endParaRPr>
                    </a:p>
                    <a:p>
                      <a:pPr algn="ctr" fontAlgn="ctr"/>
                      <a:r>
                        <a:rPr lang="ko-KR" altLang="en-US" sz="1000" u="none" strike="noStrike" spc="-100" baseline="0" dirty="0" smtClean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 </a:t>
                      </a:r>
                      <a:r>
                        <a:rPr lang="ko-KR" altLang="en-US" sz="1000" u="none" strike="noStrike" spc="-100" baseline="0" dirty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부족</a:t>
                      </a:r>
                      <a:endParaRPr lang="ko-KR" altLang="en-US" sz="1000" b="0" i="0" u="none" strike="noStrike" spc="-100" baseline="0" dirty="0">
                        <a:solidFill>
                          <a:schemeClr val="accent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spc="-100" baseline="0" dirty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교통편 불편</a:t>
                      </a:r>
                      <a:endParaRPr lang="ko-KR" altLang="en-US" sz="1000" b="0" i="0" u="none" strike="noStrike" spc="-100" baseline="0" dirty="0">
                        <a:solidFill>
                          <a:schemeClr val="accent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u="none" strike="noStrike" spc="-100" baseline="0" dirty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가격</a:t>
                      </a:r>
                      <a:r>
                        <a:rPr lang="en-US" altLang="ko-KR" sz="1000" u="none" strike="noStrike" spc="-100" baseline="0" dirty="0" smtClean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/</a:t>
                      </a:r>
                    </a:p>
                    <a:p>
                      <a:pPr algn="ctr" fontAlgn="ctr"/>
                      <a:r>
                        <a:rPr lang="ko-KR" altLang="en-US" sz="1000" u="none" strike="noStrike" spc="-100" baseline="0" dirty="0" smtClean="0">
                          <a:solidFill>
                            <a:schemeClr val="accent2"/>
                          </a:solidFill>
                          <a:effectLst/>
                          <a:latin typeface="+mj-ea"/>
                          <a:ea typeface="+mj-ea"/>
                        </a:rPr>
                        <a:t>경비부담</a:t>
                      </a:r>
                      <a:endParaRPr lang="ko-KR" altLang="en-US" sz="1000" b="0" i="0" u="none" strike="noStrike" spc="-100" baseline="0" dirty="0">
                        <a:solidFill>
                          <a:schemeClr val="accent2"/>
                        </a:solidFill>
                        <a:effectLst/>
                        <a:latin typeface="+mj-ea"/>
                        <a:ea typeface="+mj-ea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</a:tr>
              <a:tr h="485384"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kern="1200" spc="-10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42.6</a:t>
                      </a:r>
                      <a:endParaRPr lang="en-US" altLang="ko-KR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kern="1200" spc="-10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36.2</a:t>
                      </a:r>
                      <a:endParaRPr lang="en-US" altLang="ko-KR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spc="-50" baseline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34.0</a:t>
                      </a:r>
                      <a:endParaRPr lang="en-US" altLang="ko-KR" sz="1000" b="0" i="0" u="none" strike="noStrike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spc="-50" baseline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25.5</a:t>
                      </a:r>
                      <a:endParaRPr lang="en-US" altLang="ko-KR" sz="1000" b="0" i="0" u="none" strike="noStrike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spc="-50" baseline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21.3</a:t>
                      </a:r>
                      <a:endParaRPr lang="en-US" altLang="ko-KR" sz="1000" b="0" i="0" u="none" strike="noStrike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spc="-50" baseline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6.4</a:t>
                      </a:r>
                      <a:endParaRPr lang="en-US" altLang="ko-KR" sz="1000" b="0" i="0" u="none" strike="noStrike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0" i="0" u="none" strike="noStrike" spc="-50" baseline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2.1</a:t>
                      </a:r>
                      <a:endParaRPr lang="en-US" altLang="ko-KR" sz="1000" b="0" i="0" u="none" strike="noStrike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118" name="차트 117"/>
          <p:cNvGraphicFramePr/>
          <p:nvPr>
            <p:extLst>
              <p:ext uri="{D42A27DB-BD31-4B8C-83A1-F6EECF244321}">
                <p14:modId xmlns:p14="http://schemas.microsoft.com/office/powerpoint/2010/main" val="4217822770"/>
              </p:ext>
            </p:extLst>
          </p:nvPr>
        </p:nvGraphicFramePr>
        <p:xfrm>
          <a:off x="278260" y="3765200"/>
          <a:ext cx="4464207" cy="8640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graphicFrame>
        <p:nvGraphicFramePr>
          <p:cNvPr id="119" name="표 1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3007436"/>
              </p:ext>
            </p:extLst>
          </p:nvPr>
        </p:nvGraphicFramePr>
        <p:xfrm>
          <a:off x="487706" y="4633487"/>
          <a:ext cx="4138970" cy="308475"/>
        </p:xfrm>
        <a:graphic>
          <a:graphicData uri="http://schemas.openxmlformats.org/drawingml/2006/table">
            <a:tbl>
              <a:tblPr/>
              <a:tblGrid>
                <a:gridCol w="413897"/>
                <a:gridCol w="413897"/>
                <a:gridCol w="413897"/>
                <a:gridCol w="413897"/>
                <a:gridCol w="413897"/>
                <a:gridCol w="413897"/>
                <a:gridCol w="413897"/>
                <a:gridCol w="413897"/>
                <a:gridCol w="413897"/>
                <a:gridCol w="413897"/>
              </a:tblGrid>
              <a:tr h="228508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차이나</a:t>
                      </a:r>
                      <a:endParaRPr lang="en-US" altLang="ko-KR" sz="100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ctr"/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타운</a:t>
                      </a:r>
                      <a:endParaRPr lang="ko-KR" altLang="en-US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675" marR="3675" marT="367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kern="1200" spc="-100" dirty="0" err="1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신포</a:t>
                      </a:r>
                      <a:endParaRPr lang="en-US" altLang="ko-KR" sz="100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ctr"/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시장</a:t>
                      </a:r>
                      <a:endParaRPr lang="ko-KR" altLang="en-US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3675" marR="3675" marT="367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동화마을</a:t>
                      </a:r>
                    </a:p>
                  </a:txBody>
                  <a:tcPr marL="3675" marR="3675" marT="367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현대</a:t>
                      </a:r>
                      <a:endParaRPr lang="en-US" altLang="ko-KR" sz="800" u="none" strike="noStrike" dirty="0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800" u="none" strike="noStrike" dirty="0" err="1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아울렛</a:t>
                      </a:r>
                      <a:endParaRPr lang="ko-KR" altLang="en-US" sz="800" b="0" i="0" u="none" strike="noStrike" dirty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3675" marR="3675" marT="367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수산시장</a:t>
                      </a:r>
                      <a:endParaRPr lang="ko-KR" altLang="en-US" sz="800" b="0" i="0" u="none" strike="noStrike" dirty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3675" marR="3675" marT="367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 dirty="0" err="1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센트럴</a:t>
                      </a:r>
                      <a:endParaRPr lang="en-US" altLang="ko-KR" sz="800" u="none" strike="noStrike" dirty="0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fontAlgn="ctr"/>
                      <a:r>
                        <a:rPr lang="ko-KR" altLang="en-US" sz="800" u="none" strike="noStrike" dirty="0" err="1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파크</a:t>
                      </a:r>
                      <a:endParaRPr lang="ko-KR" altLang="en-US" sz="800" b="0" i="0" u="none" strike="noStrike" dirty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3675" marR="3675" marT="367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자유공원</a:t>
                      </a:r>
                      <a:endParaRPr lang="ko-KR" altLang="en-US" sz="800" b="0" i="0" u="none" strike="noStrike" dirty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3675" marR="3675" marT="367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 dirty="0" err="1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소래포구</a:t>
                      </a:r>
                      <a:endParaRPr lang="ko-KR" altLang="en-US" sz="800" b="0" i="0" u="none" strike="noStrike" dirty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3675" marR="3675" marT="367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지하상가</a:t>
                      </a:r>
                      <a:endParaRPr lang="ko-KR" altLang="en-US" sz="800" b="0" i="0" u="none" strike="noStrike" dirty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3675" marR="3675" marT="367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80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카페</a:t>
                      </a:r>
                      <a:r>
                        <a:rPr lang="en-US" altLang="ko-KR" sz="800" u="none" strike="noStrike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</a:p>
                    <a:p>
                      <a:pPr algn="ctr" fontAlgn="ctr"/>
                      <a:r>
                        <a:rPr lang="ko-KR" altLang="en-US" sz="800" u="none" strike="noStrike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음식점</a:t>
                      </a:r>
                      <a:endParaRPr lang="ko-KR" altLang="en-US" sz="800" b="0" i="0" u="none" strike="noStrike" dirty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3675" marR="3675" marT="367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</a:tr>
            </a:tbl>
          </a:graphicData>
        </a:graphic>
      </p:graphicFrame>
      <p:sp>
        <p:nvSpPr>
          <p:cNvPr id="120" name="직사각형 119"/>
          <p:cNvSpPr/>
          <p:nvPr/>
        </p:nvSpPr>
        <p:spPr>
          <a:xfrm>
            <a:off x="3415912" y="3720703"/>
            <a:ext cx="1266237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957799" fontAlgn="b"/>
            <a:r>
              <a:rPr lang="en-US" altLang="ko-KR" sz="800" b="1" kern="0" spc="-10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+mn-ea"/>
              </a:rPr>
              <a:t>(n=388, </a:t>
            </a:r>
            <a:r>
              <a:rPr lang="ko-KR" altLang="en-US" sz="800" b="1" kern="0" spc="-10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+mn-ea"/>
              </a:rPr>
              <a:t>중복응답</a:t>
            </a:r>
            <a:r>
              <a:rPr lang="en-US" altLang="ko-KR" sz="800" b="1" kern="0" spc="-10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+mn-ea"/>
              </a:rPr>
              <a:t>%)</a:t>
            </a:r>
            <a:endParaRPr lang="en-US" altLang="ko-KR" sz="800" b="1" kern="0" spc="-100" dirty="0">
              <a:ln>
                <a:solidFill>
                  <a:prstClr val="black">
                    <a:tint val="75000"/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+mn-ea"/>
            </a:endParaRPr>
          </a:p>
        </p:txBody>
      </p:sp>
      <p:graphicFrame>
        <p:nvGraphicFramePr>
          <p:cNvPr id="127" name="표 1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14807918"/>
              </p:ext>
            </p:extLst>
          </p:nvPr>
        </p:nvGraphicFramePr>
        <p:xfrm>
          <a:off x="5176191" y="6241743"/>
          <a:ext cx="4456535" cy="428411"/>
        </p:xfrm>
        <a:graphic>
          <a:graphicData uri="http://schemas.openxmlformats.org/drawingml/2006/table">
            <a:tbl>
              <a:tblPr/>
              <a:tblGrid>
                <a:gridCol w="479983"/>
                <a:gridCol w="479983"/>
                <a:gridCol w="479983"/>
                <a:gridCol w="479983"/>
                <a:gridCol w="479983"/>
                <a:gridCol w="514155"/>
                <a:gridCol w="514155"/>
                <a:gridCol w="514155"/>
                <a:gridCol w="514155"/>
              </a:tblGrid>
              <a:tr h="428411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전통시장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쇼핑 </a:t>
                      </a:r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시설</a:t>
                      </a:r>
                      <a:endParaRPr lang="en-US" altLang="ko-KR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kern="1200" spc="-10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한국 역사 관광지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kern="1200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축제 및 행사 현장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kern="120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공원 녹지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kern="1200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일반 </a:t>
                      </a:r>
                      <a:endParaRPr lang="en-US" altLang="ko-KR" sz="800" u="none" strike="noStrike" kern="1200" dirty="0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rtl="0" fontAlgn="ctr"/>
                      <a:r>
                        <a:rPr lang="ko-KR" altLang="en-US" sz="800" u="none" strike="noStrike" kern="1200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도심지역</a:t>
                      </a:r>
                      <a:endParaRPr lang="ko-KR" altLang="en-US" sz="800" u="none" strike="noStrike" kern="1200" dirty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kern="1200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도서지역</a:t>
                      </a:r>
                      <a:endParaRPr lang="en-US" altLang="ko-KR" sz="800" u="none" strike="noStrike" kern="1200" dirty="0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rtl="0" fontAlgn="ctr"/>
                      <a:r>
                        <a:rPr lang="en-US" altLang="ko-KR" sz="800" u="none" strike="noStrike" kern="1200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800" u="none" strike="noStrike" kern="1200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농</a:t>
                      </a:r>
                      <a:r>
                        <a:rPr lang="en-US" altLang="ko-KR" sz="800" u="none" strike="noStrike" kern="1200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800" u="none" strike="noStrike" kern="1200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어촌</a:t>
                      </a:r>
                      <a:r>
                        <a:rPr lang="en-US" altLang="ko-KR" sz="800" u="none" strike="noStrike" kern="1200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kern="120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테마파크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u="none" strike="noStrike" kern="1200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기타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</a:tr>
            </a:tbl>
          </a:graphicData>
        </a:graphic>
      </p:graphicFrame>
      <p:sp>
        <p:nvSpPr>
          <p:cNvPr id="128" name="양쪽 모서리가 둥근 사각형 127"/>
          <p:cNvSpPr/>
          <p:nvPr/>
        </p:nvSpPr>
        <p:spPr>
          <a:xfrm>
            <a:off x="5236084" y="5017607"/>
            <a:ext cx="4528544" cy="196996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200" smtClean="0">
                <a:solidFill>
                  <a:prstClr val="white"/>
                </a:solidFill>
                <a:latin typeface="Rix모던고딕 EB"/>
                <a:ea typeface="Rix모던고딕 EB"/>
              </a:rPr>
              <a:t>희망하는 관광 형태</a:t>
            </a:r>
            <a:r>
              <a:rPr lang="en-US" altLang="ko-KR" sz="1050">
                <a:solidFill>
                  <a:prstClr val="white"/>
                </a:solidFill>
                <a:latin typeface="Rix모던고딕 EB"/>
                <a:ea typeface="Rix모던고딕 EB"/>
              </a:rPr>
              <a:t>(</a:t>
            </a:r>
            <a:r>
              <a:rPr lang="ko-KR" altLang="en-US" sz="900">
                <a:solidFill>
                  <a:prstClr val="white"/>
                </a:solidFill>
                <a:latin typeface="Rix모던고딕 EB"/>
                <a:ea typeface="Rix모던고딕 EB"/>
              </a:rPr>
              <a:t>복수응답</a:t>
            </a:r>
            <a:r>
              <a:rPr lang="en-US" altLang="ko-KR" sz="900" smtClean="0">
                <a:solidFill>
                  <a:prstClr val="white"/>
                </a:solidFill>
                <a:latin typeface="Rix모던고딕 EB"/>
                <a:ea typeface="Rix모던고딕 EB"/>
              </a:rPr>
              <a:t>)</a:t>
            </a:r>
            <a:endParaRPr lang="ko-KR" altLang="en-US" sz="120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sp>
        <p:nvSpPr>
          <p:cNvPr id="129" name="양쪽 모서리가 둥근 사각형 128"/>
          <p:cNvSpPr/>
          <p:nvPr/>
        </p:nvSpPr>
        <p:spPr>
          <a:xfrm>
            <a:off x="5193627" y="3098446"/>
            <a:ext cx="4528544" cy="298972"/>
          </a:xfrm>
          <a:prstGeom prst="round2SameRect">
            <a:avLst>
              <a:gd name="adj1" fmla="val 6714"/>
              <a:gd name="adj2" fmla="val 0"/>
            </a:avLst>
          </a:prstGeom>
          <a:pattFill prst="ltUpDiag">
            <a:fgClr>
              <a:schemeClr val="bg1"/>
            </a:fgClr>
            <a:bgClr>
              <a:schemeClr val="accent6">
                <a:lumMod val="20000"/>
                <a:lumOff val="80000"/>
              </a:schemeClr>
            </a:bgClr>
          </a:patt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smtClean="0">
                <a:solidFill>
                  <a:schemeClr val="accent4"/>
                </a:solidFill>
                <a:latin typeface="Rix모던고딕 EB"/>
                <a:ea typeface="Rix모던고딕 EB"/>
              </a:rPr>
              <a:t>인천 미방문자</a:t>
            </a:r>
            <a:r>
              <a:rPr lang="en-US" altLang="ko-KR" sz="1400" smtClean="0">
                <a:solidFill>
                  <a:schemeClr val="accent4"/>
                </a:solidFill>
                <a:latin typeface="Rix모던고딕 EB"/>
                <a:ea typeface="Rix모던고딕 EB"/>
              </a:rPr>
              <a:t>(N=47)</a:t>
            </a:r>
            <a:endParaRPr lang="ko-KR" altLang="en-US" sz="1100" dirty="0">
              <a:solidFill>
                <a:schemeClr val="accent4"/>
              </a:solidFill>
              <a:latin typeface="Rix모던고딕 EB"/>
              <a:ea typeface="Rix모던고딕 EB"/>
            </a:endParaRPr>
          </a:p>
        </p:txBody>
      </p:sp>
      <p:sp>
        <p:nvSpPr>
          <p:cNvPr id="130" name="양쪽 모서리가 둥근 사각형 129"/>
          <p:cNvSpPr/>
          <p:nvPr/>
        </p:nvSpPr>
        <p:spPr>
          <a:xfrm>
            <a:off x="278260" y="3098446"/>
            <a:ext cx="4528544" cy="298972"/>
          </a:xfrm>
          <a:prstGeom prst="round2SameRect">
            <a:avLst>
              <a:gd name="adj1" fmla="val 6714"/>
              <a:gd name="adj2" fmla="val 0"/>
            </a:avLst>
          </a:prstGeom>
          <a:pattFill prst="pct50">
            <a:fgClr>
              <a:schemeClr val="bg1"/>
            </a:fgClr>
            <a:bgClr>
              <a:schemeClr val="accent5">
                <a:lumMod val="20000"/>
                <a:lumOff val="80000"/>
              </a:schemeClr>
            </a:bgClr>
          </a:patt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400" smtClean="0">
                <a:solidFill>
                  <a:schemeClr val="accent2"/>
                </a:solidFill>
                <a:latin typeface="Rix모던고딕 EB"/>
                <a:ea typeface="Rix모던고딕 EB"/>
              </a:rPr>
              <a:t>인천 방문</a:t>
            </a:r>
            <a:r>
              <a:rPr lang="ko-KR" altLang="en-US" sz="1400">
                <a:solidFill>
                  <a:schemeClr val="accent2"/>
                </a:solidFill>
                <a:latin typeface="Rix모던고딕 EB"/>
                <a:ea typeface="Rix모던고딕 EB"/>
              </a:rPr>
              <a:t>자</a:t>
            </a:r>
            <a:r>
              <a:rPr lang="en-US" altLang="ko-KR" sz="1400" smtClean="0">
                <a:solidFill>
                  <a:schemeClr val="accent2"/>
                </a:solidFill>
                <a:latin typeface="Rix모던고딕 EB"/>
                <a:ea typeface="Rix모던고딕 EB"/>
              </a:rPr>
              <a:t>(N=388)</a:t>
            </a:r>
            <a:endParaRPr lang="ko-KR" altLang="en-US" sz="1100" dirty="0">
              <a:solidFill>
                <a:schemeClr val="accent2"/>
              </a:solidFill>
              <a:latin typeface="Rix모던고딕 EB"/>
              <a:ea typeface="Rix모던고딕 EB"/>
            </a:endParaRPr>
          </a:p>
        </p:txBody>
      </p:sp>
      <p:graphicFrame>
        <p:nvGraphicFramePr>
          <p:cNvPr id="131" name="차트 130"/>
          <p:cNvGraphicFramePr/>
          <p:nvPr>
            <p:extLst>
              <p:ext uri="{D42A27DB-BD31-4B8C-83A1-F6EECF244321}">
                <p14:modId xmlns:p14="http://schemas.microsoft.com/office/powerpoint/2010/main" val="214762214"/>
              </p:ext>
            </p:extLst>
          </p:nvPr>
        </p:nvGraphicFramePr>
        <p:xfrm>
          <a:off x="290886" y="5250273"/>
          <a:ext cx="4515918" cy="9933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6"/>
          </a:graphicData>
        </a:graphic>
      </p:graphicFrame>
      <p:graphicFrame>
        <p:nvGraphicFramePr>
          <p:cNvPr id="132" name="표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5603388"/>
              </p:ext>
            </p:extLst>
          </p:nvPr>
        </p:nvGraphicFramePr>
        <p:xfrm>
          <a:off x="441103" y="6241743"/>
          <a:ext cx="4218160" cy="425883"/>
        </p:xfrm>
        <a:graphic>
          <a:graphicData uri="http://schemas.openxmlformats.org/drawingml/2006/table">
            <a:tbl>
              <a:tblPr/>
              <a:tblGrid>
                <a:gridCol w="527270"/>
                <a:gridCol w="527270"/>
                <a:gridCol w="527270"/>
                <a:gridCol w="527270"/>
                <a:gridCol w="527270"/>
                <a:gridCol w="527270"/>
                <a:gridCol w="527270"/>
                <a:gridCol w="527270"/>
              </a:tblGrid>
              <a:tr h="425883"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휴양</a:t>
                      </a:r>
                      <a:r>
                        <a:rPr lang="en-US" altLang="ko-KR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/</a:t>
                      </a:r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휴식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전통시장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도보체험</a:t>
                      </a:r>
                      <a:r>
                        <a:rPr lang="en-US" altLang="ko-KR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(</a:t>
                      </a:r>
                      <a:r>
                        <a:rPr lang="ko-KR" altLang="en-US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걷기</a:t>
                      </a:r>
                      <a:r>
                        <a:rPr lang="en-US" altLang="ko-KR" sz="1000" b="0" kern="1200" spc="-100" dirty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)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체험 </a:t>
                      </a:r>
                      <a:endParaRPr lang="en-US" altLang="ko-KR" sz="800" b="0" i="0" u="none" strike="noStrike" dirty="0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rtl="0" fontAlgn="ctr"/>
                      <a:r>
                        <a:rPr lang="ko-KR" altLang="en-US" sz="800" b="0" i="0" u="none" strike="noStrike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관광지 </a:t>
                      </a:r>
                      <a:endParaRPr lang="en-US" altLang="ko-KR" sz="800" b="0" i="0" u="none" strike="noStrike" dirty="0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rtl="0" fontAlgn="ctr"/>
                      <a:r>
                        <a:rPr lang="ko-KR" altLang="en-US" sz="800" b="0" i="0" u="none" strike="noStrike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방문</a:t>
                      </a:r>
                      <a:endParaRPr lang="ko-KR" altLang="en-US" sz="800" b="0" i="0" u="none" strike="noStrike" dirty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전문 </a:t>
                      </a:r>
                      <a:endParaRPr lang="en-US" altLang="ko-KR" sz="800" b="0" i="0" u="none" strike="noStrike" dirty="0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rtl="0" fontAlgn="ctr"/>
                      <a:r>
                        <a:rPr lang="ko-KR" altLang="en-US" sz="800" b="0" i="0" u="none" strike="noStrike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쇼핑몰</a:t>
                      </a:r>
                      <a:endParaRPr lang="ko-KR" altLang="en-US" sz="800" b="0" i="0" u="none" strike="noStrike" dirty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 err="1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맛집</a:t>
                      </a:r>
                      <a:r>
                        <a:rPr lang="ko-KR" altLang="en-US" sz="800" b="0" i="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체험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 자연</a:t>
                      </a:r>
                      <a:r>
                        <a:rPr lang="en-US" altLang="ko-KR" sz="800" b="0" i="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b="0" i="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명승</a:t>
                      </a:r>
                      <a:r>
                        <a:rPr lang="en-US" altLang="ko-KR" sz="800" b="0" i="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b="0" i="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경관 감상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800" b="0" i="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역사</a:t>
                      </a:r>
                      <a:r>
                        <a:rPr lang="en-US" altLang="ko-KR" sz="800" b="0" i="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/</a:t>
                      </a:r>
                      <a:r>
                        <a:rPr lang="ko-KR" altLang="en-US" sz="800" b="0" i="0" u="none" strike="noStrike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문화 </a:t>
                      </a:r>
                      <a:r>
                        <a:rPr lang="ko-KR" altLang="en-US" sz="800" b="0" i="0" u="none" strike="noStrike" dirty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유적지 </a:t>
                      </a:r>
                      <a:endParaRPr lang="en-US" altLang="ko-KR" sz="800" b="0" i="0" u="none" strike="noStrike" dirty="0" smtClean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  <a:p>
                      <a:pPr algn="ctr" rtl="0" fontAlgn="ctr"/>
                      <a:r>
                        <a:rPr lang="ko-KR" altLang="en-US" sz="800" b="0" i="0" u="none" strike="noStrike" dirty="0" smtClean="0">
                          <a:solidFill>
                            <a:schemeClr val="accent2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방문</a:t>
                      </a:r>
                      <a:endParaRPr lang="ko-KR" altLang="en-US" sz="800" b="0" i="0" u="none" strike="noStrike" dirty="0">
                        <a:solidFill>
                          <a:schemeClr val="accent2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</a:tr>
            </a:tbl>
          </a:graphicData>
        </a:graphic>
      </p:graphicFrame>
      <p:sp>
        <p:nvSpPr>
          <p:cNvPr id="133" name="직사각형 132"/>
          <p:cNvSpPr/>
          <p:nvPr/>
        </p:nvSpPr>
        <p:spPr>
          <a:xfrm>
            <a:off x="3360441" y="5308474"/>
            <a:ext cx="1361116" cy="21544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r" defTabSz="957799" fontAlgn="b"/>
            <a:r>
              <a:rPr lang="en-US" altLang="ko-KR" sz="800" b="1" kern="0" spc="-10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+mn-ea"/>
              </a:rPr>
              <a:t>(n=388, </a:t>
            </a:r>
            <a:r>
              <a:rPr lang="ko-KR" altLang="en-US" sz="800" b="1" kern="0" spc="-10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+mn-ea"/>
              </a:rPr>
              <a:t>중복응답</a:t>
            </a:r>
            <a:r>
              <a:rPr lang="en-US" altLang="ko-KR" sz="800" b="1" kern="0" spc="-100" dirty="0" smtClean="0">
                <a:ln>
                  <a:solidFill>
                    <a:prstClr val="black">
                      <a:tint val="75000"/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+mn-ea"/>
              </a:rPr>
              <a:t>%)</a:t>
            </a:r>
            <a:endParaRPr lang="en-US" altLang="ko-KR" sz="800" b="1" kern="0" spc="-100" dirty="0">
              <a:ln>
                <a:solidFill>
                  <a:prstClr val="black">
                    <a:tint val="75000"/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+mn-ea"/>
            </a:endParaRPr>
          </a:p>
        </p:txBody>
      </p:sp>
      <p:sp>
        <p:nvSpPr>
          <p:cNvPr id="134" name="양쪽 모서리가 둥근 사각형 133"/>
          <p:cNvSpPr/>
          <p:nvPr/>
        </p:nvSpPr>
        <p:spPr>
          <a:xfrm>
            <a:off x="290886" y="3456423"/>
            <a:ext cx="4528544" cy="196996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>
                <a:solidFill>
                  <a:prstClr val="white"/>
                </a:solidFill>
                <a:latin typeface="Rix모던고딕 EB"/>
                <a:ea typeface="Rix모던고딕 EB"/>
              </a:rPr>
              <a:t>방문 관광지</a:t>
            </a:r>
            <a:r>
              <a:rPr lang="en-US" altLang="ko-KR" sz="900" smtClean="0">
                <a:solidFill>
                  <a:prstClr val="white"/>
                </a:solidFill>
                <a:latin typeface="Rix모던고딕 EB"/>
                <a:ea typeface="Rix모던고딕 EB"/>
              </a:rPr>
              <a:t>(</a:t>
            </a:r>
            <a:r>
              <a:rPr lang="ko-KR" altLang="en-US" sz="900" smtClean="0">
                <a:solidFill>
                  <a:prstClr val="white"/>
                </a:solidFill>
                <a:latin typeface="Rix모던고딕 EB"/>
                <a:ea typeface="Rix모던고딕 EB"/>
              </a:rPr>
              <a:t>복수응답</a:t>
            </a:r>
            <a:r>
              <a:rPr lang="en-US" altLang="ko-KR" sz="900" smtClean="0">
                <a:solidFill>
                  <a:prstClr val="white"/>
                </a:solidFill>
                <a:latin typeface="Rix모던고딕 EB"/>
                <a:ea typeface="Rix모던고딕 EB"/>
              </a:rPr>
              <a:t>)</a:t>
            </a:r>
            <a:endParaRPr lang="ko-KR" altLang="en-US" sz="105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sp>
        <p:nvSpPr>
          <p:cNvPr id="135" name="양쪽 모서리가 둥근 사각형 134"/>
          <p:cNvSpPr/>
          <p:nvPr/>
        </p:nvSpPr>
        <p:spPr>
          <a:xfrm>
            <a:off x="278260" y="5017607"/>
            <a:ext cx="4528544" cy="196996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algn="ctr"/>
            <a:r>
              <a:rPr lang="ko-KR" altLang="en-US" sz="1200">
                <a:solidFill>
                  <a:prstClr val="white"/>
                </a:solidFill>
                <a:latin typeface="Rix모던고딕 EB"/>
                <a:ea typeface="Rix모던고딕 EB"/>
              </a:rPr>
              <a:t>경험한 활동</a:t>
            </a:r>
            <a:r>
              <a:rPr lang="en-US" altLang="ko-KR" sz="1050" smtClean="0">
                <a:solidFill>
                  <a:prstClr val="white"/>
                </a:solidFill>
                <a:latin typeface="Rix모던고딕 EB"/>
                <a:ea typeface="Rix모던고딕 EB"/>
              </a:rPr>
              <a:t>(</a:t>
            </a:r>
            <a:r>
              <a:rPr lang="ko-KR" altLang="en-US" sz="900">
                <a:solidFill>
                  <a:prstClr val="white"/>
                </a:solidFill>
                <a:latin typeface="Rix모던고딕 EB"/>
                <a:ea typeface="Rix모던고딕 EB"/>
              </a:rPr>
              <a:t>복수</a:t>
            </a:r>
            <a:r>
              <a:rPr lang="ko-KR" altLang="en-US" sz="900" smtClean="0">
                <a:solidFill>
                  <a:prstClr val="white"/>
                </a:solidFill>
                <a:latin typeface="Rix모던고딕 EB"/>
                <a:ea typeface="Rix모던고딕 EB"/>
              </a:rPr>
              <a:t>응답</a:t>
            </a:r>
            <a:r>
              <a:rPr lang="en-US" altLang="ko-KR" sz="900" smtClean="0">
                <a:solidFill>
                  <a:prstClr val="white"/>
                </a:solidFill>
                <a:latin typeface="Rix모던고딕 EB"/>
                <a:ea typeface="Rix모던고딕 EB"/>
              </a:rPr>
              <a:t>)</a:t>
            </a:r>
            <a:endParaRPr lang="ko-KR" altLang="en-US" sz="120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sp>
        <p:nvSpPr>
          <p:cNvPr id="43" name="제목 2"/>
          <p:cNvSpPr>
            <a:spLocks noGrp="1"/>
          </p:cNvSpPr>
          <p:nvPr>
            <p:ph type="title"/>
          </p:nvPr>
        </p:nvSpPr>
        <p:spPr>
          <a:xfrm>
            <a:off x="343694" y="189434"/>
            <a:ext cx="7993682" cy="369332"/>
          </a:xfrm>
        </p:spPr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2. </a:t>
            </a:r>
            <a:r>
              <a:rPr lang="ko-KR" altLang="en-US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크루즈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여행객 특성</a:t>
            </a:r>
            <a:endParaRPr lang="ko-KR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grpSp>
        <p:nvGrpSpPr>
          <p:cNvPr id="77" name="그룹 76"/>
          <p:cNvGrpSpPr/>
          <p:nvPr/>
        </p:nvGrpSpPr>
        <p:grpSpPr>
          <a:xfrm>
            <a:off x="6608506" y="837506"/>
            <a:ext cx="3096228" cy="1872138"/>
            <a:chOff x="487711" y="1951024"/>
            <a:chExt cx="4067922" cy="1999172"/>
          </a:xfrm>
        </p:grpSpPr>
        <p:sp>
          <p:nvSpPr>
            <p:cNvPr id="78" name="모서리가 둥근 직사각형 77"/>
            <p:cNvSpPr/>
            <p:nvPr/>
          </p:nvSpPr>
          <p:spPr>
            <a:xfrm>
              <a:off x="3514452" y="2031495"/>
              <a:ext cx="983570" cy="919115"/>
            </a:xfrm>
            <a:prstGeom prst="roundRect">
              <a:avLst>
                <a:gd name="adj" fmla="val 968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>
              <a:scene3d>
                <a:camera prst="orthographicFront"/>
                <a:lightRig rig="threePt" dir="t"/>
              </a:scene3d>
              <a:sp3d>
                <a:bevelT w="1270"/>
              </a:sp3d>
            </a:bodyPr>
            <a:lstStyle/>
            <a:p>
              <a:pPr algn="ctr" eaLnBrk="0" hangingPunct="0">
                <a:spcAft>
                  <a:spcPts val="100"/>
                </a:spcAft>
              </a:pPr>
              <a:endParaRPr lang="ko-KR" altLang="en-US" sz="1400" spc="-9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Rix모던고딕 B" panose="02020603020101020101" pitchFamily="18" charset="-127"/>
                <a:ea typeface="Rix모던고딕 B" panose="02020603020101020101" pitchFamily="18" charset="-127"/>
                <a:cs typeface="ollehche_v2" pitchFamily="18" charset="-127"/>
              </a:endParaRPr>
            </a:p>
          </p:txBody>
        </p:sp>
        <p:sp>
          <p:nvSpPr>
            <p:cNvPr id="80" name="한쪽 모서리가 잘린 사각형 79"/>
            <p:cNvSpPr/>
            <p:nvPr/>
          </p:nvSpPr>
          <p:spPr>
            <a:xfrm>
              <a:off x="487711" y="1951024"/>
              <a:ext cx="4067922" cy="1999172"/>
            </a:xfrm>
            <a:prstGeom prst="snip1Rect">
              <a:avLst>
                <a:gd name="adj" fmla="val 40172"/>
              </a:avLst>
            </a:prstGeom>
            <a:solidFill>
              <a:schemeClr val="bg1">
                <a:lumMod val="85000"/>
              </a:schemeClr>
            </a:solidFill>
            <a:ln w="12700" cap="sq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93543" tIns="46772" rIns="93543" bIns="46772" rtlCol="0" anchor="ctr"/>
            <a:lstStyle/>
            <a:p>
              <a:pPr defTabSz="914400"/>
              <a:r>
                <a:rPr lang="ko-KR" altLang="en-US" sz="1800" dirty="0">
                  <a:solidFill>
                    <a:schemeClr val="tx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endParaRPr lang="en-US" altLang="ko-KR" sz="1800" dirty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grpSp>
          <p:nvGrpSpPr>
            <p:cNvPr id="81" name="그룹 80"/>
            <p:cNvGrpSpPr/>
            <p:nvPr/>
          </p:nvGrpSpPr>
          <p:grpSpPr>
            <a:xfrm>
              <a:off x="592237" y="2017166"/>
              <a:ext cx="897601" cy="184666"/>
              <a:chOff x="574963" y="2078790"/>
              <a:chExt cx="618353" cy="134463"/>
            </a:xfrm>
          </p:grpSpPr>
          <p:sp>
            <p:nvSpPr>
              <p:cNvPr id="84" name="순서도: 추출 83"/>
              <p:cNvSpPr/>
              <p:nvPr/>
            </p:nvSpPr>
            <p:spPr>
              <a:xfrm rot="5400000" flipH="1">
                <a:off x="561863" y="2114486"/>
                <a:ext cx="89266" cy="63065"/>
              </a:xfrm>
              <a:prstGeom prst="flowChartExtract">
                <a:avLst/>
              </a:prstGeom>
              <a:solidFill>
                <a:schemeClr val="tx1"/>
              </a:solidFill>
              <a:ln>
                <a:noFill/>
              </a:ln>
              <a:effectLst>
                <a:innerShdw blurRad="25400" dist="12700" dir="5400000">
                  <a:prstClr val="black">
                    <a:alpha val="10000"/>
                  </a:prstClr>
                </a:innerShdw>
              </a:effectLst>
            </p:spPr>
            <p:txBody>
              <a:bodyPr wrap="none" lIns="89726" tIns="0" rIns="89726" bIns="0" anchor="ctr"/>
              <a:lstStyle/>
              <a:p>
                <a:pPr algn="ctr" defTabSz="1001908"/>
                <a:endParaRPr lang="ko-KR" altLang="en-US" sz="1400" b="1" spc="-100" dirty="0">
                  <a:latin typeface="Rix모던고딕 B" panose="02020603020101020101" pitchFamily="18" charset="-127"/>
                  <a:ea typeface="Rix모던고딕 B" panose="02020603020101020101" pitchFamily="18" charset="-127"/>
                  <a:cs typeface="굴림" charset="-127"/>
                </a:endParaRPr>
              </a:p>
            </p:txBody>
          </p:sp>
          <p:sp>
            <p:nvSpPr>
              <p:cNvPr id="85" name="TextBox 84"/>
              <p:cNvSpPr txBox="1"/>
              <p:nvPr/>
            </p:nvSpPr>
            <p:spPr>
              <a:xfrm>
                <a:off x="656496" y="2078790"/>
                <a:ext cx="536820" cy="1344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anchor="ctr" anchorCtr="0">
                <a:spAutoFit/>
              </a:bodyPr>
              <a:lstStyle>
                <a:defPPr>
                  <a:defRPr lang="ko-KR"/>
                </a:defPPr>
                <a:lvl1pPr marL="238125" indent="-238125" defTabSz="941106" fontAlgn="base" latinLnBrk="0">
                  <a:spcBef>
                    <a:spcPct val="0"/>
                  </a:spcBef>
                  <a:spcAft>
                    <a:spcPts val="1000"/>
                  </a:spcAft>
                  <a:defRPr kumimoji="1" sz="1500">
                    <a:gradFill>
                      <a:gsLst>
                        <a:gs pos="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65000"/>
                            <a:lumOff val="35000"/>
                          </a:schemeClr>
                        </a:gs>
                      </a:gsLst>
                      <a:lin ang="5400000" scaled="1"/>
                    </a:gra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defRPr>
                </a:lvl1pPr>
              </a:lstStyle>
              <a:p>
                <a:pPr>
                  <a:spcAft>
                    <a:spcPts val="0"/>
                  </a:spcAft>
                </a:pPr>
                <a:r>
                  <a:rPr lang="ko-KR" altLang="en-US" sz="1200" b="1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구입 물품</a:t>
                </a:r>
                <a:endParaRPr lang="ko-KR" altLang="en-US" sz="12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</p:grpSp>
        <p:sp>
          <p:nvSpPr>
            <p:cNvPr id="82" name="한쪽 모서리가 잘린 사각형 81"/>
            <p:cNvSpPr/>
            <p:nvPr/>
          </p:nvSpPr>
          <p:spPr>
            <a:xfrm>
              <a:off x="536986" y="2270202"/>
              <a:ext cx="3961036" cy="1643412"/>
            </a:xfrm>
            <a:prstGeom prst="snip1Rect">
              <a:avLst>
                <a:gd name="adj" fmla="val 31951"/>
              </a:avLst>
            </a:prstGeom>
            <a:solidFill>
              <a:schemeClr val="bg1"/>
            </a:solidFill>
            <a:ln w="3175" algn="ctr">
              <a:noFill/>
              <a:round/>
              <a:headEnd/>
              <a:tailEnd type="none" w="sm" len="sm"/>
            </a:ln>
            <a:effectLst/>
          </p:spPr>
          <p:txBody>
            <a:bodyPr lIns="0" tIns="43966" rIns="0" bIns="43966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 defTabSz="941200" fontAlgn="base" latinLnBrk="0">
                <a:lnSpc>
                  <a:spcPct val="103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pc="-50" dirty="0" smtClean="0">
                  <a:ln>
                    <a:solidFill>
                      <a:srgbClr val="4BACC6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endParaRPr kumimoji="1" lang="en-US" altLang="ko-KR" spc="-50" dirty="0">
                <a:ln>
                  <a:solidFill>
                    <a:srgbClr val="4BACC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83" name="직사각형 82"/>
            <p:cNvSpPr/>
            <p:nvPr/>
          </p:nvSpPr>
          <p:spPr>
            <a:xfrm>
              <a:off x="1587573" y="2277666"/>
              <a:ext cx="1539964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algn="ctr"/>
              <a:r>
                <a:rPr lang="ko-KR" altLang="en-US" sz="11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식료품</a:t>
              </a:r>
              <a:r>
                <a:rPr lang="ko-KR" altLang="en-US" sz="2000" b="1" spc="-6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r>
                <a:rPr lang="en-US" altLang="ko-KR" sz="2000" b="1" spc="-6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2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49.9%</a:t>
              </a:r>
              <a:endParaRPr lang="ko-KR" altLang="en-US" sz="2000" b="1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</p:grpSp>
      <p:graphicFrame>
        <p:nvGraphicFramePr>
          <p:cNvPr id="86" name="표 8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94186942"/>
              </p:ext>
            </p:extLst>
          </p:nvPr>
        </p:nvGraphicFramePr>
        <p:xfrm>
          <a:off x="6710485" y="1514084"/>
          <a:ext cx="2848613" cy="1078114"/>
        </p:xfrm>
        <a:graphic>
          <a:graphicData uri="http://schemas.openxmlformats.org/drawingml/2006/table">
            <a:tbl>
              <a:tblPr/>
              <a:tblGrid>
                <a:gridCol w="257945"/>
                <a:gridCol w="311562"/>
                <a:gridCol w="379851"/>
                <a:gridCol w="379851"/>
                <a:gridCol w="379851"/>
                <a:gridCol w="379851"/>
                <a:gridCol w="379851"/>
                <a:gridCol w="379851"/>
              </a:tblGrid>
              <a:tr h="423544">
                <a:tc>
                  <a:txBody>
                    <a:bodyPr/>
                    <a:lstStyle/>
                    <a:p>
                      <a:pPr algn="ctr" fontAlgn="ctr"/>
                      <a:endParaRPr lang="ko-KR" altLang="en-US" sz="9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000" b="0" kern="1200" spc="-15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식료품</a:t>
                      </a:r>
                      <a:endParaRPr lang="ko-KR" altLang="en-US" sz="1000" b="0" kern="1200" spc="-15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관광</a:t>
                      </a:r>
                      <a:endParaRPr lang="en-US" altLang="ko-KR" sz="900" b="0" kern="0" spc="-150" dirty="0" smtClean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+mj-ea"/>
                        <a:ea typeface="+mj-ea"/>
                        <a:cs typeface="+mn-cs"/>
                      </a:endParaRPr>
                    </a:p>
                    <a:p>
                      <a:pPr algn="ctr" rtl="0" fontAlgn="ctr"/>
                      <a:r>
                        <a:rPr lang="ko-KR" altLang="en-US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기념품</a:t>
                      </a:r>
                      <a:endParaRPr lang="ko-KR" altLang="en-US" sz="900" b="0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의류</a:t>
                      </a:r>
                      <a:r>
                        <a:rPr lang="en-US" altLang="ko-KR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</a:p>
                    <a:p>
                      <a:pPr algn="ctr" rtl="0" fontAlgn="ctr"/>
                      <a:r>
                        <a:rPr lang="ko-KR" altLang="en-US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신발</a:t>
                      </a:r>
                      <a:r>
                        <a:rPr lang="en-US" altLang="ko-KR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</a:p>
                    <a:p>
                      <a:pPr algn="ctr" rtl="0" fontAlgn="ctr"/>
                      <a:r>
                        <a:rPr lang="ko-KR" altLang="en-US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가방</a:t>
                      </a:r>
                      <a:endParaRPr lang="ko-KR" altLang="en-US" sz="900" b="0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전통공예품</a:t>
                      </a:r>
                      <a:endParaRPr lang="ko-KR" altLang="en-US" sz="900" b="0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화장품</a:t>
                      </a:r>
                      <a:r>
                        <a:rPr lang="en-US" altLang="ko-KR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</a:p>
                    <a:p>
                      <a:pPr algn="ctr" rtl="0" fontAlgn="ctr"/>
                      <a:r>
                        <a:rPr lang="ko-KR" altLang="en-US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향수</a:t>
                      </a:r>
                      <a:endParaRPr lang="ko-KR" altLang="en-US" sz="900" b="0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보석</a:t>
                      </a:r>
                      <a:r>
                        <a:rPr lang="en-US" altLang="ko-KR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</a:p>
                    <a:p>
                      <a:pPr algn="ctr" rtl="0" fontAlgn="ctr"/>
                      <a:r>
                        <a:rPr lang="ko-KR" altLang="en-US" sz="900" b="0" kern="0" spc="-150" dirty="0" err="1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악세사리</a:t>
                      </a:r>
                      <a:endParaRPr lang="ko-KR" altLang="en-US" sz="900" b="0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인삼</a:t>
                      </a:r>
                      <a:r>
                        <a:rPr lang="en-US" altLang="ko-KR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/</a:t>
                      </a:r>
                    </a:p>
                    <a:p>
                      <a:pPr algn="ctr" rtl="0" fontAlgn="ctr"/>
                      <a:r>
                        <a:rPr lang="ko-KR" altLang="en-US" sz="900" b="0" kern="0" spc="-150" dirty="0" smtClean="0">
                          <a:ln>
                            <a:solidFill>
                              <a:schemeClr val="bg1">
                                <a:alpha val="0"/>
                              </a:schemeClr>
                            </a:solidFill>
                          </a:ln>
                          <a:solidFill>
                            <a:schemeClr val="accent2"/>
                          </a:solidFill>
                          <a:latin typeface="+mj-ea"/>
                          <a:ea typeface="+mj-ea"/>
                          <a:cs typeface="+mn-cs"/>
                        </a:rPr>
                        <a:t>한약재</a:t>
                      </a:r>
                      <a:endParaRPr lang="ko-KR" altLang="en-US" sz="900" b="0" kern="0" spc="-150" dirty="0">
                        <a:ln>
                          <a:solidFill>
                            <a:schemeClr val="bg1">
                              <a:alpha val="0"/>
                            </a:schemeClr>
                          </a:solidFill>
                        </a:ln>
                        <a:solidFill>
                          <a:schemeClr val="accent2"/>
                        </a:solidFill>
                        <a:latin typeface="+mj-ea"/>
                        <a:ea typeface="+mj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</a:tr>
              <a:tr h="2181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전체</a:t>
                      </a:r>
                      <a:endParaRPr lang="en-US" altLang="ko-KR" sz="9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49.9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45.1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35.6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28.0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21.8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16.8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12.0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1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인천</a:t>
                      </a:r>
                      <a:endParaRPr lang="en-US" altLang="ko-KR" sz="9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51.5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41.8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37.1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26.5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22.2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15.7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13.7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1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서울</a:t>
                      </a:r>
                      <a:endParaRPr lang="en-US" altLang="ko-KR" sz="9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42.4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54.5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32.3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39.4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27.3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b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18.2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b" latinLnBrk="1" hangingPunct="1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10.1</a:t>
                      </a:r>
                      <a:endParaRPr lang="ko-KR" altLang="en-US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87" name="그룹 86"/>
          <p:cNvGrpSpPr/>
          <p:nvPr/>
        </p:nvGrpSpPr>
        <p:grpSpPr>
          <a:xfrm>
            <a:off x="3415912" y="837506"/>
            <a:ext cx="3096228" cy="1872138"/>
            <a:chOff x="487711" y="1951024"/>
            <a:chExt cx="4067922" cy="1999172"/>
          </a:xfrm>
        </p:grpSpPr>
        <p:sp>
          <p:nvSpPr>
            <p:cNvPr id="88" name="모서리가 둥근 직사각형 87"/>
            <p:cNvSpPr/>
            <p:nvPr/>
          </p:nvSpPr>
          <p:spPr>
            <a:xfrm>
              <a:off x="3514452" y="2031495"/>
              <a:ext cx="983570" cy="919115"/>
            </a:xfrm>
            <a:prstGeom prst="roundRect">
              <a:avLst>
                <a:gd name="adj" fmla="val 9689"/>
              </a:avLst>
            </a:prstGeom>
            <a:solidFill>
              <a:schemeClr val="accent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lIns="36000" rIns="36000" anchor="ctr">
              <a:scene3d>
                <a:camera prst="orthographicFront"/>
                <a:lightRig rig="threePt" dir="t"/>
              </a:scene3d>
              <a:sp3d>
                <a:bevelT w="1270"/>
              </a:sp3d>
            </a:bodyPr>
            <a:lstStyle/>
            <a:p>
              <a:pPr algn="ctr" eaLnBrk="0" hangingPunct="0">
                <a:spcAft>
                  <a:spcPts val="100"/>
                </a:spcAft>
              </a:pPr>
              <a:endParaRPr lang="ko-KR" altLang="en-US" sz="1400" spc="-90" dirty="0">
                <a:gradFill>
                  <a:gsLst>
                    <a:gs pos="0">
                      <a:schemeClr val="bg1"/>
                    </a:gs>
                    <a:gs pos="100000">
                      <a:schemeClr val="bg1"/>
                    </a:gs>
                  </a:gsLst>
                  <a:lin ang="5400000" scaled="0"/>
                </a:gradFill>
                <a:latin typeface="Rix모던고딕 B" panose="02020603020101020101" pitchFamily="18" charset="-127"/>
                <a:ea typeface="Rix모던고딕 B" panose="02020603020101020101" pitchFamily="18" charset="-127"/>
                <a:cs typeface="ollehche_v2" pitchFamily="18" charset="-127"/>
              </a:endParaRPr>
            </a:p>
          </p:txBody>
        </p:sp>
        <p:sp>
          <p:nvSpPr>
            <p:cNvPr id="107" name="한쪽 모서리가 잘린 사각형 106"/>
            <p:cNvSpPr/>
            <p:nvPr/>
          </p:nvSpPr>
          <p:spPr>
            <a:xfrm>
              <a:off x="487711" y="1951024"/>
              <a:ext cx="4067922" cy="1999172"/>
            </a:xfrm>
            <a:prstGeom prst="snip1Rect">
              <a:avLst>
                <a:gd name="adj" fmla="val 40172"/>
              </a:avLst>
            </a:prstGeom>
            <a:solidFill>
              <a:schemeClr val="bg1">
                <a:lumMod val="85000"/>
              </a:schemeClr>
            </a:solidFill>
            <a:ln w="12700" cap="sq" cmpd="sng" algn="ctr">
              <a:noFill/>
              <a:prstDash val="solid"/>
              <a:miter lim="800000"/>
              <a:headEnd type="none" w="med" len="med"/>
              <a:tailEnd type="none" w="med" len="med"/>
            </a:ln>
            <a:effectLst/>
          </p:spPr>
          <p:txBody>
            <a:bodyPr lIns="93543" tIns="46772" rIns="93543" bIns="46772" rtlCol="0" anchor="ctr"/>
            <a:lstStyle/>
            <a:p>
              <a:pPr defTabSz="914400"/>
              <a:r>
                <a:rPr lang="ko-KR" altLang="en-US" sz="1800" dirty="0">
                  <a:solidFill>
                    <a:schemeClr val="tx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endParaRPr lang="en-US" altLang="ko-KR" sz="1800" dirty="0">
                <a:solidFill>
                  <a:schemeClr val="tx1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grpSp>
          <p:nvGrpSpPr>
            <p:cNvPr id="108" name="그룹 107"/>
            <p:cNvGrpSpPr/>
            <p:nvPr/>
          </p:nvGrpSpPr>
          <p:grpSpPr>
            <a:xfrm>
              <a:off x="592237" y="2017166"/>
              <a:ext cx="1314605" cy="184666"/>
              <a:chOff x="574963" y="2078790"/>
              <a:chExt cx="905625" cy="134463"/>
            </a:xfrm>
          </p:grpSpPr>
          <p:sp>
            <p:nvSpPr>
              <p:cNvPr id="111" name="순서도: 추출 110"/>
              <p:cNvSpPr/>
              <p:nvPr/>
            </p:nvSpPr>
            <p:spPr>
              <a:xfrm rot="5400000" flipH="1">
                <a:off x="561863" y="2114486"/>
                <a:ext cx="89266" cy="63065"/>
              </a:xfrm>
              <a:prstGeom prst="flowChartExtract">
                <a:avLst/>
              </a:prstGeom>
              <a:solidFill>
                <a:schemeClr val="tx1"/>
              </a:solidFill>
              <a:ln>
                <a:noFill/>
              </a:ln>
              <a:effectLst>
                <a:innerShdw blurRad="25400" dist="12700" dir="5400000">
                  <a:prstClr val="black">
                    <a:alpha val="10000"/>
                  </a:prstClr>
                </a:innerShdw>
              </a:effectLst>
            </p:spPr>
            <p:txBody>
              <a:bodyPr wrap="none" lIns="89726" tIns="0" rIns="89726" bIns="0" anchor="ctr"/>
              <a:lstStyle/>
              <a:p>
                <a:pPr algn="ctr" defTabSz="1001908"/>
                <a:endParaRPr lang="ko-KR" altLang="en-US" sz="1400" b="1" spc="-100" dirty="0">
                  <a:latin typeface="Rix모던고딕 B" panose="02020603020101020101" pitchFamily="18" charset="-127"/>
                  <a:ea typeface="Rix모던고딕 B" panose="02020603020101020101" pitchFamily="18" charset="-127"/>
                  <a:cs typeface="굴림" charset="-127"/>
                </a:endParaRPr>
              </a:p>
            </p:txBody>
          </p:sp>
          <p:sp>
            <p:nvSpPr>
              <p:cNvPr id="112" name="TextBox 111"/>
              <p:cNvSpPr txBox="1"/>
              <p:nvPr/>
            </p:nvSpPr>
            <p:spPr>
              <a:xfrm>
                <a:off x="656496" y="2078790"/>
                <a:ext cx="824092" cy="134463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none" lIns="0" tIns="0" rIns="0" bIns="0" anchor="ctr" anchorCtr="0">
                <a:spAutoFit/>
              </a:bodyPr>
              <a:lstStyle>
                <a:defPPr>
                  <a:defRPr lang="ko-KR"/>
                </a:defPPr>
                <a:lvl1pPr marL="238125" indent="-238125" defTabSz="941106" fontAlgn="base" latinLnBrk="0">
                  <a:spcBef>
                    <a:spcPct val="0"/>
                  </a:spcBef>
                  <a:spcAft>
                    <a:spcPts val="1000"/>
                  </a:spcAft>
                  <a:defRPr kumimoji="1" sz="1500">
                    <a:gradFill>
                      <a:gsLst>
                        <a:gs pos="0">
                          <a:schemeClr val="tx1">
                            <a:lumMod val="65000"/>
                            <a:lumOff val="35000"/>
                          </a:schemeClr>
                        </a:gs>
                        <a:gs pos="100000">
                          <a:schemeClr val="tx1">
                            <a:lumMod val="65000"/>
                            <a:lumOff val="35000"/>
                          </a:schemeClr>
                        </a:gs>
                      </a:gsLst>
                      <a:lin ang="5400000" scaled="1"/>
                    </a:gradFill>
                    <a:latin typeface="LG스마트체 Regular" panose="020B0600000101010101" pitchFamily="50" charset="-127"/>
                    <a:ea typeface="LG스마트체 Regular" panose="020B0600000101010101" pitchFamily="50" charset="-127"/>
                  </a:defRPr>
                </a:lvl1pPr>
              </a:lstStyle>
              <a:p>
                <a:pPr>
                  <a:spcAft>
                    <a:spcPts val="0"/>
                  </a:spcAft>
                </a:pPr>
                <a:r>
                  <a:rPr lang="ko-KR" altLang="en-US" sz="1200" b="1" dirty="0" smtClean="0">
                    <a:ln>
                      <a:solidFill>
                        <a:schemeClr val="accent1">
                          <a:alpha val="0"/>
                        </a:schemeClr>
                      </a:solidFill>
                    </a:ln>
                    <a:solidFill>
                      <a:schemeClr val="tx1"/>
                    </a:solidFill>
                    <a:latin typeface="Rix모던고딕 B" panose="02020603020101020101" pitchFamily="18" charset="-127"/>
                    <a:ea typeface="Rix모던고딕 B" panose="02020603020101020101" pitchFamily="18" charset="-127"/>
                  </a:rPr>
                  <a:t>정보 습득 경로</a:t>
                </a:r>
                <a:endParaRPr lang="ko-KR" altLang="en-US" sz="1200" b="1" dirty="0">
                  <a:ln>
                    <a:solidFill>
                      <a:schemeClr val="accent1">
                        <a:alpha val="0"/>
                      </a:schemeClr>
                    </a:solidFill>
                  </a:ln>
                  <a:solidFill>
                    <a:schemeClr val="tx1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endParaRPr>
              </a:p>
            </p:txBody>
          </p:sp>
        </p:grpSp>
        <p:sp>
          <p:nvSpPr>
            <p:cNvPr id="109" name="한쪽 모서리가 잘린 사각형 108"/>
            <p:cNvSpPr/>
            <p:nvPr/>
          </p:nvSpPr>
          <p:spPr>
            <a:xfrm>
              <a:off x="536986" y="2270202"/>
              <a:ext cx="3961036" cy="1643412"/>
            </a:xfrm>
            <a:prstGeom prst="snip1Rect">
              <a:avLst>
                <a:gd name="adj" fmla="val 31951"/>
              </a:avLst>
            </a:prstGeom>
            <a:solidFill>
              <a:schemeClr val="bg1"/>
            </a:solidFill>
            <a:ln w="3175" algn="ctr">
              <a:noFill/>
              <a:round/>
              <a:headEnd/>
              <a:tailEnd type="none" w="sm" len="sm"/>
            </a:ln>
            <a:effectLst/>
          </p:spPr>
          <p:txBody>
            <a:bodyPr lIns="0" tIns="43966" rIns="0" bIns="43966" anchor="ctr">
              <a:scene3d>
                <a:camera prst="orthographicFront"/>
                <a:lightRig rig="threePt" dir="t"/>
              </a:scene3d>
              <a:sp3d>
                <a:bevelT w="0" h="0"/>
              </a:sp3d>
            </a:bodyPr>
            <a:lstStyle/>
            <a:p>
              <a:pPr algn="ctr" defTabSz="941200" fontAlgn="base" latinLnBrk="0">
                <a:lnSpc>
                  <a:spcPct val="103000"/>
                </a:lnSpc>
                <a:spcBef>
                  <a:spcPct val="0"/>
                </a:spcBef>
                <a:spcAft>
                  <a:spcPct val="0"/>
                </a:spcAft>
              </a:pPr>
              <a:r>
                <a:rPr kumimoji="1" lang="ko-KR" altLang="en-US" spc="-50" dirty="0" smtClean="0">
                  <a:ln>
                    <a:solidFill>
                      <a:srgbClr val="4BACC6">
                        <a:alpha val="0"/>
                      </a:srgbClr>
                    </a:solidFill>
                  </a:ln>
                  <a:solidFill>
                    <a:schemeClr val="tx1">
                      <a:lumMod val="85000"/>
                      <a:lumOff val="1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endParaRPr kumimoji="1" lang="en-US" altLang="ko-KR" spc="-50" dirty="0">
                <a:ln>
                  <a:solidFill>
                    <a:srgbClr val="4BACC6">
                      <a:alpha val="0"/>
                    </a:srgbClr>
                  </a:solidFill>
                </a:ln>
                <a:solidFill>
                  <a:schemeClr val="tx1">
                    <a:lumMod val="85000"/>
                    <a:lumOff val="1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  <p:sp>
          <p:nvSpPr>
            <p:cNvPr id="110" name="직사각형 109"/>
            <p:cNvSpPr/>
            <p:nvPr/>
          </p:nvSpPr>
          <p:spPr>
            <a:xfrm>
              <a:off x="1396976" y="2277666"/>
              <a:ext cx="1921163" cy="307777"/>
            </a:xfrm>
            <a:prstGeom prst="rect">
              <a:avLst/>
            </a:prstGeom>
          </p:spPr>
          <p:txBody>
            <a:bodyPr wrap="none" lIns="0" tIns="0" rIns="0" bIns="0" anchor="ctr">
              <a:spAutoFit/>
            </a:bodyPr>
            <a:lstStyle/>
            <a:p>
              <a:pPr algn="ctr"/>
              <a:r>
                <a:rPr lang="ko-KR" altLang="en-US" sz="1100" dirty="0" err="1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크루즈</a:t>
              </a:r>
              <a:r>
                <a:rPr lang="ko-KR" altLang="en-US" sz="110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선사</a:t>
              </a:r>
              <a:r>
                <a:rPr lang="ko-KR" altLang="en-US" sz="2000" b="1" spc="-60" dirty="0" smtClean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tx1">
                      <a:lumMod val="75000"/>
                      <a:lumOff val="25000"/>
                    </a:schemeClr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 </a:t>
              </a:r>
              <a:r>
                <a:rPr lang="en-US" altLang="ko-KR" sz="2000" b="1" spc="-60" dirty="0">
                  <a:ln>
                    <a:solidFill>
                      <a:schemeClr val="accent1">
                        <a:shade val="50000"/>
                        <a:alpha val="0"/>
                      </a:schemeClr>
                    </a:solidFill>
                  </a:ln>
                  <a:solidFill>
                    <a:schemeClr val="accent2"/>
                  </a:solidFill>
                  <a:latin typeface="Rix모던고딕 B" panose="02020603020101020101" pitchFamily="18" charset="-127"/>
                  <a:ea typeface="Rix모던고딕 B" panose="02020603020101020101" pitchFamily="18" charset="-127"/>
                </a:rPr>
                <a:t>60.7%</a:t>
              </a:r>
              <a:endParaRPr lang="ko-KR" altLang="en-US" sz="2000" b="1" spc="-60" dirty="0">
                <a:ln>
                  <a:solidFill>
                    <a:schemeClr val="accent1">
                      <a:shade val="50000"/>
                      <a:alpha val="0"/>
                    </a:schemeClr>
                  </a:solidFill>
                </a:ln>
                <a:solidFill>
                  <a:schemeClr val="accent2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endParaRPr>
            </a:p>
          </p:txBody>
        </p:sp>
      </p:grpSp>
      <p:graphicFrame>
        <p:nvGraphicFramePr>
          <p:cNvPr id="113" name="표 1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24565468"/>
              </p:ext>
            </p:extLst>
          </p:nvPr>
        </p:nvGraphicFramePr>
        <p:xfrm>
          <a:off x="3517891" y="1514084"/>
          <a:ext cx="2848607" cy="1078114"/>
        </p:xfrm>
        <a:graphic>
          <a:graphicData uri="http://schemas.openxmlformats.org/drawingml/2006/table">
            <a:tbl>
              <a:tblPr/>
              <a:tblGrid>
                <a:gridCol w="250882"/>
                <a:gridCol w="519545"/>
                <a:gridCol w="519545"/>
                <a:gridCol w="519545"/>
                <a:gridCol w="519545"/>
                <a:gridCol w="519545"/>
              </a:tblGrid>
              <a:tr h="423544">
                <a:tc>
                  <a:txBody>
                    <a:bodyPr/>
                    <a:lstStyle/>
                    <a:p>
                      <a:pPr algn="ctr" fontAlgn="ctr"/>
                      <a:endParaRPr lang="ko-KR" altLang="en-US" sz="9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b"/>
                      <a:r>
                        <a:rPr lang="ko-KR" altLang="en-US" sz="1000" b="0" kern="1200" spc="-100" dirty="0" err="1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크루즈</a:t>
                      </a:r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 </a:t>
                      </a:r>
                      <a:endParaRPr lang="en-US" altLang="ko-KR" sz="1000" b="0" kern="1200" spc="-100" dirty="0" smtClean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  <a:p>
                      <a:pPr algn="ctr" fontAlgn="b"/>
                      <a:r>
                        <a:rPr lang="ko-KR" altLang="en-US" sz="1000" b="0" kern="1200" spc="-100" dirty="0" smtClean="0">
                          <a:solidFill>
                            <a:schemeClr val="accent4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선사</a:t>
                      </a:r>
                      <a:endParaRPr lang="ko-KR" altLang="en-US" sz="1000" b="0" kern="1200" spc="-100" dirty="0">
                        <a:solidFill>
                          <a:schemeClr val="accent4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b"/>
                      <a:r>
                        <a:rPr lang="ko-KR" altLang="en-US" sz="9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자국의</a:t>
                      </a:r>
                      <a:endParaRPr lang="en-US" altLang="ko-KR" sz="900" kern="1200" spc="-100" baseline="0" dirty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인터넷 </a:t>
                      </a:r>
                      <a:endParaRPr lang="en-US" altLang="ko-KR" sz="900" kern="1200" spc="-100" baseline="0" dirty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사이트</a:t>
                      </a:r>
                      <a:endParaRPr lang="ko-KR" altLang="en-US" sz="9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b"/>
                      <a:r>
                        <a:rPr lang="ko-KR" altLang="en-US" sz="9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여행사</a:t>
                      </a:r>
                      <a:endParaRPr lang="ko-KR" altLang="en-US" sz="9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b"/>
                      <a:r>
                        <a:rPr lang="ko-KR" altLang="en-US" sz="9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관광 안내</a:t>
                      </a:r>
                      <a:endParaRPr lang="en-US" altLang="ko-KR" sz="900" kern="1200" spc="-100" baseline="0" dirty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 서적</a:t>
                      </a:r>
                      <a:endParaRPr lang="ko-KR" altLang="en-US" sz="9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b"/>
                      <a:r>
                        <a:rPr lang="ko-KR" altLang="en-US" sz="9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한국의 </a:t>
                      </a:r>
                      <a:endParaRPr lang="en-US" altLang="ko-KR" sz="900" kern="1200" spc="-100" baseline="0" dirty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인터넷</a:t>
                      </a:r>
                      <a:endParaRPr lang="en-US" altLang="ko-KR" sz="900" kern="1200" spc="-100" baseline="0" dirty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fontAlgn="b"/>
                      <a:r>
                        <a:rPr lang="ko-KR" altLang="en-US" sz="900" kern="1200" spc="-10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사이트</a:t>
                      </a:r>
                      <a:endParaRPr lang="ko-KR" altLang="en-US" sz="900" kern="1200" spc="-10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</a:tr>
              <a:tr h="2181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전체</a:t>
                      </a:r>
                      <a:endParaRPr lang="en-US" altLang="ko-KR" sz="9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60.7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37.7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20.2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14.0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10.1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1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인천</a:t>
                      </a:r>
                      <a:endParaRPr lang="en-US" altLang="ko-KR" sz="9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59.0</a:t>
                      </a:r>
                    </a:p>
                  </a:txBody>
                  <a:tcPr marL="9046" marR="9046" marT="9046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36.9</a:t>
                      </a:r>
                    </a:p>
                  </a:txBody>
                  <a:tcPr marL="9046" marR="9046" marT="9046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21.1</a:t>
                      </a:r>
                    </a:p>
                  </a:txBody>
                  <a:tcPr marL="9046" marR="9046" marT="9046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14.7</a:t>
                      </a:r>
                    </a:p>
                  </a:txBody>
                  <a:tcPr marL="9046" marR="9046" marT="9046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9.3</a:t>
                      </a:r>
                    </a:p>
                  </a:txBody>
                  <a:tcPr marL="9046" marR="9046" marT="9046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218190">
                <a:tc>
                  <a:txBody>
                    <a:bodyPr/>
                    <a:lstStyle/>
                    <a:p>
                      <a:pPr algn="ctr" fontAlgn="ctr"/>
                      <a:r>
                        <a:rPr lang="ko-KR" altLang="en-US" sz="900" b="1" i="0" u="none" strike="noStrike" kern="120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서울</a:t>
                      </a:r>
                      <a:endParaRPr lang="en-US" altLang="ko-KR" sz="9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55.6</a:t>
                      </a:r>
                    </a:p>
                  </a:txBody>
                  <a:tcPr marL="9046" marR="9046" marT="9046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46.5</a:t>
                      </a:r>
                    </a:p>
                  </a:txBody>
                  <a:tcPr marL="9046" marR="9046" marT="9046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21.2</a:t>
                      </a:r>
                    </a:p>
                  </a:txBody>
                  <a:tcPr marL="9046" marR="9046" marT="9046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8.1</a:t>
                      </a:r>
                    </a:p>
                  </a:txBody>
                  <a:tcPr marL="9046" marR="9046" marT="9046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13.1</a:t>
                      </a:r>
                    </a:p>
                  </a:txBody>
                  <a:tcPr marL="9046" marR="9046" marT="9046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bg1">
                          <a:lumMod val="50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142" name="Picture 3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BEBA8EAE-BF5A-486C-A8C5-ECC9F3942E4B}">
                <a14:imgProps xmlns:a14="http://schemas.microsoft.com/office/drawing/2010/main">
                  <a14:imgLayer r:embed="rId8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6077524" y="950703"/>
            <a:ext cx="367333" cy="36733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43" name="Picture 4" descr="C:\Users\sk.cho\Downloads\iconfinder_shopping_cart_103346.png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BEBA8EAE-BF5A-486C-A8C5-ECC9F3942E4B}">
                <a14:imgProps xmlns:a14="http://schemas.microsoft.com/office/drawing/2010/main">
                  <a14:imgLayer r:embed="rId10">
                    <a14:imgEffect>
                      <a14:brightnessContrast bright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0931" y="938083"/>
            <a:ext cx="379953" cy="37995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0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6" name="차트 15"/>
          <p:cNvGraphicFramePr/>
          <p:nvPr>
            <p:extLst>
              <p:ext uri="{D42A27DB-BD31-4B8C-83A1-F6EECF244321}">
                <p14:modId xmlns:p14="http://schemas.microsoft.com/office/powerpoint/2010/main" val="250700315"/>
              </p:ext>
            </p:extLst>
          </p:nvPr>
        </p:nvGraphicFramePr>
        <p:xfrm>
          <a:off x="1423813" y="2925738"/>
          <a:ext cx="8280921" cy="26289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17" name="표 1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36991097"/>
              </p:ext>
            </p:extLst>
          </p:nvPr>
        </p:nvGraphicFramePr>
        <p:xfrm>
          <a:off x="328637" y="5344049"/>
          <a:ext cx="9231284" cy="894057"/>
        </p:xfrm>
        <a:graphic>
          <a:graphicData uri="http://schemas.openxmlformats.org/drawingml/2006/table">
            <a:tbl>
              <a:tblPr/>
              <a:tblGrid>
                <a:gridCol w="594171"/>
                <a:gridCol w="796175"/>
                <a:gridCol w="560067"/>
                <a:gridCol w="560067"/>
                <a:gridCol w="560067"/>
                <a:gridCol w="560067"/>
                <a:gridCol w="560067"/>
                <a:gridCol w="560067"/>
                <a:gridCol w="560067"/>
                <a:gridCol w="560067"/>
                <a:gridCol w="560067"/>
                <a:gridCol w="560067"/>
                <a:gridCol w="560067"/>
                <a:gridCol w="560067"/>
                <a:gridCol w="560067"/>
                <a:gridCol w="560067"/>
              </a:tblGrid>
              <a:tr h="522325">
                <a:tc gridSpan="2"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ctr"/>
                      <a:r>
                        <a:rPr lang="ko-KR" altLang="en-US" sz="1100" b="0" i="0" u="none" strike="noStrike" spc="-100" baseline="0" dirty="0" smtClean="0">
                          <a:solidFill>
                            <a:srgbClr val="0070C0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</a:rPr>
                        <a:t>구분</a:t>
                      </a:r>
                      <a:endParaRPr lang="ko-KR" altLang="en-US" sz="1100" b="0" i="0" u="none" strike="noStrike" spc="-100" baseline="0" dirty="0">
                        <a:solidFill>
                          <a:srgbClr val="0070C0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ysClr val="window" lastClr="FFFFF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 dirty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안전성</a:t>
                      </a:r>
                    </a:p>
                  </a:txBody>
                  <a:tcPr marL="9525" marR="9525" marT="9525" marB="0" anchor="ctr">
                    <a:lnL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가이드</a:t>
                      </a:r>
                      <a:r>
                        <a:rPr lang="en-US" altLang="ko-KR" sz="11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/</a:t>
                      </a:r>
                      <a:r>
                        <a:rPr lang="ko-KR" altLang="en-US" sz="11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종사자의 </a:t>
                      </a:r>
                      <a:endParaRPr lang="en-US" altLang="ko-KR" sz="1100" kern="1200" spc="-100" baseline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rtl="0" fontAlgn="ctr"/>
                      <a:r>
                        <a:rPr lang="ko-KR" altLang="en-US" sz="1100" kern="1200" spc="-10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친절성</a:t>
                      </a:r>
                      <a:endParaRPr lang="ko-KR" altLang="en-US" sz="1100" kern="1200" spc="-100" baseline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출입국</a:t>
                      </a:r>
                      <a:endParaRPr lang="en-US" altLang="ko-KR" sz="1100" kern="1200" spc="-100" baseline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rtl="0" fontAlgn="ctr"/>
                      <a:r>
                        <a:rPr lang="ko-KR" altLang="en-US" sz="1100" kern="1200" spc="-10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절차</a:t>
                      </a:r>
                      <a:endParaRPr lang="ko-KR" altLang="en-US" sz="1100" kern="1200" spc="-100" baseline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승하선</a:t>
                      </a:r>
                      <a:endParaRPr lang="en-US" altLang="ko-KR" sz="1100" kern="1200" spc="-100" baseline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rtl="0" fontAlgn="ctr"/>
                      <a:r>
                        <a:rPr lang="ko-KR" altLang="en-US" sz="1100" kern="1200" spc="-10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대기시간</a:t>
                      </a:r>
                      <a:endParaRPr lang="ko-KR" altLang="en-US" sz="1100" kern="1200" spc="-100" baseline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예약</a:t>
                      </a:r>
                      <a:endParaRPr lang="en-US" altLang="ko-KR" sz="1100" kern="1200" spc="-100" baseline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rtl="0" fontAlgn="ctr"/>
                      <a:r>
                        <a:rPr lang="ko-KR" altLang="en-US" sz="1100" kern="1200" spc="-10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편리성</a:t>
                      </a:r>
                      <a:endParaRPr lang="ko-KR" altLang="en-US" sz="1100" kern="1200" spc="-100" baseline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여행기간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쾌적한 </a:t>
                      </a:r>
                      <a:endParaRPr lang="en-US" altLang="ko-KR" sz="1100" kern="1200" spc="-100" baseline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rtl="0" fontAlgn="ctr"/>
                      <a:r>
                        <a:rPr lang="ko-KR" altLang="en-US" sz="1100" kern="1200" spc="-10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환경</a:t>
                      </a:r>
                      <a:endParaRPr lang="ko-KR" altLang="en-US" sz="1100" kern="1200" spc="-100" baseline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편의시설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기후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식음료의 다양성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휴양</a:t>
                      </a:r>
                      <a:r>
                        <a:rPr lang="en-US" altLang="ko-KR" sz="11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/</a:t>
                      </a:r>
                      <a:r>
                        <a:rPr lang="ko-KR" altLang="en-US" sz="11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휴식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볼거리</a:t>
                      </a:r>
                      <a:r>
                        <a:rPr lang="en-US" altLang="ko-KR" sz="1100" kern="1200" spc="-10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/</a:t>
                      </a:r>
                    </a:p>
                    <a:p>
                      <a:pPr algn="ctr" rtl="0" fontAlgn="ctr"/>
                      <a:r>
                        <a:rPr lang="ko-KR" altLang="en-US" sz="1100" kern="1200" spc="-10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즐길거리</a:t>
                      </a:r>
                      <a:endParaRPr lang="ko-KR" altLang="en-US" sz="1100" kern="1200" spc="-100" baseline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쇼핑의 </a:t>
                      </a:r>
                      <a:endParaRPr lang="en-US" altLang="ko-KR" sz="1100" kern="1200" spc="-100" baseline="0" smtClean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  <a:p>
                      <a:pPr algn="ctr" rtl="0" fontAlgn="ctr"/>
                      <a:r>
                        <a:rPr lang="ko-KR" altLang="en-US" sz="1100" kern="1200" spc="-100" baseline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다양성</a:t>
                      </a:r>
                      <a:endParaRPr lang="ko-KR" altLang="en-US" sz="1100" kern="1200" spc="-100" baseline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ko-KR" altLang="en-US" sz="1100" kern="1200" spc="-100" baseline="0" dirty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언어소통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D5F4FF"/>
                    </a:solidFill>
                  </a:tcPr>
                </a:tc>
              </a:tr>
              <a:tr h="185866">
                <a:tc rowSpan="2"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t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여행지역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t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인천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3.9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3.7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  <a:tr h="185866">
                <a:tc vMerge="1">
                  <a:txBody>
                    <a:bodyPr/>
                    <a:lstStyle/>
                    <a:p>
                      <a:pPr algn="ctr" fontAlgn="t"/>
                      <a:endParaRPr lang="ko-KR" altLang="en-US" sz="12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12700" cap="flat" cmpd="sng" algn="ctr">
                      <a:solidFill>
                        <a:schemeClr val="bg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>
                      <a:lvl1pPr marL="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1pPr>
                      <a:lvl2pPr marL="478931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2pPr>
                      <a:lvl3pPr marL="957862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3pPr>
                      <a:lvl4pPr marL="1436794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4pPr>
                      <a:lvl5pPr marL="1915725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5pPr>
                      <a:lvl6pPr marL="2394656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6pPr>
                      <a:lvl7pPr marL="2873587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7pPr>
                      <a:lvl8pPr marL="3352518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8pPr>
                      <a:lvl9pPr marL="3831450" algn="l" defTabSz="957862" rtl="0" eaLnBrk="1" latinLnBrk="1" hangingPunct="1">
                        <a:defRPr sz="1900" kern="1200">
                          <a:solidFill>
                            <a:schemeClr val="dk1"/>
                          </a:solidFill>
                          <a:latin typeface="Rix모던고딕 M"/>
                          <a:ea typeface="Rix모던고딕 M"/>
                        </a:defRPr>
                      </a:lvl9pPr>
                    </a:lstStyle>
                    <a:p>
                      <a:pPr algn="ctr" fontAlgn="t"/>
                      <a:r>
                        <a:rPr lang="ko-KR" altLang="en-US" sz="1100" b="1" kern="0" spc="-150" dirty="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tx1">
                              <a:lumMod val="65000"/>
                              <a:lumOff val="35000"/>
                            </a:schemeClr>
                          </a:solidFill>
                          <a:latin typeface="+mn-ea"/>
                          <a:ea typeface="+mn-ea"/>
                          <a:cs typeface="+mn-cs"/>
                        </a:rPr>
                        <a:t>서울</a:t>
                      </a:r>
                      <a:endParaRPr lang="ko-KR" altLang="en-US" sz="1100" b="1" kern="0" spc="-15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tx1">
                            <a:lumMod val="65000"/>
                            <a:lumOff val="35000"/>
                          </a:schemeClr>
                        </a:solidFill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ysClr val="window" lastClr="FFFFFF">
                        <a:lumMod val="95000"/>
                      </a:sysClr>
                    </a:solidFill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4.4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4.3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4.0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4.2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4.1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4.0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4.0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4.0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dirty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3.8</a:t>
                      </a: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 rtl="0" fontAlgn="ctr"/>
                      <a:r>
                        <a:rPr lang="en-US" altLang="ko-KR" sz="1000" b="1" i="0" u="none" strike="noStrike" kern="1200" smtClean="0">
                          <a:ln>
                            <a:solidFill>
                              <a:schemeClr val="tx1">
                                <a:tint val="75000"/>
                                <a:alpha val="0"/>
                              </a:schemeClr>
                            </a:solidFill>
                          </a:ln>
                          <a:solidFill>
                            <a:schemeClr val="accent4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4.0</a:t>
                      </a:r>
                      <a:endParaRPr lang="en-US" altLang="ko-KR" sz="1000" b="1" i="0" u="none" strike="noStrike" kern="1200" dirty="0">
                        <a:ln>
                          <a:solidFill>
                            <a:schemeClr val="tx1">
                              <a:tint val="75000"/>
                              <a:alpha val="0"/>
                            </a:schemeClr>
                          </a:solidFill>
                        </a:ln>
                        <a:solidFill>
                          <a:schemeClr val="accent4"/>
                        </a:solidFill>
                        <a:effectLst/>
                        <a:latin typeface="+mn-ea"/>
                        <a:ea typeface="+mn-ea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ysClr val="window" lastClr="FFFFFF">
                          <a:lumMod val="75000"/>
                        </a:sys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20" name="양쪽 모서리가 둥근 사각형 19"/>
          <p:cNvSpPr/>
          <p:nvPr/>
        </p:nvSpPr>
        <p:spPr>
          <a:xfrm>
            <a:off x="374235" y="1108896"/>
            <a:ext cx="9114474" cy="232666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>
                <a:solidFill>
                  <a:prstClr val="white"/>
                </a:solidFill>
                <a:latin typeface="Rix모던고딕 EB"/>
                <a:ea typeface="Rix모던고딕 EB"/>
              </a:rPr>
              <a:t>기항지 여행 만족도</a:t>
            </a:r>
            <a:r>
              <a:rPr lang="en-US" altLang="ko-KR" sz="1050" smtClean="0">
                <a:solidFill>
                  <a:prstClr val="white"/>
                </a:solidFill>
                <a:latin typeface="Rix모던고딕 EB"/>
                <a:ea typeface="Rix모던고딕 EB"/>
              </a:rPr>
              <a:t>(5</a:t>
            </a:r>
            <a:r>
              <a:rPr lang="ko-KR" altLang="en-US" sz="1050" smtClean="0">
                <a:solidFill>
                  <a:prstClr val="white"/>
                </a:solidFill>
                <a:latin typeface="Rix모던고딕 EB"/>
                <a:ea typeface="Rix모던고딕 EB"/>
              </a:rPr>
              <a:t>점 만점</a:t>
            </a:r>
            <a:r>
              <a:rPr lang="en-US" altLang="ko-KR" sz="1050" smtClean="0">
                <a:solidFill>
                  <a:prstClr val="white"/>
                </a:solidFill>
                <a:latin typeface="Rix모던고딕 EB"/>
                <a:ea typeface="Rix모던고딕 EB"/>
              </a:rPr>
              <a:t>)</a:t>
            </a:r>
            <a:endParaRPr lang="ko-KR" altLang="en-US" sz="105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sp>
        <p:nvSpPr>
          <p:cNvPr id="9" name="양쪽 모서리가 둥근 사각형 8"/>
          <p:cNvSpPr/>
          <p:nvPr/>
        </p:nvSpPr>
        <p:spPr>
          <a:xfrm>
            <a:off x="390284" y="3761500"/>
            <a:ext cx="9098425" cy="232666"/>
          </a:xfrm>
          <a:prstGeom prst="round2SameRect">
            <a:avLst>
              <a:gd name="adj1" fmla="val 6714"/>
              <a:gd name="adj2" fmla="val 0"/>
            </a:avLst>
          </a:prstGeom>
          <a:solidFill>
            <a:schemeClr val="tx1">
              <a:lumMod val="50000"/>
              <a:lumOff val="50000"/>
            </a:schemeClr>
          </a:solid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200" dirty="0">
                <a:solidFill>
                  <a:prstClr val="white"/>
                </a:solidFill>
                <a:latin typeface="Rix모던고딕 EB"/>
                <a:ea typeface="Rix모던고딕 EB"/>
              </a:rPr>
              <a:t>기항지 여행 영역별 만족도</a:t>
            </a:r>
            <a:r>
              <a:rPr lang="en-US" altLang="ko-KR" sz="105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(5</a:t>
            </a:r>
            <a:r>
              <a:rPr lang="ko-KR" altLang="en-US" sz="105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점 만점</a:t>
            </a:r>
            <a:r>
              <a:rPr lang="en-US" altLang="ko-KR" sz="1050" dirty="0" smtClean="0">
                <a:solidFill>
                  <a:prstClr val="white"/>
                </a:solidFill>
                <a:latin typeface="Rix모던고딕 EB"/>
                <a:ea typeface="Rix모던고딕 EB"/>
              </a:rPr>
              <a:t>)</a:t>
            </a:r>
            <a:endParaRPr lang="ko-KR" altLang="en-US" sz="1050" dirty="0">
              <a:solidFill>
                <a:prstClr val="white"/>
              </a:solidFill>
              <a:latin typeface="Rix모던고딕 EB"/>
              <a:ea typeface="Rix모던고딕 EB"/>
            </a:endParaRPr>
          </a:p>
        </p:txBody>
      </p:sp>
      <p:sp>
        <p:nvSpPr>
          <p:cNvPr id="10" name="양쪽 모서리가 둥근 사각형 9"/>
          <p:cNvSpPr/>
          <p:nvPr/>
        </p:nvSpPr>
        <p:spPr>
          <a:xfrm>
            <a:off x="410952" y="1485578"/>
            <a:ext cx="2669046" cy="232666"/>
          </a:xfrm>
          <a:prstGeom prst="round2SameRect">
            <a:avLst>
              <a:gd name="adj1" fmla="val 6714"/>
              <a:gd name="adj2" fmla="val 0"/>
            </a:avLst>
          </a:prstGeom>
          <a:pattFill prst="ltUpDiag">
            <a:fgClr>
              <a:schemeClr val="bg1"/>
            </a:fgClr>
            <a:bgClr>
              <a:schemeClr val="accent6">
                <a:lumMod val="20000"/>
                <a:lumOff val="80000"/>
              </a:schemeClr>
            </a:bgClr>
          </a:patt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050" smtClean="0">
                <a:solidFill>
                  <a:schemeClr val="accent4"/>
                </a:solidFill>
                <a:latin typeface="Rix모던고딕 EB"/>
                <a:ea typeface="Rix모던고딕 EB"/>
              </a:rPr>
              <a:t>전반적 만족도</a:t>
            </a:r>
            <a:endParaRPr lang="ko-KR" altLang="en-US" sz="1050" dirty="0">
              <a:solidFill>
                <a:schemeClr val="accent4"/>
              </a:solidFill>
              <a:latin typeface="Rix모던고딕 EB"/>
              <a:ea typeface="Rix모던고딕 EB"/>
            </a:endParaRPr>
          </a:p>
        </p:txBody>
      </p:sp>
      <p:sp>
        <p:nvSpPr>
          <p:cNvPr id="11" name="양쪽 모서리가 둥근 사각형 10"/>
          <p:cNvSpPr/>
          <p:nvPr/>
        </p:nvSpPr>
        <p:spPr>
          <a:xfrm>
            <a:off x="6680398" y="1485578"/>
            <a:ext cx="2669046" cy="232666"/>
          </a:xfrm>
          <a:prstGeom prst="round2SameRect">
            <a:avLst>
              <a:gd name="adj1" fmla="val 6714"/>
              <a:gd name="adj2" fmla="val 0"/>
            </a:avLst>
          </a:prstGeom>
          <a:pattFill prst="ltUpDiag">
            <a:fgClr>
              <a:schemeClr val="bg1"/>
            </a:fgClr>
            <a:bgClr>
              <a:schemeClr val="accent6">
                <a:lumMod val="20000"/>
                <a:lumOff val="80000"/>
              </a:schemeClr>
            </a:bgClr>
          </a:patt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050" smtClean="0">
                <a:solidFill>
                  <a:schemeClr val="accent4"/>
                </a:solidFill>
                <a:latin typeface="Rix모던고딕 EB"/>
                <a:ea typeface="Rix모던고딕 EB"/>
              </a:rPr>
              <a:t>재방문 의향</a:t>
            </a:r>
            <a:endParaRPr lang="ko-KR" altLang="en-US" sz="1050" dirty="0">
              <a:solidFill>
                <a:schemeClr val="accent4"/>
              </a:solidFill>
              <a:latin typeface="Rix모던고딕 EB"/>
              <a:ea typeface="Rix모던고딕 EB"/>
            </a:endParaRPr>
          </a:p>
        </p:txBody>
      </p:sp>
      <p:sp>
        <p:nvSpPr>
          <p:cNvPr id="12" name="양쪽 모서리가 둥근 사각형 11"/>
          <p:cNvSpPr/>
          <p:nvPr/>
        </p:nvSpPr>
        <p:spPr>
          <a:xfrm>
            <a:off x="3545675" y="1485578"/>
            <a:ext cx="2669046" cy="232666"/>
          </a:xfrm>
          <a:prstGeom prst="round2SameRect">
            <a:avLst>
              <a:gd name="adj1" fmla="val 6714"/>
              <a:gd name="adj2" fmla="val 0"/>
            </a:avLst>
          </a:prstGeom>
          <a:pattFill prst="ltUpDiag">
            <a:fgClr>
              <a:schemeClr val="bg1"/>
            </a:fgClr>
            <a:bgClr>
              <a:schemeClr val="accent6">
                <a:lumMod val="20000"/>
                <a:lumOff val="80000"/>
              </a:schemeClr>
            </a:bgClr>
          </a:pattFill>
          <a:ln w="381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91433" tIns="45717" rIns="91433" bIns="45717" rtlCol="0" anchor="ctr"/>
          <a:lstStyle/>
          <a:p>
            <a:pPr lvl="0" algn="ctr"/>
            <a:r>
              <a:rPr lang="ko-KR" altLang="en-US" sz="1050" dirty="0" smtClean="0">
                <a:solidFill>
                  <a:schemeClr val="accent4"/>
                </a:solidFill>
                <a:latin typeface="Rix모던고딕 EB"/>
                <a:ea typeface="Rix모던고딕 EB"/>
              </a:rPr>
              <a:t>추천 의향</a:t>
            </a:r>
            <a:endParaRPr lang="ko-KR" altLang="en-US" sz="1050" dirty="0">
              <a:solidFill>
                <a:schemeClr val="accent4"/>
              </a:solidFill>
              <a:latin typeface="Rix모던고딕 EB"/>
              <a:ea typeface="Rix모던고딕 EB"/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20730930"/>
              </p:ext>
            </p:extLst>
          </p:nvPr>
        </p:nvGraphicFramePr>
        <p:xfrm>
          <a:off x="1783854" y="2313670"/>
          <a:ext cx="1379606" cy="7560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3150"/>
                <a:gridCol w="483228"/>
                <a:gridCol w="483228"/>
              </a:tblGrid>
              <a:tr h="252028">
                <a:tc>
                  <a:txBody>
                    <a:bodyPr/>
                    <a:lstStyle/>
                    <a:p>
                      <a:pPr algn="ctr" fontAlgn="t"/>
                      <a:endParaRPr lang="ko-KR" altLang="en-US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kern="1200" spc="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TOP2</a:t>
                      </a:r>
                      <a:endParaRPr lang="en-US" altLang="ko-KR" sz="1000" kern="1200" spc="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kern="1200" spc="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5</a:t>
                      </a:r>
                      <a:r>
                        <a:rPr lang="ko-KR" altLang="en-US" sz="1000" kern="1200" spc="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점 평균</a:t>
                      </a:r>
                      <a:endParaRPr lang="en-US" altLang="ko-KR" sz="1000" kern="1200" spc="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pc="-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인천</a:t>
                      </a:r>
                      <a:endParaRPr lang="ko-KR" altLang="en-US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spc="-50" baseline="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79.9%</a:t>
                      </a:r>
                      <a:endParaRPr lang="en-US" altLang="ko-KR" sz="1000" b="0" i="0" u="none" strike="noStrike" kern="1200" spc="-50" baseline="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spc="-50" baseline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4.1</a:t>
                      </a:r>
                      <a:r>
                        <a:rPr lang="ko-KR" altLang="en-US" sz="1000" b="0" i="0" u="none" strike="noStrike" kern="1200" spc="-50" baseline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점</a:t>
                      </a:r>
                      <a:endParaRPr lang="en-US" altLang="ko-KR" sz="1000" b="0" i="0" u="none" strike="noStrike" kern="1200" spc="-50" baseline="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pc="-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서울</a:t>
                      </a:r>
                      <a:endParaRPr lang="ko-KR" altLang="en-US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spc="-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78.8%</a:t>
                      </a:r>
                      <a:endParaRPr lang="en-US" altLang="ko-KR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spc="-50" baseline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4.2</a:t>
                      </a:r>
                      <a:r>
                        <a:rPr lang="ko-KR" altLang="en-US" sz="1000" b="0" i="0" u="none" strike="noStrike" kern="1200" spc="-50" baseline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점</a:t>
                      </a:r>
                      <a:endParaRPr lang="en-US" altLang="ko-KR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1" name="차트 20"/>
          <p:cNvGraphicFramePr/>
          <p:nvPr>
            <p:extLst>
              <p:ext uri="{D42A27DB-BD31-4B8C-83A1-F6EECF244321}">
                <p14:modId xmlns:p14="http://schemas.microsoft.com/office/powerpoint/2010/main" val="3941885822"/>
              </p:ext>
            </p:extLst>
          </p:nvPr>
        </p:nvGraphicFramePr>
        <p:xfrm>
          <a:off x="271686" y="1987152"/>
          <a:ext cx="1577472" cy="15439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sp>
        <p:nvSpPr>
          <p:cNvPr id="22" name="사각형: 둥근 모서리 238">
            <a:extLst>
              <a:ext uri="{FF2B5EF4-FFF2-40B4-BE49-F238E27FC236}">
                <a16:creationId xmlns="" xmlns:a16="http://schemas.microsoft.com/office/drawing/2014/main" id="{C207A24F-FFBD-40A2-80B9-6D76466F4BD5}"/>
              </a:ext>
            </a:extLst>
          </p:cNvPr>
          <p:cNvSpPr/>
          <p:nvPr/>
        </p:nvSpPr>
        <p:spPr>
          <a:xfrm>
            <a:off x="507783" y="1786136"/>
            <a:ext cx="1072730" cy="276999"/>
          </a:xfrm>
          <a:prstGeom prst="roundRect">
            <a:avLst>
              <a:gd name="adj" fmla="val 0"/>
            </a:avLst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25400">
              <a:bevelT w="0" h="25400"/>
              <a:contourClr>
                <a:schemeClr val="accent6"/>
              </a:contourClr>
            </a:sp3d>
          </a:bodyPr>
          <a:lstStyle/>
          <a:p>
            <a:pPr algn="ctr"/>
            <a:r>
              <a:rPr lang="en-US" altLang="ko-KR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5</a:t>
            </a:r>
            <a:r>
              <a:rPr lang="ko-KR" altLang="en-US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점 평균 </a:t>
            </a:r>
            <a:r>
              <a:rPr lang="en-US" altLang="ko-KR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4.1</a:t>
            </a:r>
            <a:r>
              <a:rPr lang="ko-KR" altLang="en-US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점</a:t>
            </a:r>
            <a:endParaRPr lang="ko-KR" altLang="en-US" sz="1200" spc="-5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3" name="직사각형 22"/>
          <p:cNvSpPr/>
          <p:nvPr/>
        </p:nvSpPr>
        <p:spPr>
          <a:xfrm>
            <a:off x="709520" y="2587602"/>
            <a:ext cx="7377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 fontAlgn="base"/>
            <a:r>
              <a:rPr lang="en-US" altLang="ko-KR" sz="1600" spc="-10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5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79.6%</a:t>
            </a:r>
            <a:endParaRPr lang="en-US" altLang="ko-KR" sz="1800" b="1" kern="0" spc="-15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accent5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graphicFrame>
        <p:nvGraphicFramePr>
          <p:cNvPr id="24" name="표 2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34927923"/>
              </p:ext>
            </p:extLst>
          </p:nvPr>
        </p:nvGraphicFramePr>
        <p:xfrm>
          <a:off x="4975105" y="2313670"/>
          <a:ext cx="1379606" cy="7560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3150"/>
                <a:gridCol w="483228"/>
                <a:gridCol w="483228"/>
              </a:tblGrid>
              <a:tr h="252028">
                <a:tc>
                  <a:txBody>
                    <a:bodyPr/>
                    <a:lstStyle/>
                    <a:p>
                      <a:pPr algn="ctr" fontAlgn="t"/>
                      <a:endParaRPr lang="ko-KR" altLang="en-US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kern="1200" spc="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TOP2</a:t>
                      </a:r>
                      <a:endParaRPr lang="en-US" altLang="ko-KR" sz="1000" kern="1200" spc="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kern="1200" spc="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5</a:t>
                      </a:r>
                      <a:r>
                        <a:rPr lang="ko-KR" altLang="en-US" sz="1000" kern="1200" spc="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점 평균</a:t>
                      </a:r>
                      <a:endParaRPr lang="en-US" altLang="ko-KR" sz="1000" kern="1200" spc="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pc="-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인천</a:t>
                      </a:r>
                      <a:endParaRPr lang="ko-KR" altLang="en-US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spc="-50" baseline="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77.3%</a:t>
                      </a:r>
                      <a:endParaRPr lang="en-US" altLang="ko-KR" sz="1000" b="0" i="0" u="none" strike="noStrike" kern="1200" spc="-50" baseline="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spc="-50" baseline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4.0</a:t>
                      </a:r>
                      <a:r>
                        <a:rPr lang="ko-KR" altLang="en-US" sz="1000" b="0" i="0" u="none" strike="noStrike" kern="1200" spc="-50" baseline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점</a:t>
                      </a:r>
                      <a:endParaRPr lang="en-US" altLang="ko-KR" sz="1000" b="0" i="0" u="none" strike="noStrike" kern="1200" spc="-50" baseline="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pc="-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서울</a:t>
                      </a:r>
                      <a:endParaRPr lang="ko-KR" altLang="en-US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spc="-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75.8%</a:t>
                      </a:r>
                      <a:endParaRPr lang="en-US" altLang="ko-KR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spc="-50" baseline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4.2</a:t>
                      </a:r>
                      <a:r>
                        <a:rPr lang="ko-KR" altLang="en-US" sz="1000" b="0" i="0" u="none" strike="noStrike" kern="1200" spc="-50" baseline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점</a:t>
                      </a:r>
                      <a:endParaRPr lang="en-US" altLang="ko-KR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5" name="차트 24"/>
          <p:cNvGraphicFramePr/>
          <p:nvPr>
            <p:extLst>
              <p:ext uri="{D42A27DB-BD31-4B8C-83A1-F6EECF244321}">
                <p14:modId xmlns:p14="http://schemas.microsoft.com/office/powerpoint/2010/main" val="985427791"/>
              </p:ext>
            </p:extLst>
          </p:nvPr>
        </p:nvGraphicFramePr>
        <p:xfrm>
          <a:off x="3462937" y="1987152"/>
          <a:ext cx="1577472" cy="15439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sp>
        <p:nvSpPr>
          <p:cNvPr id="26" name="사각형: 둥근 모서리 238">
            <a:extLst>
              <a:ext uri="{FF2B5EF4-FFF2-40B4-BE49-F238E27FC236}">
                <a16:creationId xmlns="" xmlns:a16="http://schemas.microsoft.com/office/drawing/2014/main" id="{C207A24F-FFBD-40A2-80B9-6D76466F4BD5}"/>
              </a:ext>
            </a:extLst>
          </p:cNvPr>
          <p:cNvSpPr/>
          <p:nvPr/>
        </p:nvSpPr>
        <p:spPr>
          <a:xfrm>
            <a:off x="3699034" y="1786136"/>
            <a:ext cx="1072730" cy="276999"/>
          </a:xfrm>
          <a:prstGeom prst="roundRect">
            <a:avLst>
              <a:gd name="adj" fmla="val 0"/>
            </a:avLst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25400">
              <a:bevelT w="0" h="25400"/>
              <a:contourClr>
                <a:schemeClr val="accent6"/>
              </a:contourClr>
            </a:sp3d>
          </a:bodyPr>
          <a:lstStyle/>
          <a:p>
            <a:pPr algn="ctr"/>
            <a:r>
              <a:rPr lang="en-US" altLang="ko-KR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5</a:t>
            </a:r>
            <a:r>
              <a:rPr lang="ko-KR" altLang="en-US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점 평균 </a:t>
            </a:r>
            <a:r>
              <a:rPr lang="en-US" altLang="ko-KR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4.0</a:t>
            </a:r>
            <a:r>
              <a:rPr lang="ko-KR" altLang="en-US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점</a:t>
            </a:r>
            <a:endParaRPr lang="ko-KR" altLang="en-US" sz="1200" spc="-5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27" name="직사각형 26"/>
          <p:cNvSpPr/>
          <p:nvPr/>
        </p:nvSpPr>
        <p:spPr>
          <a:xfrm>
            <a:off x="3900771" y="2587602"/>
            <a:ext cx="7377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 fontAlgn="base"/>
            <a:r>
              <a:rPr lang="en-US" altLang="ko-KR" sz="1600" spc="-10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5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77.0%</a:t>
            </a:r>
            <a:endParaRPr lang="en-US" altLang="ko-KR" sz="1800" b="1" kern="0" spc="-15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accent5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40170380"/>
              </p:ext>
            </p:extLst>
          </p:nvPr>
        </p:nvGraphicFramePr>
        <p:xfrm>
          <a:off x="8109103" y="2313670"/>
          <a:ext cx="1379606" cy="756084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13150"/>
                <a:gridCol w="483228"/>
                <a:gridCol w="483228"/>
              </a:tblGrid>
              <a:tr h="252028">
                <a:tc>
                  <a:txBody>
                    <a:bodyPr/>
                    <a:lstStyle/>
                    <a:p>
                      <a:pPr algn="ctr" fontAlgn="t"/>
                      <a:endParaRPr lang="ko-KR" altLang="en-US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kern="1200" spc="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TOP2</a:t>
                      </a:r>
                      <a:endParaRPr lang="en-US" altLang="ko-KR" sz="1000" kern="1200" spc="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57862" rtl="0" eaLnBrk="1" fontAlgn="t" latinLnBrk="1" hangingPunct="1"/>
                      <a:r>
                        <a:rPr lang="en-US" altLang="ko-KR" sz="1000" kern="1200" spc="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5</a:t>
                      </a:r>
                      <a:r>
                        <a:rPr lang="ko-KR" altLang="en-US" sz="1000" kern="1200" spc="0" baseline="0" dirty="0" smtClean="0">
                          <a:solidFill>
                            <a:srgbClr val="0070C0"/>
                          </a:solidFill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함초롬돋움" panose="02030504000101010101" pitchFamily="18" charset="-127"/>
                        </a:rPr>
                        <a:t>점 평균</a:t>
                      </a:r>
                      <a:endParaRPr lang="en-US" altLang="ko-KR" sz="1000" kern="1200" spc="0" baseline="0" dirty="0">
                        <a:solidFill>
                          <a:srgbClr val="0070C0"/>
                        </a:solidFill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함초롬돋움" panose="02030504000101010101" pitchFamily="18" charset="-127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accent2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pc="-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인천</a:t>
                      </a:r>
                      <a:endParaRPr lang="ko-KR" altLang="en-US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spc="-50" baseline="0" dirty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70.1%</a:t>
                      </a:r>
                      <a:endParaRPr lang="en-US" altLang="ko-KR" sz="1000" b="0" i="0" u="none" strike="noStrike" kern="1200" spc="-50" baseline="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spc="-50" baseline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3.9</a:t>
                      </a:r>
                      <a:r>
                        <a:rPr lang="ko-KR" altLang="en-US" sz="1000" b="0" i="0" u="none" strike="noStrike" kern="1200" spc="-50" baseline="0" smtClean="0">
                          <a:solidFill>
                            <a:schemeClr val="accent4"/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점</a:t>
                      </a:r>
                      <a:endParaRPr lang="en-US" altLang="ko-KR" sz="1000" b="0" i="0" u="none" strike="noStrike" kern="1200" spc="-50" baseline="0" dirty="0">
                        <a:solidFill>
                          <a:schemeClr val="accent4"/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  <a:tr h="252028">
                <a:tc>
                  <a:txBody>
                    <a:bodyPr/>
                    <a:lstStyle/>
                    <a:p>
                      <a:pPr algn="ctr" fontAlgn="t"/>
                      <a:r>
                        <a:rPr lang="ko-KR" altLang="en-US" sz="1000" b="0" i="0" u="none" strike="noStrike" kern="1200" spc="-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서울</a:t>
                      </a:r>
                      <a:endParaRPr lang="ko-KR" altLang="en-US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spc="-50" baseline="0" dirty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69.7%</a:t>
                      </a:r>
                      <a:endParaRPr lang="en-US" altLang="ko-KR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pPr algn="ctr" fontAlgn="t"/>
                      <a:r>
                        <a:rPr lang="en-US" altLang="ko-KR" sz="1000" b="0" i="0" u="none" strike="noStrike" kern="1200" spc="-50" baseline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4.1</a:t>
                      </a:r>
                      <a:r>
                        <a:rPr lang="ko-KR" altLang="en-US" sz="1000" b="0" i="0" u="none" strike="noStrike" kern="1200" spc="-50" baseline="0" smtClean="0">
                          <a:solidFill>
                            <a:schemeClr val="tx1">
                              <a:lumMod val="75000"/>
                              <a:lumOff val="25000"/>
                            </a:schemeClr>
                          </a:solidFill>
                          <a:effectLst/>
                          <a:latin typeface="Rix모던고딕 B" panose="02020603020101020101" pitchFamily="18" charset="-127"/>
                          <a:ea typeface="Rix모던고딕 B" panose="02020603020101020101" pitchFamily="18" charset="-127"/>
                          <a:cs typeface="+mn-cs"/>
                        </a:rPr>
                        <a:t>점</a:t>
                      </a:r>
                      <a:endParaRPr lang="en-US" altLang="ko-KR" sz="1000" b="0" i="0" u="none" strike="noStrike" kern="1200" spc="-50" baseline="0" dirty="0">
                        <a:solidFill>
                          <a:schemeClr val="tx1">
                            <a:lumMod val="75000"/>
                            <a:lumOff val="25000"/>
                          </a:schemeClr>
                        </a:solidFill>
                        <a:effectLst/>
                        <a:latin typeface="Rix모던고딕 B" panose="02020603020101020101" pitchFamily="18" charset="-127"/>
                        <a:ea typeface="Rix모던고딕 B" panose="02020603020101020101" pitchFamily="18" charset="-127"/>
                        <a:cs typeface="+mn-cs"/>
                      </a:endParaRPr>
                    </a:p>
                  </a:txBody>
                  <a:tcPr marL="9525" marR="9525" marT="9525" marB="0" anchor="ctr">
                    <a:lnL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bg1">
                          <a:lumMod val="75000"/>
                        </a:schemeClr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aphicFrame>
        <p:nvGraphicFramePr>
          <p:cNvPr id="29" name="차트 28"/>
          <p:cNvGraphicFramePr/>
          <p:nvPr>
            <p:extLst>
              <p:ext uri="{D42A27DB-BD31-4B8C-83A1-F6EECF244321}">
                <p14:modId xmlns:p14="http://schemas.microsoft.com/office/powerpoint/2010/main" val="2524059092"/>
              </p:ext>
            </p:extLst>
          </p:nvPr>
        </p:nvGraphicFramePr>
        <p:xfrm>
          <a:off x="6596935" y="1987152"/>
          <a:ext cx="1577472" cy="154399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  <p:sp>
        <p:nvSpPr>
          <p:cNvPr id="30" name="사각형: 둥근 모서리 238">
            <a:extLst>
              <a:ext uri="{FF2B5EF4-FFF2-40B4-BE49-F238E27FC236}">
                <a16:creationId xmlns="" xmlns:a16="http://schemas.microsoft.com/office/drawing/2014/main" id="{C207A24F-FFBD-40A2-80B9-6D76466F4BD5}"/>
              </a:ext>
            </a:extLst>
          </p:cNvPr>
          <p:cNvSpPr/>
          <p:nvPr/>
        </p:nvSpPr>
        <p:spPr>
          <a:xfrm>
            <a:off x="6833032" y="1786136"/>
            <a:ext cx="1072730" cy="276999"/>
          </a:xfrm>
          <a:prstGeom prst="roundRect">
            <a:avLst>
              <a:gd name="adj" fmla="val 0"/>
            </a:avLst>
          </a:prstGeom>
          <a:noFill/>
        </p:spPr>
        <p:txBody>
          <a:bodyPr wrap="none" rtlCol="0">
            <a:spAutoFit/>
            <a:scene3d>
              <a:camera prst="orthographicFront"/>
              <a:lightRig rig="threePt" dir="t"/>
            </a:scene3d>
            <a:sp3d extrusionH="57150" contourW="25400">
              <a:bevelT w="0" h="25400"/>
              <a:contourClr>
                <a:schemeClr val="accent6"/>
              </a:contourClr>
            </a:sp3d>
          </a:bodyPr>
          <a:lstStyle/>
          <a:p>
            <a:pPr algn="ctr"/>
            <a:r>
              <a:rPr lang="en-US" altLang="ko-KR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5</a:t>
            </a:r>
            <a:r>
              <a:rPr lang="ko-KR" altLang="en-US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점 평균 </a:t>
            </a:r>
            <a:r>
              <a:rPr lang="en-US" altLang="ko-KR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3.9</a:t>
            </a:r>
            <a:r>
              <a:rPr lang="ko-KR" altLang="en-US" sz="1200" spc="-50" dirty="0" smtClean="0">
                <a:ln>
                  <a:solidFill>
                    <a:prstClr val="white">
                      <a:alpha val="5000"/>
                    </a:prstClr>
                  </a:solidFill>
                </a:ln>
                <a:solidFill>
                  <a:schemeClr val="bg1"/>
                </a:solidFill>
                <a:latin typeface="+mj-ea"/>
                <a:ea typeface="+mj-ea"/>
              </a:rPr>
              <a:t>점</a:t>
            </a:r>
            <a:endParaRPr lang="ko-KR" altLang="en-US" sz="1200" spc="-50" dirty="0">
              <a:ln>
                <a:solidFill>
                  <a:prstClr val="white">
                    <a:alpha val="5000"/>
                  </a:prstClr>
                </a:solidFill>
              </a:ln>
              <a:solidFill>
                <a:schemeClr val="bg1"/>
              </a:solidFill>
              <a:latin typeface="+mj-ea"/>
              <a:ea typeface="+mj-ea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7034770" y="2587602"/>
            <a:ext cx="737702" cy="33855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 defTabSz="914400" fontAlgn="base"/>
            <a:r>
              <a:rPr lang="en-US" altLang="ko-KR" sz="1600" spc="-100" dirty="0" smtClean="0">
                <a:ln>
                  <a:solidFill>
                    <a:schemeClr val="tx1">
                      <a:lumMod val="50000"/>
                      <a:lumOff val="50000"/>
                      <a:alpha val="0"/>
                    </a:schemeClr>
                  </a:solidFill>
                </a:ln>
                <a:solidFill>
                  <a:schemeClr val="accent5"/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69.4%</a:t>
            </a:r>
            <a:endParaRPr lang="en-US" altLang="ko-KR" sz="1800" b="1" kern="0" spc="-15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accent5"/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32" name="제목 2"/>
          <p:cNvSpPr>
            <a:spLocks noGrp="1"/>
          </p:cNvSpPr>
          <p:nvPr>
            <p:ph type="title"/>
          </p:nvPr>
        </p:nvSpPr>
        <p:spPr>
          <a:xfrm>
            <a:off x="343694" y="189434"/>
            <a:ext cx="7993682" cy="369332"/>
          </a:xfrm>
        </p:spPr>
        <p:txBody>
          <a:bodyPr/>
          <a:lstStyle/>
          <a:p>
            <a:r>
              <a:rPr lang="en-US" altLang="ko-KR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3. </a:t>
            </a:r>
            <a:r>
              <a:rPr lang="ko-KR" altLang="en-US" dirty="0" err="1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크루즈</a:t>
            </a:r>
            <a:r>
              <a:rPr lang="ko-KR" altLang="en-US" dirty="0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 </a:t>
            </a:r>
            <a:r>
              <a:rPr lang="ko-KR" altLang="en-US" smtClean="0">
                <a:solidFill>
                  <a:schemeClr val="tx1">
                    <a:lumMod val="65000"/>
                    <a:lumOff val="35000"/>
                  </a:schemeClr>
                </a:solidFill>
              </a:rPr>
              <a:t>여행객 특성</a:t>
            </a:r>
            <a:endParaRPr lang="ko-KR" altLang="en-US" sz="1600" dirty="0">
              <a:solidFill>
                <a:schemeClr val="tx1">
                  <a:lumMod val="65000"/>
                  <a:lumOff val="35000"/>
                </a:schemeClr>
              </a:solidFill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69235" y="2479880"/>
            <a:ext cx="89159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"/>
            <a:r>
              <a:rPr lang="ko-KR" altLang="en-US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그렇다</a:t>
            </a:r>
            <a:r>
              <a:rPr lang="en-US" altLang="ko-KR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+</a:t>
            </a:r>
            <a:r>
              <a:rPr lang="ko-KR" altLang="en-US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매우 그렇다</a:t>
            </a:r>
            <a:endParaRPr lang="ko-KR" altLang="en-US" sz="800" kern="0" spc="-10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34" name="직사각형 33"/>
          <p:cNvSpPr/>
          <p:nvPr/>
        </p:nvSpPr>
        <p:spPr>
          <a:xfrm>
            <a:off x="3823826" y="2494270"/>
            <a:ext cx="89159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"/>
            <a:r>
              <a:rPr lang="ko-KR" altLang="en-US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그렇다</a:t>
            </a:r>
            <a:r>
              <a:rPr lang="en-US" altLang="ko-KR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+</a:t>
            </a:r>
            <a:r>
              <a:rPr lang="ko-KR" altLang="en-US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매우 그렇다</a:t>
            </a:r>
            <a:endParaRPr lang="ko-KR" altLang="en-US" sz="800" kern="0" spc="-10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  <p:sp>
        <p:nvSpPr>
          <p:cNvPr id="35" name="직사각형 34"/>
          <p:cNvSpPr/>
          <p:nvPr/>
        </p:nvSpPr>
        <p:spPr>
          <a:xfrm>
            <a:off x="6957825" y="2494270"/>
            <a:ext cx="891591" cy="215444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fontAlgn="b"/>
            <a:r>
              <a:rPr lang="ko-KR" altLang="en-US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그렇다</a:t>
            </a:r>
            <a:r>
              <a:rPr lang="en-US" altLang="ko-KR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+</a:t>
            </a:r>
            <a:r>
              <a:rPr lang="ko-KR" altLang="en-US" sz="800" kern="0" spc="-100" smtClean="0">
                <a:ln>
                  <a:solidFill>
                    <a:schemeClr val="tx1">
                      <a:tint val="75000"/>
                      <a:alpha val="0"/>
                    </a:schemeClr>
                  </a:solidFill>
                </a:ln>
                <a:solidFill>
                  <a:schemeClr val="tx1">
                    <a:lumMod val="65000"/>
                    <a:lumOff val="35000"/>
                  </a:schemeClr>
                </a:solidFill>
                <a:latin typeface="Rix모던고딕 B" panose="02020603020101020101" pitchFamily="18" charset="-127"/>
                <a:ea typeface="Rix모던고딕 B" panose="02020603020101020101" pitchFamily="18" charset="-127"/>
              </a:rPr>
              <a:t>매우 그렇다</a:t>
            </a:r>
            <a:endParaRPr lang="ko-KR" altLang="en-US" sz="800" kern="0" spc="-100" dirty="0">
              <a:ln>
                <a:solidFill>
                  <a:schemeClr val="tx1">
                    <a:tint val="75000"/>
                    <a:alpha val="0"/>
                  </a:schemeClr>
                </a:solidFill>
              </a:ln>
              <a:solidFill>
                <a:schemeClr val="tx1">
                  <a:lumMod val="65000"/>
                  <a:lumOff val="35000"/>
                </a:schemeClr>
              </a:solidFill>
              <a:latin typeface="Rix모던고딕 B" panose="02020603020101020101" pitchFamily="18" charset="-127"/>
              <a:ea typeface="Rix모던고딕 B" panose="02020603020101020101" pitchFamily="18" charset="-127"/>
            </a:endParaRPr>
          </a:p>
        </p:txBody>
      </p:sp>
    </p:spTree>
    <p:extLst>
      <p:ext uri="{BB962C8B-B14F-4D97-AF65-F5344CB8AC3E}">
        <p14:creationId xmlns:p14="http://schemas.microsoft.com/office/powerpoint/2010/main" val="3428861387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텍스트 개체 틀 1"/>
          <p:cNvSpPr txBox="1">
            <a:spLocks/>
          </p:cNvSpPr>
          <p:nvPr/>
        </p:nvSpPr>
        <p:spPr>
          <a:xfrm>
            <a:off x="658992" y="5185569"/>
            <a:ext cx="2105063" cy="692497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>
            <a:defPPr>
              <a:defRPr lang="ko-KR"/>
            </a:defPPr>
            <a:lvl1pPr fontAlgn="base" latinLnBrk="0">
              <a:spcBef>
                <a:spcPct val="0"/>
              </a:spcBef>
              <a:spcAft>
                <a:spcPct val="0"/>
              </a:spcAft>
              <a:defRPr sz="2800" b="1">
                <a:solidFill>
                  <a:srgbClr val="0070C0"/>
                </a:solidFill>
                <a:latin typeface="나눔고딕" pitchFamily="50" charset="-127"/>
                <a:ea typeface="나눔고딕" pitchFamily="50" charset="-127"/>
              </a:defRPr>
            </a:lvl1pPr>
          </a:lstStyle>
          <a:p>
            <a:r>
              <a:rPr lang="ko-KR" altLang="en-US" sz="1500" spc="-105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한국리서</a:t>
            </a:r>
            <a:r>
              <a:rPr lang="ko-KR" altLang="en-US" sz="1500" spc="-105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치</a:t>
            </a:r>
            <a:r>
              <a:rPr lang="ko-KR" altLang="en-US" sz="1500" spc="-105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  </a:t>
            </a:r>
            <a:r>
              <a:rPr lang="ko-KR" altLang="en-US" sz="1500" spc="-105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문화관광조사부   </a:t>
            </a:r>
            <a:endParaRPr lang="en-US" altLang="ko-KR" sz="1500" spc="-105">
              <a:ln>
                <a:solidFill>
                  <a:prstClr val="white">
                    <a:alpha val="0"/>
                  </a:prstClr>
                </a:solidFill>
              </a:ln>
              <a:solidFill>
                <a:prstClr val="black">
                  <a:lumMod val="65000"/>
                  <a:lumOff val="35000"/>
                </a:prst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r>
              <a:rPr lang="ko-KR" altLang="en-US" sz="1500" spc="-105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차광섭 부장 </a:t>
            </a:r>
            <a:r>
              <a:rPr lang="en-US" altLang="ko-KR" sz="1500" spc="-105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02-3014-0073</a:t>
            </a:r>
            <a:endParaRPr lang="en-US" altLang="ko-KR" sz="1500" spc="-105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  <a:p>
            <a:r>
              <a:rPr lang="ko-KR" altLang="en-US" sz="1500" spc="-105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>
                    <a:lumMod val="65000"/>
                    <a:lumOff val="35000"/>
                  </a:prst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이종은 차장 </a:t>
            </a:r>
            <a:r>
              <a:rPr lang="en-US" altLang="ko-KR" sz="1500" spc="-105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bg1">
                    <a:lumMod val="50000"/>
                  </a:schemeClr>
                </a:solidFill>
                <a:latin typeface="Rix모던고딕 M" panose="02020603020101020101" pitchFamily="18" charset="-127"/>
                <a:ea typeface="Rix모던고딕 M" panose="02020603020101020101" pitchFamily="18" charset="-127"/>
              </a:rPr>
              <a:t>02-3014-0717</a:t>
            </a:r>
            <a:endParaRPr lang="ko-KR" altLang="en-US" sz="1500" spc="-105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bg1">
                  <a:lumMod val="50000"/>
                </a:schemeClr>
              </a:solidFill>
              <a:latin typeface="Rix모던고딕 M" panose="02020603020101020101" pitchFamily="18" charset="-127"/>
              <a:ea typeface="Rix모던고딕 M" panose="0202060302010102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658980" y="1953292"/>
            <a:ext cx="7518725" cy="292388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pc="-105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</a:rPr>
              <a:t>좋은 품질의 데이터를 제공해 드리기 위해 더욱 노력하는 </a:t>
            </a:r>
            <a:r>
              <a:rPr lang="ko-KR" altLang="en-US" spc="-105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</a:rPr>
              <a:t>한국리서</a:t>
            </a:r>
            <a:r>
              <a:rPr lang="ko-KR" altLang="en-US" spc="-105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</a:rPr>
              <a:t>치</a:t>
            </a:r>
            <a:r>
              <a:rPr lang="ko-KR" altLang="en-US" spc="-105" smtClean="0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</a:rPr>
              <a:t>가 </a:t>
            </a:r>
            <a:r>
              <a:rPr lang="ko-KR" altLang="en-US" spc="-105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</a:rPr>
              <a:t>되겠습니다</a:t>
            </a:r>
            <a:r>
              <a:rPr lang="en-US" altLang="ko-KR" spc="-105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prstClr val="black"/>
                </a:solidFill>
              </a:rPr>
              <a:t>.</a:t>
            </a:r>
          </a:p>
        </p:txBody>
      </p:sp>
      <p:sp>
        <p:nvSpPr>
          <p:cNvPr id="6" name="TextBox 5"/>
          <p:cNvSpPr txBox="1"/>
          <p:nvPr/>
        </p:nvSpPr>
        <p:spPr>
          <a:xfrm>
            <a:off x="658982" y="2421452"/>
            <a:ext cx="3787896" cy="1061829"/>
          </a:xfrm>
          <a:prstGeom prst="rect">
            <a:avLst/>
          </a:prstGeom>
          <a:noFill/>
        </p:spPr>
        <p:txBody>
          <a:bodyPr wrap="none" lIns="0" tIns="0" rIns="0" bIns="0" rtlCol="0">
            <a:spAutoFit/>
          </a:bodyPr>
          <a:lstStyle/>
          <a:p>
            <a:pPr fontAlgn="base" latinLnBrk="0">
              <a:spcBef>
                <a:spcPct val="0"/>
              </a:spcBef>
              <a:spcAft>
                <a:spcPct val="0"/>
              </a:spcAft>
            </a:pPr>
            <a:r>
              <a:rPr lang="ko-KR" altLang="en-US" sz="6900" spc="-105">
                <a:ln>
                  <a:solidFill>
                    <a:prstClr val="white">
                      <a:alpha val="0"/>
                    </a:prstClr>
                  </a:solidFill>
                </a:ln>
                <a:solidFill>
                  <a:schemeClr val="accent1"/>
                </a:solidFill>
              </a:rPr>
              <a:t>감사합니다</a:t>
            </a:r>
            <a:endParaRPr lang="en-US" altLang="ko-KR" sz="6900" spc="-105">
              <a:ln>
                <a:solidFill>
                  <a:prstClr val="white">
                    <a:alpha val="0"/>
                  </a:prstClr>
                </a:solidFill>
              </a:ln>
              <a:solidFill>
                <a:schemeClr val="accent1"/>
              </a:solidFill>
            </a:endParaRPr>
          </a:p>
        </p:txBody>
      </p:sp>
      <p:pic>
        <p:nvPicPr>
          <p:cNvPr id="7" name="Picture 2" descr="J:\= 문서공유\기획조사 사업본부\!!부서보관!!\기획조사본부_디자인자료\02 아이콘\02 기업로고\@@한국리서치.pn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4197" y="4666753"/>
            <a:ext cx="1379077" cy="47368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3596305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2019경북관광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00B0F0"/>
      </a:accent1>
      <a:accent2>
        <a:srgbClr val="0070C0"/>
      </a:accent2>
      <a:accent3>
        <a:srgbClr val="8299FA"/>
      </a:accent3>
      <a:accent4>
        <a:srgbClr val="FF6600"/>
      </a:accent4>
      <a:accent5>
        <a:srgbClr val="0099CC"/>
      </a:accent5>
      <a:accent6>
        <a:srgbClr val="F79646"/>
      </a:accent6>
      <a:hlink>
        <a:srgbClr val="0000FF"/>
      </a:hlink>
      <a:folHlink>
        <a:srgbClr val="800080"/>
      </a:folHlink>
    </a:clrScheme>
    <a:fontScheme name="Rix모던고딕">
      <a:majorFont>
        <a:latin typeface="Rix모던고딕 EB"/>
        <a:ea typeface="Rix모던고딕 EB"/>
        <a:cs typeface=""/>
      </a:majorFont>
      <a:minorFont>
        <a:latin typeface="Rix모던고딕 M"/>
        <a:ea typeface="Rix모던고딕 M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4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5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6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7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8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9.xml><?xml version="1.0" encoding="utf-8"?>
<a:themeOverride xmlns:a="http://schemas.openxmlformats.org/drawingml/2006/main">
  <a:clrScheme name="ver3">
    <a:dk1>
      <a:sysClr val="windowText" lastClr="000000"/>
    </a:dk1>
    <a:lt1>
      <a:sysClr val="window" lastClr="FFFFFF"/>
    </a:lt1>
    <a:dk2>
      <a:srgbClr val="323232"/>
    </a:dk2>
    <a:lt2>
      <a:srgbClr val="E3DED1"/>
    </a:lt2>
    <a:accent1>
      <a:srgbClr val="F07F09"/>
    </a:accent1>
    <a:accent2>
      <a:srgbClr val="9F2936"/>
    </a:accent2>
    <a:accent3>
      <a:srgbClr val="1B587C"/>
    </a:accent3>
    <a:accent4>
      <a:srgbClr val="2EA28F"/>
    </a:accent4>
    <a:accent5>
      <a:srgbClr val="98BA2C"/>
    </a:accent5>
    <a:accent6>
      <a:srgbClr val="C19859"/>
    </a:accent6>
    <a:hlink>
      <a:srgbClr val="595959"/>
    </a:hlink>
    <a:folHlink>
      <a:srgbClr val="B26B02"/>
    </a:folHlink>
  </a:clrScheme>
  <a:fontScheme name="사용자 지정 7">
    <a:majorFont>
      <a:latin typeface="나눔바른고딕"/>
      <a:ea typeface="나눔바른고딕"/>
      <a:cs typeface=""/>
    </a:majorFont>
    <a:minorFont>
      <a:latin typeface="나눔바른고딕"/>
      <a:ea typeface="나눔바른고딕"/>
      <a:cs typeface=""/>
    </a:minorFont>
  </a:fontScheme>
  <a:fmtScheme name="Office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10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1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2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3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4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5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6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7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8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19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0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1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2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3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4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5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6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7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8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29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0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1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2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3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4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5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6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ppt/theme/themeOverride37.xml><?xml version="1.0" encoding="utf-8"?>
<a:themeOverride xmlns:a="http://schemas.openxmlformats.org/drawingml/2006/main">
  <a:clrScheme name="스마트폰 과의존">
    <a:dk1>
      <a:sysClr val="windowText" lastClr="000000"/>
    </a:dk1>
    <a:lt1>
      <a:sysClr val="window" lastClr="FFFFFF"/>
    </a:lt1>
    <a:dk2>
      <a:srgbClr val="455F51"/>
    </a:dk2>
    <a:lt2>
      <a:srgbClr val="E3DED1"/>
    </a:lt2>
    <a:accent1>
      <a:srgbClr val="263755"/>
    </a:accent1>
    <a:accent2>
      <a:srgbClr val="A9976F"/>
    </a:accent2>
    <a:accent3>
      <a:srgbClr val="3D5F51"/>
    </a:accent3>
    <a:accent4>
      <a:srgbClr val="353945"/>
    </a:accent4>
    <a:accent5>
      <a:srgbClr val="94A9CF"/>
    </a:accent5>
    <a:accent6>
      <a:srgbClr val="87B5C3"/>
    </a:accent6>
    <a:hlink>
      <a:srgbClr val="7DAB98"/>
    </a:hlink>
    <a:folHlink>
      <a:srgbClr val="7B8299"/>
    </a:folHlink>
  </a:clrScheme>
  <a:fontScheme name="KoPub돋움체">
    <a:majorFont>
      <a:latin typeface="KoPub돋움체 Bold"/>
      <a:ea typeface="KoPub돋움체 Bold"/>
      <a:cs typeface=""/>
    </a:majorFont>
    <a:minorFont>
      <a:latin typeface="KoPub돋움체 Light"/>
      <a:ea typeface="KoPub돋움체 Light"/>
      <a:cs typeface=""/>
    </a:minorFont>
  </a:fontScheme>
  <a:fmtScheme name="Office 테마">
    <a:fillStyleLst>
      <a:solidFill>
        <a:schemeClr val="phClr"/>
      </a:solidFill>
      <a:gradFill rotWithShape="1">
        <a:gsLst>
          <a:gs pos="0">
            <a:schemeClr val="phClr">
              <a:lumMod val="110000"/>
              <a:satMod val="105000"/>
              <a:tint val="67000"/>
            </a:schemeClr>
          </a:gs>
          <a:gs pos="50000">
            <a:schemeClr val="phClr">
              <a:lumMod val="105000"/>
              <a:satMod val="103000"/>
              <a:tint val="73000"/>
            </a:schemeClr>
          </a:gs>
          <a:gs pos="100000">
            <a:schemeClr val="phClr">
              <a:lumMod val="105000"/>
              <a:satMod val="109000"/>
              <a:tint val="81000"/>
            </a:schemeClr>
          </a:gs>
        </a:gsLst>
        <a:lin ang="5400000" scaled="0"/>
      </a:gradFill>
      <a:gradFill rotWithShape="1">
        <a:gsLst>
          <a:gs pos="0">
            <a:schemeClr val="phClr">
              <a:satMod val="103000"/>
              <a:lumMod val="102000"/>
              <a:tint val="94000"/>
            </a:schemeClr>
          </a:gs>
          <a:gs pos="50000">
            <a:schemeClr val="phClr">
              <a:satMod val="110000"/>
              <a:lumMod val="100000"/>
              <a:shade val="100000"/>
            </a:schemeClr>
          </a:gs>
          <a:gs pos="100000">
            <a:schemeClr val="phClr">
              <a:lumMod val="99000"/>
              <a:satMod val="120000"/>
              <a:shade val="78000"/>
            </a:schemeClr>
          </a:gs>
        </a:gsLst>
        <a:lin ang="5400000" scaled="0"/>
      </a:gradFill>
    </a:fillStyleLst>
    <a:lnStyleLst>
      <a:ln w="6350" cap="flat" cmpd="sng" algn="ctr">
        <a:solidFill>
          <a:schemeClr val="phClr"/>
        </a:solidFill>
        <a:prstDash val="solid"/>
        <a:miter lim="800000"/>
      </a:ln>
      <a:ln w="12700" cap="flat" cmpd="sng" algn="ctr">
        <a:solidFill>
          <a:schemeClr val="phClr"/>
        </a:solidFill>
        <a:prstDash val="solid"/>
        <a:miter lim="800000"/>
      </a:ln>
      <a:ln w="19050" cap="flat" cmpd="sng" algn="ctr">
        <a:solidFill>
          <a:schemeClr val="phClr"/>
        </a:solidFill>
        <a:prstDash val="solid"/>
        <a:miter lim="800000"/>
      </a:ln>
    </a:lnStyleLst>
    <a:effectStyleLst>
      <a:effectStyle>
        <a:effectLst/>
      </a:effectStyle>
      <a:effectStyle>
        <a:effectLst/>
      </a:effectStyle>
      <a:effectStyle>
        <a:effectLst>
          <a:outerShdw blurRad="57150" dist="19050" dir="5400000" algn="ctr" rotWithShape="0">
            <a:srgbClr val="000000">
              <a:alpha val="63000"/>
            </a:srgbClr>
          </a:outerShdw>
        </a:effectLst>
      </a:effectStyle>
    </a:effectStyleLst>
    <a:bgFillStyleLst>
      <a:solidFill>
        <a:schemeClr val="phClr"/>
      </a:solidFill>
      <a:solidFill>
        <a:schemeClr val="phClr">
          <a:tint val="95000"/>
          <a:satMod val="170000"/>
        </a:schemeClr>
      </a:solidFill>
      <a:gradFill rotWithShape="1">
        <a:gsLst>
          <a:gs pos="0">
            <a:schemeClr val="phClr">
              <a:tint val="93000"/>
              <a:satMod val="150000"/>
              <a:shade val="98000"/>
              <a:lumMod val="102000"/>
            </a:schemeClr>
          </a:gs>
          <a:gs pos="50000">
            <a:schemeClr val="phClr">
              <a:tint val="98000"/>
              <a:satMod val="130000"/>
              <a:shade val="90000"/>
              <a:lumMod val="103000"/>
            </a:schemeClr>
          </a:gs>
          <a:gs pos="100000">
            <a:schemeClr val="phClr">
              <a:shade val="63000"/>
              <a:satMod val="120000"/>
            </a:schemeClr>
          </a:gs>
        </a:gsLst>
        <a:lin ang="5400000" scaled="0"/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10430</TotalTime>
  <Words>7456</Words>
  <Application>Microsoft Office PowerPoint</Application>
  <PresentationFormat>사용자 지정</PresentationFormat>
  <Paragraphs>3554</Paragraphs>
  <Slides>44</Slides>
  <Notes>1</Notes>
  <HiddenSlides>0</HiddenSlides>
  <MMClips>0</MMClips>
  <ScaleCrop>false</ScaleCrop>
  <HeadingPairs>
    <vt:vector size="6" baseType="variant">
      <vt:variant>
        <vt:lpstr>사용한 글꼴</vt:lpstr>
      </vt:variant>
      <vt:variant>
        <vt:i4>19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44</vt:i4>
      </vt:variant>
    </vt:vector>
  </HeadingPairs>
  <TitlesOfParts>
    <vt:vector size="64" baseType="lpstr">
      <vt:lpstr>굴림</vt:lpstr>
      <vt:lpstr>Arial</vt:lpstr>
      <vt:lpstr>나눔바른고딕</vt:lpstr>
      <vt:lpstr>KoPub돋움체 Medium</vt:lpstr>
      <vt:lpstr>Rix모던고딕 M</vt:lpstr>
      <vt:lpstr>나눔고딕</vt:lpstr>
      <vt:lpstr>HY견명조</vt:lpstr>
      <vt:lpstr>HY중고딕</vt:lpstr>
      <vt:lpstr>Wingdings</vt:lpstr>
      <vt:lpstr>KoPub돋움체 Bold</vt:lpstr>
      <vt:lpstr>KoPub바탕체 Bold</vt:lpstr>
      <vt:lpstr>KoPub돋움체 Light</vt:lpstr>
      <vt:lpstr>함초롬돋움</vt:lpstr>
      <vt:lpstr>JBold</vt:lpstr>
      <vt:lpstr>Rix모던고딕 EB</vt:lpstr>
      <vt:lpstr>Rix모던고딕 B</vt:lpstr>
      <vt:lpstr>ollehche_v2</vt:lpstr>
      <vt:lpstr>맑은 고딕</vt:lpstr>
      <vt:lpstr>함초롬바탕</vt:lpstr>
      <vt:lpstr>Office 테마</vt:lpstr>
      <vt:lpstr>PowerPoint 프레젠테이션</vt:lpstr>
      <vt:lpstr>PowerPoint 프레젠테이션</vt:lpstr>
      <vt:lpstr>PowerPoint 프레젠테이션</vt:lpstr>
      <vt:lpstr>1. 조사 개요</vt:lpstr>
      <vt:lpstr>2. 조사지점 및 표본설계</vt:lpstr>
      <vt:lpstr>3. 조사 운영</vt:lpstr>
      <vt:lpstr>4. 분석 단위</vt:lpstr>
      <vt:lpstr>PowerPoint 프레젠테이션</vt:lpstr>
      <vt:lpstr>1. 지점별 조사현황</vt:lpstr>
      <vt:lpstr>2. 응답자 특성</vt:lpstr>
      <vt:lpstr>3. 전체 인천관광 행태_여행 전 준비</vt:lpstr>
      <vt:lpstr>3. 전체 인천관광 행태_여행 중 활동</vt:lpstr>
      <vt:lpstr>3. 전체 인천관광 행태_여행 중 활동</vt:lpstr>
      <vt:lpstr>3. 전체 인천관광 행태_여행 후 평가</vt:lpstr>
      <vt:lpstr>3. 전체 인천관광 행태_공사 기여도 분석</vt:lpstr>
      <vt:lpstr>4. 시사점_인천 관광 특징</vt:lpstr>
      <vt:lpstr>4. 시사점_인천 관광 특징</vt:lpstr>
      <vt:lpstr>4. 시사점_인천 관광 특징</vt:lpstr>
      <vt:lpstr>4. 시사점_인천 이미지</vt:lpstr>
      <vt:lpstr>4. 시사점_인천 비여행자 특성(온라인 조사)</vt:lpstr>
      <vt:lpstr>4. 시사점_인천 비여행자 특성(온라인 조사)</vt:lpstr>
      <vt:lpstr>PowerPoint 프레젠테이션</vt:lpstr>
      <vt:lpstr>1. 지점별 조사현황</vt:lpstr>
      <vt:lpstr>2. 응답자 특성</vt:lpstr>
      <vt:lpstr>3. 전체 인천관광 행태_여행 전 준비</vt:lpstr>
      <vt:lpstr>3. 전체 인천관광 행태_여행 중 활동</vt:lpstr>
      <vt:lpstr>3. 전체 인천관광 행태_여행 후 평가</vt:lpstr>
      <vt:lpstr>3. 전체 인천관광 행태_이동경로</vt:lpstr>
      <vt:lpstr>4. 중국 관광객 특성_구성비</vt:lpstr>
      <vt:lpstr>4. 중국 관광객 특성_여행 전 준비</vt:lpstr>
      <vt:lpstr>4. 중국 관광객 특성_여행 중 활동</vt:lpstr>
      <vt:lpstr>4. 중국 관광객 특성_쇼핑</vt:lpstr>
      <vt:lpstr>5. 일본 관광객 특성_구성비</vt:lpstr>
      <vt:lpstr>5. 일본 관광객 특성_여행 전 준비</vt:lpstr>
      <vt:lpstr>5. 일본 관광객 특성_여행 중 활동</vt:lpstr>
      <vt:lpstr>5. 일본 관광객 특성_음식 및 숙박</vt:lpstr>
      <vt:lpstr>6. 동남아시아 관광객 특성_구성비</vt:lpstr>
      <vt:lpstr>6. 동남아시아 관광객 특성_여행 전 준비</vt:lpstr>
      <vt:lpstr>6. 동남아시아 관광객 특성_여행 중 활동</vt:lpstr>
      <vt:lpstr>PowerPoint 프레젠테이션</vt:lpstr>
      <vt:lpstr>1. 크루즈 여행객 특성</vt:lpstr>
      <vt:lpstr>2. 크루즈 여행객 특성</vt:lpstr>
      <vt:lpstr>3. 크루즈 여행객 특성</vt:lpstr>
      <vt:lpstr>PowerPoint 프레젠테이션</vt:lpstr>
    </vt:vector>
  </TitlesOfParts>
  <Company>한국리서치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이종은</dc:creator>
  <cp:lastModifiedBy>윤정현 (Jung Hyun Yoon)</cp:lastModifiedBy>
  <cp:revision>1290</cp:revision>
  <cp:lastPrinted>2020-04-14T00:27:16Z</cp:lastPrinted>
  <dcterms:created xsi:type="dcterms:W3CDTF">2016-03-08T00:57:46Z</dcterms:created>
  <dcterms:modified xsi:type="dcterms:W3CDTF">2020-05-25T02:23:54Z</dcterms:modified>
</cp:coreProperties>
</file>